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tmp" ContentType="image/png"/>
  <Default Extension="wdp" ContentType="image/vnd.ms-photo"/>
  <Default Extension="wmf" ContentType="image/x-wmf"/>
  <Default Extension="xls" ContentType="application/vnd.ms-exce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8.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9.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10.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theme/themeOverride2.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2.xml" ContentType="application/vnd.openxmlformats-officedocument.drawingml.chart+xml"/>
  <Override PartName="/ppt/theme/themeOverride3.xml" ContentType="application/vnd.openxmlformats-officedocument.themeOverride+xml"/>
  <Override PartName="/ppt/charts/chart3.xml" ContentType="application/vnd.openxmlformats-officedocument.drawingml.chart+xml"/>
  <Override PartName="/ppt/theme/themeOverride4.xml" ContentType="application/vnd.openxmlformats-officedocument.themeOverr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5.xml" ContentType="application/vnd.openxmlformats-officedocument.presentationml.tags+xml"/>
  <Override PartName="/ppt/notesSlides/notesSlide44.xml" ContentType="application/vnd.openxmlformats-officedocument.presentationml.notesSlide+xml"/>
  <Override PartName="/ppt/tags/tag6.xml" ContentType="application/vnd.openxmlformats-officedocument.presentationml.tags+xml"/>
  <Override PartName="/ppt/notesSlides/notesSlide45.xml" ContentType="application/vnd.openxmlformats-officedocument.presentationml.notesSlide+xml"/>
  <Override PartName="/ppt/tags/tag7.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8.xml" ContentType="application/vnd.openxmlformats-officedocument.presentationml.tags+xml"/>
  <Override PartName="/ppt/notesSlides/notesSlide49.xml" ContentType="application/vnd.openxmlformats-officedocument.presentationml.notesSlide+xml"/>
  <Override PartName="/ppt/tags/tag9.xml" ContentType="application/vnd.openxmlformats-officedocument.presentationml.tags+xml"/>
  <Override PartName="/ppt/notesSlides/notesSlide50.xml" ContentType="application/vnd.openxmlformats-officedocument.presentationml.notesSlide+xml"/>
  <Override PartName="/ppt/tags/tag10.xml" ContentType="application/vnd.openxmlformats-officedocument.presentationml.tags+xml"/>
  <Override PartName="/ppt/notesSlides/notesSlide51.xml" ContentType="application/vnd.openxmlformats-officedocument.presentationml.notesSlide+xml"/>
  <Override PartName="/ppt/tags/tag11.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charts/chart4.xml" ContentType="application/vnd.openxmlformats-officedocument.drawingml.chart+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charts/chart5.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charts/chart6.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2.xml" ContentType="application/vnd.openxmlformats-officedocument.presentationml.notesSlide+xml"/>
  <Override PartName="/ppt/charts/chart7.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43.xml" ContentType="application/vnd.openxmlformats-officedocument.presentationml.notesSlide+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 id="2147483955" r:id="rId2"/>
    <p:sldMasterId id="2147483980" r:id="rId3"/>
    <p:sldMasterId id="2147483993" r:id="rId4"/>
    <p:sldMasterId id="2147484237" r:id="rId5"/>
    <p:sldMasterId id="2147484955" r:id="rId6"/>
    <p:sldMasterId id="2147485494" r:id="rId7"/>
    <p:sldMasterId id="2147485506" r:id="rId8"/>
    <p:sldMasterId id="2147485531" r:id="rId9"/>
    <p:sldMasterId id="2147485593" r:id="rId10"/>
    <p:sldMasterId id="2147485619" r:id="rId11"/>
  </p:sldMasterIdLst>
  <p:notesMasterIdLst>
    <p:notesMasterId r:id="rId318"/>
  </p:notesMasterIdLst>
  <p:handoutMasterIdLst>
    <p:handoutMasterId r:id="rId319"/>
  </p:handoutMasterIdLst>
  <p:sldIdLst>
    <p:sldId id="722" r:id="rId12"/>
    <p:sldId id="2379" r:id="rId13"/>
    <p:sldId id="2373" r:id="rId14"/>
    <p:sldId id="2374" r:id="rId15"/>
    <p:sldId id="2375" r:id="rId16"/>
    <p:sldId id="2424" r:id="rId17"/>
    <p:sldId id="2376" r:id="rId18"/>
    <p:sldId id="2377" r:id="rId19"/>
    <p:sldId id="2378" r:id="rId20"/>
    <p:sldId id="5074" r:id="rId21"/>
    <p:sldId id="2417" r:id="rId22"/>
    <p:sldId id="2418" r:id="rId23"/>
    <p:sldId id="2419" r:id="rId24"/>
    <p:sldId id="2420" r:id="rId25"/>
    <p:sldId id="2421" r:id="rId26"/>
    <p:sldId id="2422" r:id="rId27"/>
    <p:sldId id="2423" r:id="rId28"/>
    <p:sldId id="2409" r:id="rId29"/>
    <p:sldId id="2428" r:id="rId30"/>
    <p:sldId id="5076" r:id="rId31"/>
    <p:sldId id="5077" r:id="rId32"/>
    <p:sldId id="5079" r:id="rId33"/>
    <p:sldId id="5080" r:id="rId34"/>
    <p:sldId id="5095" r:id="rId35"/>
    <p:sldId id="5081" r:id="rId36"/>
    <p:sldId id="4880" r:id="rId37"/>
    <p:sldId id="1670" r:id="rId38"/>
    <p:sldId id="973" r:id="rId39"/>
    <p:sldId id="2271" r:id="rId40"/>
    <p:sldId id="2272" r:id="rId41"/>
    <p:sldId id="4994" r:id="rId42"/>
    <p:sldId id="4995" r:id="rId43"/>
    <p:sldId id="2332" r:id="rId44"/>
    <p:sldId id="4996" r:id="rId45"/>
    <p:sldId id="4997" r:id="rId46"/>
    <p:sldId id="4998" r:id="rId47"/>
    <p:sldId id="4999" r:id="rId48"/>
    <p:sldId id="5060" r:id="rId49"/>
    <p:sldId id="5061" r:id="rId50"/>
    <p:sldId id="5083" r:id="rId51"/>
    <p:sldId id="2279" r:id="rId52"/>
    <p:sldId id="4881" r:id="rId53"/>
    <p:sldId id="5000" r:id="rId54"/>
    <p:sldId id="2281" r:id="rId55"/>
    <p:sldId id="2282" r:id="rId56"/>
    <p:sldId id="2284" r:id="rId57"/>
    <p:sldId id="2333" r:id="rId58"/>
    <p:sldId id="5001" r:id="rId59"/>
    <p:sldId id="2286" r:id="rId60"/>
    <p:sldId id="2287" r:id="rId61"/>
    <p:sldId id="5002" r:id="rId62"/>
    <p:sldId id="2289" r:id="rId63"/>
    <p:sldId id="5003" r:id="rId64"/>
    <p:sldId id="2290" r:id="rId65"/>
    <p:sldId id="2291" r:id="rId66"/>
    <p:sldId id="2292" r:id="rId67"/>
    <p:sldId id="2293" r:id="rId68"/>
    <p:sldId id="2294" r:id="rId69"/>
    <p:sldId id="5004" r:id="rId70"/>
    <p:sldId id="2410" r:id="rId71"/>
    <p:sldId id="5005" r:id="rId72"/>
    <p:sldId id="5006" r:id="rId73"/>
    <p:sldId id="5084" r:id="rId74"/>
    <p:sldId id="2296" r:id="rId75"/>
    <p:sldId id="2297" r:id="rId76"/>
    <p:sldId id="2298" r:id="rId77"/>
    <p:sldId id="2299" r:id="rId78"/>
    <p:sldId id="2300" r:id="rId79"/>
    <p:sldId id="5097" r:id="rId80"/>
    <p:sldId id="5098" r:id="rId81"/>
    <p:sldId id="5099" r:id="rId82"/>
    <p:sldId id="5101" r:id="rId83"/>
    <p:sldId id="5100" r:id="rId84"/>
    <p:sldId id="5102" r:id="rId85"/>
    <p:sldId id="2301" r:id="rId86"/>
    <p:sldId id="2302" r:id="rId87"/>
    <p:sldId id="2303" r:id="rId88"/>
    <p:sldId id="2304" r:id="rId89"/>
    <p:sldId id="2305" r:id="rId90"/>
    <p:sldId id="2306" r:id="rId91"/>
    <p:sldId id="2307" r:id="rId92"/>
    <p:sldId id="2308" r:id="rId93"/>
    <p:sldId id="2309" r:id="rId94"/>
    <p:sldId id="2310" r:id="rId95"/>
    <p:sldId id="2311" r:id="rId96"/>
    <p:sldId id="2312" r:id="rId97"/>
    <p:sldId id="2313" r:id="rId98"/>
    <p:sldId id="2314" r:id="rId99"/>
    <p:sldId id="2315" r:id="rId100"/>
    <p:sldId id="2316" r:id="rId101"/>
    <p:sldId id="5096" r:id="rId102"/>
    <p:sldId id="5105" r:id="rId103"/>
    <p:sldId id="5106" r:id="rId104"/>
    <p:sldId id="5107" r:id="rId105"/>
    <p:sldId id="5112" r:id="rId106"/>
    <p:sldId id="5113" r:id="rId107"/>
    <p:sldId id="5114" r:id="rId108"/>
    <p:sldId id="5115" r:id="rId109"/>
    <p:sldId id="5116" r:id="rId110"/>
    <p:sldId id="5117" r:id="rId111"/>
    <p:sldId id="5118" r:id="rId112"/>
    <p:sldId id="5119" r:id="rId113"/>
    <p:sldId id="5120" r:id="rId114"/>
    <p:sldId id="5121" r:id="rId115"/>
    <p:sldId id="5122" r:id="rId116"/>
    <p:sldId id="5108" r:id="rId117"/>
    <p:sldId id="5109" r:id="rId118"/>
    <p:sldId id="5110" r:id="rId119"/>
    <p:sldId id="5111" r:id="rId120"/>
    <p:sldId id="2317" r:id="rId121"/>
    <p:sldId id="2318" r:id="rId122"/>
    <p:sldId id="2319" r:id="rId123"/>
    <p:sldId id="2320" r:id="rId124"/>
    <p:sldId id="2321" r:id="rId125"/>
    <p:sldId id="2322" r:id="rId126"/>
    <p:sldId id="2323" r:id="rId127"/>
    <p:sldId id="2324" r:id="rId128"/>
    <p:sldId id="2325" r:id="rId129"/>
    <p:sldId id="2326" r:id="rId130"/>
    <p:sldId id="2327" r:id="rId131"/>
    <p:sldId id="2328" r:id="rId132"/>
    <p:sldId id="2329" r:id="rId133"/>
    <p:sldId id="5069" r:id="rId134"/>
    <p:sldId id="2337" r:id="rId135"/>
    <p:sldId id="5007" r:id="rId136"/>
    <p:sldId id="5008" r:id="rId137"/>
    <p:sldId id="5009" r:id="rId138"/>
    <p:sldId id="5010" r:id="rId139"/>
    <p:sldId id="5011" r:id="rId140"/>
    <p:sldId id="5012" r:id="rId141"/>
    <p:sldId id="5013" r:id="rId142"/>
    <p:sldId id="5014" r:id="rId143"/>
    <p:sldId id="5015" r:id="rId144"/>
    <p:sldId id="5016" r:id="rId145"/>
    <p:sldId id="2356" r:id="rId146"/>
    <p:sldId id="2357" r:id="rId147"/>
    <p:sldId id="2358" r:id="rId148"/>
    <p:sldId id="2359" r:id="rId149"/>
    <p:sldId id="2360" r:id="rId150"/>
    <p:sldId id="2361" r:id="rId151"/>
    <p:sldId id="2362" r:id="rId152"/>
    <p:sldId id="2363" r:id="rId153"/>
    <p:sldId id="2364" r:id="rId154"/>
    <p:sldId id="2365" r:id="rId155"/>
    <p:sldId id="5017" r:id="rId156"/>
    <p:sldId id="5018" r:id="rId157"/>
    <p:sldId id="5019" r:id="rId158"/>
    <p:sldId id="2370" r:id="rId159"/>
    <p:sldId id="5020" r:id="rId160"/>
    <p:sldId id="5070" r:id="rId161"/>
    <p:sldId id="2412" r:id="rId162"/>
    <p:sldId id="2381" r:id="rId163"/>
    <p:sldId id="2382" r:id="rId164"/>
    <p:sldId id="2383" r:id="rId165"/>
    <p:sldId id="2384" r:id="rId166"/>
    <p:sldId id="2385" r:id="rId167"/>
    <p:sldId id="2386" r:id="rId168"/>
    <p:sldId id="2387" r:id="rId169"/>
    <p:sldId id="2388" r:id="rId170"/>
    <p:sldId id="2389" r:id="rId171"/>
    <p:sldId id="2390" r:id="rId172"/>
    <p:sldId id="2391" r:id="rId173"/>
    <p:sldId id="2392" r:id="rId174"/>
    <p:sldId id="2393" r:id="rId175"/>
    <p:sldId id="2394" r:id="rId176"/>
    <p:sldId id="2395" r:id="rId177"/>
    <p:sldId id="2426" r:id="rId178"/>
    <p:sldId id="2427" r:id="rId179"/>
    <p:sldId id="2396" r:id="rId180"/>
    <p:sldId id="2397" r:id="rId181"/>
    <p:sldId id="2398" r:id="rId182"/>
    <p:sldId id="2399" r:id="rId183"/>
    <p:sldId id="2400" r:id="rId184"/>
    <p:sldId id="2401" r:id="rId185"/>
    <p:sldId id="2402" r:id="rId186"/>
    <p:sldId id="2403" r:id="rId187"/>
    <p:sldId id="2404" r:id="rId188"/>
    <p:sldId id="2405" r:id="rId189"/>
    <p:sldId id="2406" r:id="rId190"/>
    <p:sldId id="2407" r:id="rId191"/>
    <p:sldId id="2413" r:id="rId192"/>
    <p:sldId id="5071" r:id="rId193"/>
    <p:sldId id="2414" r:id="rId194"/>
    <p:sldId id="2415" r:id="rId195"/>
    <p:sldId id="2432" r:id="rId196"/>
    <p:sldId id="2433" r:id="rId197"/>
    <p:sldId id="2434" r:id="rId198"/>
    <p:sldId id="2435" r:id="rId199"/>
    <p:sldId id="2439" r:id="rId200"/>
    <p:sldId id="2440" r:id="rId201"/>
    <p:sldId id="2441" r:id="rId202"/>
    <p:sldId id="2442" r:id="rId203"/>
    <p:sldId id="2443" r:id="rId204"/>
    <p:sldId id="2444" r:id="rId205"/>
    <p:sldId id="2445" r:id="rId206"/>
    <p:sldId id="2446" r:id="rId207"/>
    <p:sldId id="2447" r:id="rId208"/>
    <p:sldId id="2449" r:id="rId209"/>
    <p:sldId id="2450" r:id="rId210"/>
    <p:sldId id="2451" r:id="rId211"/>
    <p:sldId id="2452" r:id="rId212"/>
    <p:sldId id="2453" r:id="rId213"/>
    <p:sldId id="2454" r:id="rId214"/>
    <p:sldId id="2455" r:id="rId215"/>
    <p:sldId id="2436" r:id="rId216"/>
    <p:sldId id="2437" r:id="rId217"/>
    <p:sldId id="2438" r:id="rId218"/>
    <p:sldId id="5021" r:id="rId219"/>
    <p:sldId id="5065" r:id="rId220"/>
    <p:sldId id="5066" r:id="rId221"/>
    <p:sldId id="5067" r:id="rId222"/>
    <p:sldId id="5072" r:id="rId223"/>
    <p:sldId id="5062" r:id="rId224"/>
    <p:sldId id="5063" r:id="rId225"/>
    <p:sldId id="5064" r:id="rId226"/>
    <p:sldId id="478" r:id="rId227"/>
    <p:sldId id="265" r:id="rId228"/>
    <p:sldId id="5085" r:id="rId229"/>
    <p:sldId id="5123" r:id="rId230"/>
    <p:sldId id="5086" r:id="rId231"/>
    <p:sldId id="5087" r:id="rId232"/>
    <p:sldId id="5088" r:id="rId233"/>
    <p:sldId id="263" r:id="rId234"/>
    <p:sldId id="264" r:id="rId235"/>
    <p:sldId id="459" r:id="rId236"/>
    <p:sldId id="476" r:id="rId237"/>
    <p:sldId id="291" r:id="rId238"/>
    <p:sldId id="294" r:id="rId239"/>
    <p:sldId id="266" r:id="rId240"/>
    <p:sldId id="277" r:id="rId241"/>
    <p:sldId id="479" r:id="rId242"/>
    <p:sldId id="267" r:id="rId243"/>
    <p:sldId id="296" r:id="rId244"/>
    <p:sldId id="480" r:id="rId245"/>
    <p:sldId id="458" r:id="rId246"/>
    <p:sldId id="483" r:id="rId247"/>
    <p:sldId id="293" r:id="rId248"/>
    <p:sldId id="453" r:id="rId249"/>
    <p:sldId id="269" r:id="rId250"/>
    <p:sldId id="481" r:id="rId251"/>
    <p:sldId id="299" r:id="rId252"/>
    <p:sldId id="485" r:id="rId253"/>
    <p:sldId id="488" r:id="rId254"/>
    <p:sldId id="489" r:id="rId255"/>
    <p:sldId id="491" r:id="rId256"/>
    <p:sldId id="486" r:id="rId257"/>
    <p:sldId id="274" r:id="rId258"/>
    <p:sldId id="487" r:id="rId259"/>
    <p:sldId id="482" r:id="rId260"/>
    <p:sldId id="490" r:id="rId261"/>
    <p:sldId id="455" r:id="rId262"/>
    <p:sldId id="5075" r:id="rId263"/>
    <p:sldId id="5124" r:id="rId264"/>
    <p:sldId id="256" r:id="rId265"/>
    <p:sldId id="258" r:id="rId266"/>
    <p:sldId id="5125" r:id="rId267"/>
    <p:sldId id="5126" r:id="rId268"/>
    <p:sldId id="5127" r:id="rId269"/>
    <p:sldId id="5073" r:id="rId270"/>
    <p:sldId id="5022" r:id="rId271"/>
    <p:sldId id="5023" r:id="rId272"/>
    <p:sldId id="5024" r:id="rId273"/>
    <p:sldId id="5082" r:id="rId274"/>
    <p:sldId id="723" r:id="rId275"/>
    <p:sldId id="4884" r:id="rId276"/>
    <p:sldId id="5089" r:id="rId277"/>
    <p:sldId id="285" r:id="rId278"/>
    <p:sldId id="373" r:id="rId279"/>
    <p:sldId id="338" r:id="rId280"/>
    <p:sldId id="257" r:id="rId281"/>
    <p:sldId id="290" r:id="rId282"/>
    <p:sldId id="342" r:id="rId283"/>
    <p:sldId id="343" r:id="rId284"/>
    <p:sldId id="292" r:id="rId285"/>
    <p:sldId id="303" r:id="rId286"/>
    <p:sldId id="339" r:id="rId287"/>
    <p:sldId id="5090" r:id="rId288"/>
    <p:sldId id="5091" r:id="rId289"/>
    <p:sldId id="289" r:id="rId290"/>
    <p:sldId id="261" r:id="rId291"/>
    <p:sldId id="314" r:id="rId292"/>
    <p:sldId id="315" r:id="rId293"/>
    <p:sldId id="317" r:id="rId294"/>
    <p:sldId id="341" r:id="rId295"/>
    <p:sldId id="337" r:id="rId296"/>
    <p:sldId id="298" r:id="rId297"/>
    <p:sldId id="5092" r:id="rId298"/>
    <p:sldId id="318" r:id="rId299"/>
    <p:sldId id="270" r:id="rId300"/>
    <p:sldId id="273" r:id="rId301"/>
    <p:sldId id="5093" r:id="rId302"/>
    <p:sldId id="351" r:id="rId303"/>
    <p:sldId id="321" r:id="rId304"/>
    <p:sldId id="322" r:id="rId305"/>
    <p:sldId id="344" r:id="rId306"/>
    <p:sldId id="345" r:id="rId307"/>
    <p:sldId id="346" r:id="rId308"/>
    <p:sldId id="347" r:id="rId309"/>
    <p:sldId id="348" r:id="rId310"/>
    <p:sldId id="349" r:id="rId311"/>
    <p:sldId id="350" r:id="rId312"/>
    <p:sldId id="327" r:id="rId313"/>
    <p:sldId id="329" r:id="rId314"/>
    <p:sldId id="330" r:id="rId315"/>
    <p:sldId id="331" r:id="rId316"/>
    <p:sldId id="332" r:id="rId31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a:srgbClr val="CDEDF2"/>
    <a:srgbClr val="FFEAFE"/>
    <a:srgbClr val="FFEFEC"/>
    <a:srgbClr val="FF0000"/>
    <a:srgbClr val="F8BFFF"/>
    <a:srgbClr val="084483"/>
    <a:srgbClr val="ED7D31"/>
    <a:srgbClr val="FFDCFD"/>
    <a:srgbClr val="ECFF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2748" autoAdjust="0"/>
    <p:restoredTop sz="91768" autoAdjust="0"/>
  </p:normalViewPr>
  <p:slideViewPr>
    <p:cSldViewPr>
      <p:cViewPr varScale="1">
        <p:scale>
          <a:sx n="101" d="100"/>
          <a:sy n="101" d="100"/>
        </p:scale>
        <p:origin x="2082" y="114"/>
      </p:cViewPr>
      <p:guideLst>
        <p:guide orient="horz" pos="2160"/>
        <p:guide pos="2880"/>
      </p:guideLst>
    </p:cSldViewPr>
  </p:slideViewPr>
  <p:outlineViewPr>
    <p:cViewPr>
      <p:scale>
        <a:sx n="33" d="100"/>
        <a:sy n="33" d="100"/>
      </p:scale>
      <p:origin x="0" y="0"/>
    </p:cViewPr>
  </p:outlineViewPr>
  <p:notesTextViewPr>
    <p:cViewPr>
      <p:scale>
        <a:sx n="123" d="100"/>
        <a:sy n="123" d="100"/>
      </p:scale>
      <p:origin x="0" y="0"/>
    </p:cViewPr>
  </p:notesTextViewPr>
  <p:sorterViewPr>
    <p:cViewPr varScale="1">
      <p:scale>
        <a:sx n="1" d="1"/>
        <a:sy n="1" d="1"/>
      </p:scale>
      <p:origin x="0" y="-6648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6.xml"/><Relationship Id="rId299" Type="http://schemas.openxmlformats.org/officeDocument/2006/relationships/slide" Target="slides/slide288.xml"/><Relationship Id="rId21" Type="http://schemas.openxmlformats.org/officeDocument/2006/relationships/slide" Target="slides/slide10.xml"/><Relationship Id="rId63" Type="http://schemas.openxmlformats.org/officeDocument/2006/relationships/slide" Target="slides/slide52.xml"/><Relationship Id="rId159" Type="http://schemas.openxmlformats.org/officeDocument/2006/relationships/slide" Target="slides/slide148.xml"/><Relationship Id="rId170" Type="http://schemas.openxmlformats.org/officeDocument/2006/relationships/slide" Target="slides/slide159.xml"/><Relationship Id="rId226" Type="http://schemas.openxmlformats.org/officeDocument/2006/relationships/slide" Target="slides/slide215.xml"/><Relationship Id="rId268" Type="http://schemas.openxmlformats.org/officeDocument/2006/relationships/slide" Target="slides/slide257.xml"/><Relationship Id="rId32" Type="http://schemas.openxmlformats.org/officeDocument/2006/relationships/slide" Target="slides/slide21.xml"/><Relationship Id="rId74" Type="http://schemas.openxmlformats.org/officeDocument/2006/relationships/slide" Target="slides/slide63.xml"/><Relationship Id="rId128" Type="http://schemas.openxmlformats.org/officeDocument/2006/relationships/slide" Target="slides/slide117.xml"/><Relationship Id="rId5" Type="http://schemas.openxmlformats.org/officeDocument/2006/relationships/slideMaster" Target="slideMasters/slideMaster5.xml"/><Relationship Id="rId181" Type="http://schemas.openxmlformats.org/officeDocument/2006/relationships/slide" Target="slides/slide170.xml"/><Relationship Id="rId237" Type="http://schemas.openxmlformats.org/officeDocument/2006/relationships/slide" Target="slides/slide226.xml"/><Relationship Id="rId279" Type="http://schemas.openxmlformats.org/officeDocument/2006/relationships/slide" Target="slides/slide268.xml"/><Relationship Id="rId43" Type="http://schemas.openxmlformats.org/officeDocument/2006/relationships/slide" Target="slides/slide32.xml"/><Relationship Id="rId139" Type="http://schemas.openxmlformats.org/officeDocument/2006/relationships/slide" Target="slides/slide128.xml"/><Relationship Id="rId290" Type="http://schemas.openxmlformats.org/officeDocument/2006/relationships/slide" Target="slides/slide279.xml"/><Relationship Id="rId304" Type="http://schemas.openxmlformats.org/officeDocument/2006/relationships/slide" Target="slides/slide293.xml"/><Relationship Id="rId85" Type="http://schemas.openxmlformats.org/officeDocument/2006/relationships/slide" Target="slides/slide74.xml"/><Relationship Id="rId150" Type="http://schemas.openxmlformats.org/officeDocument/2006/relationships/slide" Target="slides/slide139.xml"/><Relationship Id="rId192" Type="http://schemas.openxmlformats.org/officeDocument/2006/relationships/slide" Target="slides/slide181.xml"/><Relationship Id="rId206" Type="http://schemas.openxmlformats.org/officeDocument/2006/relationships/slide" Target="slides/slide195.xml"/><Relationship Id="rId248" Type="http://schemas.openxmlformats.org/officeDocument/2006/relationships/slide" Target="slides/slide237.xml"/><Relationship Id="rId12" Type="http://schemas.openxmlformats.org/officeDocument/2006/relationships/slide" Target="slides/slide1.xml"/><Relationship Id="rId108" Type="http://schemas.openxmlformats.org/officeDocument/2006/relationships/slide" Target="slides/slide97.xml"/><Relationship Id="rId315" Type="http://schemas.openxmlformats.org/officeDocument/2006/relationships/slide" Target="slides/slide304.xml"/><Relationship Id="rId54" Type="http://schemas.openxmlformats.org/officeDocument/2006/relationships/slide" Target="slides/slide43.xml"/><Relationship Id="rId96" Type="http://schemas.openxmlformats.org/officeDocument/2006/relationships/slide" Target="slides/slide85.xml"/><Relationship Id="rId161" Type="http://schemas.openxmlformats.org/officeDocument/2006/relationships/slide" Target="slides/slide150.xml"/><Relationship Id="rId217" Type="http://schemas.openxmlformats.org/officeDocument/2006/relationships/slide" Target="slides/slide206.xml"/><Relationship Id="rId259" Type="http://schemas.openxmlformats.org/officeDocument/2006/relationships/slide" Target="slides/slide248.xml"/><Relationship Id="rId23" Type="http://schemas.openxmlformats.org/officeDocument/2006/relationships/slide" Target="slides/slide12.xml"/><Relationship Id="rId119" Type="http://schemas.openxmlformats.org/officeDocument/2006/relationships/slide" Target="slides/slide108.xml"/><Relationship Id="rId270" Type="http://schemas.openxmlformats.org/officeDocument/2006/relationships/slide" Target="slides/slide259.xml"/><Relationship Id="rId65" Type="http://schemas.openxmlformats.org/officeDocument/2006/relationships/slide" Target="slides/slide54.xml"/><Relationship Id="rId130" Type="http://schemas.openxmlformats.org/officeDocument/2006/relationships/slide" Target="slides/slide119.xml"/><Relationship Id="rId172" Type="http://schemas.openxmlformats.org/officeDocument/2006/relationships/slide" Target="slides/slide161.xml"/><Relationship Id="rId228" Type="http://schemas.openxmlformats.org/officeDocument/2006/relationships/slide" Target="slides/slide217.xml"/><Relationship Id="rId281" Type="http://schemas.openxmlformats.org/officeDocument/2006/relationships/slide" Target="slides/slide270.xml"/><Relationship Id="rId34" Type="http://schemas.openxmlformats.org/officeDocument/2006/relationships/slide" Target="slides/slide23.xml"/><Relationship Id="rId55" Type="http://schemas.openxmlformats.org/officeDocument/2006/relationships/slide" Target="slides/slide44.xml"/><Relationship Id="rId76" Type="http://schemas.openxmlformats.org/officeDocument/2006/relationships/slide" Target="slides/slide65.xml"/><Relationship Id="rId97" Type="http://schemas.openxmlformats.org/officeDocument/2006/relationships/slide" Target="slides/slide86.xml"/><Relationship Id="rId120" Type="http://schemas.openxmlformats.org/officeDocument/2006/relationships/slide" Target="slides/slide109.xml"/><Relationship Id="rId141" Type="http://schemas.openxmlformats.org/officeDocument/2006/relationships/slide" Target="slides/slide130.xml"/><Relationship Id="rId7" Type="http://schemas.openxmlformats.org/officeDocument/2006/relationships/slideMaster" Target="slideMasters/slideMaster7.xml"/><Relationship Id="rId162" Type="http://schemas.openxmlformats.org/officeDocument/2006/relationships/slide" Target="slides/slide151.xml"/><Relationship Id="rId183" Type="http://schemas.openxmlformats.org/officeDocument/2006/relationships/slide" Target="slides/slide172.xml"/><Relationship Id="rId218" Type="http://schemas.openxmlformats.org/officeDocument/2006/relationships/slide" Target="slides/slide207.xml"/><Relationship Id="rId239" Type="http://schemas.openxmlformats.org/officeDocument/2006/relationships/slide" Target="slides/slide228.xml"/><Relationship Id="rId250" Type="http://schemas.openxmlformats.org/officeDocument/2006/relationships/slide" Target="slides/slide239.xml"/><Relationship Id="rId271" Type="http://schemas.openxmlformats.org/officeDocument/2006/relationships/slide" Target="slides/slide260.xml"/><Relationship Id="rId292" Type="http://schemas.openxmlformats.org/officeDocument/2006/relationships/slide" Target="slides/slide281.xml"/><Relationship Id="rId306" Type="http://schemas.openxmlformats.org/officeDocument/2006/relationships/slide" Target="slides/slide295.xml"/><Relationship Id="rId24" Type="http://schemas.openxmlformats.org/officeDocument/2006/relationships/slide" Target="slides/slide13.xml"/><Relationship Id="rId45" Type="http://schemas.openxmlformats.org/officeDocument/2006/relationships/slide" Target="slides/slide34.xml"/><Relationship Id="rId66" Type="http://schemas.openxmlformats.org/officeDocument/2006/relationships/slide" Target="slides/slide55.xml"/><Relationship Id="rId87" Type="http://schemas.openxmlformats.org/officeDocument/2006/relationships/slide" Target="slides/slide76.xml"/><Relationship Id="rId110" Type="http://schemas.openxmlformats.org/officeDocument/2006/relationships/slide" Target="slides/slide99.xml"/><Relationship Id="rId131" Type="http://schemas.openxmlformats.org/officeDocument/2006/relationships/slide" Target="slides/slide120.xml"/><Relationship Id="rId152" Type="http://schemas.openxmlformats.org/officeDocument/2006/relationships/slide" Target="slides/slide141.xml"/><Relationship Id="rId173" Type="http://schemas.openxmlformats.org/officeDocument/2006/relationships/slide" Target="slides/slide162.xml"/><Relationship Id="rId194" Type="http://schemas.openxmlformats.org/officeDocument/2006/relationships/slide" Target="slides/slide183.xml"/><Relationship Id="rId208" Type="http://schemas.openxmlformats.org/officeDocument/2006/relationships/slide" Target="slides/slide197.xml"/><Relationship Id="rId229" Type="http://schemas.openxmlformats.org/officeDocument/2006/relationships/slide" Target="slides/slide218.xml"/><Relationship Id="rId240" Type="http://schemas.openxmlformats.org/officeDocument/2006/relationships/slide" Target="slides/slide229.xml"/><Relationship Id="rId261" Type="http://schemas.openxmlformats.org/officeDocument/2006/relationships/slide" Target="slides/slide250.xml"/><Relationship Id="rId14" Type="http://schemas.openxmlformats.org/officeDocument/2006/relationships/slide" Target="slides/slide3.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slide" Target="slides/slide66.xml"/><Relationship Id="rId100" Type="http://schemas.openxmlformats.org/officeDocument/2006/relationships/slide" Target="slides/slide89.xml"/><Relationship Id="rId282" Type="http://schemas.openxmlformats.org/officeDocument/2006/relationships/slide" Target="slides/slide271.xml"/><Relationship Id="rId317" Type="http://schemas.openxmlformats.org/officeDocument/2006/relationships/slide" Target="slides/slide306.xml"/><Relationship Id="rId8" Type="http://schemas.openxmlformats.org/officeDocument/2006/relationships/slideMaster" Target="slideMasters/slideMaster8.xml"/><Relationship Id="rId98" Type="http://schemas.openxmlformats.org/officeDocument/2006/relationships/slide" Target="slides/slide87.xml"/><Relationship Id="rId121" Type="http://schemas.openxmlformats.org/officeDocument/2006/relationships/slide" Target="slides/slide110.xml"/><Relationship Id="rId142" Type="http://schemas.openxmlformats.org/officeDocument/2006/relationships/slide" Target="slides/slide131.xml"/><Relationship Id="rId163" Type="http://schemas.openxmlformats.org/officeDocument/2006/relationships/slide" Target="slides/slide152.xml"/><Relationship Id="rId184" Type="http://schemas.openxmlformats.org/officeDocument/2006/relationships/slide" Target="slides/slide173.xml"/><Relationship Id="rId219" Type="http://schemas.openxmlformats.org/officeDocument/2006/relationships/slide" Target="slides/slide208.xml"/><Relationship Id="rId230" Type="http://schemas.openxmlformats.org/officeDocument/2006/relationships/slide" Target="slides/slide219.xml"/><Relationship Id="rId251" Type="http://schemas.openxmlformats.org/officeDocument/2006/relationships/slide" Target="slides/slide240.xml"/><Relationship Id="rId25" Type="http://schemas.openxmlformats.org/officeDocument/2006/relationships/slide" Target="slides/slide14.xml"/><Relationship Id="rId46" Type="http://schemas.openxmlformats.org/officeDocument/2006/relationships/slide" Target="slides/slide35.xml"/><Relationship Id="rId67" Type="http://schemas.openxmlformats.org/officeDocument/2006/relationships/slide" Target="slides/slide56.xml"/><Relationship Id="rId272" Type="http://schemas.openxmlformats.org/officeDocument/2006/relationships/slide" Target="slides/slide261.xml"/><Relationship Id="rId293" Type="http://schemas.openxmlformats.org/officeDocument/2006/relationships/slide" Target="slides/slide282.xml"/><Relationship Id="rId307" Type="http://schemas.openxmlformats.org/officeDocument/2006/relationships/slide" Target="slides/slide296.xml"/><Relationship Id="rId88" Type="http://schemas.openxmlformats.org/officeDocument/2006/relationships/slide" Target="slides/slide77.xml"/><Relationship Id="rId111" Type="http://schemas.openxmlformats.org/officeDocument/2006/relationships/slide" Target="slides/slide100.xml"/><Relationship Id="rId132" Type="http://schemas.openxmlformats.org/officeDocument/2006/relationships/slide" Target="slides/slide121.xml"/><Relationship Id="rId153" Type="http://schemas.openxmlformats.org/officeDocument/2006/relationships/slide" Target="slides/slide142.xml"/><Relationship Id="rId174" Type="http://schemas.openxmlformats.org/officeDocument/2006/relationships/slide" Target="slides/slide163.xml"/><Relationship Id="rId195" Type="http://schemas.openxmlformats.org/officeDocument/2006/relationships/slide" Target="slides/slide184.xml"/><Relationship Id="rId209" Type="http://schemas.openxmlformats.org/officeDocument/2006/relationships/slide" Target="slides/slide198.xml"/><Relationship Id="rId220" Type="http://schemas.openxmlformats.org/officeDocument/2006/relationships/slide" Target="slides/slide209.xml"/><Relationship Id="rId241" Type="http://schemas.openxmlformats.org/officeDocument/2006/relationships/slide" Target="slides/slide230.xml"/><Relationship Id="rId15" Type="http://schemas.openxmlformats.org/officeDocument/2006/relationships/slide" Target="slides/slide4.xml"/><Relationship Id="rId36" Type="http://schemas.openxmlformats.org/officeDocument/2006/relationships/slide" Target="slides/slide25.xml"/><Relationship Id="rId57" Type="http://schemas.openxmlformats.org/officeDocument/2006/relationships/slide" Target="slides/slide46.xml"/><Relationship Id="rId262" Type="http://schemas.openxmlformats.org/officeDocument/2006/relationships/slide" Target="slides/slide251.xml"/><Relationship Id="rId283" Type="http://schemas.openxmlformats.org/officeDocument/2006/relationships/slide" Target="slides/slide272.xml"/><Relationship Id="rId318" Type="http://schemas.openxmlformats.org/officeDocument/2006/relationships/notesMaster" Target="notesMasters/notesMaster1.xml"/><Relationship Id="rId78" Type="http://schemas.openxmlformats.org/officeDocument/2006/relationships/slide" Target="slides/slide67.xml"/><Relationship Id="rId99" Type="http://schemas.openxmlformats.org/officeDocument/2006/relationships/slide" Target="slides/slide88.xml"/><Relationship Id="rId101" Type="http://schemas.openxmlformats.org/officeDocument/2006/relationships/slide" Target="slides/slide90.xml"/><Relationship Id="rId122" Type="http://schemas.openxmlformats.org/officeDocument/2006/relationships/slide" Target="slides/slide111.xml"/><Relationship Id="rId143" Type="http://schemas.openxmlformats.org/officeDocument/2006/relationships/slide" Target="slides/slide132.xml"/><Relationship Id="rId164" Type="http://schemas.openxmlformats.org/officeDocument/2006/relationships/slide" Target="slides/slide153.xml"/><Relationship Id="rId185" Type="http://schemas.openxmlformats.org/officeDocument/2006/relationships/slide" Target="slides/slide174.xml"/><Relationship Id="rId9" Type="http://schemas.openxmlformats.org/officeDocument/2006/relationships/slideMaster" Target="slideMasters/slideMaster9.xml"/><Relationship Id="rId210" Type="http://schemas.openxmlformats.org/officeDocument/2006/relationships/slide" Target="slides/slide199.xml"/><Relationship Id="rId26" Type="http://schemas.openxmlformats.org/officeDocument/2006/relationships/slide" Target="slides/slide15.xml"/><Relationship Id="rId231" Type="http://schemas.openxmlformats.org/officeDocument/2006/relationships/slide" Target="slides/slide220.xml"/><Relationship Id="rId252" Type="http://schemas.openxmlformats.org/officeDocument/2006/relationships/slide" Target="slides/slide241.xml"/><Relationship Id="rId273" Type="http://schemas.openxmlformats.org/officeDocument/2006/relationships/slide" Target="slides/slide262.xml"/><Relationship Id="rId294" Type="http://schemas.openxmlformats.org/officeDocument/2006/relationships/slide" Target="slides/slide283.xml"/><Relationship Id="rId308" Type="http://schemas.openxmlformats.org/officeDocument/2006/relationships/slide" Target="slides/slide297.xml"/><Relationship Id="rId47" Type="http://schemas.openxmlformats.org/officeDocument/2006/relationships/slide" Target="slides/slide36.xml"/><Relationship Id="rId68" Type="http://schemas.openxmlformats.org/officeDocument/2006/relationships/slide" Target="slides/slide57.xml"/><Relationship Id="rId89" Type="http://schemas.openxmlformats.org/officeDocument/2006/relationships/slide" Target="slides/slide78.xml"/><Relationship Id="rId112" Type="http://schemas.openxmlformats.org/officeDocument/2006/relationships/slide" Target="slides/slide101.xml"/><Relationship Id="rId133" Type="http://schemas.openxmlformats.org/officeDocument/2006/relationships/slide" Target="slides/slide122.xml"/><Relationship Id="rId154" Type="http://schemas.openxmlformats.org/officeDocument/2006/relationships/slide" Target="slides/slide143.xml"/><Relationship Id="rId175" Type="http://schemas.openxmlformats.org/officeDocument/2006/relationships/slide" Target="slides/slide164.xml"/><Relationship Id="rId196" Type="http://schemas.openxmlformats.org/officeDocument/2006/relationships/slide" Target="slides/slide185.xml"/><Relationship Id="rId200" Type="http://schemas.openxmlformats.org/officeDocument/2006/relationships/slide" Target="slides/slide189.xml"/><Relationship Id="rId16" Type="http://schemas.openxmlformats.org/officeDocument/2006/relationships/slide" Target="slides/slide5.xml"/><Relationship Id="rId221" Type="http://schemas.openxmlformats.org/officeDocument/2006/relationships/slide" Target="slides/slide210.xml"/><Relationship Id="rId242" Type="http://schemas.openxmlformats.org/officeDocument/2006/relationships/slide" Target="slides/slide231.xml"/><Relationship Id="rId263" Type="http://schemas.openxmlformats.org/officeDocument/2006/relationships/slide" Target="slides/slide252.xml"/><Relationship Id="rId284" Type="http://schemas.openxmlformats.org/officeDocument/2006/relationships/slide" Target="slides/slide273.xml"/><Relationship Id="rId319" Type="http://schemas.openxmlformats.org/officeDocument/2006/relationships/handoutMaster" Target="handoutMasters/handoutMaster1.xml"/><Relationship Id="rId37" Type="http://schemas.openxmlformats.org/officeDocument/2006/relationships/slide" Target="slides/slide26.xml"/><Relationship Id="rId58" Type="http://schemas.openxmlformats.org/officeDocument/2006/relationships/slide" Target="slides/slide47.xml"/><Relationship Id="rId79" Type="http://schemas.openxmlformats.org/officeDocument/2006/relationships/slide" Target="slides/slide68.xml"/><Relationship Id="rId102" Type="http://schemas.openxmlformats.org/officeDocument/2006/relationships/slide" Target="slides/slide91.xml"/><Relationship Id="rId123" Type="http://schemas.openxmlformats.org/officeDocument/2006/relationships/slide" Target="slides/slide112.xml"/><Relationship Id="rId144" Type="http://schemas.openxmlformats.org/officeDocument/2006/relationships/slide" Target="slides/slide133.xml"/><Relationship Id="rId90" Type="http://schemas.openxmlformats.org/officeDocument/2006/relationships/slide" Target="slides/slide79.xml"/><Relationship Id="rId165" Type="http://schemas.openxmlformats.org/officeDocument/2006/relationships/slide" Target="slides/slide154.xml"/><Relationship Id="rId186" Type="http://schemas.openxmlformats.org/officeDocument/2006/relationships/slide" Target="slides/slide175.xml"/><Relationship Id="rId211" Type="http://schemas.openxmlformats.org/officeDocument/2006/relationships/slide" Target="slides/slide200.xml"/><Relationship Id="rId232" Type="http://schemas.openxmlformats.org/officeDocument/2006/relationships/slide" Target="slides/slide221.xml"/><Relationship Id="rId253" Type="http://schemas.openxmlformats.org/officeDocument/2006/relationships/slide" Target="slides/slide242.xml"/><Relationship Id="rId274" Type="http://schemas.openxmlformats.org/officeDocument/2006/relationships/slide" Target="slides/slide263.xml"/><Relationship Id="rId295" Type="http://schemas.openxmlformats.org/officeDocument/2006/relationships/slide" Target="slides/slide284.xml"/><Relationship Id="rId309" Type="http://schemas.openxmlformats.org/officeDocument/2006/relationships/slide" Target="slides/slide298.xml"/><Relationship Id="rId27" Type="http://schemas.openxmlformats.org/officeDocument/2006/relationships/slide" Target="slides/slide16.xml"/><Relationship Id="rId48" Type="http://schemas.openxmlformats.org/officeDocument/2006/relationships/slide" Target="slides/slide37.xml"/><Relationship Id="rId69" Type="http://schemas.openxmlformats.org/officeDocument/2006/relationships/slide" Target="slides/slide58.xml"/><Relationship Id="rId113" Type="http://schemas.openxmlformats.org/officeDocument/2006/relationships/slide" Target="slides/slide102.xml"/><Relationship Id="rId134" Type="http://schemas.openxmlformats.org/officeDocument/2006/relationships/slide" Target="slides/slide123.xml"/><Relationship Id="rId320" Type="http://schemas.openxmlformats.org/officeDocument/2006/relationships/presProps" Target="presProps.xml"/><Relationship Id="rId80" Type="http://schemas.openxmlformats.org/officeDocument/2006/relationships/slide" Target="slides/slide69.xml"/><Relationship Id="rId155" Type="http://schemas.openxmlformats.org/officeDocument/2006/relationships/slide" Target="slides/slide144.xml"/><Relationship Id="rId176" Type="http://schemas.openxmlformats.org/officeDocument/2006/relationships/slide" Target="slides/slide165.xml"/><Relationship Id="rId197" Type="http://schemas.openxmlformats.org/officeDocument/2006/relationships/slide" Target="slides/slide186.xml"/><Relationship Id="rId201" Type="http://schemas.openxmlformats.org/officeDocument/2006/relationships/slide" Target="slides/slide190.xml"/><Relationship Id="rId222" Type="http://schemas.openxmlformats.org/officeDocument/2006/relationships/slide" Target="slides/slide211.xml"/><Relationship Id="rId243" Type="http://schemas.openxmlformats.org/officeDocument/2006/relationships/slide" Target="slides/slide232.xml"/><Relationship Id="rId264" Type="http://schemas.openxmlformats.org/officeDocument/2006/relationships/slide" Target="slides/slide253.xml"/><Relationship Id="rId285" Type="http://schemas.openxmlformats.org/officeDocument/2006/relationships/slide" Target="slides/slide274.xml"/><Relationship Id="rId17" Type="http://schemas.openxmlformats.org/officeDocument/2006/relationships/slide" Target="slides/slide6.xml"/><Relationship Id="rId38" Type="http://schemas.openxmlformats.org/officeDocument/2006/relationships/slide" Target="slides/slide27.xml"/><Relationship Id="rId59" Type="http://schemas.openxmlformats.org/officeDocument/2006/relationships/slide" Target="slides/slide48.xml"/><Relationship Id="rId103" Type="http://schemas.openxmlformats.org/officeDocument/2006/relationships/slide" Target="slides/slide92.xml"/><Relationship Id="rId124" Type="http://schemas.openxmlformats.org/officeDocument/2006/relationships/slide" Target="slides/slide113.xml"/><Relationship Id="rId310" Type="http://schemas.openxmlformats.org/officeDocument/2006/relationships/slide" Target="slides/slide299.xml"/><Relationship Id="rId70" Type="http://schemas.openxmlformats.org/officeDocument/2006/relationships/slide" Target="slides/slide59.xml"/><Relationship Id="rId91" Type="http://schemas.openxmlformats.org/officeDocument/2006/relationships/slide" Target="slides/slide80.xml"/><Relationship Id="rId145" Type="http://schemas.openxmlformats.org/officeDocument/2006/relationships/slide" Target="slides/slide134.xml"/><Relationship Id="rId166" Type="http://schemas.openxmlformats.org/officeDocument/2006/relationships/slide" Target="slides/slide155.xml"/><Relationship Id="rId187" Type="http://schemas.openxmlformats.org/officeDocument/2006/relationships/slide" Target="slides/slide176.xml"/><Relationship Id="rId1" Type="http://schemas.openxmlformats.org/officeDocument/2006/relationships/slideMaster" Target="slideMasters/slideMaster1.xml"/><Relationship Id="rId212" Type="http://schemas.openxmlformats.org/officeDocument/2006/relationships/slide" Target="slides/slide201.xml"/><Relationship Id="rId233" Type="http://schemas.openxmlformats.org/officeDocument/2006/relationships/slide" Target="slides/slide222.xml"/><Relationship Id="rId254" Type="http://schemas.openxmlformats.org/officeDocument/2006/relationships/slide" Target="slides/slide243.xml"/><Relationship Id="rId28" Type="http://schemas.openxmlformats.org/officeDocument/2006/relationships/slide" Target="slides/slide17.xml"/><Relationship Id="rId49" Type="http://schemas.openxmlformats.org/officeDocument/2006/relationships/slide" Target="slides/slide38.xml"/><Relationship Id="rId114" Type="http://schemas.openxmlformats.org/officeDocument/2006/relationships/slide" Target="slides/slide103.xml"/><Relationship Id="rId275" Type="http://schemas.openxmlformats.org/officeDocument/2006/relationships/slide" Target="slides/slide264.xml"/><Relationship Id="rId296" Type="http://schemas.openxmlformats.org/officeDocument/2006/relationships/slide" Target="slides/slide285.xml"/><Relationship Id="rId300" Type="http://schemas.openxmlformats.org/officeDocument/2006/relationships/slide" Target="slides/slide289.xml"/><Relationship Id="rId60" Type="http://schemas.openxmlformats.org/officeDocument/2006/relationships/slide" Target="slides/slide49.xml"/><Relationship Id="rId81" Type="http://schemas.openxmlformats.org/officeDocument/2006/relationships/slide" Target="slides/slide70.xml"/><Relationship Id="rId135" Type="http://schemas.openxmlformats.org/officeDocument/2006/relationships/slide" Target="slides/slide124.xml"/><Relationship Id="rId156" Type="http://schemas.openxmlformats.org/officeDocument/2006/relationships/slide" Target="slides/slide145.xml"/><Relationship Id="rId177" Type="http://schemas.openxmlformats.org/officeDocument/2006/relationships/slide" Target="slides/slide166.xml"/><Relationship Id="rId198" Type="http://schemas.openxmlformats.org/officeDocument/2006/relationships/slide" Target="slides/slide187.xml"/><Relationship Id="rId321" Type="http://schemas.openxmlformats.org/officeDocument/2006/relationships/viewProps" Target="viewProps.xml"/><Relationship Id="rId202" Type="http://schemas.openxmlformats.org/officeDocument/2006/relationships/slide" Target="slides/slide191.xml"/><Relationship Id="rId223" Type="http://schemas.openxmlformats.org/officeDocument/2006/relationships/slide" Target="slides/slide212.xml"/><Relationship Id="rId244" Type="http://schemas.openxmlformats.org/officeDocument/2006/relationships/slide" Target="slides/slide233.xml"/><Relationship Id="rId18" Type="http://schemas.openxmlformats.org/officeDocument/2006/relationships/slide" Target="slides/slide7.xml"/><Relationship Id="rId39" Type="http://schemas.openxmlformats.org/officeDocument/2006/relationships/slide" Target="slides/slide28.xml"/><Relationship Id="rId265" Type="http://schemas.openxmlformats.org/officeDocument/2006/relationships/slide" Target="slides/slide254.xml"/><Relationship Id="rId286" Type="http://schemas.openxmlformats.org/officeDocument/2006/relationships/slide" Target="slides/slide275.xml"/><Relationship Id="rId50" Type="http://schemas.openxmlformats.org/officeDocument/2006/relationships/slide" Target="slides/slide39.xml"/><Relationship Id="rId104" Type="http://schemas.openxmlformats.org/officeDocument/2006/relationships/slide" Target="slides/slide93.xml"/><Relationship Id="rId125" Type="http://schemas.openxmlformats.org/officeDocument/2006/relationships/slide" Target="slides/slide114.xml"/><Relationship Id="rId146" Type="http://schemas.openxmlformats.org/officeDocument/2006/relationships/slide" Target="slides/slide135.xml"/><Relationship Id="rId167" Type="http://schemas.openxmlformats.org/officeDocument/2006/relationships/slide" Target="slides/slide156.xml"/><Relationship Id="rId188" Type="http://schemas.openxmlformats.org/officeDocument/2006/relationships/slide" Target="slides/slide177.xml"/><Relationship Id="rId311" Type="http://schemas.openxmlformats.org/officeDocument/2006/relationships/slide" Target="slides/slide300.xml"/><Relationship Id="rId71" Type="http://schemas.openxmlformats.org/officeDocument/2006/relationships/slide" Target="slides/slide60.xml"/><Relationship Id="rId92" Type="http://schemas.openxmlformats.org/officeDocument/2006/relationships/slide" Target="slides/slide81.xml"/><Relationship Id="rId213" Type="http://schemas.openxmlformats.org/officeDocument/2006/relationships/slide" Target="slides/slide202.xml"/><Relationship Id="rId234" Type="http://schemas.openxmlformats.org/officeDocument/2006/relationships/slide" Target="slides/slide223.xml"/><Relationship Id="rId2" Type="http://schemas.openxmlformats.org/officeDocument/2006/relationships/slideMaster" Target="slideMasters/slideMaster2.xml"/><Relationship Id="rId29" Type="http://schemas.openxmlformats.org/officeDocument/2006/relationships/slide" Target="slides/slide18.xml"/><Relationship Id="rId255" Type="http://schemas.openxmlformats.org/officeDocument/2006/relationships/slide" Target="slides/slide244.xml"/><Relationship Id="rId276" Type="http://schemas.openxmlformats.org/officeDocument/2006/relationships/slide" Target="slides/slide265.xml"/><Relationship Id="rId297" Type="http://schemas.openxmlformats.org/officeDocument/2006/relationships/slide" Target="slides/slide286.xml"/><Relationship Id="rId40" Type="http://schemas.openxmlformats.org/officeDocument/2006/relationships/slide" Target="slides/slide29.xml"/><Relationship Id="rId115" Type="http://schemas.openxmlformats.org/officeDocument/2006/relationships/slide" Target="slides/slide104.xml"/><Relationship Id="rId136" Type="http://schemas.openxmlformats.org/officeDocument/2006/relationships/slide" Target="slides/slide125.xml"/><Relationship Id="rId157" Type="http://schemas.openxmlformats.org/officeDocument/2006/relationships/slide" Target="slides/slide146.xml"/><Relationship Id="rId178" Type="http://schemas.openxmlformats.org/officeDocument/2006/relationships/slide" Target="slides/slide167.xml"/><Relationship Id="rId301" Type="http://schemas.openxmlformats.org/officeDocument/2006/relationships/slide" Target="slides/slide290.xml"/><Relationship Id="rId322" Type="http://schemas.openxmlformats.org/officeDocument/2006/relationships/theme" Target="theme/theme1.xml"/><Relationship Id="rId61" Type="http://schemas.openxmlformats.org/officeDocument/2006/relationships/slide" Target="slides/slide50.xml"/><Relationship Id="rId82" Type="http://schemas.openxmlformats.org/officeDocument/2006/relationships/slide" Target="slides/slide71.xml"/><Relationship Id="rId199" Type="http://schemas.openxmlformats.org/officeDocument/2006/relationships/slide" Target="slides/slide188.xml"/><Relationship Id="rId203" Type="http://schemas.openxmlformats.org/officeDocument/2006/relationships/slide" Target="slides/slide192.xml"/><Relationship Id="rId19" Type="http://schemas.openxmlformats.org/officeDocument/2006/relationships/slide" Target="slides/slide8.xml"/><Relationship Id="rId224" Type="http://schemas.openxmlformats.org/officeDocument/2006/relationships/slide" Target="slides/slide213.xml"/><Relationship Id="rId245" Type="http://schemas.openxmlformats.org/officeDocument/2006/relationships/slide" Target="slides/slide234.xml"/><Relationship Id="rId266" Type="http://schemas.openxmlformats.org/officeDocument/2006/relationships/slide" Target="slides/slide255.xml"/><Relationship Id="rId287" Type="http://schemas.openxmlformats.org/officeDocument/2006/relationships/slide" Target="slides/slide276.xml"/><Relationship Id="rId30" Type="http://schemas.openxmlformats.org/officeDocument/2006/relationships/slide" Target="slides/slide19.xml"/><Relationship Id="rId105" Type="http://schemas.openxmlformats.org/officeDocument/2006/relationships/slide" Target="slides/slide94.xml"/><Relationship Id="rId126" Type="http://schemas.openxmlformats.org/officeDocument/2006/relationships/slide" Target="slides/slide115.xml"/><Relationship Id="rId147" Type="http://schemas.openxmlformats.org/officeDocument/2006/relationships/slide" Target="slides/slide136.xml"/><Relationship Id="rId168" Type="http://schemas.openxmlformats.org/officeDocument/2006/relationships/slide" Target="slides/slide157.xml"/><Relationship Id="rId312" Type="http://schemas.openxmlformats.org/officeDocument/2006/relationships/slide" Target="slides/slide301.xml"/><Relationship Id="rId51" Type="http://schemas.openxmlformats.org/officeDocument/2006/relationships/slide" Target="slides/slide40.xml"/><Relationship Id="rId72" Type="http://schemas.openxmlformats.org/officeDocument/2006/relationships/slide" Target="slides/slide61.xml"/><Relationship Id="rId93" Type="http://schemas.openxmlformats.org/officeDocument/2006/relationships/slide" Target="slides/slide82.xml"/><Relationship Id="rId189" Type="http://schemas.openxmlformats.org/officeDocument/2006/relationships/slide" Target="slides/slide178.xml"/><Relationship Id="rId3" Type="http://schemas.openxmlformats.org/officeDocument/2006/relationships/slideMaster" Target="slideMasters/slideMaster3.xml"/><Relationship Id="rId214" Type="http://schemas.openxmlformats.org/officeDocument/2006/relationships/slide" Target="slides/slide203.xml"/><Relationship Id="rId235" Type="http://schemas.openxmlformats.org/officeDocument/2006/relationships/slide" Target="slides/slide224.xml"/><Relationship Id="rId256" Type="http://schemas.openxmlformats.org/officeDocument/2006/relationships/slide" Target="slides/slide245.xml"/><Relationship Id="rId277" Type="http://schemas.openxmlformats.org/officeDocument/2006/relationships/slide" Target="slides/slide266.xml"/><Relationship Id="rId298" Type="http://schemas.openxmlformats.org/officeDocument/2006/relationships/slide" Target="slides/slide287.xml"/><Relationship Id="rId116" Type="http://schemas.openxmlformats.org/officeDocument/2006/relationships/slide" Target="slides/slide105.xml"/><Relationship Id="rId137" Type="http://schemas.openxmlformats.org/officeDocument/2006/relationships/slide" Target="slides/slide126.xml"/><Relationship Id="rId158" Type="http://schemas.openxmlformats.org/officeDocument/2006/relationships/slide" Target="slides/slide147.xml"/><Relationship Id="rId302" Type="http://schemas.openxmlformats.org/officeDocument/2006/relationships/slide" Target="slides/slide291.xml"/><Relationship Id="rId323" Type="http://schemas.openxmlformats.org/officeDocument/2006/relationships/tableStyles" Target="tableStyles.xml"/><Relationship Id="rId20" Type="http://schemas.openxmlformats.org/officeDocument/2006/relationships/slide" Target="slides/slide9.xml"/><Relationship Id="rId41" Type="http://schemas.openxmlformats.org/officeDocument/2006/relationships/slide" Target="slides/slide30.xml"/><Relationship Id="rId62" Type="http://schemas.openxmlformats.org/officeDocument/2006/relationships/slide" Target="slides/slide51.xml"/><Relationship Id="rId83" Type="http://schemas.openxmlformats.org/officeDocument/2006/relationships/slide" Target="slides/slide72.xml"/><Relationship Id="rId179" Type="http://schemas.openxmlformats.org/officeDocument/2006/relationships/slide" Target="slides/slide168.xml"/><Relationship Id="rId190" Type="http://schemas.openxmlformats.org/officeDocument/2006/relationships/slide" Target="slides/slide179.xml"/><Relationship Id="rId204" Type="http://schemas.openxmlformats.org/officeDocument/2006/relationships/slide" Target="slides/slide193.xml"/><Relationship Id="rId225" Type="http://schemas.openxmlformats.org/officeDocument/2006/relationships/slide" Target="slides/slide214.xml"/><Relationship Id="rId246" Type="http://schemas.openxmlformats.org/officeDocument/2006/relationships/slide" Target="slides/slide235.xml"/><Relationship Id="rId267" Type="http://schemas.openxmlformats.org/officeDocument/2006/relationships/slide" Target="slides/slide256.xml"/><Relationship Id="rId288" Type="http://schemas.openxmlformats.org/officeDocument/2006/relationships/slide" Target="slides/slide277.xml"/><Relationship Id="rId106" Type="http://schemas.openxmlformats.org/officeDocument/2006/relationships/slide" Target="slides/slide95.xml"/><Relationship Id="rId127" Type="http://schemas.openxmlformats.org/officeDocument/2006/relationships/slide" Target="slides/slide116.xml"/><Relationship Id="rId313" Type="http://schemas.openxmlformats.org/officeDocument/2006/relationships/slide" Target="slides/slide302.xml"/><Relationship Id="rId10" Type="http://schemas.openxmlformats.org/officeDocument/2006/relationships/slideMaster" Target="slideMasters/slideMaster10.xml"/><Relationship Id="rId31" Type="http://schemas.openxmlformats.org/officeDocument/2006/relationships/slide" Target="slides/slide20.xml"/><Relationship Id="rId52" Type="http://schemas.openxmlformats.org/officeDocument/2006/relationships/slide" Target="slides/slide41.xml"/><Relationship Id="rId73" Type="http://schemas.openxmlformats.org/officeDocument/2006/relationships/slide" Target="slides/slide62.xml"/><Relationship Id="rId94" Type="http://schemas.openxmlformats.org/officeDocument/2006/relationships/slide" Target="slides/slide83.xml"/><Relationship Id="rId148" Type="http://schemas.openxmlformats.org/officeDocument/2006/relationships/slide" Target="slides/slide137.xml"/><Relationship Id="rId169" Type="http://schemas.openxmlformats.org/officeDocument/2006/relationships/slide" Target="slides/slide158.xml"/><Relationship Id="rId4" Type="http://schemas.openxmlformats.org/officeDocument/2006/relationships/slideMaster" Target="slideMasters/slideMaster4.xml"/><Relationship Id="rId180" Type="http://schemas.openxmlformats.org/officeDocument/2006/relationships/slide" Target="slides/slide169.xml"/><Relationship Id="rId215" Type="http://schemas.openxmlformats.org/officeDocument/2006/relationships/slide" Target="slides/slide204.xml"/><Relationship Id="rId236" Type="http://schemas.openxmlformats.org/officeDocument/2006/relationships/slide" Target="slides/slide225.xml"/><Relationship Id="rId257" Type="http://schemas.openxmlformats.org/officeDocument/2006/relationships/slide" Target="slides/slide246.xml"/><Relationship Id="rId278" Type="http://schemas.openxmlformats.org/officeDocument/2006/relationships/slide" Target="slides/slide267.xml"/><Relationship Id="rId303" Type="http://schemas.openxmlformats.org/officeDocument/2006/relationships/slide" Target="slides/slide292.xml"/><Relationship Id="rId42" Type="http://schemas.openxmlformats.org/officeDocument/2006/relationships/slide" Target="slides/slide31.xml"/><Relationship Id="rId84" Type="http://schemas.openxmlformats.org/officeDocument/2006/relationships/slide" Target="slides/slide73.xml"/><Relationship Id="rId138" Type="http://schemas.openxmlformats.org/officeDocument/2006/relationships/slide" Target="slides/slide127.xml"/><Relationship Id="rId191" Type="http://schemas.openxmlformats.org/officeDocument/2006/relationships/slide" Target="slides/slide180.xml"/><Relationship Id="rId205" Type="http://schemas.openxmlformats.org/officeDocument/2006/relationships/slide" Target="slides/slide194.xml"/><Relationship Id="rId247" Type="http://schemas.openxmlformats.org/officeDocument/2006/relationships/slide" Target="slides/slide236.xml"/><Relationship Id="rId107" Type="http://schemas.openxmlformats.org/officeDocument/2006/relationships/slide" Target="slides/slide96.xml"/><Relationship Id="rId289" Type="http://schemas.openxmlformats.org/officeDocument/2006/relationships/slide" Target="slides/slide278.xml"/><Relationship Id="rId11" Type="http://schemas.openxmlformats.org/officeDocument/2006/relationships/slideMaster" Target="slideMasters/slideMaster11.xml"/><Relationship Id="rId53" Type="http://schemas.openxmlformats.org/officeDocument/2006/relationships/slide" Target="slides/slide42.xml"/><Relationship Id="rId149" Type="http://schemas.openxmlformats.org/officeDocument/2006/relationships/slide" Target="slides/slide138.xml"/><Relationship Id="rId314" Type="http://schemas.openxmlformats.org/officeDocument/2006/relationships/slide" Target="slides/slide303.xml"/><Relationship Id="rId95" Type="http://schemas.openxmlformats.org/officeDocument/2006/relationships/slide" Target="slides/slide84.xml"/><Relationship Id="rId160" Type="http://schemas.openxmlformats.org/officeDocument/2006/relationships/slide" Target="slides/slide149.xml"/><Relationship Id="rId216" Type="http://schemas.openxmlformats.org/officeDocument/2006/relationships/slide" Target="slides/slide205.xml"/><Relationship Id="rId258" Type="http://schemas.openxmlformats.org/officeDocument/2006/relationships/slide" Target="slides/slide247.xml"/><Relationship Id="rId22" Type="http://schemas.openxmlformats.org/officeDocument/2006/relationships/slide" Target="slides/slide11.xml"/><Relationship Id="rId64" Type="http://schemas.openxmlformats.org/officeDocument/2006/relationships/slide" Target="slides/slide53.xml"/><Relationship Id="rId118" Type="http://schemas.openxmlformats.org/officeDocument/2006/relationships/slide" Target="slides/slide107.xml"/><Relationship Id="rId171" Type="http://schemas.openxmlformats.org/officeDocument/2006/relationships/slide" Target="slides/slide160.xml"/><Relationship Id="rId227" Type="http://schemas.openxmlformats.org/officeDocument/2006/relationships/slide" Target="slides/slide216.xml"/><Relationship Id="rId269" Type="http://schemas.openxmlformats.org/officeDocument/2006/relationships/slide" Target="slides/slide258.xml"/><Relationship Id="rId33" Type="http://schemas.openxmlformats.org/officeDocument/2006/relationships/slide" Target="slides/slide22.xml"/><Relationship Id="rId129" Type="http://schemas.openxmlformats.org/officeDocument/2006/relationships/slide" Target="slides/slide118.xml"/><Relationship Id="rId280" Type="http://schemas.openxmlformats.org/officeDocument/2006/relationships/slide" Target="slides/slide269.xml"/><Relationship Id="rId75" Type="http://schemas.openxmlformats.org/officeDocument/2006/relationships/slide" Target="slides/slide64.xml"/><Relationship Id="rId140" Type="http://schemas.openxmlformats.org/officeDocument/2006/relationships/slide" Target="slides/slide129.xml"/><Relationship Id="rId182" Type="http://schemas.openxmlformats.org/officeDocument/2006/relationships/slide" Target="slides/slide171.xml"/><Relationship Id="rId6" Type="http://schemas.openxmlformats.org/officeDocument/2006/relationships/slideMaster" Target="slideMasters/slideMaster6.xml"/><Relationship Id="rId238" Type="http://schemas.openxmlformats.org/officeDocument/2006/relationships/slide" Target="slides/slide227.xml"/><Relationship Id="rId291" Type="http://schemas.openxmlformats.org/officeDocument/2006/relationships/slide" Target="slides/slide280.xml"/><Relationship Id="rId305" Type="http://schemas.openxmlformats.org/officeDocument/2006/relationships/slide" Target="slides/slide294.xml"/><Relationship Id="rId44" Type="http://schemas.openxmlformats.org/officeDocument/2006/relationships/slide" Target="slides/slide33.xml"/><Relationship Id="rId86" Type="http://schemas.openxmlformats.org/officeDocument/2006/relationships/slide" Target="slides/slide75.xml"/><Relationship Id="rId151" Type="http://schemas.openxmlformats.org/officeDocument/2006/relationships/slide" Target="slides/slide140.xml"/><Relationship Id="rId193" Type="http://schemas.openxmlformats.org/officeDocument/2006/relationships/slide" Target="slides/slide182.xml"/><Relationship Id="rId207" Type="http://schemas.openxmlformats.org/officeDocument/2006/relationships/slide" Target="slides/slide196.xml"/><Relationship Id="rId249" Type="http://schemas.openxmlformats.org/officeDocument/2006/relationships/slide" Target="slides/slide238.xml"/><Relationship Id="rId13" Type="http://schemas.openxmlformats.org/officeDocument/2006/relationships/slide" Target="slides/slide2.xml"/><Relationship Id="rId109" Type="http://schemas.openxmlformats.org/officeDocument/2006/relationships/slide" Target="slides/slide98.xml"/><Relationship Id="rId260" Type="http://schemas.openxmlformats.org/officeDocument/2006/relationships/slide" Target="slides/slide249.xml"/><Relationship Id="rId316" Type="http://schemas.openxmlformats.org/officeDocument/2006/relationships/slide" Target="slides/slide305.xml"/></Relationships>
</file>

<file path=ppt/charts/_rels/chart1.xml.rels><?xml version="1.0" encoding="UTF-8" standalone="yes"?>
<Relationships xmlns="http://schemas.openxmlformats.org/package/2006/relationships"><Relationship Id="rId2" Type="http://schemas.openxmlformats.org/officeDocument/2006/relationships/oleObject" Target="file:///C:\yucai\ICCD2012\camera_ready\Figures_presentation.xlsx" TargetMode="External"/><Relationship Id="rId1" Type="http://schemas.openxmlformats.org/officeDocument/2006/relationships/themeOverride" Target="../theme/themeOverride2.xml"/></Relationships>
</file>

<file path=ppt/charts/_rels/chart2.xml.rels><?xml version="1.0" encoding="UTF-8" standalone="yes"?>
<Relationships xmlns="http://schemas.openxmlformats.org/package/2006/relationships"><Relationship Id="rId2" Type="http://schemas.openxmlformats.org/officeDocument/2006/relationships/oleObject" Target="Book3" TargetMode="External"/><Relationship Id="rId1" Type="http://schemas.openxmlformats.org/officeDocument/2006/relationships/themeOverride" Target="../theme/themeOverride3.xml"/></Relationships>
</file>

<file path=ppt/charts/_rels/chart3.xml.rels><?xml version="1.0" encoding="UTF-8" standalone="yes"?>
<Relationships xmlns="http://schemas.openxmlformats.org/package/2006/relationships"><Relationship Id="rId2" Type="http://schemas.openxmlformats.org/officeDocument/2006/relationships/oleObject" Target="file:///C:\yucai\SuperComputing2012\FlashResults_v3.xls" TargetMode="External"/><Relationship Id="rId1" Type="http://schemas.openxmlformats.org/officeDocument/2006/relationships/themeOverride" Target="../theme/themeOverride4.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stacked"/>
        <c:varyColors val="0"/>
        <c:ser>
          <c:idx val="0"/>
          <c:order val="0"/>
          <c:spPr>
            <a:solidFill>
              <a:schemeClr val="bg2">
                <a:lumMod val="25000"/>
              </a:schemeClr>
            </a:solidFill>
          </c:spPr>
          <c:invertIfNegative val="0"/>
          <c:cat>
            <c:strRef>
              <c:f>Sheet1!$C$3:$G$3</c:f>
              <c:strCache>
                <c:ptCount val="5"/>
                <c:pt idx="0">
                  <c:v>SLC</c:v>
                </c:pt>
                <c:pt idx="1">
                  <c:v>5x-nm MLC</c:v>
                </c:pt>
                <c:pt idx="2">
                  <c:v>3x-nm MLC</c:v>
                </c:pt>
                <c:pt idx="3">
                  <c:v>2x-nm MLC</c:v>
                </c:pt>
                <c:pt idx="4">
                  <c:v>3-bit-MLC</c:v>
                </c:pt>
              </c:strCache>
            </c:strRef>
          </c:cat>
          <c:val>
            <c:numRef>
              <c:f>Sheet1!$C$4:$G$4</c:f>
              <c:numCache>
                <c:formatCode>General</c:formatCode>
                <c:ptCount val="5"/>
                <c:pt idx="0">
                  <c:v>100000</c:v>
                </c:pt>
                <c:pt idx="1">
                  <c:v>10000</c:v>
                </c:pt>
                <c:pt idx="2">
                  <c:v>5000</c:v>
                </c:pt>
                <c:pt idx="3">
                  <c:v>3000</c:v>
                </c:pt>
                <c:pt idx="4">
                  <c:v>1000</c:v>
                </c:pt>
              </c:numCache>
            </c:numRef>
          </c:val>
          <c:extLst>
            <c:ext xmlns:c16="http://schemas.microsoft.com/office/drawing/2014/chart" uri="{C3380CC4-5D6E-409C-BE32-E72D297353CC}">
              <c16:uniqueId val="{00000000-847D-2041-8701-B4DB08507556}"/>
            </c:ext>
          </c:extLst>
        </c:ser>
        <c:dLbls>
          <c:showLegendKey val="0"/>
          <c:showVal val="0"/>
          <c:showCatName val="0"/>
          <c:showSerName val="0"/>
          <c:showPercent val="0"/>
          <c:showBubbleSize val="0"/>
        </c:dLbls>
        <c:gapWidth val="150"/>
        <c:overlap val="100"/>
        <c:axId val="-1970218504"/>
        <c:axId val="-1970215528"/>
      </c:barChart>
      <c:catAx>
        <c:axId val="-1970218504"/>
        <c:scaling>
          <c:orientation val="minMax"/>
        </c:scaling>
        <c:delete val="0"/>
        <c:axPos val="b"/>
        <c:numFmt formatCode="General" sourceLinked="0"/>
        <c:majorTickMark val="out"/>
        <c:minorTickMark val="none"/>
        <c:tickLblPos val="nextTo"/>
        <c:txPr>
          <a:bodyPr/>
          <a:lstStyle/>
          <a:p>
            <a:pPr>
              <a:defRPr sz="1800"/>
            </a:pPr>
            <a:endParaRPr lang="en-US"/>
          </a:p>
        </c:txPr>
        <c:crossAx val="-1970215528"/>
        <c:crosses val="autoZero"/>
        <c:auto val="1"/>
        <c:lblAlgn val="ctr"/>
        <c:lblOffset val="100"/>
        <c:noMultiLvlLbl val="0"/>
      </c:catAx>
      <c:valAx>
        <c:axId val="-1970215528"/>
        <c:scaling>
          <c:orientation val="minMax"/>
          <c:max val="100000"/>
        </c:scaling>
        <c:delete val="0"/>
        <c:axPos val="l"/>
        <c:majorGridlines/>
        <c:title>
          <c:tx>
            <c:rich>
              <a:bodyPr rot="-5400000" vert="horz"/>
              <a:lstStyle/>
              <a:p>
                <a:pPr>
                  <a:defRPr sz="1800"/>
                </a:pPr>
                <a:r>
                  <a:rPr lang="en-US" sz="1800" dirty="0"/>
                  <a:t>P/E Cycle Endurance</a:t>
                </a:r>
              </a:p>
            </c:rich>
          </c:tx>
          <c:overlay val="0"/>
        </c:title>
        <c:numFmt formatCode="#,##0" sourceLinked="0"/>
        <c:majorTickMark val="out"/>
        <c:minorTickMark val="none"/>
        <c:tickLblPos val="nextTo"/>
        <c:txPr>
          <a:bodyPr/>
          <a:lstStyle/>
          <a:p>
            <a:pPr>
              <a:defRPr sz="1200"/>
            </a:pPr>
            <a:endParaRPr lang="en-US"/>
          </a:p>
        </c:txPr>
        <c:crossAx val="-1970218504"/>
        <c:crosses val="autoZero"/>
        <c:crossBetween val="between"/>
      </c:valAx>
    </c:plotArea>
    <c:plotVisOnly val="1"/>
    <c:dispBlanksAs val="gap"/>
    <c:showDLblsOverMax val="0"/>
  </c:chart>
  <c:spPr>
    <a:ln>
      <a:noFill/>
    </a:ln>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09923150187944"/>
          <c:y val="0.106912200491068"/>
          <c:w val="0.86976290706044002"/>
          <c:h val="0.78998137329607998"/>
        </c:manualLayout>
      </c:layout>
      <c:barChart>
        <c:barDir val="col"/>
        <c:grouping val="clustered"/>
        <c:varyColors val="0"/>
        <c:ser>
          <c:idx val="0"/>
          <c:order val="0"/>
          <c:tx>
            <c:strRef>
              <c:f>Sheet3!$K$6</c:f>
              <c:strCache>
                <c:ptCount val="1"/>
                <c:pt idx="0">
                  <c:v>Base (No-Refresh)</c:v>
                </c:pt>
              </c:strCache>
            </c:strRef>
          </c:tx>
          <c:invertIfNegative val="0"/>
          <c:cat>
            <c:strRef>
              <c:f>Sheet3!$J$7:$J$12</c:f>
              <c:strCache>
                <c:ptCount val="6"/>
                <c:pt idx="0">
                  <c:v>512b-BCH</c:v>
                </c:pt>
                <c:pt idx="1">
                  <c:v>1k-BCH</c:v>
                </c:pt>
                <c:pt idx="2">
                  <c:v>2k-BCH</c:v>
                </c:pt>
                <c:pt idx="3">
                  <c:v>4k-BCH</c:v>
                </c:pt>
                <c:pt idx="4">
                  <c:v>8k-BCH</c:v>
                </c:pt>
                <c:pt idx="5">
                  <c:v>32k-BCH</c:v>
                </c:pt>
              </c:strCache>
            </c:strRef>
          </c:cat>
          <c:val>
            <c:numRef>
              <c:f>Sheet3!$K$7:$K$12</c:f>
              <c:numCache>
                <c:formatCode>General</c:formatCode>
                <c:ptCount val="6"/>
                <c:pt idx="0">
                  <c:v>1</c:v>
                </c:pt>
                <c:pt idx="1">
                  <c:v>2.2999999999999998</c:v>
                </c:pt>
                <c:pt idx="2">
                  <c:v>3.4</c:v>
                </c:pt>
                <c:pt idx="3">
                  <c:v>3.6</c:v>
                </c:pt>
                <c:pt idx="4">
                  <c:v>3.7</c:v>
                </c:pt>
                <c:pt idx="5">
                  <c:v>4</c:v>
                </c:pt>
              </c:numCache>
            </c:numRef>
          </c:val>
          <c:extLst>
            <c:ext xmlns:c16="http://schemas.microsoft.com/office/drawing/2014/chart" uri="{C3380CC4-5D6E-409C-BE32-E72D297353CC}">
              <c16:uniqueId val="{00000000-F8A7-7642-954C-4B36DE77855D}"/>
            </c:ext>
          </c:extLst>
        </c:ser>
        <c:ser>
          <c:idx val="1"/>
          <c:order val="1"/>
          <c:tx>
            <c:strRef>
              <c:f>Sheet3!$L$6</c:f>
              <c:strCache>
                <c:ptCount val="1"/>
                <c:pt idx="0">
                  <c:v>Remapping-Based FCR</c:v>
                </c:pt>
              </c:strCache>
            </c:strRef>
          </c:tx>
          <c:invertIfNegative val="0"/>
          <c:cat>
            <c:strRef>
              <c:f>Sheet3!$J$7:$J$12</c:f>
              <c:strCache>
                <c:ptCount val="6"/>
                <c:pt idx="0">
                  <c:v>512b-BCH</c:v>
                </c:pt>
                <c:pt idx="1">
                  <c:v>1k-BCH</c:v>
                </c:pt>
                <c:pt idx="2">
                  <c:v>2k-BCH</c:v>
                </c:pt>
                <c:pt idx="3">
                  <c:v>4k-BCH</c:v>
                </c:pt>
                <c:pt idx="4">
                  <c:v>8k-BCH</c:v>
                </c:pt>
                <c:pt idx="5">
                  <c:v>32k-BCH</c:v>
                </c:pt>
              </c:strCache>
            </c:strRef>
          </c:cat>
          <c:val>
            <c:numRef>
              <c:f>Sheet3!$L$7:$L$12</c:f>
              <c:numCache>
                <c:formatCode>General</c:formatCode>
                <c:ptCount val="6"/>
                <c:pt idx="0">
                  <c:v>9.6244088042609004</c:v>
                </c:pt>
                <c:pt idx="1">
                  <c:v>21.329005836869481</c:v>
                </c:pt>
                <c:pt idx="2">
                  <c:v>26.71108109507664</c:v>
                </c:pt>
                <c:pt idx="3">
                  <c:v>31.202751913753762</c:v>
                </c:pt>
                <c:pt idx="4">
                  <c:v>34.412477716684492</c:v>
                </c:pt>
                <c:pt idx="5">
                  <c:v>42.830416835424913</c:v>
                </c:pt>
              </c:numCache>
            </c:numRef>
          </c:val>
          <c:extLst>
            <c:ext xmlns:c16="http://schemas.microsoft.com/office/drawing/2014/chart" uri="{C3380CC4-5D6E-409C-BE32-E72D297353CC}">
              <c16:uniqueId val="{00000001-F8A7-7642-954C-4B36DE77855D}"/>
            </c:ext>
          </c:extLst>
        </c:ser>
        <c:ser>
          <c:idx val="2"/>
          <c:order val="2"/>
          <c:tx>
            <c:strRef>
              <c:f>Sheet3!$M$6</c:f>
              <c:strCache>
                <c:ptCount val="1"/>
                <c:pt idx="0">
                  <c:v>Hybrid FCR</c:v>
                </c:pt>
              </c:strCache>
            </c:strRef>
          </c:tx>
          <c:invertIfNegative val="0"/>
          <c:cat>
            <c:strRef>
              <c:f>Sheet3!$J$7:$J$12</c:f>
              <c:strCache>
                <c:ptCount val="6"/>
                <c:pt idx="0">
                  <c:v>512b-BCH</c:v>
                </c:pt>
                <c:pt idx="1">
                  <c:v>1k-BCH</c:v>
                </c:pt>
                <c:pt idx="2">
                  <c:v>2k-BCH</c:v>
                </c:pt>
                <c:pt idx="3">
                  <c:v>4k-BCH</c:v>
                </c:pt>
                <c:pt idx="4">
                  <c:v>8k-BCH</c:v>
                </c:pt>
                <c:pt idx="5">
                  <c:v>32k-BCH</c:v>
                </c:pt>
              </c:strCache>
            </c:strRef>
          </c:cat>
          <c:val>
            <c:numRef>
              <c:f>Sheet3!$M$7:$M$12</c:f>
              <c:numCache>
                <c:formatCode>General</c:formatCode>
                <c:ptCount val="6"/>
                <c:pt idx="0">
                  <c:v>31.398108173634999</c:v>
                </c:pt>
                <c:pt idx="1">
                  <c:v>68.252818677982347</c:v>
                </c:pt>
                <c:pt idx="2">
                  <c:v>85.475459504245237</c:v>
                </c:pt>
                <c:pt idx="3">
                  <c:v>99.848806124012029</c:v>
                </c:pt>
                <c:pt idx="4">
                  <c:v>110.11992869339041</c:v>
                </c:pt>
                <c:pt idx="5">
                  <c:v>137.05733387335971</c:v>
                </c:pt>
              </c:numCache>
            </c:numRef>
          </c:val>
          <c:extLst>
            <c:ext xmlns:c16="http://schemas.microsoft.com/office/drawing/2014/chart" uri="{C3380CC4-5D6E-409C-BE32-E72D297353CC}">
              <c16:uniqueId val="{00000002-F8A7-7642-954C-4B36DE77855D}"/>
            </c:ext>
          </c:extLst>
        </c:ser>
        <c:ser>
          <c:idx val="3"/>
          <c:order val="3"/>
          <c:tx>
            <c:strRef>
              <c:f>Sheet3!$N$6</c:f>
              <c:strCache>
                <c:ptCount val="1"/>
                <c:pt idx="0">
                  <c:v>Adaptive FCR</c:v>
                </c:pt>
              </c:strCache>
            </c:strRef>
          </c:tx>
          <c:invertIfNegative val="0"/>
          <c:cat>
            <c:strRef>
              <c:f>Sheet3!$J$7:$J$12</c:f>
              <c:strCache>
                <c:ptCount val="6"/>
                <c:pt idx="0">
                  <c:v>512b-BCH</c:v>
                </c:pt>
                <c:pt idx="1">
                  <c:v>1k-BCH</c:v>
                </c:pt>
                <c:pt idx="2">
                  <c:v>2k-BCH</c:v>
                </c:pt>
                <c:pt idx="3">
                  <c:v>4k-BCH</c:v>
                </c:pt>
                <c:pt idx="4">
                  <c:v>8k-BCH</c:v>
                </c:pt>
                <c:pt idx="5">
                  <c:v>32k-BCH</c:v>
                </c:pt>
              </c:strCache>
            </c:strRef>
          </c:cat>
          <c:val>
            <c:numRef>
              <c:f>Sheet3!$N$7:$N$12</c:f>
              <c:numCache>
                <c:formatCode>General</c:formatCode>
                <c:ptCount val="6"/>
                <c:pt idx="0">
                  <c:v>46.5971622604525</c:v>
                </c:pt>
                <c:pt idx="1">
                  <c:v>102.3792280169735</c:v>
                </c:pt>
                <c:pt idx="2">
                  <c:v>128.21318925636771</c:v>
                </c:pt>
                <c:pt idx="3">
                  <c:v>149.77320918601799</c:v>
                </c:pt>
                <c:pt idx="4">
                  <c:v>165.1798930400856</c:v>
                </c:pt>
                <c:pt idx="5">
                  <c:v>197.87652577966301</c:v>
                </c:pt>
              </c:numCache>
            </c:numRef>
          </c:val>
          <c:extLst>
            <c:ext xmlns:c16="http://schemas.microsoft.com/office/drawing/2014/chart" uri="{C3380CC4-5D6E-409C-BE32-E72D297353CC}">
              <c16:uniqueId val="{00000003-F8A7-7642-954C-4B36DE77855D}"/>
            </c:ext>
          </c:extLst>
        </c:ser>
        <c:dLbls>
          <c:showLegendKey val="0"/>
          <c:showVal val="0"/>
          <c:showCatName val="0"/>
          <c:showSerName val="0"/>
          <c:showPercent val="0"/>
          <c:showBubbleSize val="0"/>
        </c:dLbls>
        <c:gapWidth val="150"/>
        <c:axId val="-1973638584"/>
        <c:axId val="-1973635464"/>
      </c:barChart>
      <c:catAx>
        <c:axId val="-1973638584"/>
        <c:scaling>
          <c:orientation val="minMax"/>
        </c:scaling>
        <c:delete val="0"/>
        <c:axPos val="b"/>
        <c:numFmt formatCode="General" sourceLinked="0"/>
        <c:majorTickMark val="out"/>
        <c:minorTickMark val="none"/>
        <c:tickLblPos val="nextTo"/>
        <c:txPr>
          <a:bodyPr/>
          <a:lstStyle/>
          <a:p>
            <a:pPr>
              <a:defRPr sz="2000"/>
            </a:pPr>
            <a:endParaRPr lang="en-US"/>
          </a:p>
        </c:txPr>
        <c:crossAx val="-1973635464"/>
        <c:crosses val="autoZero"/>
        <c:auto val="1"/>
        <c:lblAlgn val="ctr"/>
        <c:lblOffset val="100"/>
        <c:noMultiLvlLbl val="0"/>
      </c:catAx>
      <c:valAx>
        <c:axId val="-1973635464"/>
        <c:scaling>
          <c:orientation val="minMax"/>
          <c:max val="200"/>
        </c:scaling>
        <c:delete val="0"/>
        <c:axPos val="l"/>
        <c:majorGridlines/>
        <c:title>
          <c:tx>
            <c:rich>
              <a:bodyPr rot="-5400000" vert="horz"/>
              <a:lstStyle/>
              <a:p>
                <a:pPr>
                  <a:defRPr sz="2400"/>
                </a:pPr>
                <a:r>
                  <a:rPr lang="en-US" sz="2400" dirty="0"/>
                  <a:t>Normalized Lifetime</a:t>
                </a:r>
              </a:p>
            </c:rich>
          </c:tx>
          <c:overlay val="0"/>
        </c:title>
        <c:numFmt formatCode="General" sourceLinked="1"/>
        <c:majorTickMark val="out"/>
        <c:minorTickMark val="none"/>
        <c:tickLblPos val="nextTo"/>
        <c:txPr>
          <a:bodyPr/>
          <a:lstStyle/>
          <a:p>
            <a:pPr>
              <a:defRPr sz="1800"/>
            </a:pPr>
            <a:endParaRPr lang="en-US"/>
          </a:p>
        </c:txPr>
        <c:crossAx val="-1973638584"/>
        <c:crosses val="autoZero"/>
        <c:crossBetween val="between"/>
      </c:valAx>
    </c:plotArea>
    <c:legend>
      <c:legendPos val="t"/>
      <c:layout>
        <c:manualLayout>
          <c:xMode val="edge"/>
          <c:yMode val="edge"/>
          <c:x val="0.119477604416213"/>
          <c:y val="0.11856767904012"/>
          <c:w val="0.35330549077648499"/>
          <c:h val="0.28479893138357698"/>
        </c:manualLayout>
      </c:layout>
      <c:overlay val="0"/>
      <c:spPr>
        <a:solidFill>
          <a:srgbClr val="FFFFFF"/>
        </a:solidFill>
      </c:spPr>
      <c:txPr>
        <a:bodyPr/>
        <a:lstStyle/>
        <a:p>
          <a:pPr>
            <a:defRPr sz="2000"/>
          </a:pPr>
          <a:endParaRPr lang="en-US"/>
        </a:p>
      </c:txPr>
    </c:legend>
    <c:plotVisOnly val="1"/>
    <c:dispBlanksAs val="gap"/>
    <c:showDLblsOverMax val="0"/>
  </c:chart>
  <c:spPr>
    <a:ln>
      <a:noFill/>
    </a:ln>
  </c:sp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graphs!$T$122</c:f>
              <c:strCache>
                <c:ptCount val="1"/>
                <c:pt idx="0">
                  <c:v>Remapping-based Refresh</c:v>
                </c:pt>
              </c:strCache>
            </c:strRef>
          </c:tx>
          <c:spPr>
            <a:solidFill>
              <a:srgbClr val="0000FF"/>
            </a:solidFill>
            <a:ln>
              <a:solidFill>
                <a:srgbClr val="0000FF"/>
              </a:solidFill>
            </a:ln>
          </c:spPr>
          <c:invertIfNegative val="0"/>
          <c:cat>
            <c:strRef>
              <c:f>graphs!$U$121:$Y$121</c:f>
              <c:strCache>
                <c:ptCount val="5"/>
                <c:pt idx="0">
                  <c:v>1 Year</c:v>
                </c:pt>
                <c:pt idx="1">
                  <c:v>3 Months</c:v>
                </c:pt>
                <c:pt idx="2">
                  <c:v>3 Weeks</c:v>
                </c:pt>
                <c:pt idx="3">
                  <c:v>3 Days</c:v>
                </c:pt>
                <c:pt idx="4">
                  <c:v>1 Day</c:v>
                </c:pt>
              </c:strCache>
            </c:strRef>
          </c:cat>
          <c:val>
            <c:numRef>
              <c:f>graphs!$U$122:$Y$122</c:f>
              <c:numCache>
                <c:formatCode>0.00%</c:formatCode>
                <c:ptCount val="5"/>
                <c:pt idx="0">
                  <c:v>2.0000000000000001E-4</c:v>
                </c:pt>
                <c:pt idx="1">
                  <c:v>9.0000000000000204E-4</c:v>
                </c:pt>
                <c:pt idx="2">
                  <c:v>3.7000000000000101E-3</c:v>
                </c:pt>
                <c:pt idx="3">
                  <c:v>2.6000000000000099E-2</c:v>
                </c:pt>
                <c:pt idx="4">
                  <c:v>7.8000000000000097E-2</c:v>
                </c:pt>
              </c:numCache>
            </c:numRef>
          </c:val>
          <c:extLst>
            <c:ext xmlns:c16="http://schemas.microsoft.com/office/drawing/2014/chart" uri="{C3380CC4-5D6E-409C-BE32-E72D297353CC}">
              <c16:uniqueId val="{00000000-358F-0443-94A7-B698BEB91F08}"/>
            </c:ext>
          </c:extLst>
        </c:ser>
        <c:ser>
          <c:idx val="1"/>
          <c:order val="1"/>
          <c:tx>
            <c:strRef>
              <c:f>graphs!$T$123</c:f>
              <c:strCache>
                <c:ptCount val="1"/>
                <c:pt idx="0">
                  <c:v>Hybrid Refresh</c:v>
                </c:pt>
              </c:strCache>
            </c:strRef>
          </c:tx>
          <c:spPr>
            <a:solidFill>
              <a:schemeClr val="tx2">
                <a:lumMod val="75000"/>
              </a:schemeClr>
            </a:solidFill>
          </c:spPr>
          <c:invertIfNegative val="0"/>
          <c:cat>
            <c:strRef>
              <c:f>graphs!$U$121:$Y$121</c:f>
              <c:strCache>
                <c:ptCount val="5"/>
                <c:pt idx="0">
                  <c:v>1 Year</c:v>
                </c:pt>
                <c:pt idx="1">
                  <c:v>3 Months</c:v>
                </c:pt>
                <c:pt idx="2">
                  <c:v>3 Weeks</c:v>
                </c:pt>
                <c:pt idx="3">
                  <c:v>3 Days</c:v>
                </c:pt>
                <c:pt idx="4">
                  <c:v>1 Day</c:v>
                </c:pt>
              </c:strCache>
            </c:strRef>
          </c:cat>
          <c:val>
            <c:numRef>
              <c:f>graphs!$U$123:$Y$123</c:f>
              <c:numCache>
                <c:formatCode>0.00%</c:formatCode>
                <c:ptCount val="5"/>
                <c:pt idx="0">
                  <c:v>2.0000000000000001E-4</c:v>
                </c:pt>
                <c:pt idx="1">
                  <c:v>5.0000000000000099E-4</c:v>
                </c:pt>
                <c:pt idx="2">
                  <c:v>2.6000000000000099E-3</c:v>
                </c:pt>
                <c:pt idx="3">
                  <c:v>1.83E-2</c:v>
                </c:pt>
                <c:pt idx="4">
                  <c:v>5.5000000000000097E-2</c:v>
                </c:pt>
              </c:numCache>
            </c:numRef>
          </c:val>
          <c:extLst>
            <c:ext xmlns:c16="http://schemas.microsoft.com/office/drawing/2014/chart" uri="{C3380CC4-5D6E-409C-BE32-E72D297353CC}">
              <c16:uniqueId val="{00000001-358F-0443-94A7-B698BEB91F08}"/>
            </c:ext>
          </c:extLst>
        </c:ser>
        <c:dLbls>
          <c:showLegendKey val="0"/>
          <c:showVal val="0"/>
          <c:showCatName val="0"/>
          <c:showSerName val="0"/>
          <c:showPercent val="0"/>
          <c:showBubbleSize val="0"/>
        </c:dLbls>
        <c:gapWidth val="150"/>
        <c:axId val="-2109664360"/>
        <c:axId val="-2109661320"/>
      </c:barChart>
      <c:catAx>
        <c:axId val="-2109664360"/>
        <c:scaling>
          <c:orientation val="minMax"/>
        </c:scaling>
        <c:delete val="0"/>
        <c:axPos val="b"/>
        <c:numFmt formatCode="General" sourceLinked="0"/>
        <c:majorTickMark val="out"/>
        <c:minorTickMark val="none"/>
        <c:tickLblPos val="nextTo"/>
        <c:crossAx val="-2109661320"/>
        <c:crosses val="autoZero"/>
        <c:auto val="1"/>
        <c:lblAlgn val="ctr"/>
        <c:lblOffset val="100"/>
        <c:noMultiLvlLbl val="0"/>
      </c:catAx>
      <c:valAx>
        <c:axId val="-2109661320"/>
        <c:scaling>
          <c:orientation val="minMax"/>
        </c:scaling>
        <c:delete val="0"/>
        <c:axPos val="l"/>
        <c:majorGridlines/>
        <c:title>
          <c:tx>
            <c:rich>
              <a:bodyPr rot="-5400000" vert="horz"/>
              <a:lstStyle/>
              <a:p>
                <a:pPr>
                  <a:defRPr/>
                </a:pPr>
                <a:r>
                  <a:rPr lang="en-US"/>
                  <a:t>Energy Overhead</a:t>
                </a:r>
              </a:p>
            </c:rich>
          </c:tx>
          <c:layout>
            <c:manualLayout>
              <c:xMode val="edge"/>
              <c:yMode val="edge"/>
              <c:x val="1.13636363636364E-2"/>
              <c:y val="0.26653767364445402"/>
            </c:manualLayout>
          </c:layout>
          <c:overlay val="0"/>
        </c:title>
        <c:numFmt formatCode="0%" sourceLinked="0"/>
        <c:majorTickMark val="out"/>
        <c:minorTickMark val="none"/>
        <c:tickLblPos val="nextTo"/>
        <c:crossAx val="-2109664360"/>
        <c:crosses val="autoZero"/>
        <c:crossBetween val="between"/>
      </c:valAx>
    </c:plotArea>
    <c:legend>
      <c:legendPos val="t"/>
      <c:layout>
        <c:manualLayout>
          <c:xMode val="edge"/>
          <c:yMode val="edge"/>
          <c:x val="0.16788684084944"/>
          <c:y val="4.9266692273222099E-2"/>
          <c:w val="0.63086742653671901"/>
          <c:h val="8.2592319464598593E-2"/>
        </c:manualLayout>
      </c:layout>
      <c:overlay val="0"/>
    </c:legend>
    <c:plotVisOnly val="1"/>
    <c:dispBlanksAs val="gap"/>
    <c:showDLblsOverMax val="0"/>
  </c:chart>
  <c:spPr>
    <a:ln>
      <a:noFill/>
    </a:ln>
  </c:spPr>
  <c:txPr>
    <a:bodyPr/>
    <a:lstStyle/>
    <a:p>
      <a:pPr>
        <a:defRPr sz="1600"/>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201279527559101"/>
          <c:y val="7.57416490519284E-2"/>
          <c:w val="0.78545253718285202"/>
          <c:h val="0.80358717628888199"/>
        </c:manualLayout>
      </c:layout>
      <c:barChart>
        <c:barDir val="bar"/>
        <c:grouping val="clustered"/>
        <c:varyColors val="0"/>
        <c:ser>
          <c:idx val="0"/>
          <c:order val="0"/>
          <c:tx>
            <c:strRef>
              <c:f>Sheet1!$B$1</c:f>
              <c:strCache>
                <c:ptCount val="1"/>
                <c:pt idx="0">
                  <c:v>ROR</c:v>
                </c:pt>
              </c:strCache>
            </c:strRef>
          </c:tx>
          <c:spPr>
            <a:solidFill>
              <a:schemeClr val="accent2"/>
            </a:solidFill>
            <a:ln>
              <a:noFill/>
            </a:ln>
            <a:effectLst/>
          </c:spPr>
          <c:invertIfNegative val="0"/>
          <c:dLbls>
            <c:dLbl>
              <c:idx val="0"/>
              <c:layout>
                <c:manualLayout>
                  <c:x val="6.1111111111111102E-2"/>
                  <c:y val="-3.6909665591527301E-2"/>
                </c:manualLayout>
              </c:layout>
              <c:numFmt formatCode="0%" sourceLinked="0"/>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2400" b="1" i="0" u="none" strike="noStrike" kern="1200" baseline="0">
                      <a:solidFill>
                        <a:schemeClr val="accent2"/>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wedgeRectCallout">
                      <a:avLst/>
                    </a:prstGeom>
                  </c15:spPr>
                </c:ext>
                <c:ext xmlns:c16="http://schemas.microsoft.com/office/drawing/2014/chart" uri="{C3380CC4-5D6E-409C-BE32-E72D297353CC}">
                  <c16:uniqueId val="{00000000-F163-A44E-A088-836379709939}"/>
                </c:ext>
              </c:extLst>
            </c:dLbl>
            <c:dLbl>
              <c:idx val="1"/>
              <c:layout>
                <c:manualLayout>
                  <c:x val="-0.35"/>
                  <c:y val="-3.4602811492056899E-2"/>
                </c:manualLayout>
              </c:layout>
              <c:numFmt formatCode="0%" sourceLinked="0"/>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2400" b="1" i="0" u="none" strike="noStrike" kern="1200" baseline="0">
                      <a:solidFill>
                        <a:schemeClr val="accent2"/>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wedgeRectCallout">
                      <a:avLst/>
                    </a:prstGeom>
                  </c15:spPr>
                </c:ext>
                <c:ext xmlns:c16="http://schemas.microsoft.com/office/drawing/2014/chart" uri="{C3380CC4-5D6E-409C-BE32-E72D297353CC}">
                  <c16:uniqueId val="{00000001-F163-A44E-A088-836379709939}"/>
                </c:ext>
              </c:extLst>
            </c:dLbl>
            <c:dLbl>
              <c:idx val="2"/>
              <c:layout>
                <c:manualLayout>
                  <c:x val="7.0833333333333401E-2"/>
                  <c:y val="-3.6909665591527301E-2"/>
                </c:manualLayout>
              </c:layout>
              <c:numFmt formatCode="0%" sourceLinked="0"/>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2400" b="1" i="0" u="none" strike="noStrike" kern="1200" baseline="0">
                      <a:solidFill>
                        <a:schemeClr val="accent2"/>
                      </a:solidFill>
                      <a:latin typeface="+mn-lt"/>
                      <a:ea typeface="+mn-ea"/>
                      <a:cs typeface="+mn-cs"/>
                    </a:defRPr>
                  </a:pPr>
                  <a:endParaRPr lang="en-US"/>
                </a:p>
              </c:txPr>
              <c:showLegendKey val="0"/>
              <c:showVal val="1"/>
              <c:showCatName val="1"/>
              <c:showSerName val="0"/>
              <c:showPercent val="0"/>
              <c:showBubbleSize val="0"/>
              <c:extLst>
                <c:ext xmlns:c15="http://schemas.microsoft.com/office/drawing/2012/chart" uri="{CE6537A1-D6FC-4f65-9D91-7224C49458BB}">
                  <c15:spPr xmlns:c15="http://schemas.microsoft.com/office/drawing/2012/chart">
                    <a:prstGeom prst="wedgeRectCallout">
                      <a:avLst/>
                    </a:prstGeom>
                  </c15:spPr>
                </c:ext>
                <c:ext xmlns:c16="http://schemas.microsoft.com/office/drawing/2014/chart" uri="{C3380CC4-5D6E-409C-BE32-E72D297353CC}">
                  <c16:uniqueId val="{00000002-F163-A44E-A088-836379709939}"/>
                </c:ext>
              </c:extLst>
            </c:dLbl>
            <c:spPr>
              <a:solidFill>
                <a:prstClr val="white"/>
              </a:solidFill>
              <a:ln>
                <a:solidFill>
                  <a:prstClr val="black">
                    <a:lumMod val="25000"/>
                    <a:lumOff val="75000"/>
                  </a:prstClr>
                </a:solidFill>
              </a:ln>
              <a:effectLst/>
            </c:spPr>
            <c:txPr>
              <a:bodyPr rot="0" spcFirstLastPara="1" vertOverflow="clip" horzOverflow="clip" vert="horz" wrap="square" lIns="38100" tIns="19050" rIns="38100" bIns="19050" anchor="ctr" anchorCtr="1">
                <a:spAutoFit/>
              </a:bodyPr>
              <a:lstStyle/>
              <a:p>
                <a:pPr>
                  <a:defRPr sz="2400" b="1" i="0" u="none" strike="noStrike" kern="1200" baseline="0">
                    <a:solidFill>
                      <a:schemeClr val="accent2"/>
                    </a:solidFill>
                    <a:latin typeface="+mn-lt"/>
                    <a:ea typeface="+mn-ea"/>
                    <a:cs typeface="+mn-cs"/>
                  </a:defRPr>
                </a:pPr>
                <a:endParaRPr lang="en-US"/>
              </a:p>
            </c:txPr>
            <c:showLegendKey val="0"/>
            <c:showVal val="1"/>
            <c:showCatName val="1"/>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c15:spPr>
                <c15:showLeaderLines val="0"/>
              </c:ext>
            </c:extLst>
          </c:dLbls>
          <c:cat>
            <c:strRef>
              <c:f>Sheet1!$A$2:$A$4</c:f>
              <c:strCache>
                <c:ptCount val="3"/>
                <c:pt idx="0">
                  <c:v>Total read latency</c:v>
                </c:pt>
                <c:pt idx="1">
                  <c:v>BCH decoding latency</c:v>
                </c:pt>
                <c:pt idx="2">
                  <c:v>Read-retry count</c:v>
                </c:pt>
              </c:strCache>
            </c:strRef>
          </c:cat>
          <c:val>
            <c:numRef>
              <c:f>Sheet1!$B$2:$B$4</c:f>
              <c:numCache>
                <c:formatCode>General</c:formatCode>
                <c:ptCount val="3"/>
                <c:pt idx="0">
                  <c:v>0.28889599999999999</c:v>
                </c:pt>
                <c:pt idx="1">
                  <c:v>0.89900000000000002</c:v>
                </c:pt>
                <c:pt idx="2">
                  <c:v>0.29599999999999999</c:v>
                </c:pt>
              </c:numCache>
            </c:numRef>
          </c:val>
          <c:extLst>
            <c:ext xmlns:c16="http://schemas.microsoft.com/office/drawing/2014/chart" uri="{C3380CC4-5D6E-409C-BE32-E72D297353CC}">
              <c16:uniqueId val="{00000003-F163-A44E-A088-836379709939}"/>
            </c:ext>
          </c:extLst>
        </c:ser>
        <c:ser>
          <c:idx val="1"/>
          <c:order val="1"/>
          <c:tx>
            <c:strRef>
              <c:f>Sheet1!$C$1</c:f>
              <c:strCache>
                <c:ptCount val="1"/>
                <c:pt idx="0">
                  <c:v>Baseline</c:v>
                </c:pt>
              </c:strCache>
            </c:strRef>
          </c:tx>
          <c:spPr>
            <a:solidFill>
              <a:schemeClr val="accent1"/>
            </a:solidFill>
            <a:ln>
              <a:noFill/>
            </a:ln>
            <a:effectLst/>
          </c:spPr>
          <c:invertIfNegative val="0"/>
          <c:cat>
            <c:strRef>
              <c:f>Sheet1!$A$2:$A$4</c:f>
              <c:strCache>
                <c:ptCount val="3"/>
                <c:pt idx="0">
                  <c:v>Total read latency</c:v>
                </c:pt>
                <c:pt idx="1">
                  <c:v>BCH decoding latency</c:v>
                </c:pt>
                <c:pt idx="2">
                  <c:v>Read-retry count</c:v>
                </c:pt>
              </c:strCache>
            </c:strRef>
          </c:cat>
          <c:val>
            <c:numRef>
              <c:f>Sheet1!$C$2:$C$4</c:f>
              <c:numCache>
                <c:formatCode>General</c:formatCode>
                <c:ptCount val="3"/>
                <c:pt idx="0">
                  <c:v>1</c:v>
                </c:pt>
                <c:pt idx="1">
                  <c:v>1</c:v>
                </c:pt>
                <c:pt idx="2">
                  <c:v>1</c:v>
                </c:pt>
              </c:numCache>
            </c:numRef>
          </c:val>
          <c:extLst>
            <c:ext xmlns:c16="http://schemas.microsoft.com/office/drawing/2014/chart" uri="{C3380CC4-5D6E-409C-BE32-E72D297353CC}">
              <c16:uniqueId val="{00000004-F163-A44E-A088-836379709939}"/>
            </c:ext>
          </c:extLst>
        </c:ser>
        <c:dLbls>
          <c:showLegendKey val="0"/>
          <c:showVal val="0"/>
          <c:showCatName val="0"/>
          <c:showSerName val="0"/>
          <c:showPercent val="0"/>
          <c:showBubbleSize val="0"/>
        </c:dLbls>
        <c:gapWidth val="115"/>
        <c:overlap val="-20"/>
        <c:axId val="352989560"/>
        <c:axId val="352993872"/>
      </c:barChart>
      <c:catAx>
        <c:axId val="352989560"/>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5400000" spcFirstLastPara="1" vertOverflow="ellipsis" wrap="square" anchor="ctr" anchorCtr="1"/>
          <a:lstStyle/>
          <a:p>
            <a:pPr>
              <a:defRPr sz="2400" b="0" i="0" u="none" strike="noStrike" kern="1200" baseline="0">
                <a:solidFill>
                  <a:schemeClr val="tx1"/>
                </a:solidFill>
                <a:latin typeface="+mn-lt"/>
                <a:ea typeface="+mn-ea"/>
                <a:cs typeface="+mn-cs"/>
              </a:defRPr>
            </a:pPr>
            <a:endParaRPr lang="en-US"/>
          </a:p>
        </c:txPr>
        <c:crossAx val="352993872"/>
        <c:crosses val="autoZero"/>
        <c:auto val="1"/>
        <c:lblAlgn val="ctr"/>
        <c:lblOffset val="100"/>
        <c:noMultiLvlLbl val="0"/>
      </c:catAx>
      <c:valAx>
        <c:axId val="352993872"/>
        <c:scaling>
          <c:orientation val="minMax"/>
          <c:max val="1"/>
        </c:scaling>
        <c:delete val="0"/>
        <c:axPos val="b"/>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crossAx val="352989560"/>
        <c:crosses val="autoZero"/>
        <c:crossBetween val="between"/>
      </c:valAx>
      <c:spPr>
        <a:noFill/>
        <a:ln>
          <a:noFill/>
        </a:ln>
        <a:effectLst/>
      </c:spPr>
    </c:plotArea>
    <c:legend>
      <c:legendPos val="tr"/>
      <c:layout>
        <c:manualLayout>
          <c:xMode val="edge"/>
          <c:yMode val="edge"/>
          <c:x val="0.31415190288713901"/>
          <c:y val="0"/>
          <c:w val="0.45807031933508302"/>
          <c:h val="7.33181279291025E-2"/>
        </c:manualLayout>
      </c:layout>
      <c:overlay val="1"/>
      <c:spPr>
        <a:noFill/>
        <a:ln>
          <a:noFill/>
        </a:ln>
        <a:effectLst/>
      </c:spPr>
      <c:txPr>
        <a:bodyPr rot="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sz="24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083575328186826"/>
          <c:y val="0.19544773835177726"/>
          <c:w val="0.76749163306848323"/>
          <c:h val="0.59267591224981575"/>
        </c:manualLayout>
      </c:layout>
      <c:scatterChart>
        <c:scatterStyle val="lineMarker"/>
        <c:varyColors val="0"/>
        <c:ser>
          <c:idx val="0"/>
          <c:order val="0"/>
          <c:tx>
            <c:strRef>
              <c:f>Sheet1!$B$1</c:f>
              <c:strCache>
                <c:ptCount val="1"/>
                <c:pt idx="0">
                  <c:v>Baseline</c:v>
                </c:pt>
              </c:strCache>
            </c:strRef>
          </c:tx>
          <c:spPr>
            <a:ln w="31750" cap="rnd">
              <a:solidFill>
                <a:schemeClr val="accent1"/>
              </a:solidFill>
              <a:round/>
            </a:ln>
            <a:effectLst/>
          </c:spPr>
          <c:marker>
            <c:symbol val="none"/>
          </c:marker>
          <c:xVal>
            <c:numRef>
              <c:f>Sheet1!$A$2:$A$19</c:f>
              <c:numCache>
                <c:formatCode>General</c:formatCode>
                <c:ptCount val="18"/>
                <c:pt idx="0">
                  <c:v>0</c:v>
                </c:pt>
                <c:pt idx="1">
                  <c:v>1000</c:v>
                </c:pt>
                <c:pt idx="2">
                  <c:v>2000</c:v>
                </c:pt>
                <c:pt idx="3">
                  <c:v>3000</c:v>
                </c:pt>
                <c:pt idx="4">
                  <c:v>4000</c:v>
                </c:pt>
                <c:pt idx="5">
                  <c:v>5000</c:v>
                </c:pt>
                <c:pt idx="6">
                  <c:v>6000</c:v>
                </c:pt>
                <c:pt idx="7">
                  <c:v>7000</c:v>
                </c:pt>
                <c:pt idx="8">
                  <c:v>8000</c:v>
                </c:pt>
                <c:pt idx="9">
                  <c:v>9000</c:v>
                </c:pt>
                <c:pt idx="10">
                  <c:v>10000</c:v>
                </c:pt>
                <c:pt idx="11">
                  <c:v>12000</c:v>
                </c:pt>
                <c:pt idx="12">
                  <c:v>14000</c:v>
                </c:pt>
                <c:pt idx="13">
                  <c:v>16000</c:v>
                </c:pt>
                <c:pt idx="14">
                  <c:v>17564.4126598027</c:v>
                </c:pt>
                <c:pt idx="15">
                  <c:v>17569.484198944101</c:v>
                </c:pt>
                <c:pt idx="16">
                  <c:v>21419.902354252001</c:v>
                </c:pt>
                <c:pt idx="17">
                  <c:v>24595.6098362782</c:v>
                </c:pt>
              </c:numCache>
            </c:numRef>
          </c:xVal>
          <c:yVal>
            <c:numRef>
              <c:f>Sheet1!$B$2:$B$19</c:f>
              <c:numCache>
                <c:formatCode>General</c:formatCode>
                <c:ptCount val="18"/>
                <c:pt idx="0">
                  <c:v>2.8063532486680202E-4</c:v>
                </c:pt>
                <c:pt idx="1">
                  <c:v>3.3927554200314901E-4</c:v>
                </c:pt>
                <c:pt idx="2">
                  <c:v>4.2304728076935901E-4</c:v>
                </c:pt>
                <c:pt idx="3">
                  <c:v>6.95305431759541E-4</c:v>
                </c:pt>
                <c:pt idx="4">
                  <c:v>6.65985323191368E-4</c:v>
                </c:pt>
                <c:pt idx="5">
                  <c:v>6.3666521462319402E-4</c:v>
                </c:pt>
                <c:pt idx="6">
                  <c:v>9.0892336561337601E-4</c:v>
                </c:pt>
                <c:pt idx="7">
                  <c:v>8.8798043092182396E-4</c:v>
                </c:pt>
                <c:pt idx="8">
                  <c:v>1.1686157557886201E-3</c:v>
                </c:pt>
                <c:pt idx="9">
                  <c:v>1.09322119089903E-3</c:v>
                </c:pt>
                <c:pt idx="10">
                  <c:v>1.8681097744864699E-3</c:v>
                </c:pt>
                <c:pt idx="11">
                  <c:v>4.1969641121871104E-3</c:v>
                </c:pt>
                <c:pt idx="12">
                  <c:v>9.3824347418154999E-3</c:v>
                </c:pt>
                <c:pt idx="13">
                  <c:v>1.26244010320678E-2</c:v>
                </c:pt>
              </c:numCache>
            </c:numRef>
          </c:yVal>
          <c:smooth val="0"/>
          <c:extLst>
            <c:ext xmlns:c16="http://schemas.microsoft.com/office/drawing/2014/chart" uri="{C3380CC4-5D6E-409C-BE32-E72D297353CC}">
              <c16:uniqueId val="{00000000-903F-466E-B1AE-6DB8AE6B7482}"/>
            </c:ext>
          </c:extLst>
        </c:ser>
        <c:ser>
          <c:idx val="1"/>
          <c:order val="1"/>
          <c:tx>
            <c:strRef>
              <c:f>Sheet1!$C$1</c:f>
              <c:strCache>
                <c:ptCount val="1"/>
                <c:pt idx="0">
                  <c:v>State-of-the-art</c:v>
                </c:pt>
              </c:strCache>
            </c:strRef>
          </c:tx>
          <c:spPr>
            <a:ln w="38100" cap="rnd">
              <a:solidFill>
                <a:schemeClr val="accent2"/>
              </a:solidFill>
              <a:round/>
            </a:ln>
            <a:effectLst/>
          </c:spPr>
          <c:marker>
            <c:symbol val="none"/>
          </c:marker>
          <c:xVal>
            <c:numRef>
              <c:f>Sheet1!$A$2:$A$19</c:f>
              <c:numCache>
                <c:formatCode>General</c:formatCode>
                <c:ptCount val="18"/>
                <c:pt idx="0">
                  <c:v>0</c:v>
                </c:pt>
                <c:pt idx="1">
                  <c:v>1000</c:v>
                </c:pt>
                <c:pt idx="2">
                  <c:v>2000</c:v>
                </c:pt>
                <c:pt idx="3">
                  <c:v>3000</c:v>
                </c:pt>
                <c:pt idx="4">
                  <c:v>4000</c:v>
                </c:pt>
                <c:pt idx="5">
                  <c:v>5000</c:v>
                </c:pt>
                <c:pt idx="6">
                  <c:v>6000</c:v>
                </c:pt>
                <c:pt idx="7">
                  <c:v>7000</c:v>
                </c:pt>
                <c:pt idx="8">
                  <c:v>8000</c:v>
                </c:pt>
                <c:pt idx="9">
                  <c:v>9000</c:v>
                </c:pt>
                <c:pt idx="10">
                  <c:v>10000</c:v>
                </c:pt>
                <c:pt idx="11">
                  <c:v>12000</c:v>
                </c:pt>
                <c:pt idx="12">
                  <c:v>14000</c:v>
                </c:pt>
                <c:pt idx="13">
                  <c:v>16000</c:v>
                </c:pt>
                <c:pt idx="14">
                  <c:v>17564.4126598027</c:v>
                </c:pt>
                <c:pt idx="15">
                  <c:v>17569.484198944101</c:v>
                </c:pt>
                <c:pt idx="16">
                  <c:v>21419.902354252001</c:v>
                </c:pt>
                <c:pt idx="17">
                  <c:v>24595.6098362782</c:v>
                </c:pt>
              </c:numCache>
            </c:numRef>
          </c:xVal>
          <c:yVal>
            <c:numRef>
              <c:f>Sheet1!$C$2:$C$19</c:f>
              <c:numCache>
                <c:formatCode>General</c:formatCode>
                <c:ptCount val="18"/>
                <c:pt idx="0">
                  <c:v>1.25657608149314E-4</c:v>
                </c:pt>
                <c:pt idx="1">
                  <c:v>1.5078912977917701E-4</c:v>
                </c:pt>
                <c:pt idx="2">
                  <c:v>1.46600542840867E-4</c:v>
                </c:pt>
                <c:pt idx="3">
                  <c:v>2.5550380323693998E-4</c:v>
                </c:pt>
                <c:pt idx="4">
                  <c:v>1.7592065140904E-4</c:v>
                </c:pt>
                <c:pt idx="5">
                  <c:v>1.8010923834735099E-4</c:v>
                </c:pt>
                <c:pt idx="6">
                  <c:v>2.3456086854538701E-4</c:v>
                </c:pt>
                <c:pt idx="7">
                  <c:v>2.5969239017525003E-4</c:v>
                </c:pt>
                <c:pt idx="8">
                  <c:v>2.8901249874342298E-4</c:v>
                </c:pt>
                <c:pt idx="9">
                  <c:v>4.1885869383104902E-4</c:v>
                </c:pt>
                <c:pt idx="10">
                  <c:v>6.5341956237643603E-4</c:v>
                </c:pt>
                <c:pt idx="11">
                  <c:v>1.6796233622625E-3</c:v>
                </c:pt>
                <c:pt idx="12">
                  <c:v>4.1467010689273803E-3</c:v>
                </c:pt>
                <c:pt idx="13">
                  <c:v>5.6881010622256397E-3</c:v>
                </c:pt>
                <c:pt idx="14">
                  <c:v>0.01</c:v>
                </c:pt>
              </c:numCache>
            </c:numRef>
          </c:yVal>
          <c:smooth val="0"/>
          <c:extLst>
            <c:ext xmlns:c16="http://schemas.microsoft.com/office/drawing/2014/chart" uri="{C3380CC4-5D6E-409C-BE32-E72D297353CC}">
              <c16:uniqueId val="{00000001-903F-466E-B1AE-6DB8AE6B7482}"/>
            </c:ext>
          </c:extLst>
        </c:ser>
        <c:ser>
          <c:idx val="2"/>
          <c:order val="2"/>
          <c:tx>
            <c:strRef>
              <c:f>Sheet1!$D$1</c:f>
              <c:strCache>
                <c:ptCount val="1"/>
                <c:pt idx="0">
                  <c:v>LaVAR</c:v>
                </c:pt>
              </c:strCache>
            </c:strRef>
          </c:tx>
          <c:spPr>
            <a:ln w="38100" cap="rnd">
              <a:solidFill>
                <a:schemeClr val="accent3"/>
              </a:solidFill>
              <a:round/>
            </a:ln>
            <a:effectLst/>
          </c:spPr>
          <c:marker>
            <c:symbol val="none"/>
          </c:marker>
          <c:xVal>
            <c:numRef>
              <c:f>Sheet1!$A$2:$A$19</c:f>
              <c:numCache>
                <c:formatCode>General</c:formatCode>
                <c:ptCount val="18"/>
                <c:pt idx="0">
                  <c:v>0</c:v>
                </c:pt>
                <c:pt idx="1">
                  <c:v>1000</c:v>
                </c:pt>
                <c:pt idx="2">
                  <c:v>2000</c:v>
                </c:pt>
                <c:pt idx="3">
                  <c:v>3000</c:v>
                </c:pt>
                <c:pt idx="4">
                  <c:v>4000</c:v>
                </c:pt>
                <c:pt idx="5">
                  <c:v>5000</c:v>
                </c:pt>
                <c:pt idx="6">
                  <c:v>6000</c:v>
                </c:pt>
                <c:pt idx="7">
                  <c:v>7000</c:v>
                </c:pt>
                <c:pt idx="8">
                  <c:v>8000</c:v>
                </c:pt>
                <c:pt idx="9">
                  <c:v>9000</c:v>
                </c:pt>
                <c:pt idx="10">
                  <c:v>10000</c:v>
                </c:pt>
                <c:pt idx="11">
                  <c:v>12000</c:v>
                </c:pt>
                <c:pt idx="12">
                  <c:v>14000</c:v>
                </c:pt>
                <c:pt idx="13">
                  <c:v>16000</c:v>
                </c:pt>
                <c:pt idx="14">
                  <c:v>17564.4126598027</c:v>
                </c:pt>
                <c:pt idx="15">
                  <c:v>17569.484198944101</c:v>
                </c:pt>
                <c:pt idx="16">
                  <c:v>21419.902354252001</c:v>
                </c:pt>
                <c:pt idx="17">
                  <c:v>24595.6098362782</c:v>
                </c:pt>
              </c:numCache>
            </c:numRef>
          </c:xVal>
          <c:yVal>
            <c:numRef>
              <c:f>Sheet1!$D$2:$D$19</c:f>
              <c:numCache>
                <c:formatCode>General</c:formatCode>
                <c:ptCount val="18"/>
                <c:pt idx="0">
                  <c:v>1.2146902121100399E-4</c:v>
                </c:pt>
                <c:pt idx="1">
                  <c:v>1.3822336896424599E-4</c:v>
                </c:pt>
                <c:pt idx="2">
                  <c:v>1.6335489059410901E-4</c:v>
                </c:pt>
                <c:pt idx="3">
                  <c:v>1.8010923834735099E-4</c:v>
                </c:pt>
                <c:pt idx="4">
                  <c:v>1.3822336896424599E-4</c:v>
                </c:pt>
                <c:pt idx="5">
                  <c:v>1.5916630365579799E-4</c:v>
                </c:pt>
                <c:pt idx="6">
                  <c:v>1.6335489059410901E-4</c:v>
                </c:pt>
                <c:pt idx="7">
                  <c:v>2.1361793385383501E-4</c:v>
                </c:pt>
                <c:pt idx="8">
                  <c:v>2.4712662936031898E-4</c:v>
                </c:pt>
                <c:pt idx="9">
                  <c:v>3.7697282444794399E-4</c:v>
                </c:pt>
                <c:pt idx="10">
                  <c:v>5.6964782361022597E-4</c:v>
                </c:pt>
                <c:pt idx="11">
                  <c:v>1.3194048855678E-3</c:v>
                </c:pt>
                <c:pt idx="12">
                  <c:v>3.17913748617766E-3</c:v>
                </c:pt>
                <c:pt idx="13">
                  <c:v>5.5205575846932198E-3</c:v>
                </c:pt>
                <c:pt idx="14">
                  <c:v>9.9808208156441473E-3</c:v>
                </c:pt>
                <c:pt idx="15">
                  <c:v>0.01</c:v>
                </c:pt>
              </c:numCache>
            </c:numRef>
          </c:yVal>
          <c:smooth val="0"/>
          <c:extLst>
            <c:ext xmlns:c16="http://schemas.microsoft.com/office/drawing/2014/chart" uri="{C3380CC4-5D6E-409C-BE32-E72D297353CC}">
              <c16:uniqueId val="{00000002-903F-466E-B1AE-6DB8AE6B7482}"/>
            </c:ext>
          </c:extLst>
        </c:ser>
        <c:ser>
          <c:idx val="3"/>
          <c:order val="3"/>
          <c:tx>
            <c:strRef>
              <c:f>Sheet1!$E$1</c:f>
              <c:strCache>
                <c:ptCount val="1"/>
                <c:pt idx="0">
                  <c:v>LaVAR + LI-RAID</c:v>
                </c:pt>
              </c:strCache>
            </c:strRef>
          </c:tx>
          <c:spPr>
            <a:ln w="38100" cap="rnd">
              <a:solidFill>
                <a:schemeClr val="accent4"/>
              </a:solidFill>
              <a:round/>
            </a:ln>
            <a:effectLst/>
          </c:spPr>
          <c:marker>
            <c:symbol val="none"/>
          </c:marker>
          <c:xVal>
            <c:numRef>
              <c:f>Sheet1!$A$2:$A$19</c:f>
              <c:numCache>
                <c:formatCode>General</c:formatCode>
                <c:ptCount val="18"/>
                <c:pt idx="0">
                  <c:v>0</c:v>
                </c:pt>
                <c:pt idx="1">
                  <c:v>1000</c:v>
                </c:pt>
                <c:pt idx="2">
                  <c:v>2000</c:v>
                </c:pt>
                <c:pt idx="3">
                  <c:v>3000</c:v>
                </c:pt>
                <c:pt idx="4">
                  <c:v>4000</c:v>
                </c:pt>
                <c:pt idx="5">
                  <c:v>5000</c:v>
                </c:pt>
                <c:pt idx="6">
                  <c:v>6000</c:v>
                </c:pt>
                <c:pt idx="7">
                  <c:v>7000</c:v>
                </c:pt>
                <c:pt idx="8">
                  <c:v>8000</c:v>
                </c:pt>
                <c:pt idx="9">
                  <c:v>9000</c:v>
                </c:pt>
                <c:pt idx="10">
                  <c:v>10000</c:v>
                </c:pt>
                <c:pt idx="11">
                  <c:v>12000</c:v>
                </c:pt>
                <c:pt idx="12">
                  <c:v>14000</c:v>
                </c:pt>
                <c:pt idx="13">
                  <c:v>16000</c:v>
                </c:pt>
                <c:pt idx="14">
                  <c:v>17564.4126598027</c:v>
                </c:pt>
                <c:pt idx="15">
                  <c:v>17569.484198944101</c:v>
                </c:pt>
                <c:pt idx="16">
                  <c:v>21419.902354252001</c:v>
                </c:pt>
                <c:pt idx="17">
                  <c:v>24595.6098362782</c:v>
                </c:pt>
              </c:numCache>
            </c:numRef>
          </c:xVal>
          <c:yVal>
            <c:numRef>
              <c:f>Sheet1!$E$2:$E$19</c:f>
              <c:numCache>
                <c:formatCode>0.00E+00</c:formatCode>
                <c:ptCount val="18"/>
                <c:pt idx="0">
                  <c:v>2.7225815099018199E-5</c:v>
                </c:pt>
                <c:pt idx="1">
                  <c:v>3.2723335455550699E-5</c:v>
                </c:pt>
                <c:pt idx="2">
                  <c:v>3.7697282444794402E-5</c:v>
                </c:pt>
                <c:pt idx="3">
                  <c:v>4.60744563214154E-5</c:v>
                </c:pt>
                <c:pt idx="4">
                  <c:v>4.50273095868377E-5</c:v>
                </c:pt>
                <c:pt idx="5">
                  <c:v>4.9215896525148203E-5</c:v>
                </c:pt>
                <c:pt idx="6">
                  <c:v>5.86402171363468E-5</c:v>
                </c:pt>
                <c:pt idx="7">
                  <c:v>7.4085631471366794E-5</c:v>
                </c:pt>
                <c:pt idx="8">
                  <c:v>9.3719632744697202E-5</c:v>
                </c:pt>
                <c:pt idx="9" formatCode="General">
                  <c:v>1.15186140803538E-4</c:v>
                </c:pt>
                <c:pt idx="10" formatCode="General">
                  <c:v>1.65710970746908E-4</c:v>
                </c:pt>
                <c:pt idx="11" formatCode="General">
                  <c:v>3.3508695506483902E-4</c:v>
                </c:pt>
                <c:pt idx="12" formatCode="General">
                  <c:v>7.8562183761686098E-4</c:v>
                </c:pt>
                <c:pt idx="13" formatCode="General">
                  <c:v>1.42856993264752E-3</c:v>
                </c:pt>
                <c:pt idx="14" formatCode="General">
                  <c:v>2.5051435260560599E-3</c:v>
                </c:pt>
                <c:pt idx="15" formatCode="General">
                  <c:v>2.509709142239512E-3</c:v>
                </c:pt>
                <c:pt idx="16" formatCode="General">
                  <c:v>0.01</c:v>
                </c:pt>
              </c:numCache>
            </c:numRef>
          </c:yVal>
          <c:smooth val="0"/>
          <c:extLst>
            <c:ext xmlns:c16="http://schemas.microsoft.com/office/drawing/2014/chart" uri="{C3380CC4-5D6E-409C-BE32-E72D297353CC}">
              <c16:uniqueId val="{00000003-903F-466E-B1AE-6DB8AE6B7482}"/>
            </c:ext>
          </c:extLst>
        </c:ser>
        <c:ser>
          <c:idx val="4"/>
          <c:order val="4"/>
          <c:tx>
            <c:strRef>
              <c:f>Sheet1!$F$1</c:f>
              <c:strCache>
                <c:ptCount val="1"/>
                <c:pt idx="0">
                  <c:v>This Work</c:v>
                </c:pt>
              </c:strCache>
            </c:strRef>
          </c:tx>
          <c:spPr>
            <a:ln w="38100" cap="rnd">
              <a:solidFill>
                <a:schemeClr val="accent5"/>
              </a:solidFill>
              <a:round/>
            </a:ln>
            <a:effectLst/>
          </c:spPr>
          <c:marker>
            <c:symbol val="none"/>
          </c:marker>
          <c:xVal>
            <c:numRef>
              <c:f>Sheet1!$A$2:$A$19</c:f>
              <c:numCache>
                <c:formatCode>General</c:formatCode>
                <c:ptCount val="18"/>
                <c:pt idx="0">
                  <c:v>0</c:v>
                </c:pt>
                <c:pt idx="1">
                  <c:v>1000</c:v>
                </c:pt>
                <c:pt idx="2">
                  <c:v>2000</c:v>
                </c:pt>
                <c:pt idx="3">
                  <c:v>3000</c:v>
                </c:pt>
                <c:pt idx="4">
                  <c:v>4000</c:v>
                </c:pt>
                <c:pt idx="5">
                  <c:v>5000</c:v>
                </c:pt>
                <c:pt idx="6">
                  <c:v>6000</c:v>
                </c:pt>
                <c:pt idx="7">
                  <c:v>7000</c:v>
                </c:pt>
                <c:pt idx="8">
                  <c:v>8000</c:v>
                </c:pt>
                <c:pt idx="9">
                  <c:v>9000</c:v>
                </c:pt>
                <c:pt idx="10">
                  <c:v>10000</c:v>
                </c:pt>
                <c:pt idx="11">
                  <c:v>12000</c:v>
                </c:pt>
                <c:pt idx="12">
                  <c:v>14000</c:v>
                </c:pt>
                <c:pt idx="13">
                  <c:v>16000</c:v>
                </c:pt>
                <c:pt idx="14">
                  <c:v>17564.4126598027</c:v>
                </c:pt>
                <c:pt idx="15">
                  <c:v>17569.484198944101</c:v>
                </c:pt>
                <c:pt idx="16">
                  <c:v>21419.902354252001</c:v>
                </c:pt>
                <c:pt idx="17">
                  <c:v>24595.6098362782</c:v>
                </c:pt>
              </c:numCache>
            </c:numRef>
          </c:xVal>
          <c:yVal>
            <c:numRef>
              <c:f>Sheet1!$F$2:$F$19</c:f>
              <c:numCache>
                <c:formatCode>0.00E+00</c:formatCode>
                <c:ptCount val="18"/>
                <c:pt idx="0">
                  <c:v>2.2549438584708401E-5</c:v>
                </c:pt>
                <c:pt idx="1">
                  <c:v>1.9401019596947799E-5</c:v>
                </c:pt>
                <c:pt idx="2">
                  <c:v>1.9202326457226002E-5</c:v>
                </c:pt>
                <c:pt idx="3">
                  <c:v>2.09122929932124E-5</c:v>
                </c:pt>
                <c:pt idx="4">
                  <c:v>2.02115653084765E-5</c:v>
                </c:pt>
                <c:pt idx="5">
                  <c:v>1.8919903048174301E-5</c:v>
                </c:pt>
                <c:pt idx="6">
                  <c:v>2.2974556036942402E-5</c:v>
                </c:pt>
                <c:pt idx="7">
                  <c:v>2.7503853749613398E-5</c:v>
                </c:pt>
                <c:pt idx="8">
                  <c:v>3.3714849181873402E-5</c:v>
                </c:pt>
                <c:pt idx="9">
                  <c:v>3.4839213743885597E-5</c:v>
                </c:pt>
                <c:pt idx="10">
                  <c:v>5.2988172723106503E-5</c:v>
                </c:pt>
                <c:pt idx="11" formatCode="General">
                  <c:v>1.07148279756044E-4</c:v>
                </c:pt>
                <c:pt idx="12" formatCode="General">
                  <c:v>2.5121249027178899E-4</c:v>
                </c:pt>
                <c:pt idx="13" formatCode="General">
                  <c:v>4.568032520537E-4</c:v>
                </c:pt>
                <c:pt idx="14" formatCode="General">
                  <c:v>8.0105123551276153E-4</c:v>
                </c:pt>
                <c:pt idx="15" formatCode="General">
                  <c:v>8.0251114886566535E-4</c:v>
                </c:pt>
                <c:pt idx="16" formatCode="General">
                  <c:v>3.1976261127596305E-3</c:v>
                </c:pt>
                <c:pt idx="17" formatCode="General">
                  <c:v>0.01</c:v>
                </c:pt>
              </c:numCache>
            </c:numRef>
          </c:yVal>
          <c:smooth val="0"/>
          <c:extLst>
            <c:ext xmlns:c16="http://schemas.microsoft.com/office/drawing/2014/chart" uri="{C3380CC4-5D6E-409C-BE32-E72D297353CC}">
              <c16:uniqueId val="{00000004-903F-466E-B1AE-6DB8AE6B7482}"/>
            </c:ext>
          </c:extLst>
        </c:ser>
        <c:dLbls>
          <c:showLegendKey val="0"/>
          <c:showVal val="0"/>
          <c:showCatName val="0"/>
          <c:showSerName val="0"/>
          <c:showPercent val="0"/>
          <c:showBubbleSize val="0"/>
        </c:dLbls>
        <c:axId val="314568288"/>
        <c:axId val="314568680"/>
      </c:scatterChart>
      <c:valAx>
        <c:axId val="314568288"/>
        <c:scaling>
          <c:orientation val="minMax"/>
          <c:max val="25000"/>
        </c:scaling>
        <c:delete val="0"/>
        <c:axPos val="b"/>
        <c:majorGridlines>
          <c:spPr>
            <a:ln w="9525" cap="flat" cmpd="sng" algn="ctr">
              <a:solidFill>
                <a:schemeClr val="bg1">
                  <a:lumMod val="65000"/>
                </a:schemeClr>
              </a:solidFill>
              <a:round/>
            </a:ln>
            <a:effectLst/>
          </c:spPr>
        </c:majorGridlines>
        <c:title>
          <c:tx>
            <c:rich>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dirty="0"/>
                  <a:t>P/E Cycle Count</a:t>
                </a:r>
              </a:p>
            </c:rich>
          </c:tx>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314568680"/>
        <c:crossesAt val="1.0000000000000004E-5"/>
        <c:crossBetween val="midCat"/>
      </c:valAx>
      <c:valAx>
        <c:axId val="314568680"/>
        <c:scaling>
          <c:logBase val="10"/>
          <c:orientation val="minMax"/>
          <c:max val="1.0000000000000002E-2"/>
        </c:scaling>
        <c:delete val="0"/>
        <c:axPos val="l"/>
        <c:majorGridlines>
          <c:spPr>
            <a:ln w="9525" cap="flat" cmpd="sng" algn="ctr">
              <a:solidFill>
                <a:schemeClr val="bg1">
                  <a:lumMod val="65000"/>
                </a:schemeClr>
              </a:solidFill>
              <a:round/>
            </a:ln>
            <a:effectLst/>
          </c:spPr>
        </c:majorGridlines>
        <c:title>
          <c:tx>
            <c:rich>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r>
                  <a:rPr lang="en-US" dirty="0"/>
                  <a:t>Worst-Case RBER</a:t>
                </a:r>
              </a:p>
            </c:rich>
          </c:tx>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title>
        <c:numFmt formatCode="0E+0" sourceLinked="0"/>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crossAx val="314568288"/>
        <c:crosses val="autoZero"/>
        <c:crossBetween val="midCat"/>
      </c:valAx>
      <c:spPr>
        <a:noFill/>
        <a:ln>
          <a:noFill/>
        </a:ln>
        <a:effectLst/>
      </c:spPr>
    </c:plotArea>
    <c:legend>
      <c:legendPos val="t"/>
      <c:layout>
        <c:manualLayout>
          <c:xMode val="edge"/>
          <c:yMode val="edge"/>
          <c:x val="0.10357822697662215"/>
          <c:y val="3.6268131497911834E-3"/>
          <c:w val="0.89642177302337778"/>
          <c:h val="0.14279898224451981"/>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Threshold voltage mean of state '01'</c:v>
                </c:pt>
              </c:strCache>
            </c:strRef>
          </c:tx>
          <c:spPr>
            <a:ln w="28575" cap="rnd">
              <a:noFill/>
              <a:round/>
            </a:ln>
            <a:effectLst/>
          </c:spPr>
          <c:marker>
            <c:symbol val="circle"/>
            <c:size val="5"/>
            <c:spPr>
              <a:solidFill>
                <a:schemeClr val="accent1"/>
              </a:solidFill>
              <a:ln w="76200">
                <a:solidFill>
                  <a:schemeClr val="accent1"/>
                </a:solidFill>
              </a:ln>
              <a:effectLst/>
            </c:spPr>
          </c:marker>
          <c:xVal>
            <c:numRef>
              <c:f>Sheet1!$A$2:$A$9</c:f>
              <c:numCache>
                <c:formatCode>General</c:formatCode>
                <c:ptCount val="8"/>
                <c:pt idx="0">
                  <c:v>64</c:v>
                </c:pt>
                <c:pt idx="1">
                  <c:v>128</c:v>
                </c:pt>
                <c:pt idx="2">
                  <c:v>256</c:v>
                </c:pt>
                <c:pt idx="3">
                  <c:v>512</c:v>
                </c:pt>
                <c:pt idx="4">
                  <c:v>1024</c:v>
                </c:pt>
                <c:pt idx="5">
                  <c:v>2048</c:v>
                </c:pt>
                <c:pt idx="6">
                  <c:v>4096</c:v>
                </c:pt>
                <c:pt idx="7">
                  <c:v>8192</c:v>
                </c:pt>
              </c:numCache>
            </c:numRef>
          </c:xVal>
          <c:yVal>
            <c:numRef>
              <c:f>Sheet1!$B$2:$B$9</c:f>
              <c:numCache>
                <c:formatCode>General</c:formatCode>
                <c:ptCount val="8"/>
                <c:pt idx="0">
                  <c:v>1</c:v>
                </c:pt>
                <c:pt idx="1">
                  <c:v>0.91</c:v>
                </c:pt>
                <c:pt idx="2">
                  <c:v>0.91</c:v>
                </c:pt>
                <c:pt idx="3">
                  <c:v>0.8</c:v>
                </c:pt>
                <c:pt idx="4">
                  <c:v>0.78</c:v>
                </c:pt>
                <c:pt idx="5">
                  <c:v>0.68</c:v>
                </c:pt>
                <c:pt idx="6">
                  <c:v>0.66</c:v>
                </c:pt>
                <c:pt idx="7">
                  <c:v>0.56000000000000005</c:v>
                </c:pt>
              </c:numCache>
            </c:numRef>
          </c:yVal>
          <c:smooth val="0"/>
          <c:extLst>
            <c:ext xmlns:c16="http://schemas.microsoft.com/office/drawing/2014/chart" uri="{C3380CC4-5D6E-409C-BE32-E72D297353CC}">
              <c16:uniqueId val="{00000000-5F02-4E76-8729-E90BC9B0AAA1}"/>
            </c:ext>
          </c:extLst>
        </c:ser>
        <c:dLbls>
          <c:showLegendKey val="0"/>
          <c:showVal val="0"/>
          <c:showCatName val="0"/>
          <c:showSerName val="0"/>
          <c:showPercent val="0"/>
          <c:showBubbleSize val="0"/>
        </c:dLbls>
        <c:axId val="395679368"/>
        <c:axId val="395677016"/>
      </c:scatterChart>
      <c:valAx>
        <c:axId val="395679368"/>
        <c:scaling>
          <c:logBase val="10"/>
          <c:orientation val="minMax"/>
          <c:min val="1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2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r>
                  <a:rPr lang="en-US" b="1" dirty="0"/>
                  <a:t>Dwell Time (seconds)</a:t>
                </a:r>
              </a:p>
            </c:rich>
          </c:tx>
          <c:overlay val="0"/>
          <c:spPr>
            <a:noFill/>
            <a:ln>
              <a:noFill/>
            </a:ln>
            <a:effectLst/>
          </c:spPr>
          <c:txPr>
            <a:bodyPr rot="0" spcFirstLastPara="1" vertOverflow="ellipsis" vert="horz" wrap="square" anchor="ctr" anchorCtr="1"/>
            <a:lstStyle/>
            <a:p>
              <a:pPr>
                <a:defRPr sz="2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crossAx val="395677016"/>
        <c:crosses val="autoZero"/>
        <c:crossBetween val="midCat"/>
      </c:valAx>
      <c:valAx>
        <c:axId val="39567701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r>
                  <a:rPr lang="en-US" b="1" dirty="0"/>
                  <a:t>Retention Loss Speed</a:t>
                </a:r>
              </a:p>
            </c:rich>
          </c:tx>
          <c:overlay val="0"/>
          <c:spPr>
            <a:noFill/>
            <a:ln>
              <a:noFill/>
            </a:ln>
            <a:effectLst/>
          </c:spPr>
          <c:txPr>
            <a:bodyPr rot="-5400000" spcFirstLastPara="1" vertOverflow="ellipsis" vert="horz" wrap="square" anchor="ctr" anchorCtr="1"/>
            <a:lstStyle/>
            <a:p>
              <a:pPr>
                <a:defRPr sz="2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title>
        <c:numFmt formatCod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crossAx val="395679368"/>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400">
          <a:solidFill>
            <a:schemeClr val="tx1">
              <a:lumMod val="75000"/>
              <a:lumOff val="25000"/>
            </a:schemeClr>
          </a:solidFill>
          <a:latin typeface="Calibri" panose="020F0502020204030204" pitchFamily="34" charset="0"/>
          <a:cs typeface="Calibri" panose="020F050202020403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Error rate</c:v>
                </c:pt>
              </c:strCache>
            </c:strRef>
          </c:tx>
          <c:spPr>
            <a:ln w="28575" cap="rnd">
              <a:noFill/>
              <a:round/>
            </a:ln>
            <a:effectLst/>
          </c:spPr>
          <c:marker>
            <c:symbol val="circle"/>
            <c:size val="5"/>
            <c:spPr>
              <a:solidFill>
                <a:schemeClr val="accent1"/>
              </a:solidFill>
              <a:ln w="76200">
                <a:solidFill>
                  <a:schemeClr val="accent1"/>
                </a:solidFill>
              </a:ln>
              <a:effectLst/>
            </c:spPr>
          </c:marker>
          <c:xVal>
            <c:numRef>
              <c:f>Sheet1!$A$2:$A$9</c:f>
              <c:numCache>
                <c:formatCode>General</c:formatCode>
                <c:ptCount val="8"/>
                <c:pt idx="0">
                  <c:v>0</c:v>
                </c:pt>
                <c:pt idx="1">
                  <c:v>10</c:v>
                </c:pt>
                <c:pt idx="2">
                  <c:v>22</c:v>
                </c:pt>
                <c:pt idx="3">
                  <c:v>30</c:v>
                </c:pt>
                <c:pt idx="4">
                  <c:v>35</c:v>
                </c:pt>
                <c:pt idx="5">
                  <c:v>50</c:v>
                </c:pt>
                <c:pt idx="6">
                  <c:v>60</c:v>
                </c:pt>
                <c:pt idx="7">
                  <c:v>70</c:v>
                </c:pt>
              </c:numCache>
            </c:numRef>
          </c:xVal>
          <c:yVal>
            <c:numRef>
              <c:f>Sheet1!$B$2:$B$9</c:f>
              <c:numCache>
                <c:formatCode>General</c:formatCode>
                <c:ptCount val="8"/>
                <c:pt idx="0">
                  <c:v>0.79</c:v>
                </c:pt>
                <c:pt idx="1">
                  <c:v>0.81</c:v>
                </c:pt>
                <c:pt idx="2">
                  <c:v>0.82</c:v>
                </c:pt>
                <c:pt idx="3">
                  <c:v>0.89500000000000002</c:v>
                </c:pt>
                <c:pt idx="4">
                  <c:v>0.89</c:v>
                </c:pt>
                <c:pt idx="5">
                  <c:v>0.97</c:v>
                </c:pt>
                <c:pt idx="6">
                  <c:v>0.98</c:v>
                </c:pt>
                <c:pt idx="7">
                  <c:v>1</c:v>
                </c:pt>
              </c:numCache>
            </c:numRef>
          </c:yVal>
          <c:smooth val="0"/>
          <c:extLst>
            <c:ext xmlns:c16="http://schemas.microsoft.com/office/drawing/2014/chart" uri="{C3380CC4-5D6E-409C-BE32-E72D297353CC}">
              <c16:uniqueId val="{00000000-5F02-4E76-8729-E90BC9B0AAA1}"/>
            </c:ext>
          </c:extLst>
        </c:ser>
        <c:dLbls>
          <c:showLegendKey val="0"/>
          <c:showVal val="0"/>
          <c:showCatName val="0"/>
          <c:showSerName val="0"/>
          <c:showPercent val="0"/>
          <c:showBubbleSize val="0"/>
        </c:dLbls>
        <c:axId val="395678976"/>
        <c:axId val="395680936"/>
      </c:scatterChart>
      <c:valAx>
        <c:axId val="395678976"/>
        <c:scaling>
          <c:orientation val="minMax"/>
          <c:max val="70"/>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2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r>
                  <a:rPr lang="en-US" b="1" dirty="0"/>
                  <a:t>Program</a:t>
                </a:r>
                <a:r>
                  <a:rPr lang="en-US" b="1" baseline="0" dirty="0"/>
                  <a:t> </a:t>
                </a:r>
                <a:r>
                  <a:rPr lang="en-US" b="1" dirty="0"/>
                  <a:t>Temperature (Celsius)</a:t>
                </a:r>
              </a:p>
            </c:rich>
          </c:tx>
          <c:overlay val="0"/>
          <c:spPr>
            <a:noFill/>
            <a:ln>
              <a:noFill/>
            </a:ln>
            <a:effectLst/>
          </c:spPr>
          <c:txPr>
            <a:bodyPr rot="0" spcFirstLastPara="1" vertOverflow="ellipsis" vert="horz" wrap="square" anchor="ctr" anchorCtr="1"/>
            <a:lstStyle/>
            <a:p>
              <a:pPr>
                <a:defRPr sz="2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crossAx val="395680936"/>
        <c:crosses val="autoZero"/>
        <c:crossBetween val="midCat"/>
        <c:majorUnit val="10"/>
      </c:valAx>
      <c:valAx>
        <c:axId val="3956809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r>
                  <a:rPr lang="en-US" b="1" dirty="0"/>
                  <a:t>Program Variation</a:t>
                </a:r>
              </a:p>
            </c:rich>
          </c:tx>
          <c:overlay val="0"/>
          <c:spPr>
            <a:noFill/>
            <a:ln>
              <a:noFill/>
            </a:ln>
            <a:effectLst/>
          </c:spPr>
          <c:txPr>
            <a:bodyPr rot="-5400000" spcFirstLastPara="1" vertOverflow="ellipsis" vert="horz" wrap="square" anchor="ctr" anchorCtr="1"/>
            <a:lstStyle/>
            <a:p>
              <a:pPr>
                <a:defRPr sz="2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title>
        <c:numFmt formatCod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crossAx val="395678976"/>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400">
          <a:solidFill>
            <a:schemeClr val="tx1">
              <a:lumMod val="75000"/>
              <a:lumOff val="25000"/>
            </a:schemeClr>
          </a:solidFill>
          <a:latin typeface="Calibri" panose="020F0502020204030204" pitchFamily="34" charset="0"/>
          <a:cs typeface="Calibri" panose="020F050202020403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Error rate</c:v>
                </c:pt>
              </c:strCache>
            </c:strRef>
          </c:tx>
          <c:spPr>
            <a:ln w="28575" cap="rnd">
              <a:noFill/>
              <a:round/>
            </a:ln>
            <a:effectLst/>
          </c:spPr>
          <c:marker>
            <c:symbol val="circle"/>
            <c:size val="5"/>
            <c:spPr>
              <a:solidFill>
                <a:schemeClr val="accent1"/>
              </a:solidFill>
              <a:ln w="76200">
                <a:solidFill>
                  <a:schemeClr val="accent1"/>
                </a:solidFill>
              </a:ln>
              <a:effectLst/>
            </c:spPr>
          </c:marker>
          <c:xVal>
            <c:numRef>
              <c:f>Sheet1!$A$2:$A$9</c:f>
              <c:numCache>
                <c:formatCode>General</c:formatCode>
                <c:ptCount val="8"/>
                <c:pt idx="0">
                  <c:v>0</c:v>
                </c:pt>
                <c:pt idx="1">
                  <c:v>10</c:v>
                </c:pt>
                <c:pt idx="2">
                  <c:v>22</c:v>
                </c:pt>
                <c:pt idx="3">
                  <c:v>30</c:v>
                </c:pt>
                <c:pt idx="4">
                  <c:v>35</c:v>
                </c:pt>
                <c:pt idx="5">
                  <c:v>50</c:v>
                </c:pt>
                <c:pt idx="6">
                  <c:v>60</c:v>
                </c:pt>
                <c:pt idx="7">
                  <c:v>70</c:v>
                </c:pt>
              </c:numCache>
            </c:numRef>
          </c:xVal>
          <c:yVal>
            <c:numRef>
              <c:f>Sheet1!$B$2:$B$9</c:f>
              <c:numCache>
                <c:formatCode>General</c:formatCode>
                <c:ptCount val="8"/>
                <c:pt idx="0">
                  <c:v>0.42</c:v>
                </c:pt>
                <c:pt idx="1">
                  <c:v>0.46</c:v>
                </c:pt>
                <c:pt idx="2">
                  <c:v>0.43</c:v>
                </c:pt>
                <c:pt idx="3">
                  <c:v>0.56999999999999995</c:v>
                </c:pt>
                <c:pt idx="4">
                  <c:v>0.56000000000000005</c:v>
                </c:pt>
                <c:pt idx="5">
                  <c:v>0.7</c:v>
                </c:pt>
                <c:pt idx="6">
                  <c:v>0.8</c:v>
                </c:pt>
                <c:pt idx="7">
                  <c:v>1</c:v>
                </c:pt>
              </c:numCache>
            </c:numRef>
          </c:yVal>
          <c:smooth val="0"/>
          <c:extLst>
            <c:ext xmlns:c16="http://schemas.microsoft.com/office/drawing/2014/chart" uri="{C3380CC4-5D6E-409C-BE32-E72D297353CC}">
              <c16:uniqueId val="{00000000-5F02-4E76-8729-E90BC9B0AAA1}"/>
            </c:ext>
          </c:extLst>
        </c:ser>
        <c:dLbls>
          <c:showLegendKey val="0"/>
          <c:showVal val="0"/>
          <c:showCatName val="0"/>
          <c:showSerName val="0"/>
          <c:showPercent val="0"/>
          <c:showBubbleSize val="0"/>
        </c:dLbls>
        <c:axId val="395669960"/>
        <c:axId val="395676624"/>
      </c:scatterChart>
      <c:valAx>
        <c:axId val="395669960"/>
        <c:scaling>
          <c:orientation val="minMax"/>
          <c:max val="70"/>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2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r>
                  <a:rPr lang="en-US" b="1" dirty="0"/>
                  <a:t>Storage</a:t>
                </a:r>
                <a:r>
                  <a:rPr lang="en-US" b="1" baseline="0" dirty="0"/>
                  <a:t> </a:t>
                </a:r>
                <a:r>
                  <a:rPr lang="en-US" b="1" dirty="0"/>
                  <a:t>Temperature (Celsius)</a:t>
                </a:r>
              </a:p>
            </c:rich>
          </c:tx>
          <c:overlay val="0"/>
          <c:spPr>
            <a:noFill/>
            <a:ln>
              <a:noFill/>
            </a:ln>
            <a:effectLst/>
          </c:spPr>
          <c:txPr>
            <a:bodyPr rot="0" spcFirstLastPara="1" vertOverflow="ellipsis" vert="horz" wrap="square" anchor="ctr" anchorCtr="1"/>
            <a:lstStyle/>
            <a:p>
              <a:pPr>
                <a:defRPr sz="2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crossAx val="395676624"/>
        <c:crosses val="autoZero"/>
        <c:crossBetween val="midCat"/>
        <c:majorUnit val="10"/>
      </c:valAx>
      <c:valAx>
        <c:axId val="39567662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2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r>
                  <a:rPr lang="en-US" b="1" dirty="0"/>
                  <a:t>Retention Loss Speed</a:t>
                </a:r>
              </a:p>
            </c:rich>
          </c:tx>
          <c:overlay val="0"/>
          <c:spPr>
            <a:noFill/>
            <a:ln>
              <a:noFill/>
            </a:ln>
            <a:effectLst/>
          </c:spPr>
          <c:txPr>
            <a:bodyPr rot="-5400000" spcFirstLastPara="1" vertOverflow="ellipsis" vert="horz" wrap="square" anchor="ctr" anchorCtr="1"/>
            <a:lstStyle/>
            <a:p>
              <a:pPr>
                <a:defRPr sz="24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title>
        <c:numFmt formatCode="#,##0.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2400" b="0"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crossAx val="395669960"/>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400">
          <a:solidFill>
            <a:schemeClr val="tx1">
              <a:lumMod val="75000"/>
              <a:lumOff val="25000"/>
            </a:schemeClr>
          </a:solidFill>
          <a:latin typeface="Calibri" panose="020F0502020204030204" pitchFamily="34" charset="0"/>
          <a:cs typeface="Calibri" panose="020F050202020403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0EF95D2-65B3-BC4E-8994-D9482C31473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07480074-238B-C845-9DF1-E3B8736938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atin typeface="Arial" charset="0"/>
                <a:ea typeface="ＭＳ Ｐゴシック" charset="-128"/>
              </a:defRPr>
            </a:lvl1pPr>
          </a:lstStyle>
          <a:p>
            <a:pPr>
              <a:defRPr/>
            </a:pPr>
            <a:fld id="{D9B9FAA0-F3AA-164C-A8BD-BFC7CCCEAE52}" type="datetimeFigureOut">
              <a:rPr lang="en-US"/>
              <a:pPr>
                <a:defRPr/>
              </a:pPr>
              <a:t>1/23/2023</a:t>
            </a:fld>
            <a:endParaRPr lang="en-US"/>
          </a:p>
        </p:txBody>
      </p:sp>
      <p:sp>
        <p:nvSpPr>
          <p:cNvPr id="4" name="Footer Placeholder 3">
            <a:extLst>
              <a:ext uri="{FF2B5EF4-FFF2-40B4-BE49-F238E27FC236}">
                <a16:creationId xmlns:a16="http://schemas.microsoft.com/office/drawing/2014/main" id="{64D1350C-FD2B-E248-96CE-E06DB4CA70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4FC9C76E-AF9C-0049-9FFB-63472F0B4A6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atin typeface="Arial" charset="0"/>
                <a:ea typeface="ＭＳ Ｐゴシック" charset="-128"/>
              </a:defRPr>
            </a:lvl1pPr>
          </a:lstStyle>
          <a:p>
            <a:pPr>
              <a:defRPr/>
            </a:pPr>
            <a:fld id="{56CEAE43-671A-134F-A694-642B51FC3676}" type="slidenum">
              <a:rPr lang="en-US"/>
              <a:pPr>
                <a:defRPr/>
              </a:pPr>
              <a:t>‹#›</a:t>
            </a:fld>
            <a:endParaRPr lang="en-US"/>
          </a:p>
        </p:txBody>
      </p:sp>
    </p:spTree>
    <p:extLst>
      <p:ext uri="{BB962C8B-B14F-4D97-AF65-F5344CB8AC3E}">
        <p14:creationId xmlns:p14="http://schemas.microsoft.com/office/powerpoint/2010/main" val="2800906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6C4613C-2A39-F64E-84B3-3F6A11D93F5C}"/>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61BAA2B-7F55-B545-81D8-BC58BCB6AAC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7F6B843C-A49F-BB4F-9599-3D41488860B0}" type="datetime1">
              <a:rPr lang="en-US" altLang="en-US"/>
              <a:pPr>
                <a:defRPr/>
              </a:pPr>
              <a:t>1/23/2023</a:t>
            </a:fld>
            <a:endParaRPr lang="en-US" altLang="en-US"/>
          </a:p>
        </p:txBody>
      </p:sp>
      <p:sp>
        <p:nvSpPr>
          <p:cNvPr id="4" name="Slide Image Placeholder 3">
            <a:extLst>
              <a:ext uri="{FF2B5EF4-FFF2-40B4-BE49-F238E27FC236}">
                <a16:creationId xmlns:a16="http://schemas.microsoft.com/office/drawing/2014/main" id="{3987A64C-9D1C-0947-8690-7A7364BA5D2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2047D10F-1509-E044-9AEB-E169ACB27834}"/>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37BEBF0-B94A-A74D-8C8F-7CA6F41590C3}"/>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0BBA436-1CB7-B144-9089-6AE4863D9DC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87973AD7-D932-2641-9FAC-D90A34A34A63}" type="slidenum">
              <a:rPr lang="en-US" altLang="en-US"/>
              <a:pPr>
                <a:defRPr/>
              </a:pPr>
              <a:t>‹#›</a:t>
            </a:fld>
            <a:endParaRPr lang="en-US" altLang="en-US"/>
          </a:p>
        </p:txBody>
      </p:sp>
    </p:spTree>
    <p:extLst>
      <p:ext uri="{BB962C8B-B14F-4D97-AF65-F5344CB8AC3E}">
        <p14:creationId xmlns:p14="http://schemas.microsoft.com/office/powerpoint/2010/main" val="25767190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547219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 flash cell stores different amount of charges in the floating gate to represent different states.</a:t>
            </a:r>
          </a:p>
          <a:p>
            <a:r>
              <a:rPr lang="en-US" baseline="0" dirty="0"/>
              <a:t>A flash cell that stores a single bit has two states, 1 and 0. </a:t>
            </a:r>
          </a:p>
          <a:p>
            <a:r>
              <a:rPr lang="en-US" baseline="0" dirty="0"/>
              <a:t>The different states are represented as an analog threshold voltage of the cell, which is shown on the x-axis.</a:t>
            </a:r>
            <a:r>
              <a:rPr lang="en-US" dirty="0"/>
              <a:t> </a:t>
            </a:r>
          </a:p>
          <a:p>
            <a:r>
              <a:rPr lang="en-US" dirty="0"/>
              <a:t>In reality, </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63"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0104057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Slide Image Placeholder 1"/>
          <p:cNvSpPr>
            <a:spLocks noGrp="1" noRot="1" noChangeAspect="1" noTextEdit="1"/>
          </p:cNvSpPr>
          <p:nvPr>
            <p:ph type="sldImg"/>
          </p:nvPr>
        </p:nvSpPr>
        <p:spPr>
          <a:ln/>
        </p:spPr>
      </p:sp>
      <p:sp>
        <p:nvSpPr>
          <p:cNvPr id="26829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6829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58F60A96-03E2-DF4F-977E-61D3481842B0}"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212</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206921265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NAND flash memory is a type of storage media widely used in today’s SSDs.</a:t>
            </a:r>
          </a:p>
          <a:p>
            <a:r>
              <a:rPr lang="en-US" dirty="0"/>
              <a:t>NAND flash memory wears out as we write more data to it.</a:t>
            </a:r>
          </a:p>
          <a:p>
            <a:r>
              <a:rPr lang="en-US" dirty="0"/>
              <a:t>This means that the raw bit error rate (on the y-axis) increases as the program/erase cycle (on the x-axis) increases, as we show on this figure.</a:t>
            </a:r>
          </a:p>
          <a:p>
            <a:r>
              <a:rPr lang="en-US" dirty="0"/>
              <a:t>These errors are tolerated by ECC code, which can correct raw bit errors up to a certain limit. When RBER goes beyond this limit, flash lifetime end.</a:t>
            </a:r>
          </a:p>
          <a:p>
            <a:r>
              <a:rPr lang="en-US" dirty="0"/>
              <a:t>In each new generation, we trade off reliability for higher storage density. So flash lifetime decreases despite the increased ECC strength and ECC limit.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216</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25555060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further increase storage density, manufacturers developed 3D NAND technology, which stacks dozens of layers of flash memory on top of each other.</a:t>
            </a:r>
          </a:p>
          <a:p>
            <a:r>
              <a:rPr lang="en-US" dirty="0"/>
              <a:t>This new technology changes a lot of designs inside flash memory, from circuit-level design to flash cell organization.</a:t>
            </a:r>
          </a:p>
          <a:p>
            <a:r>
              <a:rPr lang="en-US" dirty="0"/>
              <a:t>But at this point, due to its recent development, the implication of 3D NAND technology on flash reliability is not well studied.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217</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243364666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79834329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Thank you for the introduction. Today, I will present our work about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49292928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work, our goal is to …</a:t>
            </a:r>
          </a:p>
          <a:p>
            <a:r>
              <a:rPr lang="en-US" dirty="0"/>
              <a:t>In the </a:t>
            </a:r>
            <a:r>
              <a:rPr lang="en-US" dirty="0" err="1"/>
              <a:t>xth</a:t>
            </a:r>
            <a:r>
              <a:rPr lang="en-US" dirty="0"/>
              <a:t> contribution, we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224</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42474054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figure shows how flash cells are organized in a 3-dimensional manner, with M+1 layers.</a:t>
            </a:r>
          </a:p>
          <a:p>
            <a:r>
              <a:rPr lang="en-US" dirty="0"/>
              <a:t>Each layer of a vertical </a:t>
            </a:r>
            <a:r>
              <a:rPr lang="en-US" dirty="0" err="1"/>
              <a:t>bitline</a:t>
            </a:r>
            <a:r>
              <a:rPr lang="en-US" dirty="0"/>
              <a:t> is a flash cell.</a:t>
            </a:r>
          </a:p>
          <a:p>
            <a:r>
              <a:rPr lang="en-US" dirty="0"/>
              <a:t>The key takeaway is the flash cells on different layers may have different error characteristics, because of the systematic process variation caused by the way how these vertical </a:t>
            </a:r>
            <a:r>
              <a:rPr lang="en-US" dirty="0" err="1"/>
              <a:t>bitlines</a:t>
            </a:r>
            <a:r>
              <a:rPr lang="en-US" dirty="0"/>
              <a:t> are manufactured.</a:t>
            </a:r>
          </a:p>
          <a:p>
            <a:r>
              <a:rPr lang="en-US" dirty="0"/>
              <a:t>So our goal is to experimentally characterize this phenomenon using real chips.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227</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42583276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methodology we use.</a:t>
            </a:r>
          </a:p>
          <a:p>
            <a:r>
              <a:rPr lang="en-US" dirty="0"/>
              <a:t>Our characterization platform consists of a form-factor SSD connected to a server machine.</a:t>
            </a:r>
          </a:p>
          <a:p>
            <a:r>
              <a:rPr lang="en-US" dirty="0"/>
              <a:t>We use a modified firmware version in the flash controller, which allows us to control the read reference voltage of the flash chip,</a:t>
            </a:r>
          </a:p>
          <a:p>
            <a:r>
              <a:rPr lang="en-US" dirty="0"/>
              <a:t>and to bypass error correction to get raw NAND data.</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51904106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is the characterization result. X-axis shows …, y-axis shows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make several observations from the data.</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Large variation in RBER across different layers, this phenomenon is called layer-to-layer</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RBER variation caused by LSB-MSB page, we call this LSB-MSB RBER variation</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Max RBER in middle layers</a:t>
            </a:r>
          </a:p>
          <a:p>
            <a:pPr marL="228600" indent="-228600">
              <a:buAutoNum type="arabicPeriod"/>
            </a:pPr>
            <a:r>
              <a:rPr lang="en-US" dirty="0"/>
              <a:t>Consistent across chips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229</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92520931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is the characterization result. X-axis shows …, y-axis shows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make several observations from the data.</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Large variation in RBER caused by layers</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RBER variation caused by LSB-MSB page</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Max RBER in middle layers</a:t>
            </a:r>
          </a:p>
          <a:p>
            <a:pPr marL="228600" indent="-228600">
              <a:buAutoNum type="arabicPeriod"/>
            </a:pPr>
            <a:r>
              <a:rPr lang="en-US" dirty="0"/>
              <a:t>Consistent across chips</a:t>
            </a:r>
          </a:p>
          <a:p>
            <a:pPr marL="0" indent="0">
              <a:buNone/>
            </a:pPr>
            <a:r>
              <a:rPr lang="en-US" dirty="0"/>
              <a:t>The key takeaway is that due to layer-to-layer process variation, there are large RBER variations.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230</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56534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In reality, due to program variation, the threshold voltage of each state is actually distributed across a range.</a:t>
            </a:r>
          </a:p>
          <a:p>
            <a:r>
              <a:rPr lang="en-US" baseline="0" dirty="0"/>
              <a:t>We typically represent this range on a graph of probability density function as a hump of threshold voltage distribution.</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63"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2791640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phenomenon we characterize is retention loss.</a:t>
            </a:r>
          </a:p>
          <a:p>
            <a:r>
              <a:rPr lang="en-US" dirty="0"/>
              <a:t>NAND flash cell stores data in the form of electric charges.</a:t>
            </a:r>
          </a:p>
          <a:p>
            <a:r>
              <a:rPr lang="en-US" dirty="0"/>
              <a:t>Retention loss refers to the phenomenon that charge leaks away over time, leading to retention errors.</a:t>
            </a:r>
          </a:p>
          <a:p>
            <a:r>
              <a:rPr lang="en-US" dirty="0"/>
              <a:t>Prior work has shown that retention error is the most dominant type of error in planar NAND flash memory.</a:t>
            </a:r>
          </a:p>
          <a:p>
            <a:r>
              <a:rPr lang="en-US" dirty="0"/>
              <a:t>So how about 3D NAND, which uses a new cell design?</a:t>
            </a:r>
          </a:p>
          <a:p>
            <a:r>
              <a:rPr lang="en-US" dirty="0"/>
              <a:t>Will this change the behavior of retention loss? That’s what we are about to find out.</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231</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276296271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Here is the characterization result. X-axis shows …, y-axis shows … blue curve … orange curve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t>We make several observations from the data.</a:t>
            </a:r>
            <a:endParaRPr lang="en-US" sz="2000" dirty="0">
              <a:solidFill>
                <a:schemeClr val="accent1"/>
              </a:solidFill>
            </a:endParaRPr>
          </a:p>
          <a:p>
            <a:pPr marL="0" indent="0">
              <a:buFont typeface="+mj-lt"/>
              <a:buNone/>
            </a:pPr>
            <a:r>
              <a:rPr lang="en-US" sz="2000" dirty="0">
                <a:solidFill>
                  <a:schemeClr val="accent1"/>
                </a:solidFill>
              </a:rPr>
              <a:t>1. Retention errors increase much faster in 3D NAND than planar NAND</a:t>
            </a:r>
          </a:p>
          <a:p>
            <a:pPr marL="0" indent="0">
              <a:buFont typeface="+mj-lt"/>
              <a:buNone/>
            </a:pPr>
            <a:r>
              <a:rPr lang="en-US" sz="2000" dirty="0">
                <a:solidFill>
                  <a:schemeClr val="accent5"/>
                </a:solidFill>
              </a:rPr>
              <a:t>2. Retention errors increase quickly immediately after programming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232</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71622936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summary, we have discussed layer-to-layer process variation and early retention loss. Both are new and different in 3D NAND.</a:t>
            </a:r>
          </a:p>
          <a:p>
            <a:r>
              <a:rPr lang="en-US" dirty="0"/>
              <a:t>In our paper, we also show retention interference phenomenon where the amount of …, which is also new in 3D NAND.</a:t>
            </a:r>
          </a:p>
          <a:p>
            <a:r>
              <a:rPr lang="en-US" dirty="0"/>
              <a:t>So these three new phenomena in 3D NAND motivate us to design new mechanisms to tolerate 3D NAND errors.</a:t>
            </a:r>
          </a:p>
          <a:p>
            <a:r>
              <a:rPr lang="en-US" dirty="0"/>
              <a:t>We have many other results regarding threshold voltage and RBER, which we don’t have time to talk about.</a:t>
            </a:r>
          </a:p>
          <a:p>
            <a:r>
              <a:rPr lang="en-US" dirty="0"/>
              <a:t>Next, we will discuss our approach to model and mitigate these new 3D NAND errors characteristics.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233</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46490602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let’s look at what are the things that we modeled.</a:t>
            </a:r>
          </a:p>
          <a:p>
            <a:r>
              <a:rPr lang="en-US" dirty="0"/>
              <a:t>NAND flash memory stores data as the threshold voltage of a flash cell.</a:t>
            </a:r>
          </a:p>
          <a:p>
            <a:r>
              <a:rPr lang="en-US" dirty="0"/>
              <a:t>The flash chips that we study in this work utilizes the multi-level cell technology, which divides the threshold voltage range into 4 possible states, so that each cell can store a 2-bit value, consisting of MSB and LSB.</a:t>
            </a:r>
          </a:p>
          <a:p>
            <a:r>
              <a:rPr lang="en-US" dirty="0"/>
              <a:t>We model the threshold voltage distribution of each state as a Gaussian distribution, with mean and variance.</a:t>
            </a:r>
          </a:p>
          <a:p>
            <a:r>
              <a:rPr lang="en-US" dirty="0"/>
              <a:t>The bit values stored in flash memory can be read by applying three read reference voltages at the boundary of the 4 states, </a:t>
            </a:r>
            <a:r>
              <a:rPr lang="en-US" dirty="0" err="1"/>
              <a:t>Va</a:t>
            </a:r>
            <a:r>
              <a:rPr lang="en-US" dirty="0"/>
              <a:t> </a:t>
            </a:r>
            <a:r>
              <a:rPr lang="en-US" dirty="0" err="1"/>
              <a:t>Vb</a:t>
            </a:r>
            <a:r>
              <a:rPr lang="en-US" dirty="0"/>
              <a:t> and </a:t>
            </a:r>
            <a:r>
              <a:rPr lang="en-US" dirty="0" err="1"/>
              <a:t>Vc</a:t>
            </a:r>
            <a:r>
              <a:rPr lang="en-US" dirty="0"/>
              <a:t>.</a:t>
            </a:r>
          </a:p>
          <a:p>
            <a:r>
              <a:rPr lang="en-US" dirty="0"/>
              <a:t>The cells in each distribution that goes across these reference voltages will cause raw bit errors, which changes over time.</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235</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296094412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Raw bit errors are decided by two things.</a:t>
            </a:r>
          </a:p>
          <a:p>
            <a:r>
              <a:rPr lang="en-US" dirty="0"/>
              <a:t>First is the distribution shifts quickly due to retention loss. If we keep the read reference voltage same, raw bit errors will increase.</a:t>
            </a:r>
          </a:p>
          <a:p>
            <a:r>
              <a:rPr lang="en-US" dirty="0"/>
              <a:t>Read reference voltage also affects raw bit errors. If we shift the read reference voltage accordingly, we can minimize raw bit errors.</a:t>
            </a:r>
          </a:p>
          <a:p>
            <a:r>
              <a:rPr lang="en-US" dirty="0"/>
              <a:t>We call this the optimal read reference voltage. Our goal is to model the shift accurately to reduce raw bit errors.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236</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20861074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accent5"/>
                </a:solidFill>
              </a:rPr>
              <a:t>This figure shows a part of our retention model. X-axis shows …, y-axis shows the optimal read reference voltage, each subfigure shows </a:t>
            </a:r>
            <a:r>
              <a:rPr lang="en-US" sz="1200" dirty="0" err="1">
                <a:solidFill>
                  <a:schemeClr val="accent5"/>
                </a:solidFill>
              </a:rPr>
              <a:t>Va</a:t>
            </a:r>
            <a:r>
              <a:rPr lang="en-US" sz="1200" dirty="0">
                <a:solidFill>
                  <a:schemeClr val="accent5"/>
                </a:solidFill>
              </a:rPr>
              <a:t> </a:t>
            </a:r>
            <a:r>
              <a:rPr lang="en-US" sz="1200" dirty="0" err="1">
                <a:solidFill>
                  <a:schemeClr val="accent5"/>
                </a:solidFill>
              </a:rPr>
              <a:t>Vb</a:t>
            </a:r>
            <a:r>
              <a:rPr lang="en-US" sz="1200" dirty="0">
                <a:solidFill>
                  <a:schemeClr val="accent5"/>
                </a:solidFill>
              </a:rPr>
              <a:t> </a:t>
            </a:r>
            <a:r>
              <a:rPr lang="en-US" sz="1200" dirty="0" err="1">
                <a:solidFill>
                  <a:schemeClr val="accent5"/>
                </a:solidFill>
              </a:rPr>
              <a:t>Vc</a:t>
            </a:r>
            <a:r>
              <a:rPr lang="en-US" sz="1200" dirty="0">
                <a:solidFill>
                  <a:schemeClr val="accent5"/>
                </a:solidFill>
              </a:rPr>
              <a:t> respectively</a:t>
            </a:r>
          </a:p>
          <a:p>
            <a:pPr marL="0" indent="0">
              <a:buFont typeface="Arial" panose="020B0604020202020204" pitchFamily="34" charset="0"/>
              <a:buNone/>
            </a:pPr>
            <a:r>
              <a:rPr lang="en-US" sz="1200" dirty="0">
                <a:solidFill>
                  <a:schemeClr val="accent5"/>
                </a:solidFill>
              </a:rPr>
              <a:t>Blue dots are the actual optimal read reference voltages from measured data.</a:t>
            </a:r>
          </a:p>
          <a:p>
            <a:pPr marL="0" indent="0">
              <a:buFont typeface="Arial" panose="020B0604020202020204" pitchFamily="34" charset="0"/>
              <a:buNone/>
            </a:pPr>
            <a:r>
              <a:rPr lang="en-US" sz="1200" dirty="0">
                <a:solidFill>
                  <a:schemeClr val="accent5"/>
                </a:solidFill>
              </a:rPr>
              <a:t>We find that the voltage shift due to retention loss fits a linear trend of the logarithm of retention time.</a:t>
            </a:r>
          </a:p>
          <a:p>
            <a:pPr marL="0" indent="0">
              <a:buFont typeface="Arial" panose="020B0604020202020204" pitchFamily="34" charset="0"/>
              <a:buNone/>
            </a:pPr>
            <a:r>
              <a:rPr lang="en-US" sz="1200" dirty="0">
                <a:solidFill>
                  <a:schemeClr val="accent5"/>
                </a:solidFill>
              </a:rPr>
              <a:t>In fact, we find that other parameters also follows a linear function.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237</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238119857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 overview of our full model. We refer to our paper for more detailed information.</a:t>
            </a:r>
          </a:p>
          <a:p>
            <a:r>
              <a:rPr lang="en-US" dirty="0"/>
              <a:t>Our retention loss model predicts …</a:t>
            </a:r>
          </a:p>
          <a:p>
            <a:r>
              <a:rPr lang="en-US" dirty="0"/>
              <a:t>And it models these variables as a function of …</a:t>
            </a:r>
          </a:p>
          <a:p>
            <a:r>
              <a:rPr lang="en-US" dirty="0"/>
              <a:t>Here is an example of how simple our model is to predict the optimal read reference voltage</a:t>
            </a:r>
          </a:p>
          <a:p>
            <a:r>
              <a:rPr lang="en-US" dirty="0"/>
              <a:t>Our model is highly accurate,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238</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216855731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figure shows the distribution of per-page RBER within a flash block. X-axis shows …, y-axis shows …. The bars show the actual RBER distribution.</a:t>
            </a:r>
          </a:p>
          <a:p>
            <a:r>
              <a:rPr lang="en-US" dirty="0"/>
              <a:t>We find that this variation can be accurately modeled by a gamma distribution, regardless of which read reference voltage is used.</a:t>
            </a:r>
          </a:p>
          <a:p>
            <a:pPr marL="285750" indent="-285750">
              <a:buFont typeface="Arial" panose="020B0604020202020204" pitchFamily="34" charset="0"/>
              <a:buChar char="•"/>
            </a:pPr>
            <a:r>
              <a:rPr lang="en-US" sz="1200" dirty="0">
                <a:solidFill>
                  <a:schemeClr val="accent6">
                    <a:lumMod val="75000"/>
                  </a:schemeClr>
                </a:solidFill>
              </a:rPr>
              <a:t>Variation-aware </a:t>
            </a:r>
            <a:r>
              <a:rPr lang="en-US" sz="1200" dirty="0" err="1">
                <a:solidFill>
                  <a:schemeClr val="accent6">
                    <a:lumMod val="75000"/>
                  </a:schemeClr>
                </a:solidFill>
              </a:rPr>
              <a:t>V</a:t>
            </a:r>
            <a:r>
              <a:rPr lang="en-US" sz="1200" baseline="-25000" dirty="0" err="1">
                <a:solidFill>
                  <a:schemeClr val="accent6">
                    <a:lumMod val="75000"/>
                  </a:schemeClr>
                </a:solidFill>
              </a:rPr>
              <a:t>opt</a:t>
            </a:r>
            <a:r>
              <a:rPr lang="en-US" sz="1200" dirty="0">
                <a:solidFill>
                  <a:schemeClr val="accent6">
                    <a:lumMod val="75000"/>
                  </a:schemeClr>
                </a:solidFill>
              </a:rPr>
              <a:t> improves both average and worst-case RBER</a:t>
            </a:r>
          </a:p>
          <a:p>
            <a:pPr marL="285750" indent="-285750">
              <a:buFont typeface="Arial" panose="020B0604020202020204" pitchFamily="34" charset="0"/>
              <a:buChar char="•"/>
            </a:pPr>
            <a:r>
              <a:rPr lang="en-US" sz="1200" dirty="0"/>
              <a:t>RBER distribution follows gamma distribution: </a:t>
            </a:r>
            <a:r>
              <a:rPr lang="en-US" sz="1200" dirty="0">
                <a:solidFill>
                  <a:schemeClr val="accent6">
                    <a:lumMod val="75000"/>
                  </a:schemeClr>
                </a:solidFill>
              </a:rPr>
              <a:t>KL-divergence error = 0.09</a:t>
            </a:r>
          </a:p>
          <a:p>
            <a:pPr marL="285750" indent="-285750">
              <a:buFont typeface="Arial" panose="020B0604020202020204" pitchFamily="34" charset="0"/>
              <a:buChar char="•"/>
            </a:pPr>
            <a:r>
              <a:rPr lang="en-US" sz="1200" dirty="0">
                <a:solidFill>
                  <a:schemeClr val="accent5"/>
                </a:solidFill>
              </a:rPr>
              <a:t>Large gap between </a:t>
            </a:r>
            <a:r>
              <a:rPr lang="en-US" sz="1200" b="1" dirty="0">
                <a:solidFill>
                  <a:schemeClr val="accent5"/>
                </a:solidFill>
              </a:rPr>
              <a:t>worst-case RBER </a:t>
            </a:r>
            <a:r>
              <a:rPr lang="en-US" sz="1200" dirty="0">
                <a:solidFill>
                  <a:schemeClr val="accent5"/>
                </a:solidFill>
              </a:rPr>
              <a:t>and </a:t>
            </a:r>
            <a:r>
              <a:rPr lang="en-US" sz="1200" b="1" dirty="0">
                <a:solidFill>
                  <a:schemeClr val="accent5"/>
                </a:solidFill>
              </a:rPr>
              <a:t>average RBER</a:t>
            </a:r>
            <a:br>
              <a:rPr lang="en-US" sz="1200" b="1" dirty="0">
                <a:solidFill>
                  <a:schemeClr val="accent5"/>
                </a:solidFill>
              </a:rPr>
            </a:br>
            <a:r>
              <a:rPr lang="en-US" sz="1200" dirty="0">
                <a:solidFill>
                  <a:schemeClr val="accent5"/>
                </a:solidFill>
                <a:sym typeface="Wingdings" panose="05000000000000000000" pitchFamily="2" charset="2"/>
              </a:rPr>
              <a:t> </a:t>
            </a:r>
            <a:r>
              <a:rPr lang="en-US" sz="1200" b="1" dirty="0">
                <a:solidFill>
                  <a:schemeClr val="accent5"/>
                </a:solidFill>
                <a:sym typeface="Wingdings" panose="05000000000000000000" pitchFamily="2" charset="2"/>
              </a:rPr>
              <a:t>Need new mechanisms to narrow the RBER distribution!</a:t>
            </a:r>
            <a:endParaRPr lang="en-US" sz="1200" b="1" dirty="0">
              <a:solidFill>
                <a:schemeClr val="accent5"/>
              </a:solidFill>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239</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68460049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248</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21941818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work, our goal is to …</a:t>
            </a:r>
          </a:p>
          <a:p>
            <a:r>
              <a:rPr lang="en-US" dirty="0"/>
              <a:t>In the </a:t>
            </a:r>
            <a:r>
              <a:rPr lang="en-US" dirty="0" err="1"/>
              <a:t>xth</a:t>
            </a:r>
            <a:r>
              <a:rPr lang="en-US" dirty="0"/>
              <a:t> contribution, we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250</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2715309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To correctly distinguish between two states, we apply a read reference voltage to the cell at the boundary of these two distributions.</a:t>
            </a:r>
          </a:p>
          <a:p>
            <a:r>
              <a:rPr lang="en-US" baseline="0" dirty="0"/>
              <a:t>If the cell’s threshold voltage is greater than </a:t>
            </a:r>
            <a:r>
              <a:rPr lang="en-US" baseline="0" dirty="0" err="1"/>
              <a:t>Vref</a:t>
            </a:r>
            <a:r>
              <a:rPr lang="en-US" baseline="0" dirty="0"/>
              <a:t>, it is read as a 0, if not, it is read as a 1.</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63"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2740837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Thank you for the introduction. Today, I will present our work about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251</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08213506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know, flash memory</a:t>
            </a:r>
            <a:r>
              <a:rPr lang="en-US" baseline="0" dirty="0"/>
              <a:t> has limited write endurance.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218594-BC78-4DDD-9718-1EB32C9B75D5}"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255</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1915299784"/>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218594-BC78-4DDD-9718-1EB32C9B75D5}"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256</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340524259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7218594-BC78-4DDD-9718-1EB32C9B75D5}"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257</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239005234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Slide Image Placeholder 1"/>
          <p:cNvSpPr>
            <a:spLocks noGrp="1" noRot="1" noChangeAspect="1" noTextEdit="1"/>
          </p:cNvSpPr>
          <p:nvPr>
            <p:ph type="sldImg"/>
          </p:nvPr>
        </p:nvSpPr>
        <p:spPr>
          <a:ln/>
        </p:spPr>
      </p:sp>
      <p:sp>
        <p:nvSpPr>
          <p:cNvPr id="26829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6829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58F60A96-03E2-DF4F-977E-61D3481842B0}"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259</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1855313560"/>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264</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72411347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Thank you for the introduction. Today, I will present our work about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266</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58756880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applications today requires storing large amount of data reliably in the storage for a really long time, which can be up to several years.</a:t>
            </a:r>
          </a:p>
          <a:p>
            <a:r>
              <a:rPr lang="en-US" dirty="0"/>
              <a:t>(click) In order to keep up with this need, manufactures have introduced 3D NAND technology that stacks multiple flash cell arrays vertically on top of each other.</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267</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283863690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the problem with 3D NAND flash memory is that it is susceptible to retention errors, where charge leaks out of flash cell over time.</a:t>
            </a:r>
          </a:p>
          <a:p>
            <a:r>
              <a:rPr lang="en-US" dirty="0"/>
              <a:t>Also, we find there are two unknown factors of retention errors that are understudied in prior work. They are self-recovery and temperature.</a:t>
            </a:r>
          </a:p>
          <a:p>
            <a:r>
              <a:rPr lang="en-US" dirty="0"/>
              <a:t>In this work, we develop a new understanding of these two factors through experimental characterization of real 3D NAND chips.</a:t>
            </a:r>
          </a:p>
          <a:p>
            <a:r>
              <a:rPr lang="en-US" dirty="0"/>
              <a:t>Using this characterization, we develop a new unified model that captures retention, wearout, self-recovery and temperature.</a:t>
            </a:r>
          </a:p>
          <a:p>
            <a:r>
              <a:rPr lang="en-US" dirty="0"/>
              <a:t>We validate that this new model is highly accurate, with an error rate of only 4.9%</a:t>
            </a:r>
          </a:p>
          <a:p>
            <a:r>
              <a:rPr lang="en-US" dirty="0"/>
              <a:t>We show that this new understanding is beneficial because it enables new reliability techniques.</a:t>
            </a:r>
          </a:p>
          <a:p>
            <a:r>
              <a:rPr lang="en-US" dirty="0"/>
              <a:t>For example, we develop Heatwatch which uses our model to adapt 3D NAND flash memory to these effects.</a:t>
            </a:r>
          </a:p>
          <a:p>
            <a:r>
              <a:rPr lang="en-US" dirty="0"/>
              <a:t>This improves lifetime by 3.85x.</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268</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52579503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First, let me introduce some background about 3D NAND flash memory in order to understand self-recovery and temperature effects.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269</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2391903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Today’s flash memory</a:t>
            </a:r>
            <a:r>
              <a:rPr lang="en-US" baseline="0" dirty="0"/>
              <a:t> typically use </a:t>
            </a:r>
            <a:r>
              <a:rPr lang="en-US" dirty="0"/>
              <a:t>multi-level cell</a:t>
            </a:r>
            <a:r>
              <a:rPr lang="en-US" baseline="0" dirty="0"/>
              <a:t> that</a:t>
            </a:r>
            <a:r>
              <a:rPr lang="en-US" dirty="0"/>
              <a:t> actually store 2 bits instead of 1 bit.</a:t>
            </a:r>
          </a:p>
          <a:p>
            <a:r>
              <a:rPr lang="en-US" dirty="0"/>
              <a:t>To</a:t>
            </a:r>
            <a:r>
              <a:rPr lang="en-US" baseline="0" dirty="0"/>
              <a:t> represent </a:t>
            </a:r>
            <a:r>
              <a:rPr lang="en-US" dirty="0"/>
              <a:t>two bits, we now need </a:t>
            </a:r>
            <a:r>
              <a:rPr lang="en-US" baseline="0" dirty="0"/>
              <a:t>4 threshold voltage states, the erased, P1, P2, and P3 states.</a:t>
            </a:r>
          </a:p>
          <a:p>
            <a:r>
              <a:rPr lang="en-US" baseline="0" dirty="0"/>
              <a:t>For example, if the cell’s threshold voltage is between P1-P2 </a:t>
            </a:r>
            <a:r>
              <a:rPr lang="en-US" baseline="0" dirty="0" err="1"/>
              <a:t>Vref</a:t>
            </a:r>
            <a:r>
              <a:rPr lang="en-US" baseline="0" dirty="0"/>
              <a:t> and P2-P3 </a:t>
            </a:r>
            <a:r>
              <a:rPr lang="en-US" baseline="0" dirty="0" err="1"/>
              <a:t>Vref</a:t>
            </a:r>
            <a:r>
              <a:rPr lang="en-US" baseline="0" dirty="0"/>
              <a:t>, the cell is in P2 state.</a:t>
            </a:r>
          </a:p>
          <a:p>
            <a:r>
              <a:rPr lang="en-US" baseline="0" dirty="0"/>
              <a:t>In the rest of our talk, we will not show the erased state, because the erased state is less affected by retention loss.</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63"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9637895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3D NAND flash memory consists of flash cells, each of which holds different amount of charge which determines the threshold voltage of the cell.</a:t>
            </a:r>
          </a:p>
          <a:p>
            <a:r>
              <a:rPr lang="en-US" dirty="0"/>
              <a:t>And the threshold voltage determines the data value stored in that cell.</a:t>
            </a:r>
          </a:p>
          <a:p>
            <a:r>
              <a:rPr lang="en-US" dirty="0"/>
              <a:t>For example, for a cell that stores one bit of data, 0 can be assigned to higher voltage state, and 1 assigned to lower voltage state.</a:t>
            </a:r>
          </a:p>
          <a:p>
            <a:r>
              <a:rPr lang="en-US" dirty="0"/>
              <a:t>We can sense the data value by applying a read reference voltage to the cell that can distinguish between these two states.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270</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73969135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flash cell can hold the data for much longer than DRAM as it conceptually uses a layer of insulator to prevent the charge from leaking away.</a:t>
            </a:r>
          </a:p>
          <a:p>
            <a:r>
              <a:rPr lang="en-US" dirty="0"/>
              <a:t>However, this means that when we program or erase new data to the cell, we have to force the charge to run through this insulator, which causes wearout.</a:t>
            </a:r>
          </a:p>
          <a:p>
            <a:r>
              <a:rPr lang="en-US" dirty="0"/>
              <a:t>This wearout has two consequences. First, it speeds up retention loss. When the insulator is damaged, charge can be trapped within the insulator and form pathways for other charge to leak away from the flash cell, shifting a cell from higher voltage state to lower voltage state.</a:t>
            </a:r>
          </a:p>
          <a:p>
            <a:r>
              <a:rPr lang="en-US" dirty="0"/>
              <a:t>Secondly, it decreases program variation. Program variation is the initial voltage gap between states. So larger program variation helps distinguish between different states.</a:t>
            </a:r>
          </a:p>
          <a:p>
            <a:r>
              <a:rPr lang="en-US" dirty="0"/>
              <a:t>As more and more charge gets permanently trapped within the insulator, it increases the threshold voltage of the lower voltage state. This makes the difference between the higher and lower voltage states smaller.</a:t>
            </a:r>
          </a:p>
          <a:p>
            <a:r>
              <a:rPr lang="en-US" dirty="0"/>
              <a:t>Both effects make it harder to distinguish between different states, and increases the error rate in NAND flash memory.</a:t>
            </a:r>
          </a:p>
          <a:p>
            <a:r>
              <a:rPr lang="en-US" dirty="0"/>
              <a:t>At some point, the flash cell can no longer reliable hold the data. We call the duration before this point flash lifetime, which is typically counted in P/E cycles.</a:t>
            </a:r>
          </a:p>
          <a:p>
            <a:r>
              <a:rPr lang="en-US" dirty="0"/>
              <a:t>(next slide) There are two ways to potentially improve flash lifetime</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271</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86079337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272</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47906934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Flash cell partially recovers from damage during the dwell time, which is the idle time between P/E cycles.</a:t>
            </a:r>
          </a:p>
          <a:p>
            <a:r>
              <a:rPr lang="en-US" dirty="0"/>
              <a:t>When the dwell time is longer, the flash cell recovers more. This reduces retention loss in the flash cell, improving reliability.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273</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92751554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effect is the temperature effect, which changes electron mobility.</a:t>
            </a:r>
          </a:p>
          <a:p>
            <a:r>
              <a:rPr lang="en-US" dirty="0"/>
              <a:t>During program time, a high temperature allows more charge to be programmed or erased, increasing the program variation.</a:t>
            </a:r>
          </a:p>
          <a:p>
            <a:r>
              <a:rPr lang="en-US" dirty="0"/>
              <a:t>During retention time, a high temperature makes the charge stored in the flash cell to leak away faster.</a:t>
            </a:r>
          </a:p>
          <a:p>
            <a:r>
              <a:rPr lang="en-US" dirty="0"/>
              <a:t>So different temperatures affects reliability differently.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274</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05249465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only a few prior works that study self-recovery and temperature effects in planar NAND.</a:t>
            </a:r>
          </a:p>
          <a:p>
            <a:r>
              <a:rPr lang="en-US" dirty="0"/>
              <a:t>And JEDEC only provides a guideline for temperature effect without characterization.</a:t>
            </a:r>
          </a:p>
          <a:p>
            <a:r>
              <a:rPr lang="en-US" dirty="0"/>
              <a:t>And these two error characteristics are completely unreported in 3D NAND.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275</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5867837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I will introduce our characterization, which is the first characterization of these effects on real 3D NAND chips.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276</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15734718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methodology we use.</a:t>
            </a:r>
          </a:p>
          <a:p>
            <a:r>
              <a:rPr lang="en-US" dirty="0"/>
              <a:t>This is a toy diagram of our characterization platform, which consists of a form-factor SSD connected to a server machine.</a:t>
            </a:r>
          </a:p>
          <a:p>
            <a:r>
              <a:rPr lang="en-US" dirty="0"/>
              <a:t>We use a modified firmware version in the flash controller, which allows us to control the read reference voltage of the flash chip,</a:t>
            </a:r>
          </a:p>
          <a:p>
            <a:r>
              <a:rPr lang="en-US" dirty="0"/>
              <a:t>and to bypass error correction to get raw NAND data.</a:t>
            </a:r>
          </a:p>
          <a:p>
            <a:r>
              <a:rPr lang="en-US" dirty="0"/>
              <a:t>And, when necessary, we used a heat chamber to control SSD temperature.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277</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25802586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devices that we characterize are real 3D NAND flash chips from a major flash vendor.</a:t>
            </a:r>
          </a:p>
          <a:p>
            <a:r>
              <a:rPr lang="en-US" dirty="0"/>
              <a:t>Each chip has 30 to 39 stacked layers. And use MLC flash so each flash cell stores 2 bits of data.</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278</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86068112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MLC cell has </a:t>
            </a:r>
            <a:r>
              <a:rPr lang="en-US" baseline="0" dirty="0"/>
              <a:t>4 threshold voltage states. We assign a different 2-bit value to each state..</a:t>
            </a:r>
          </a:p>
          <a:p>
            <a:r>
              <a:rPr lang="en-US" baseline="0" dirty="0"/>
              <a:t>And they are read by three read reference voltages instead of one.</a:t>
            </a:r>
          </a:p>
          <a:p>
            <a:r>
              <a:rPr lang="en-US" baseline="0" dirty="0"/>
              <a:t>To better understand the reliability of the cell, we typically model the probability distribution (point) of the threshold voltage (point) of each state as a probability density function. We call this the threshold voltage distribution.</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279</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1085519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after some retention loss, </a:t>
            </a:r>
          </a:p>
          <a:p>
            <a:r>
              <a:rPr lang="en-US" baseline="0" dirty="0"/>
              <a:t>(click)</a:t>
            </a:r>
          </a:p>
          <a:p>
            <a:r>
              <a:rPr lang="en-US" baseline="0" dirty="0"/>
              <a:t>The threshold voltage distributions shift to the left</a:t>
            </a:r>
          </a:p>
          <a:p>
            <a:endParaRPr lang="en-US" baseline="0" dirty="0"/>
          </a:p>
          <a:p>
            <a:r>
              <a:rPr lang="en-US" baseline="0" dirty="0"/>
              <a:t>Belongs to background</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63"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9296157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Using this distribution, we characterize the retention loss speed as how fast the distribution shifts over time,</a:t>
            </a:r>
          </a:p>
          <a:p>
            <a:r>
              <a:rPr lang="en-US" dirty="0"/>
              <a:t>And the program variation as the difference between the distributions of the highest and the lowest voltage state.</a:t>
            </a:r>
          </a:p>
          <a:p>
            <a:r>
              <a:rPr lang="en-US" dirty="0"/>
              <a:t>So the goal of our characterization is to evaluate how self-recovery and temperature affects 3D NAND reliability using these two metrics.</a:t>
            </a:r>
          </a:p>
          <a:p>
            <a:r>
              <a:rPr lang="en-US" dirty="0"/>
              <a:t>In the next few slides, I will show our characterization results that show how self-recovery affects retention time,</a:t>
            </a:r>
          </a:p>
          <a:p>
            <a:r>
              <a:rPr lang="en-US" dirty="0"/>
              <a:t>And how temperature effects affect both.</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280</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535675121"/>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to understand the self-recovery effect, we compare the retention loss speed under different dwell times.</a:t>
            </a:r>
          </a:p>
          <a:p>
            <a:r>
              <a:rPr lang="en-US" dirty="0"/>
              <a:t>The x-axis is the dwell time, which is the idle time between P/E cycles. This correlates with self-recovery effect.</a:t>
            </a:r>
          </a:p>
          <a:p>
            <a:r>
              <a:rPr lang="en-US" dirty="0"/>
              <a:t>The y-axis is the retention loss speed.</a:t>
            </a:r>
          </a:p>
          <a:p>
            <a:r>
              <a:rPr lang="en-US" dirty="0"/>
              <a:t>By comparing the highest and lowest points, we conclude that increasing dwell time from 1 minute to 2.3 hours slows down retention loss speed by 40%.</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281</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47452563"/>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 to understand program temperature effect, we compare the program variation under different temperatures.</a:t>
            </a:r>
          </a:p>
          <a:p>
            <a:r>
              <a:rPr lang="en-US" dirty="0"/>
              <a:t>The x-axis is program temperature. The y-axis is the program variation.</a:t>
            </a:r>
          </a:p>
          <a:p>
            <a:r>
              <a:rPr lang="en-US" dirty="0"/>
              <a:t>By comparing the highest and lowest points, we conclude that increasing temperature from 0 C to 70 C improves program variation by 21%</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282</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4018983932"/>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Third, to understand retention temperature effect, we compare the retention loss speed under different temperatures.</a:t>
            </a:r>
          </a:p>
          <a:p>
            <a:r>
              <a:rPr lang="en-US" dirty="0"/>
              <a:t>The x-axis is the retention temperature. The y-axis is the retention loss speed.</a:t>
            </a:r>
          </a:p>
          <a:p>
            <a:r>
              <a:rPr lang="en-US" dirty="0"/>
              <a:t>By comparing the highest and lowest points, we conclude that lowering temperature from 70 C to 0 C slows down retention loss speed by 58%.</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283</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47389392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conclude that self-recovery and temperature significantly affects flash reliability, and in different ways.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we provide a new unified model to combine them together.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have other characterization results in the paper that we won't talk about here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284</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411277953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I will talk about our unified model.</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285</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6094451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goal of this model is to provide guidelines for minimizing 3D NAND errors. Now let’s look at how we can do that.</a:t>
            </a:r>
          </a:p>
          <a:p>
            <a:r>
              <a:rPr lang="en-US" dirty="0"/>
              <a:t>Ideally, the read reference voltage is set at the boundary of two neighboring states. </a:t>
            </a:r>
          </a:p>
          <a:p>
            <a:r>
              <a:rPr lang="en-US" dirty="0"/>
              <a:t>Because of retention loss, the charge leaks away from the flash cell, decreasing its threshold voltage. So the distribution is shifted.</a:t>
            </a:r>
          </a:p>
          <a:p>
            <a:r>
              <a:rPr lang="en-US" dirty="0"/>
              <a:t>But the flash controller is unaware of that. So some cells in the shaded part of the distribution went across the read reference voltage, and they become retention errors.</a:t>
            </a:r>
          </a:p>
          <a:p>
            <a:r>
              <a:rPr lang="en-US" dirty="0"/>
              <a:t>One way to reduce this error is to shift the read reference voltage with the distribution.</a:t>
            </a:r>
          </a:p>
          <a:p>
            <a:r>
              <a:rPr lang="en-US" dirty="0"/>
              <a:t>This minimizes the errors so we call it the optimal read reference voltage.</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286</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72868628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URT model that we propose can predict the mean threshold voltage of ***each state*** so that the flash controller can predict the optimal read reference voltage.</a:t>
            </a:r>
          </a:p>
          <a:p>
            <a:r>
              <a:rPr lang="en-US" dirty="0"/>
              <a:t>URT predicts the mean voltage as the sum of the initial voltage V0 before retention loss, and the voltage shift due to retention loss.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287</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42149104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an overview of this model.</a:t>
            </a:r>
          </a:p>
          <a:p>
            <a:r>
              <a:rPr lang="en-US" dirty="0"/>
              <a:t>The initial voltage is predicted by the program variation component.</a:t>
            </a:r>
          </a:p>
          <a:p>
            <a:r>
              <a:rPr lang="en-US" dirty="0"/>
              <a:t>The voltage shift is predicted by two components: self-recovery and retention component and temperature scaling component, which scales the effect of 2 based on temperature</a:t>
            </a:r>
          </a:p>
          <a:p>
            <a:r>
              <a:rPr lang="en-US" dirty="0"/>
              <a:t>Next, we will go through them one by one.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288</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739786069"/>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the program variation component.</a:t>
            </a:r>
          </a:p>
          <a:p>
            <a:r>
              <a:rPr lang="en-US" dirty="0"/>
              <a:t>According to our new understanding, we add program temperature awareness to an existing model.</a:t>
            </a:r>
          </a:p>
          <a:p>
            <a:r>
              <a:rPr lang="en-US" dirty="0"/>
              <a:t>And we find that the initial voltage is linear with both the P/E cycle count and the program temperature</a:t>
            </a:r>
          </a:p>
          <a:p>
            <a:r>
              <a:rPr lang="en-US" dirty="0"/>
              <a:t>We validate this model using statistical analysis, and show that it fits real results nicely.</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289</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713047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In this case, if we still</a:t>
            </a:r>
            <a:r>
              <a:rPr lang="en-US" baseline="0" dirty="0"/>
              <a:t> use the same fixed read reference voltage, which works perfect before,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Some flash cells originally programmed to P3 state now cross this boundary and are misread as P2 state, which leads to a number of raw bit errors.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Similar thing happens in P2 state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Although ECC can correct some of the errors, these errors will increase over time and eventually reduce overall flash lifetime.</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63"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2846194"/>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Second the self-recovery component.</a:t>
            </a:r>
          </a:p>
          <a:p>
            <a:r>
              <a:rPr lang="en-US" dirty="0"/>
              <a:t>Based on our new understanding, we add dwell time awareness to an existing model.</a:t>
            </a:r>
          </a:p>
          <a:p>
            <a:r>
              <a:rPr lang="en-US" dirty="0"/>
              <a:t>And we find that the correlation follows this equation, more details are in the paper.</a:t>
            </a:r>
          </a:p>
          <a:p>
            <a:r>
              <a:rPr lang="en-US" dirty="0"/>
              <a:t>Our validation shows that this component is 3x more accurate on 3D NAND than the existing model designed for planar NAND.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290</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4006022928"/>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Third is the temperature scaling component.</a:t>
            </a:r>
          </a:p>
          <a:p>
            <a:r>
              <a:rPr lang="en-US" dirty="0"/>
              <a:t>Using the Arrhenius equation recommended by the JEDEC standard, we scale the retention time and dwell time to an effective time that has equivalent effect under room temperature.</a:t>
            </a:r>
          </a:p>
          <a:p>
            <a:r>
              <a:rPr lang="en-US" dirty="0"/>
              <a:t>However, during validation, we find that because the cell structure is drastically changed in 3D NAND, we can’t use the existing parameters. In fact, we had to adjust the activation energy Ea from 1.1eV to 1.04eV for 3D NAND.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291</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125733468"/>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Putting everything together, we have the program variation component that models the initial voltage.</a:t>
            </a:r>
          </a:p>
          <a:p>
            <a:r>
              <a:rPr lang="en-US" dirty="0"/>
              <a:t>We have the effective retention/dwell time component that models the retention and dwell time.</a:t>
            </a:r>
          </a:p>
          <a:p>
            <a:r>
              <a:rPr lang="en-US" dirty="0"/>
              <a:t>And we have the self-recovery component that models the self-recovery and retention effects and predicts the retention shift.</a:t>
            </a:r>
          </a:p>
          <a:p>
            <a:r>
              <a:rPr lang="en-US" dirty="0"/>
              <a:t>We validate the overall model, the prediction error rate of URT is only 4.9%.</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292</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2734060695"/>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this model, we develop HeatWatch to improve flash lifetime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293</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671191874"/>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key idea is to adapt the optimal read reference voltage using the URT model.</a:t>
            </a:r>
          </a:p>
          <a:p>
            <a:r>
              <a:rPr lang="en-US" dirty="0"/>
              <a:t>HeatWatch has two groups of components.</a:t>
            </a:r>
          </a:p>
          <a:p>
            <a:r>
              <a:rPr lang="en-US" dirty="0"/>
              <a:t>The first group is the tracking components whose job is to efficiently track URT parameters, which are the bubbles that we show in the previous slide.</a:t>
            </a:r>
          </a:p>
          <a:p>
            <a:r>
              <a:rPr lang="en-US" dirty="0"/>
              <a:t>The second group is the prediction components which uses the flash controller to accurately predict the optimal read reference voltage.</a:t>
            </a:r>
          </a:p>
          <a:p>
            <a:r>
              <a:rPr lang="en-US" dirty="0"/>
              <a:t>Next, I will go through these components one by one.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294</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707405250"/>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evaluate the benefit of HeatWatch, we use 28 real-workload traces from MSR-Cambridge, to provide real dwell time and retention time information.</a:t>
            </a:r>
          </a:p>
          <a:p>
            <a:r>
              <a:rPr lang="en-US" dirty="0"/>
              <a:t>And we use a temperature model that captures both the periodic temperature variation during a day, and the small transient temperature variations due to a high CPU load.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302</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64443794"/>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result.</a:t>
            </a:r>
          </a:p>
          <a:p>
            <a:r>
              <a:rPr lang="en-US" dirty="0"/>
              <a:t>The x-axis is P/E cycles, y-axis is the error rate.</a:t>
            </a:r>
          </a:p>
          <a:p>
            <a:r>
              <a:rPr lang="en-US" dirty="0"/>
              <a:t>The dotted line shows the error correction limit. Flash lifetime ends when the error rate goes across this limit.</a:t>
            </a:r>
          </a:p>
          <a:p>
            <a:r>
              <a:rPr lang="en-US" dirty="0"/>
              <a:t>The blue curve shows the baseline where we apply a fixed read reference voltage because we do not know the retention time.</a:t>
            </a:r>
          </a:p>
          <a:p>
            <a:r>
              <a:rPr lang="en-US" dirty="0"/>
              <a:t>The orange curve shows the conventional model.</a:t>
            </a:r>
          </a:p>
          <a:p>
            <a:r>
              <a:rPr lang="en-US" dirty="0"/>
              <a:t>The green curve shows the HeatWatch. The Oracle shows the ideal case that we magically applies the actual optimal read reference voltage.</a:t>
            </a:r>
          </a:p>
          <a:p>
            <a:r>
              <a:rPr lang="en-US" dirty="0"/>
              <a:t>We see that HeatWatch is very close to the oracle.</a:t>
            </a:r>
          </a:p>
          <a:p>
            <a:r>
              <a:rPr lang="en-US" dirty="0"/>
              <a:t>Overall, HeatWatch improves lifetime by 24% over conventional, and by 3.85 times over the baseline.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30E7BD-8D0F-4639-A9DD-304D85886A5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303</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39164510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conclusion, we have looked at two previously unknown factors that affects 3D NAND retention errors: self-recovery and temperature.</a:t>
            </a:r>
          </a:p>
          <a:p>
            <a:r>
              <a:rPr lang="en-US" dirty="0"/>
              <a:t>We present an experimental characterization of these two effects on real 3D NAND chips.</a:t>
            </a:r>
          </a:p>
          <a:p>
            <a:r>
              <a:rPr lang="en-US" dirty="0"/>
              <a:t>And we develop a highly-accurate model that achieves 4.9% error rate.</a:t>
            </a:r>
          </a:p>
          <a:p>
            <a:r>
              <a:rPr lang="en-US" dirty="0"/>
              <a:t>Using this model, we develop a new technique called HeatWatch that improves flash lifetime by 3.85x.</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305</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77886165"/>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Thank you, I will be happy to take any questions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E4E1DA-7A05-40B0-8E70-FB6934D622F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306</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2037033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However, if we shift the read reference voltage to the new boundary of the distributions, we can in fact achieve the minimal raw bit errors. </a:t>
            </a:r>
          </a:p>
          <a:p>
            <a:r>
              <a:rPr lang="en-US" baseline="0" dirty="0"/>
              <a:t>We call those new boundaries optimal read reference voltage, OPT.</a:t>
            </a:r>
          </a:p>
          <a:p>
            <a:r>
              <a:rPr lang="en-US" baseline="0" dirty="0"/>
              <a:t>Please remember this OPT because it is very important and I use it throughout the talk.</a:t>
            </a:r>
          </a:p>
          <a:p>
            <a:r>
              <a:rPr lang="en-US" baseline="0" dirty="0"/>
              <a:t>The OPT is the best read reference voltage that minimizes raw bit error rate.</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63"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18817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further increase storage density, manufacturers developed 3D NAND technology, which stacks dozens of layers of flash memory on top of each other.</a:t>
            </a:r>
          </a:p>
          <a:p>
            <a:r>
              <a:rPr lang="en-US" dirty="0"/>
              <a:t>This new technology changes a lot of designs inside flash memory, from circuit-level design to flash cell organization.</a:t>
            </a:r>
          </a:p>
          <a:p>
            <a:r>
              <a:rPr lang="en-US" dirty="0"/>
              <a:t>But at this point, due to its recent development, the implication of 3D NAND technology on flash reliability is not well studied.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41764226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figure shows how flash cells are organized in a 3-dimensional manner, with M+1 layers.</a:t>
            </a:r>
          </a:p>
          <a:p>
            <a:r>
              <a:rPr lang="en-US" dirty="0"/>
              <a:t>Each layer of a vertical </a:t>
            </a:r>
            <a:r>
              <a:rPr lang="en-US" dirty="0" err="1"/>
              <a:t>bitline</a:t>
            </a:r>
            <a:r>
              <a:rPr lang="en-US" dirty="0"/>
              <a:t> is a flash cell.</a:t>
            </a:r>
          </a:p>
          <a:p>
            <a:r>
              <a:rPr lang="en-US" dirty="0"/>
              <a:t>The key takeaway is the flash cells on different layers may have different error characteristics, because of the systematic process variation caused by the way how these vertical </a:t>
            </a:r>
            <a:r>
              <a:rPr lang="en-US" dirty="0" err="1"/>
              <a:t>bitlines</a:t>
            </a:r>
            <a:r>
              <a:rPr lang="en-US" dirty="0"/>
              <a:t> are manufactured.</a:t>
            </a:r>
          </a:p>
          <a:p>
            <a:r>
              <a:rPr lang="en-US" dirty="0"/>
              <a:t>So our goal is to experimentally characterize this phenomenon using real chips.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664F17-6565-437B-B19C-13E84CB040E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ＭＳ Ｐゴシック" charset="-128"/>
              <a:cs typeface="+mn-cs"/>
            </a:endParaRPr>
          </a:p>
        </p:txBody>
      </p:sp>
    </p:spTree>
    <p:extLst>
      <p:ext uri="{BB962C8B-B14F-4D97-AF65-F5344CB8AC3E}">
        <p14:creationId xmlns:p14="http://schemas.microsoft.com/office/powerpoint/2010/main" val="1978348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538" eaLnBrk="0" hangingPunct="0">
              <a:defRPr sz="2400">
                <a:solidFill>
                  <a:schemeClr val="tx1"/>
                </a:solidFill>
                <a:latin typeface="Arial" charset="0"/>
                <a:ea typeface="ＭＳ Ｐゴシック" charset="0"/>
                <a:cs typeface="ＭＳ Ｐゴシック" charset="0"/>
              </a:defRPr>
            </a:lvl1pPr>
            <a:lvl2pPr marL="757066" indent="-291179" defTabSz="928538" eaLnBrk="0" hangingPunct="0">
              <a:defRPr sz="2400">
                <a:solidFill>
                  <a:schemeClr val="tx1"/>
                </a:solidFill>
                <a:latin typeface="Arial" charset="0"/>
                <a:ea typeface="ＭＳ Ｐゴシック" charset="0"/>
              </a:defRPr>
            </a:lvl2pPr>
            <a:lvl3pPr marL="1164717" indent="-232943" defTabSz="928538" eaLnBrk="0" hangingPunct="0">
              <a:defRPr sz="2400">
                <a:solidFill>
                  <a:schemeClr val="tx1"/>
                </a:solidFill>
                <a:latin typeface="Arial" charset="0"/>
                <a:ea typeface="ＭＳ Ｐゴシック" charset="0"/>
              </a:defRPr>
            </a:lvl3pPr>
            <a:lvl4pPr marL="1630604" indent="-232943" defTabSz="928538" eaLnBrk="0" hangingPunct="0">
              <a:defRPr sz="2400">
                <a:solidFill>
                  <a:schemeClr val="tx1"/>
                </a:solidFill>
                <a:latin typeface="Arial" charset="0"/>
                <a:ea typeface="ＭＳ Ｐゴシック" charset="0"/>
              </a:defRPr>
            </a:lvl4pPr>
            <a:lvl5pPr marL="2096491" indent="-232943" defTabSz="928538" eaLnBrk="0" hangingPunct="0">
              <a:defRPr sz="2400">
                <a:solidFill>
                  <a:schemeClr val="tx1"/>
                </a:solidFill>
                <a:latin typeface="Arial" charset="0"/>
                <a:ea typeface="ＭＳ Ｐゴシック" charset="0"/>
              </a:defRPr>
            </a:lvl5pPr>
            <a:lvl6pPr marL="2562377" indent="-232943" defTabSz="928538" eaLnBrk="0" fontAlgn="base" hangingPunct="0">
              <a:spcBef>
                <a:spcPct val="0"/>
              </a:spcBef>
              <a:spcAft>
                <a:spcPct val="0"/>
              </a:spcAft>
              <a:defRPr sz="2400">
                <a:solidFill>
                  <a:schemeClr val="tx1"/>
                </a:solidFill>
                <a:latin typeface="Arial" charset="0"/>
                <a:ea typeface="ＭＳ Ｐゴシック" charset="0"/>
              </a:defRPr>
            </a:lvl6pPr>
            <a:lvl7pPr marL="3028264" indent="-232943" defTabSz="928538" eaLnBrk="0" fontAlgn="base" hangingPunct="0">
              <a:spcBef>
                <a:spcPct val="0"/>
              </a:spcBef>
              <a:spcAft>
                <a:spcPct val="0"/>
              </a:spcAft>
              <a:defRPr sz="2400">
                <a:solidFill>
                  <a:schemeClr val="tx1"/>
                </a:solidFill>
                <a:latin typeface="Arial" charset="0"/>
                <a:ea typeface="ＭＳ Ｐゴシック" charset="0"/>
              </a:defRPr>
            </a:lvl7pPr>
            <a:lvl8pPr marL="3494151" indent="-232943" defTabSz="928538" eaLnBrk="0" fontAlgn="base" hangingPunct="0">
              <a:spcBef>
                <a:spcPct val="0"/>
              </a:spcBef>
              <a:spcAft>
                <a:spcPct val="0"/>
              </a:spcAft>
              <a:defRPr sz="2400">
                <a:solidFill>
                  <a:schemeClr val="tx1"/>
                </a:solidFill>
                <a:latin typeface="Arial" charset="0"/>
                <a:ea typeface="ＭＳ Ｐゴシック" charset="0"/>
              </a:defRPr>
            </a:lvl8pPr>
            <a:lvl9pPr marL="3960038" indent="-232943" defTabSz="928538"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28538" rtl="0" eaLnBrk="1" fontAlgn="auto" latinLnBrk="0" hangingPunct="1">
              <a:lnSpc>
                <a:spcPct val="100000"/>
              </a:lnSpc>
              <a:spcBef>
                <a:spcPts val="0"/>
              </a:spcBef>
              <a:spcAft>
                <a:spcPts val="0"/>
              </a:spcAft>
              <a:buClrTx/>
              <a:buSzTx/>
              <a:buFontTx/>
              <a:buNone/>
              <a:tabLst/>
              <a:defRPr/>
            </a:pPr>
            <a:fld id="{D433A3D9-BADB-734B-A983-EA6AF1EA18FE}"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rPr>
              <a:pPr marL="0" marR="0" lvl="0" indent="0" algn="r" defTabSz="928538"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endParaRPr>
          </a:p>
        </p:txBody>
      </p:sp>
      <p:sp>
        <p:nvSpPr>
          <p:cNvPr id="7577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7577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en-US">
              <a:latin typeface="Arial" charset="0"/>
            </a:endParaRPr>
          </a:p>
        </p:txBody>
      </p:sp>
    </p:spTree>
    <p:extLst>
      <p:ext uri="{BB962C8B-B14F-4D97-AF65-F5344CB8AC3E}">
        <p14:creationId xmlns:p14="http://schemas.microsoft.com/office/powerpoint/2010/main" val="22405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538" eaLnBrk="0" hangingPunct="0">
              <a:defRPr sz="2400">
                <a:solidFill>
                  <a:schemeClr val="tx1"/>
                </a:solidFill>
                <a:latin typeface="Arial" charset="0"/>
                <a:ea typeface="ＭＳ Ｐゴシック" charset="0"/>
                <a:cs typeface="ＭＳ Ｐゴシック" charset="0"/>
              </a:defRPr>
            </a:lvl1pPr>
            <a:lvl2pPr marL="757066" indent="-291179" defTabSz="928538" eaLnBrk="0" hangingPunct="0">
              <a:defRPr sz="2400">
                <a:solidFill>
                  <a:schemeClr val="tx1"/>
                </a:solidFill>
                <a:latin typeface="Arial" charset="0"/>
                <a:ea typeface="ＭＳ Ｐゴシック" charset="0"/>
              </a:defRPr>
            </a:lvl2pPr>
            <a:lvl3pPr marL="1164717" indent="-232943" defTabSz="928538" eaLnBrk="0" hangingPunct="0">
              <a:defRPr sz="2400">
                <a:solidFill>
                  <a:schemeClr val="tx1"/>
                </a:solidFill>
                <a:latin typeface="Arial" charset="0"/>
                <a:ea typeface="ＭＳ Ｐゴシック" charset="0"/>
              </a:defRPr>
            </a:lvl3pPr>
            <a:lvl4pPr marL="1630604" indent="-232943" defTabSz="928538" eaLnBrk="0" hangingPunct="0">
              <a:defRPr sz="2400">
                <a:solidFill>
                  <a:schemeClr val="tx1"/>
                </a:solidFill>
                <a:latin typeface="Arial" charset="0"/>
                <a:ea typeface="ＭＳ Ｐゴシック" charset="0"/>
              </a:defRPr>
            </a:lvl4pPr>
            <a:lvl5pPr marL="2096491" indent="-232943" defTabSz="928538" eaLnBrk="0" hangingPunct="0">
              <a:defRPr sz="2400">
                <a:solidFill>
                  <a:schemeClr val="tx1"/>
                </a:solidFill>
                <a:latin typeface="Arial" charset="0"/>
                <a:ea typeface="ＭＳ Ｐゴシック" charset="0"/>
              </a:defRPr>
            </a:lvl5pPr>
            <a:lvl6pPr marL="2562377" indent="-232943" defTabSz="928538" eaLnBrk="0" fontAlgn="base" hangingPunct="0">
              <a:spcBef>
                <a:spcPct val="0"/>
              </a:spcBef>
              <a:spcAft>
                <a:spcPct val="0"/>
              </a:spcAft>
              <a:defRPr sz="2400">
                <a:solidFill>
                  <a:schemeClr val="tx1"/>
                </a:solidFill>
                <a:latin typeface="Arial" charset="0"/>
                <a:ea typeface="ＭＳ Ｐゴシック" charset="0"/>
              </a:defRPr>
            </a:lvl6pPr>
            <a:lvl7pPr marL="3028264" indent="-232943" defTabSz="928538" eaLnBrk="0" fontAlgn="base" hangingPunct="0">
              <a:spcBef>
                <a:spcPct val="0"/>
              </a:spcBef>
              <a:spcAft>
                <a:spcPct val="0"/>
              </a:spcAft>
              <a:defRPr sz="2400">
                <a:solidFill>
                  <a:schemeClr val="tx1"/>
                </a:solidFill>
                <a:latin typeface="Arial" charset="0"/>
                <a:ea typeface="ＭＳ Ｐゴシック" charset="0"/>
              </a:defRPr>
            </a:lvl7pPr>
            <a:lvl8pPr marL="3494151" indent="-232943" defTabSz="928538" eaLnBrk="0" fontAlgn="base" hangingPunct="0">
              <a:spcBef>
                <a:spcPct val="0"/>
              </a:spcBef>
              <a:spcAft>
                <a:spcPct val="0"/>
              </a:spcAft>
              <a:defRPr sz="2400">
                <a:solidFill>
                  <a:schemeClr val="tx1"/>
                </a:solidFill>
                <a:latin typeface="Arial" charset="0"/>
                <a:ea typeface="ＭＳ Ｐゴシック" charset="0"/>
              </a:defRPr>
            </a:lvl8pPr>
            <a:lvl9pPr marL="3960038" indent="-232943" defTabSz="928538"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28538" rtl="0" eaLnBrk="1" fontAlgn="auto" latinLnBrk="0" hangingPunct="1">
              <a:lnSpc>
                <a:spcPct val="100000"/>
              </a:lnSpc>
              <a:spcBef>
                <a:spcPts val="0"/>
              </a:spcBef>
              <a:spcAft>
                <a:spcPts val="0"/>
              </a:spcAft>
              <a:buClrTx/>
              <a:buSzTx/>
              <a:buFontTx/>
              <a:buNone/>
              <a:tabLst/>
              <a:defRPr/>
            </a:pPr>
            <a:fld id="{D433A3D9-BADB-734B-A983-EA6AF1EA18FE}"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rPr>
              <a:pPr marL="0" marR="0" lvl="0" indent="0" algn="r" defTabSz="928538"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endParaRPr>
          </a:p>
        </p:txBody>
      </p:sp>
      <p:sp>
        <p:nvSpPr>
          <p:cNvPr id="75778" name="Rectangle 2"/>
          <p:cNvSpPr>
            <a:spLocks noGrp="1" noRot="1" noChangeAspect="1" noChangeArrowheads="1" noTextEdit="1"/>
          </p:cNvSpPr>
          <p:nvPr>
            <p:ph type="sldImg"/>
          </p:nvPr>
        </p:nvSpPr>
        <p:spPr bwMode="auto">
          <a:xfrm>
            <a:off x="1181100" y="696913"/>
            <a:ext cx="4648200" cy="348615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7577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en-US">
              <a:latin typeface="Arial" charset="0"/>
            </a:endParaRPr>
          </a:p>
        </p:txBody>
      </p:sp>
    </p:spTree>
    <p:extLst>
      <p:ext uri="{BB962C8B-B14F-4D97-AF65-F5344CB8AC3E}">
        <p14:creationId xmlns:p14="http://schemas.microsoft.com/office/powerpoint/2010/main" val="7537101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538" eaLnBrk="0" hangingPunct="0">
              <a:defRPr sz="2400">
                <a:solidFill>
                  <a:schemeClr val="tx1"/>
                </a:solidFill>
                <a:latin typeface="Arial" charset="0"/>
                <a:ea typeface="ＭＳ Ｐゴシック" charset="0"/>
                <a:cs typeface="ＭＳ Ｐゴシック" charset="0"/>
              </a:defRPr>
            </a:lvl1pPr>
            <a:lvl2pPr marL="757066" indent="-291179" defTabSz="928538" eaLnBrk="0" hangingPunct="0">
              <a:defRPr sz="2400">
                <a:solidFill>
                  <a:schemeClr val="tx1"/>
                </a:solidFill>
                <a:latin typeface="Arial" charset="0"/>
                <a:ea typeface="ＭＳ Ｐゴシック" charset="0"/>
              </a:defRPr>
            </a:lvl2pPr>
            <a:lvl3pPr marL="1164717" indent="-232943" defTabSz="928538" eaLnBrk="0" hangingPunct="0">
              <a:defRPr sz="2400">
                <a:solidFill>
                  <a:schemeClr val="tx1"/>
                </a:solidFill>
                <a:latin typeface="Arial" charset="0"/>
                <a:ea typeface="ＭＳ Ｐゴシック" charset="0"/>
              </a:defRPr>
            </a:lvl3pPr>
            <a:lvl4pPr marL="1630604" indent="-232943" defTabSz="928538" eaLnBrk="0" hangingPunct="0">
              <a:defRPr sz="2400">
                <a:solidFill>
                  <a:schemeClr val="tx1"/>
                </a:solidFill>
                <a:latin typeface="Arial" charset="0"/>
                <a:ea typeface="ＭＳ Ｐゴシック" charset="0"/>
              </a:defRPr>
            </a:lvl4pPr>
            <a:lvl5pPr marL="2096491" indent="-232943" defTabSz="928538" eaLnBrk="0" hangingPunct="0">
              <a:defRPr sz="2400">
                <a:solidFill>
                  <a:schemeClr val="tx1"/>
                </a:solidFill>
                <a:latin typeface="Arial" charset="0"/>
                <a:ea typeface="ＭＳ Ｐゴシック" charset="0"/>
              </a:defRPr>
            </a:lvl5pPr>
            <a:lvl6pPr marL="2562377" indent="-232943" defTabSz="928538" eaLnBrk="0" fontAlgn="base" hangingPunct="0">
              <a:spcBef>
                <a:spcPct val="0"/>
              </a:spcBef>
              <a:spcAft>
                <a:spcPct val="0"/>
              </a:spcAft>
              <a:defRPr sz="2400">
                <a:solidFill>
                  <a:schemeClr val="tx1"/>
                </a:solidFill>
                <a:latin typeface="Arial" charset="0"/>
                <a:ea typeface="ＭＳ Ｐゴシック" charset="0"/>
              </a:defRPr>
            </a:lvl6pPr>
            <a:lvl7pPr marL="3028264" indent="-232943" defTabSz="928538" eaLnBrk="0" fontAlgn="base" hangingPunct="0">
              <a:spcBef>
                <a:spcPct val="0"/>
              </a:spcBef>
              <a:spcAft>
                <a:spcPct val="0"/>
              </a:spcAft>
              <a:defRPr sz="2400">
                <a:solidFill>
                  <a:schemeClr val="tx1"/>
                </a:solidFill>
                <a:latin typeface="Arial" charset="0"/>
                <a:ea typeface="ＭＳ Ｐゴシック" charset="0"/>
              </a:defRPr>
            </a:lvl7pPr>
            <a:lvl8pPr marL="3494151" indent="-232943" defTabSz="928538" eaLnBrk="0" fontAlgn="base" hangingPunct="0">
              <a:spcBef>
                <a:spcPct val="0"/>
              </a:spcBef>
              <a:spcAft>
                <a:spcPct val="0"/>
              </a:spcAft>
              <a:defRPr sz="2400">
                <a:solidFill>
                  <a:schemeClr val="tx1"/>
                </a:solidFill>
                <a:latin typeface="Arial" charset="0"/>
                <a:ea typeface="ＭＳ Ｐゴシック" charset="0"/>
              </a:defRPr>
            </a:lvl8pPr>
            <a:lvl9pPr marL="3960038" indent="-232943" defTabSz="928538"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28538" rtl="0" eaLnBrk="1" fontAlgn="auto" latinLnBrk="0" hangingPunct="1">
              <a:lnSpc>
                <a:spcPct val="100000"/>
              </a:lnSpc>
              <a:spcBef>
                <a:spcPts val="0"/>
              </a:spcBef>
              <a:spcAft>
                <a:spcPts val="0"/>
              </a:spcAft>
              <a:buClrTx/>
              <a:buSzTx/>
              <a:buFontTx/>
              <a:buNone/>
              <a:tabLst/>
              <a:defRPr/>
            </a:pPr>
            <a:fld id="{D433A3D9-BADB-734B-A983-EA6AF1EA18FE}"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rPr>
              <a:pPr marL="0" marR="0" lvl="0" indent="0" algn="r" defTabSz="928538"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endParaRPr>
          </a:p>
        </p:txBody>
      </p:sp>
      <p:sp>
        <p:nvSpPr>
          <p:cNvPr id="75778" name="Rectangle 2"/>
          <p:cNvSpPr>
            <a:spLocks noGrp="1" noRot="1" noChangeAspect="1" noChangeArrowheads="1" noTextEdit="1"/>
          </p:cNvSpPr>
          <p:nvPr>
            <p:ph type="sldImg"/>
          </p:nvPr>
        </p:nvSpPr>
        <p:spPr bwMode="auto">
          <a:xfrm>
            <a:off x="1181100" y="696913"/>
            <a:ext cx="4648200" cy="348615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7577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en-US">
              <a:latin typeface="Arial" charset="0"/>
            </a:endParaRPr>
          </a:p>
        </p:txBody>
      </p:sp>
    </p:spTree>
    <p:extLst>
      <p:ext uri="{BB962C8B-B14F-4D97-AF65-F5344CB8AC3E}">
        <p14:creationId xmlns:p14="http://schemas.microsoft.com/office/powerpoint/2010/main" val="33909363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Slide Image Placeholder 1"/>
          <p:cNvSpPr>
            <a:spLocks noGrp="1" noRot="1" noChangeAspect="1" noTextEdit="1"/>
          </p:cNvSpPr>
          <p:nvPr>
            <p:ph type="sldImg"/>
          </p:nvPr>
        </p:nvSpPr>
        <p:spPr>
          <a:ln/>
        </p:spPr>
      </p:sp>
      <p:sp>
        <p:nvSpPr>
          <p:cNvPr id="20685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0685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BF81F7AE-731E-2B44-9416-9555C074F31F}"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3931733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Slide Image Placeholder 1"/>
          <p:cNvSpPr>
            <a:spLocks noGrp="1" noRot="1" noChangeAspect="1" noTextEdit="1"/>
          </p:cNvSpPr>
          <p:nvPr>
            <p:ph type="sldImg"/>
          </p:nvPr>
        </p:nvSpPr>
        <p:spPr>
          <a:ln/>
        </p:spPr>
      </p:sp>
      <p:sp>
        <p:nvSpPr>
          <p:cNvPr id="209922" name="Notes Placeholder 2"/>
          <p:cNvSpPr>
            <a:spLocks noGrp="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atin typeface="Arial" charset="0"/>
              <a:ea typeface="ＭＳ Ｐゴシック" charset="0"/>
              <a:cs typeface="ＭＳ Ｐゴシック" charset="0"/>
            </a:endParaRPr>
          </a:p>
        </p:txBody>
      </p:sp>
      <p:sp>
        <p:nvSpPr>
          <p:cNvPr id="20992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A63F22A-D283-BD47-9E59-796EDCCC2D37}"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12834119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Slide Image Placeholder 1"/>
          <p:cNvSpPr>
            <a:spLocks noGrp="1" noRot="1" noChangeAspect="1" noTextEdit="1"/>
          </p:cNvSpPr>
          <p:nvPr>
            <p:ph type="sldImg"/>
          </p:nvPr>
        </p:nvSpPr>
        <p:spPr>
          <a:ln/>
        </p:spPr>
      </p:sp>
      <p:sp>
        <p:nvSpPr>
          <p:cNvPr id="17920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17920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F4AD6277-60B3-D649-B36A-89868BC9FCAB}"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122592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Slide Image Placeholder 1"/>
          <p:cNvSpPr>
            <a:spLocks noGrp="1" noRot="1" noChangeAspect="1" noTextEdit="1"/>
          </p:cNvSpPr>
          <p:nvPr>
            <p:ph type="sldImg"/>
          </p:nvPr>
        </p:nvSpPr>
        <p:spPr>
          <a:ln/>
        </p:spPr>
      </p:sp>
      <p:sp>
        <p:nvSpPr>
          <p:cNvPr id="21606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1606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898EE5C-EAFC-814C-B3F8-0CB512D0EF75}"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18038394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Slide Image Placeholder 1"/>
          <p:cNvSpPr>
            <a:spLocks noGrp="1" noRot="1" noChangeAspect="1" noTextEdit="1"/>
          </p:cNvSpPr>
          <p:nvPr>
            <p:ph type="sldImg"/>
          </p:nvPr>
        </p:nvSpPr>
        <p:spPr>
          <a:ln/>
        </p:spPr>
      </p:sp>
      <p:sp>
        <p:nvSpPr>
          <p:cNvPr id="21913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MS PGothic" charset="0"/>
                <a:cs typeface="MS PGothic" charset="0"/>
              </a:rPr>
              <a:t>13</a:t>
            </a:r>
          </a:p>
          <a:p>
            <a:r>
              <a:rPr lang="en-US">
                <a:latin typeface="Arial" charset="0"/>
                <a:ea typeface="MS PGothic" charset="0"/>
                <a:cs typeface="MS PGothic" charset="0"/>
              </a:rPr>
              <a:t>lots of diagrams of boxes and text, need to find a way to differentiate them</a:t>
            </a:r>
          </a:p>
        </p:txBody>
      </p:sp>
      <p:sp>
        <p:nvSpPr>
          <p:cNvPr id="21913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11AE47C3-6802-C240-914B-C4A68A540014}" type="slidenum">
              <a:rPr kumimoji="0" lang="zh-CN" altLang="en-US" sz="1200" b="0" i="0" u="none" strike="noStrike" kern="1200" cap="none" spc="0" normalizeH="0" baseline="0" noProof="0">
                <a:ln>
                  <a:noFill/>
                </a:ln>
                <a:solidFill>
                  <a:srgbClr val="000000"/>
                </a:solidFill>
                <a:effectLst/>
                <a:uLnTx/>
                <a:uFillTx/>
                <a:latin typeface="Arial" charset="0"/>
                <a:ea typeface="宋体" charset="0"/>
                <a:cs typeface="宋体" charset="0"/>
              </a:rPr>
              <a:pPr marL="0" marR="0" lvl="0" indent="0" algn="r" defTabSz="914263" rtl="0" eaLnBrk="1" fontAlgn="auto" latinLnBrk="0" hangingPunct="1">
                <a:lnSpc>
                  <a:spcPct val="100000"/>
                </a:lnSpc>
                <a:spcBef>
                  <a:spcPts val="0"/>
                </a:spcBef>
                <a:spcAft>
                  <a:spcPts val="0"/>
                </a:spcAft>
                <a:buClrTx/>
                <a:buSzTx/>
                <a:buFontTx/>
                <a:buNone/>
                <a:tabLst/>
                <a:defRPr/>
              </a:pPr>
              <a:t>44</a:t>
            </a:fld>
            <a:endParaRPr kumimoji="0" lang="en-US" altLang="zh-CN" sz="1200" b="0" i="0" u="none" strike="noStrike" kern="1200" cap="none" spc="0" normalizeH="0" baseline="0" noProof="0">
              <a:ln>
                <a:noFill/>
              </a:ln>
              <a:solidFill>
                <a:srgbClr val="000000"/>
              </a:solidFill>
              <a:effectLst/>
              <a:uLnTx/>
              <a:uFillTx/>
              <a:latin typeface="Arial" charset="0"/>
              <a:ea typeface="宋体" charset="0"/>
              <a:cs typeface="宋体" charset="0"/>
            </a:endParaRPr>
          </a:p>
        </p:txBody>
      </p:sp>
    </p:spTree>
    <p:extLst>
      <p:ext uri="{BB962C8B-B14F-4D97-AF65-F5344CB8AC3E}">
        <p14:creationId xmlns:p14="http://schemas.microsoft.com/office/powerpoint/2010/main" val="27544812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Slide Image Placeholder 1"/>
          <p:cNvSpPr>
            <a:spLocks noGrp="1" noRot="1" noChangeAspect="1" noTextEdit="1"/>
          </p:cNvSpPr>
          <p:nvPr>
            <p:ph type="sldImg"/>
          </p:nvPr>
        </p:nvSpPr>
        <p:spPr>
          <a:ln/>
        </p:spPr>
      </p:sp>
      <p:sp>
        <p:nvSpPr>
          <p:cNvPr id="22323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2323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C0DE3BF5-F9D4-1B45-AC6E-BD8330224BD3}"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8362771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Slide Image Placeholder 1"/>
          <p:cNvSpPr>
            <a:spLocks noGrp="1" noRot="1" noChangeAspect="1" noTextEdit="1"/>
          </p:cNvSpPr>
          <p:nvPr>
            <p:ph type="sldImg"/>
          </p:nvPr>
        </p:nvSpPr>
        <p:spPr>
          <a:ln/>
        </p:spPr>
      </p:sp>
      <p:sp>
        <p:nvSpPr>
          <p:cNvPr id="225282" name="Notes Placeholder 2"/>
          <p:cNvSpPr>
            <a:spLocks noGrp="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atin typeface="Arial" charset="0"/>
              <a:ea typeface="ＭＳ Ｐゴシック" charset="0"/>
              <a:cs typeface="ＭＳ Ｐゴシック" charset="0"/>
            </a:endParaRPr>
          </a:p>
        </p:txBody>
      </p:sp>
      <p:sp>
        <p:nvSpPr>
          <p:cNvPr id="22528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A34B16A-A8BD-244A-A6C6-576159C115D6}"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5602119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Slide Image Placeholder 1"/>
          <p:cNvSpPr>
            <a:spLocks noGrp="1" noRot="1" noChangeAspect="1" noTextEdit="1"/>
          </p:cNvSpPr>
          <p:nvPr>
            <p:ph type="sldImg"/>
          </p:nvPr>
        </p:nvSpPr>
        <p:spPr>
          <a:ln/>
        </p:spPr>
      </p:sp>
      <p:sp>
        <p:nvSpPr>
          <p:cNvPr id="22733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MS PGothic" charset="0"/>
                <a:cs typeface="MS PGothic" charset="0"/>
              </a:rPr>
              <a:t>16</a:t>
            </a:r>
          </a:p>
          <a:p>
            <a:r>
              <a:rPr lang="en-US">
                <a:latin typeface="Arial" charset="0"/>
                <a:ea typeface="MS PGothic" charset="0"/>
                <a:cs typeface="MS PGothic" charset="0"/>
              </a:rPr>
              <a:t>explain what the diagram is showing</a:t>
            </a:r>
          </a:p>
          <a:p>
            <a:r>
              <a:rPr lang="en-US">
                <a:latin typeface="Arial" charset="0"/>
                <a:ea typeface="MS PGothic" charset="0"/>
                <a:cs typeface="MS PGothic" charset="0"/>
              </a:rPr>
              <a:t>animate in distribution spread</a:t>
            </a:r>
          </a:p>
        </p:txBody>
      </p:sp>
      <p:sp>
        <p:nvSpPr>
          <p:cNvPr id="22733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C9816214-C1D5-CC40-AAD5-3B75A6045485}" type="slidenum">
              <a:rPr kumimoji="0" lang="zh-CN" altLang="en-US" sz="1200" b="0" i="0" u="none" strike="noStrike" kern="1200" cap="none" spc="0" normalizeH="0" baseline="0" noProof="0">
                <a:ln>
                  <a:noFill/>
                </a:ln>
                <a:solidFill>
                  <a:srgbClr val="000000"/>
                </a:solidFill>
                <a:effectLst/>
                <a:uLnTx/>
                <a:uFillTx/>
                <a:latin typeface="Arial" charset="0"/>
                <a:ea typeface="宋体" charset="0"/>
                <a:cs typeface="宋体" charset="0"/>
              </a:rPr>
              <a:pPr marL="0" marR="0" lvl="0" indent="0" algn="r" defTabSz="914263" rtl="0" eaLnBrk="1" fontAlgn="auto" latinLnBrk="0" hangingPunct="1">
                <a:lnSpc>
                  <a:spcPct val="100000"/>
                </a:lnSpc>
                <a:spcBef>
                  <a:spcPts val="0"/>
                </a:spcBef>
                <a:spcAft>
                  <a:spcPts val="0"/>
                </a:spcAft>
                <a:buClrTx/>
                <a:buSzTx/>
                <a:buFontTx/>
                <a:buNone/>
                <a:tabLst/>
                <a:defRPr/>
              </a:pPr>
              <a:t>49</a:t>
            </a:fld>
            <a:endParaRPr kumimoji="0" lang="en-US" altLang="zh-CN" sz="1200" b="0" i="0" u="none" strike="noStrike" kern="1200" cap="none" spc="0" normalizeH="0" baseline="0" noProof="0">
              <a:ln>
                <a:noFill/>
              </a:ln>
              <a:solidFill>
                <a:srgbClr val="000000"/>
              </a:solidFill>
              <a:effectLst/>
              <a:uLnTx/>
              <a:uFillTx/>
              <a:latin typeface="Arial" charset="0"/>
              <a:ea typeface="宋体" charset="0"/>
              <a:cs typeface="宋体" charset="0"/>
            </a:endParaRPr>
          </a:p>
        </p:txBody>
      </p:sp>
    </p:spTree>
    <p:extLst>
      <p:ext uri="{BB962C8B-B14F-4D97-AF65-F5344CB8AC3E}">
        <p14:creationId xmlns:p14="http://schemas.microsoft.com/office/powerpoint/2010/main" val="19233350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Slide Image Placeholder 1"/>
          <p:cNvSpPr>
            <a:spLocks noGrp="1" noRot="1" noChangeAspect="1" noTextEdit="1"/>
          </p:cNvSpPr>
          <p:nvPr>
            <p:ph type="sldImg"/>
          </p:nvPr>
        </p:nvSpPr>
        <p:spPr>
          <a:ln/>
        </p:spPr>
      </p:sp>
      <p:sp>
        <p:nvSpPr>
          <p:cNvPr id="23142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3142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E9C095F-64FE-0440-ABA6-D7E7584358F7}"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1434343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Slide Image Placeholder 1"/>
          <p:cNvSpPr>
            <a:spLocks noGrp="1" noRot="1" noChangeAspect="1"/>
          </p:cNvSpPr>
          <p:nvPr>
            <p:ph type="sldImg"/>
          </p:nvPr>
        </p:nvSpPr>
        <p:spPr>
          <a:ln/>
        </p:spPr>
      </p:sp>
      <p:sp>
        <p:nvSpPr>
          <p:cNvPr id="26419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When we read from one page in a block, we apply a high voltage to all the other pages in the same block. We will explain why later</a:t>
            </a:r>
          </a:p>
        </p:txBody>
      </p:sp>
      <p:sp>
        <p:nvSpPr>
          <p:cNvPr id="26419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EDC9ADEB-8BBF-1542-A789-E3417689B7C5}"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6299051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Slide Image Placeholder 1"/>
          <p:cNvSpPr>
            <a:spLocks noGrp="1" noRot="1" noChangeAspect="1"/>
          </p:cNvSpPr>
          <p:nvPr>
            <p:ph type="sldImg"/>
          </p:nvPr>
        </p:nvSpPr>
        <p:spPr>
          <a:ln/>
        </p:spPr>
      </p:sp>
      <p:sp>
        <p:nvSpPr>
          <p:cNvPr id="23654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3654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FD0890EE-01F7-C542-9D16-99D2103D515C}"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4113931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Slide Image Placeholder 1"/>
          <p:cNvSpPr>
            <a:spLocks noGrp="1" noRot="1" noChangeAspect="1" noTextEdit="1"/>
          </p:cNvSpPr>
          <p:nvPr>
            <p:ph type="sldImg"/>
          </p:nvPr>
        </p:nvSpPr>
        <p:spPr>
          <a:ln/>
        </p:spPr>
      </p:sp>
      <p:sp>
        <p:nvSpPr>
          <p:cNvPr id="24064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4064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D7E2465F-F43A-C64A-8943-64882B4192CC}"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37944872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Slide Image Placeholder 1"/>
          <p:cNvSpPr>
            <a:spLocks noGrp="1" noRot="1" noChangeAspect="1"/>
          </p:cNvSpPr>
          <p:nvPr>
            <p:ph type="sldImg"/>
          </p:nvPr>
        </p:nvSpPr>
        <p:spPr>
          <a:ln/>
        </p:spPr>
      </p:sp>
      <p:sp>
        <p:nvSpPr>
          <p:cNvPr id="24371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47500" lnSpcReduction="20000"/>
          </a:bodyPr>
          <a:lstStyle/>
          <a:p>
            <a:r>
              <a:rPr lang="en-US" b="1">
                <a:latin typeface="Arial" charset="0"/>
                <a:ea typeface="ＭＳ Ｐゴシック" charset="0"/>
                <a:cs typeface="ＭＳ Ｐゴシック" charset="0"/>
              </a:rPr>
              <a:t>Why right shift? </a:t>
            </a:r>
            <a:r>
              <a:rPr lang="en-US">
                <a:latin typeface="Arial" charset="0"/>
                <a:ea typeface="ＭＳ Ｐゴシック" charset="0"/>
                <a:cs typeface="ＭＳ Ｐゴシック" charset="0"/>
              </a:rPr>
              <a:t>As P/E cycles increase, more defects</a:t>
            </a:r>
          </a:p>
          <a:p>
            <a:r>
              <a:rPr lang="en-US">
                <a:latin typeface="Arial" charset="0"/>
                <a:ea typeface="ＭＳ Ｐゴシック" charset="0"/>
                <a:cs typeface="ＭＳ Ｐゴシック" charset="0"/>
              </a:rPr>
              <a:t>accumulate on the tunnel oxide of the flash memory cell and thus the</a:t>
            </a:r>
          </a:p>
          <a:p>
            <a:r>
              <a:rPr lang="en-US">
                <a:latin typeface="Arial" charset="0"/>
                <a:ea typeface="ＭＳ Ｐゴシック" charset="0"/>
                <a:cs typeface="ＭＳ Ｐゴシック" charset="0"/>
              </a:rPr>
              <a:t>properties of the oxide change. More electrons can be programmed</a:t>
            </a:r>
          </a:p>
          <a:p>
            <a:r>
              <a:rPr lang="en-US">
                <a:latin typeface="Arial" charset="0"/>
                <a:ea typeface="ＭＳ Ｐゴシック" charset="0"/>
                <a:cs typeface="ＭＳ Ｐゴシック" charset="0"/>
              </a:rPr>
              <a:t>into the floating gates at higher P/E cycles due to trap-assisted</a:t>
            </a:r>
          </a:p>
          <a:p>
            <a:r>
              <a:rPr lang="en-US">
                <a:latin typeface="Arial" charset="0"/>
                <a:ea typeface="ＭＳ Ｐゴシック" charset="0"/>
                <a:cs typeface="ＭＳ Ｐゴシック" charset="0"/>
              </a:rPr>
              <a:t>tunneling [16], given the same program pulse voltage. Threshold</a:t>
            </a:r>
          </a:p>
          <a:p>
            <a:r>
              <a:rPr lang="en-US">
                <a:latin typeface="Arial" charset="0"/>
                <a:ea typeface="ＭＳ Ｐゴシック" charset="0"/>
                <a:cs typeface="ＭＳ Ｐゴシック" charset="0"/>
              </a:rPr>
              <a:t>voltage control of ISPP at high P/E cycles is therefore not as accurate</a:t>
            </a:r>
          </a:p>
          <a:p>
            <a:r>
              <a:rPr lang="en-US">
                <a:latin typeface="Arial" charset="0"/>
                <a:ea typeface="ＭＳ Ｐゴシック" charset="0"/>
                <a:cs typeface="ＭＳ Ｐゴシック" charset="0"/>
              </a:rPr>
              <a:t>as that at low P/E cycles. The flash cells tend to be </a:t>
            </a:r>
            <a:r>
              <a:rPr lang="en-US" i="1">
                <a:latin typeface="Arial" charset="0"/>
                <a:ea typeface="ＭＳ Ｐゴシック" charset="0"/>
                <a:cs typeface="ＭＳ Ｐゴシック" charset="0"/>
              </a:rPr>
              <a:t>over-programmed</a:t>
            </a:r>
          </a:p>
          <a:p>
            <a:r>
              <a:rPr lang="en-US" i="1">
                <a:latin typeface="Arial" charset="0"/>
                <a:ea typeface="ＭＳ Ｐゴシック" charset="0"/>
                <a:cs typeface="ＭＳ Ｐゴシック" charset="0"/>
              </a:rPr>
              <a:t>at high P/E cycles, </a:t>
            </a:r>
            <a:r>
              <a:rPr lang="en-US">
                <a:latin typeface="Arial" charset="0"/>
                <a:ea typeface="ＭＳ Ｐゴシック" charset="0"/>
                <a:cs typeface="ＭＳ Ｐゴシック" charset="0"/>
              </a:rPr>
              <a:t>and we can see that the threshold voltage</a:t>
            </a:r>
          </a:p>
          <a:p>
            <a:r>
              <a:rPr lang="en-US">
                <a:latin typeface="Arial" charset="0"/>
                <a:ea typeface="ＭＳ Ｐゴシック" charset="0"/>
                <a:cs typeface="ＭＳ Ｐゴシック" charset="0"/>
              </a:rPr>
              <a:t>distribution shifts to the right (i.e., toward higher threshold voltages)</a:t>
            </a:r>
          </a:p>
          <a:p>
            <a:r>
              <a:rPr lang="en-US">
                <a:latin typeface="Arial" charset="0"/>
                <a:ea typeface="ＭＳ Ｐゴシック" charset="0"/>
                <a:cs typeface="ＭＳ Ｐゴシック" charset="0"/>
              </a:rPr>
              <a:t>systematically as P/E cycles increase.</a:t>
            </a:r>
          </a:p>
          <a:p>
            <a:endParaRPr lang="en-US">
              <a:latin typeface="Arial" charset="0"/>
              <a:ea typeface="ＭＳ Ｐゴシック" charset="0"/>
              <a:cs typeface="ＭＳ Ｐゴシック" charset="0"/>
            </a:endParaRPr>
          </a:p>
          <a:p>
            <a:r>
              <a:rPr lang="en-US" b="1">
                <a:latin typeface="Arial" charset="0"/>
                <a:ea typeface="ＭＳ Ｐゴシック" charset="0"/>
                <a:cs typeface="ＭＳ Ｐゴシック" charset="0"/>
              </a:rPr>
              <a:t>Why widen?</a:t>
            </a:r>
          </a:p>
          <a:p>
            <a:r>
              <a:rPr lang="en-US">
                <a:latin typeface="Arial" charset="0"/>
                <a:ea typeface="ＭＳ Ｐゴシック" charset="0"/>
                <a:cs typeface="ＭＳ Ｐゴシック" charset="0"/>
              </a:rPr>
              <a:t>Second, the threshold voltage distributions disperse and become</a:t>
            </a:r>
          </a:p>
          <a:p>
            <a:r>
              <a:rPr lang="en-US">
                <a:latin typeface="Arial" charset="0"/>
                <a:ea typeface="ＭＳ Ｐゴシック" charset="0"/>
                <a:cs typeface="ＭＳ Ｐゴシック" charset="0"/>
              </a:rPr>
              <a:t>wider as P/E cycles increase. This can be due to two potential reasons.</a:t>
            </a:r>
          </a:p>
          <a:p>
            <a:r>
              <a:rPr lang="en-US">
                <a:latin typeface="Arial" charset="0"/>
                <a:ea typeface="ＭＳ Ｐゴシック" charset="0"/>
                <a:cs typeface="ＭＳ Ｐゴシック" charset="0"/>
              </a:rPr>
              <a:t>First, due to process variation effects, different flash cells’ properties,</a:t>
            </a:r>
          </a:p>
          <a:p>
            <a:r>
              <a:rPr lang="en-US">
                <a:latin typeface="Arial" charset="0"/>
                <a:ea typeface="ＭＳ Ｐゴシック" charset="0"/>
                <a:cs typeface="ＭＳ Ｐゴシック" charset="0"/>
              </a:rPr>
              <a:t>e.g., tunnel oxide characteristics, are different. These properties can</a:t>
            </a:r>
          </a:p>
          <a:p>
            <a:r>
              <a:rPr lang="en-US">
                <a:latin typeface="Arial" charset="0"/>
                <a:ea typeface="ＭＳ Ｐゴシック" charset="0"/>
                <a:cs typeface="ＭＳ Ｐゴシック" charset="0"/>
              </a:rPr>
              <a:t>also get affected differently for different cells as the P/E cycles</a:t>
            </a:r>
          </a:p>
          <a:p>
            <a:r>
              <a:rPr lang="en-US">
                <a:latin typeface="Arial" charset="0"/>
                <a:ea typeface="ＭＳ Ｐゴシック" charset="0"/>
                <a:cs typeface="ＭＳ Ｐゴシック" charset="0"/>
              </a:rPr>
              <a:t>increase. As a result, each cell’s tolerance to defects that are caused by</a:t>
            </a:r>
          </a:p>
          <a:p>
            <a:r>
              <a:rPr lang="en-US">
                <a:latin typeface="Arial" charset="0"/>
                <a:ea typeface="ＭＳ Ｐゴシック" charset="0"/>
                <a:cs typeface="ＭＳ Ｐゴシック" charset="0"/>
              </a:rPr>
              <a:t>increased P/E cycles is different, leading to increased variation in</a:t>
            </a:r>
          </a:p>
          <a:p>
            <a:r>
              <a:rPr lang="en-US">
                <a:latin typeface="Arial" charset="0"/>
                <a:ea typeface="ＭＳ Ｐゴシック" charset="0"/>
                <a:cs typeface="ＭＳ Ｐゴシック" charset="0"/>
              </a:rPr>
              <a:t>threshold voltage across cells with increasing P/E cycles. Second,</a:t>
            </a:r>
          </a:p>
          <a:p>
            <a:r>
              <a:rPr lang="en-US">
                <a:latin typeface="Arial" charset="0"/>
                <a:ea typeface="ＭＳ Ｐゴシック" charset="0"/>
                <a:cs typeface="ＭＳ Ｐゴシック" charset="0"/>
              </a:rPr>
              <a:t>different flash cells are programmed with different data patterns</a:t>
            </a:r>
          </a:p>
          <a:p>
            <a:r>
              <a:rPr lang="en-US">
                <a:latin typeface="Arial" charset="0"/>
                <a:ea typeface="ＭＳ Ｐゴシック" charset="0"/>
                <a:cs typeface="ＭＳ Ｐゴシック" charset="0"/>
              </a:rPr>
              <a:t>(because we program random data to different flash cells in these</a:t>
            </a:r>
          </a:p>
          <a:p>
            <a:r>
              <a:rPr lang="en-US">
                <a:latin typeface="Arial" charset="0"/>
                <a:ea typeface="ＭＳ Ｐゴシック" charset="0"/>
                <a:cs typeface="ＭＳ Ｐゴシック" charset="0"/>
              </a:rPr>
              <a:t>experiments), which could cause different cells’ properties to get</a:t>
            </a:r>
          </a:p>
          <a:p>
            <a:r>
              <a:rPr lang="en-US">
                <a:latin typeface="Arial" charset="0"/>
                <a:ea typeface="ＭＳ Ｐゴシック" charset="0"/>
                <a:cs typeface="ＭＳ Ｐゴシック" charset="0"/>
              </a:rPr>
              <a:t>affected differently as P/E cycles increase, leading to increased</a:t>
            </a:r>
          </a:p>
          <a:p>
            <a:r>
              <a:rPr lang="en-US">
                <a:latin typeface="Arial" charset="0"/>
                <a:ea typeface="ＭＳ Ｐゴシック" charset="0"/>
                <a:cs typeface="ＭＳ Ｐゴシック" charset="0"/>
              </a:rPr>
              <a:t>variance in threshold voltage levels.</a:t>
            </a: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This plot shows the probability density function of the cell threshold voltage as the number of program/erase cycles increases.</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As the wear on the cells increase, we can see the distributions broadening and shifting to the right (higher voltages). </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As around 30k cycles, the distributions in adjacent states begin to overlap, meaning that a read error is possible. </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However, we note that the manufacturer cell lifetime is typically only around 5k cycles, so errors due to wear would not be evident at those wear levels. </a:t>
            </a:r>
          </a:p>
        </p:txBody>
      </p:sp>
      <p:sp>
        <p:nvSpPr>
          <p:cNvPr id="24371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C1A4DE68-2F96-B145-97F7-C7EA2E0FC52F}" type="slidenum">
              <a:rPr kumimoji="0" lang="zh-CN" altLang="en-US" sz="1200" b="0" i="0" u="none" strike="noStrike" kern="1200" cap="none" spc="0" normalizeH="0" baseline="0" noProof="0">
                <a:ln>
                  <a:noFill/>
                </a:ln>
                <a:solidFill>
                  <a:srgbClr val="000000"/>
                </a:solidFill>
                <a:effectLst/>
                <a:uLnTx/>
                <a:uFillTx/>
                <a:latin typeface="Arial" charset="0"/>
                <a:ea typeface="宋体" charset="0"/>
                <a:cs typeface="宋体" charset="0"/>
              </a:rPr>
              <a:pPr marL="0" marR="0" lvl="0" indent="0" algn="r" defTabSz="914263" rtl="0" eaLnBrk="1" fontAlgn="auto" latinLnBrk="0" hangingPunct="1">
                <a:lnSpc>
                  <a:spcPct val="100000"/>
                </a:lnSpc>
                <a:spcBef>
                  <a:spcPts val="0"/>
                </a:spcBef>
                <a:spcAft>
                  <a:spcPts val="0"/>
                </a:spcAft>
                <a:buClrTx/>
                <a:buSzTx/>
                <a:buFontTx/>
                <a:buNone/>
                <a:tabLst/>
                <a:defRPr/>
              </a:pPr>
              <a:t>66</a:t>
            </a:fld>
            <a:endParaRPr kumimoji="0" lang="en-US" altLang="zh-CN" sz="1200" b="0" i="0" u="none" strike="noStrike" kern="1200" cap="none" spc="0" normalizeH="0" baseline="0" noProof="0">
              <a:ln>
                <a:noFill/>
              </a:ln>
              <a:solidFill>
                <a:srgbClr val="000000"/>
              </a:solidFill>
              <a:effectLst/>
              <a:uLnTx/>
              <a:uFillTx/>
              <a:latin typeface="Arial" charset="0"/>
              <a:ea typeface="宋体" charset="0"/>
              <a:cs typeface="宋体" charset="0"/>
            </a:endParaRPr>
          </a:p>
        </p:txBody>
      </p:sp>
    </p:spTree>
    <p:extLst>
      <p:ext uri="{BB962C8B-B14F-4D97-AF65-F5344CB8AC3E}">
        <p14:creationId xmlns:p14="http://schemas.microsoft.com/office/powerpoint/2010/main" val="37806757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Slide Image Placeholder 1"/>
          <p:cNvSpPr>
            <a:spLocks noGrp="1" noRot="1" noChangeAspect="1"/>
          </p:cNvSpPr>
          <p:nvPr>
            <p:ph type="sldImg"/>
          </p:nvPr>
        </p:nvSpPr>
        <p:spPr>
          <a:ln/>
        </p:spPr>
      </p:sp>
      <p:sp>
        <p:nvSpPr>
          <p:cNvPr id="24576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Ideally, when flash memory cells are programmed to the same</a:t>
            </a:r>
          </a:p>
          <a:p>
            <a:r>
              <a:rPr lang="en-US">
                <a:latin typeface="Arial" charset="0"/>
                <a:ea typeface="ＭＳ Ｐゴシック" charset="0"/>
                <a:cs typeface="ＭＳ Ｐゴシック" charset="0"/>
              </a:rPr>
              <a:t>target data value (ideally, the same target threshold voltage), the cells’</a:t>
            </a:r>
          </a:p>
          <a:p>
            <a:r>
              <a:rPr lang="en-US">
                <a:latin typeface="Arial" charset="0"/>
                <a:ea typeface="ＭＳ Ｐゴシック" charset="0"/>
                <a:cs typeface="ＭＳ Ｐゴシック" charset="0"/>
              </a:rPr>
              <a:t>observed threshold voltages should be the same. However, the</a:t>
            </a:r>
          </a:p>
          <a:p>
            <a:r>
              <a:rPr lang="en-US">
                <a:latin typeface="Arial" charset="0"/>
                <a:ea typeface="ＭＳ Ｐゴシック" charset="0"/>
                <a:cs typeface="ＭＳ Ｐゴシック" charset="0"/>
              </a:rPr>
              <a:t>observed threshold voltage </a:t>
            </a:r>
            <a:r>
              <a:rPr lang="en-US" i="1">
                <a:latin typeface="Arial" charset="0"/>
                <a:ea typeface="ＭＳ Ｐゴシック" charset="0"/>
                <a:cs typeface="ＭＳ Ｐゴシック" charset="0"/>
              </a:rPr>
              <a:t>signal </a:t>
            </a:r>
            <a:r>
              <a:rPr lang="en-US">
                <a:latin typeface="Arial" charset="0"/>
                <a:ea typeface="ＭＳ Ｐゴシック" charset="0"/>
                <a:cs typeface="ＭＳ Ｐゴシック" charset="0"/>
              </a:rPr>
              <a:t>is actually the </a:t>
            </a:r>
            <a:r>
              <a:rPr lang="en-US" i="1">
                <a:latin typeface="Arial" charset="0"/>
                <a:ea typeface="ＭＳ Ｐゴシック" charset="0"/>
                <a:cs typeface="ＭＳ Ｐゴシック" charset="0"/>
              </a:rPr>
              <a:t>signal to be</a:t>
            </a:r>
          </a:p>
          <a:p>
            <a:r>
              <a:rPr lang="en-US" i="1">
                <a:latin typeface="Arial" charset="0"/>
                <a:ea typeface="ＭＳ Ｐゴシック" charset="0"/>
                <a:cs typeface="ＭＳ Ｐゴシック" charset="0"/>
              </a:rPr>
              <a:t>programmed </a:t>
            </a:r>
            <a:r>
              <a:rPr lang="en-US">
                <a:latin typeface="Arial" charset="0"/>
                <a:ea typeface="ＭＳ Ｐゴシック" charset="0"/>
                <a:cs typeface="ＭＳ Ｐゴシック" charset="0"/>
              </a:rPr>
              <a:t>mixed with </a:t>
            </a:r>
            <a:r>
              <a:rPr lang="en-US" i="1">
                <a:latin typeface="Arial" charset="0"/>
                <a:ea typeface="ＭＳ Ｐゴシック" charset="0"/>
                <a:cs typeface="ＭＳ Ｐゴシック" charset="0"/>
              </a:rPr>
              <a:t>noise</a:t>
            </a:r>
            <a:r>
              <a:rPr lang="en-US">
                <a:latin typeface="Arial" charset="0"/>
                <a:ea typeface="ＭＳ Ｐゴシック" charset="0"/>
                <a:cs typeface="ＭＳ Ｐゴシック" charset="0"/>
              </a:rPr>
              <a:t>. In fact, the flash cell can be thought</a:t>
            </a:r>
          </a:p>
          <a:p>
            <a:r>
              <a:rPr lang="en-US">
                <a:latin typeface="Arial" charset="0"/>
                <a:ea typeface="ＭＳ Ｐゴシック" charset="0"/>
                <a:cs typeface="ＭＳ Ｐゴシック" charset="0"/>
              </a:rPr>
              <a:t>of as a communication channel that takes an input program signal (i.e.,</a:t>
            </a:r>
          </a:p>
          <a:p>
            <a:r>
              <a:rPr lang="en-US">
                <a:latin typeface="Arial" charset="0"/>
                <a:ea typeface="ＭＳ Ｐゴシック" charset="0"/>
                <a:cs typeface="ＭＳ Ｐゴシック" charset="0"/>
              </a:rPr>
              <a:t>a target threshold voltage) and outputs an observed signal (i.e.,</a:t>
            </a:r>
          </a:p>
          <a:p>
            <a:r>
              <a:rPr lang="en-US">
                <a:latin typeface="Arial" charset="0"/>
                <a:ea typeface="ＭＳ Ｐゴシック" charset="0"/>
                <a:cs typeface="ＭＳ Ｐゴシック" charset="0"/>
              </a:rPr>
              <a:t>observed threshold voltage). We can decouple the Vth of the flash</a:t>
            </a:r>
          </a:p>
          <a:p>
            <a:r>
              <a:rPr lang="en-US">
                <a:latin typeface="Arial" charset="0"/>
                <a:ea typeface="ＭＳ Ｐゴシック" charset="0"/>
                <a:cs typeface="ＭＳ Ｐゴシック" charset="0"/>
              </a:rPr>
              <a:t>memory cell into two parts: signal and additive noise:</a:t>
            </a:r>
          </a:p>
        </p:txBody>
      </p:sp>
      <p:sp>
        <p:nvSpPr>
          <p:cNvPr id="24576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4B00359-A338-184C-AE34-4B7CD7805A34}"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31671514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Slide Image Placeholder 1"/>
          <p:cNvSpPr>
            <a:spLocks noGrp="1" noRot="1" noChangeAspect="1"/>
          </p:cNvSpPr>
          <p:nvPr>
            <p:ph type="sldImg"/>
          </p:nvPr>
        </p:nvSpPr>
        <p:spPr>
          <a:ln/>
        </p:spPr>
      </p:sp>
      <p:sp>
        <p:nvSpPr>
          <p:cNvPr id="25702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The predicted threshold</a:t>
            </a:r>
          </a:p>
          <a:p>
            <a:r>
              <a:rPr lang="en-US">
                <a:latin typeface="Arial" charset="0"/>
                <a:ea typeface="ＭＳ Ｐゴシック" charset="0"/>
                <a:cs typeface="ＭＳ Ｐゴシック" charset="0"/>
              </a:rPr>
              <a:t>voltage is obtained by subtracting the predicted threshold voltage</a:t>
            </a:r>
          </a:p>
          <a:p>
            <a:r>
              <a:rPr lang="en-US">
                <a:latin typeface="Arial" charset="0"/>
                <a:ea typeface="ＭＳ Ｐゴシック" charset="0"/>
                <a:cs typeface="ＭＳ Ｐゴシック" charset="0"/>
              </a:rPr>
              <a:t>change (estimated by our model) from the measured threshold voltage</a:t>
            </a:r>
          </a:p>
          <a:p>
            <a:r>
              <a:rPr lang="en-US">
                <a:latin typeface="Arial" charset="0"/>
                <a:ea typeface="ＭＳ Ｐゴシック" charset="0"/>
                <a:cs typeface="ＭＳ Ｐゴシック" charset="0"/>
              </a:rPr>
              <a:t>after program interference.</a:t>
            </a:r>
          </a:p>
        </p:txBody>
      </p:sp>
      <p:sp>
        <p:nvSpPr>
          <p:cNvPr id="25702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E26BA27C-7C96-AC45-B7E6-BCEE23578AFF}"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2878376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Slide Image Placeholder 1"/>
          <p:cNvSpPr>
            <a:spLocks noGrp="1" noRot="1" noChangeAspect="1" noTextEdit="1"/>
          </p:cNvSpPr>
          <p:nvPr>
            <p:ph type="sldImg"/>
          </p:nvPr>
        </p:nvSpPr>
        <p:spPr>
          <a:ln/>
        </p:spPr>
      </p:sp>
      <p:sp>
        <p:nvSpPr>
          <p:cNvPr id="26009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6009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DBB4FB4F-64AA-1F4C-9BB7-179720B17705}"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2526661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Slide Image Placeholder 1"/>
          <p:cNvSpPr>
            <a:spLocks noGrp="1" noRot="1" noChangeAspect="1"/>
          </p:cNvSpPr>
          <p:nvPr>
            <p:ph type="sldImg"/>
          </p:nvPr>
        </p:nvSpPr>
        <p:spPr>
          <a:ln/>
        </p:spPr>
      </p:sp>
      <p:sp>
        <p:nvSpPr>
          <p:cNvPr id="26317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We introduce a new error tolerance mechanism that can adjust</a:t>
            </a:r>
          </a:p>
          <a:p>
            <a:r>
              <a:rPr lang="en-US">
                <a:latin typeface="Arial" charset="0"/>
                <a:ea typeface="ＭＳ Ｐゴシック" charset="0"/>
                <a:cs typeface="ＭＳ Ｐゴシック" charset="0"/>
              </a:rPr>
              <a:t>the read reference voltage dynamically based on the predictive</a:t>
            </a:r>
          </a:p>
          <a:p>
            <a:r>
              <a:rPr lang="en-US">
                <a:latin typeface="Arial" charset="0"/>
                <a:ea typeface="ＭＳ Ｐゴシック" charset="0"/>
                <a:cs typeface="ＭＳ Ｐゴシック" charset="0"/>
              </a:rPr>
              <a:t>threshold voltage model. The key observation is that the threshold</a:t>
            </a:r>
          </a:p>
          <a:p>
            <a:r>
              <a:rPr lang="en-US">
                <a:latin typeface="Arial" charset="0"/>
                <a:ea typeface="ＭＳ Ｐゴシック" charset="0"/>
                <a:cs typeface="ＭＳ Ｐゴシック" charset="0"/>
              </a:rPr>
              <a:t>voltage distribution of a cell shifts to the right and widens with</a:t>
            </a:r>
          </a:p>
          <a:p>
            <a:r>
              <a:rPr lang="en-US">
                <a:latin typeface="Arial" charset="0"/>
                <a:ea typeface="ＭＳ Ｐゴシック" charset="0"/>
                <a:cs typeface="ＭＳ Ｐゴシック" charset="0"/>
              </a:rPr>
              <a:t>program interference </a:t>
            </a:r>
            <a:r>
              <a:rPr lang="en-US" i="1">
                <a:latin typeface="Arial" charset="0"/>
                <a:ea typeface="ＭＳ Ｐゴシック" charset="0"/>
                <a:cs typeface="ＭＳ Ｐゴシック" charset="0"/>
              </a:rPr>
              <a:t>in a manner that is predictable via online</a:t>
            </a:r>
          </a:p>
          <a:p>
            <a:r>
              <a:rPr lang="en-US" i="1">
                <a:latin typeface="Arial" charset="0"/>
                <a:ea typeface="ＭＳ Ｐゴシック" charset="0"/>
                <a:cs typeface="ＭＳ Ｐゴシック" charset="0"/>
              </a:rPr>
              <a:t>learning of the distribution. </a:t>
            </a:r>
            <a:r>
              <a:rPr lang="en-US">
                <a:latin typeface="Arial" charset="0"/>
                <a:ea typeface="ＭＳ Ｐゴシック" charset="0"/>
                <a:cs typeface="ＭＳ Ｐゴシック" charset="0"/>
              </a:rPr>
              <a:t>As a result, the optimum read reference</a:t>
            </a:r>
          </a:p>
          <a:p>
            <a:r>
              <a:rPr lang="en-US">
                <a:latin typeface="Arial" charset="0"/>
                <a:ea typeface="ＭＳ Ｐゴシック" charset="0"/>
                <a:cs typeface="ＭＳ Ｐゴシック" charset="0"/>
              </a:rPr>
              <a:t>voltage between different threshold voltage ranges (i.e., logical values)</a:t>
            </a:r>
          </a:p>
          <a:p>
            <a:r>
              <a:rPr lang="en-US">
                <a:latin typeface="Arial" charset="0"/>
                <a:ea typeface="ＭＳ Ｐゴシック" charset="0"/>
                <a:cs typeface="ＭＳ Ｐゴシック" charset="0"/>
              </a:rPr>
              <a:t>can be predicted. Our evaluations show that doing so with our online</a:t>
            </a:r>
          </a:p>
          <a:p>
            <a:r>
              <a:rPr lang="en-US">
                <a:latin typeface="Arial" charset="0"/>
                <a:ea typeface="ＭＳ Ｐゴシック" charset="0"/>
                <a:cs typeface="ＭＳ Ｐゴシック" charset="0"/>
              </a:rPr>
              <a:t>mechanism reduces the raw bit error rate (BER) by 64% and improves</a:t>
            </a:r>
          </a:p>
          <a:p>
            <a:r>
              <a:rPr lang="en-US">
                <a:latin typeface="Arial" charset="0"/>
                <a:ea typeface="ＭＳ Ｐゴシック" charset="0"/>
                <a:cs typeface="ＭＳ Ｐゴシック" charset="0"/>
              </a:rPr>
              <a:t>the P/E cycle lifetime of NAND flash memory by 30% compared to a</a:t>
            </a:r>
          </a:p>
          <a:p>
            <a:r>
              <a:rPr lang="en-US">
                <a:latin typeface="Arial" charset="0"/>
                <a:ea typeface="ＭＳ Ｐゴシック" charset="0"/>
                <a:cs typeface="ＭＳ Ｐゴシック" charset="0"/>
              </a:rPr>
              <a:t>baseline that uses state-of-the-art error-correcting codes (ECC).</a:t>
            </a:r>
          </a:p>
        </p:txBody>
      </p:sp>
      <p:sp>
        <p:nvSpPr>
          <p:cNvPr id="26317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252162AC-747A-5141-87B0-53B8E984084E}"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17719312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538" eaLnBrk="0" hangingPunct="0">
              <a:defRPr sz="2400">
                <a:solidFill>
                  <a:schemeClr val="tx1"/>
                </a:solidFill>
                <a:latin typeface="Arial" charset="0"/>
                <a:ea typeface="ＭＳ Ｐゴシック" charset="0"/>
                <a:cs typeface="ＭＳ Ｐゴシック" charset="0"/>
              </a:defRPr>
            </a:lvl1pPr>
            <a:lvl2pPr marL="757066" indent="-291179" defTabSz="928538" eaLnBrk="0" hangingPunct="0">
              <a:defRPr sz="2400">
                <a:solidFill>
                  <a:schemeClr val="tx1"/>
                </a:solidFill>
                <a:latin typeface="Arial" charset="0"/>
                <a:ea typeface="ＭＳ Ｐゴシック" charset="0"/>
              </a:defRPr>
            </a:lvl2pPr>
            <a:lvl3pPr marL="1164717" indent="-232943" defTabSz="928538" eaLnBrk="0" hangingPunct="0">
              <a:defRPr sz="2400">
                <a:solidFill>
                  <a:schemeClr val="tx1"/>
                </a:solidFill>
                <a:latin typeface="Arial" charset="0"/>
                <a:ea typeface="ＭＳ Ｐゴシック" charset="0"/>
              </a:defRPr>
            </a:lvl3pPr>
            <a:lvl4pPr marL="1630604" indent="-232943" defTabSz="928538" eaLnBrk="0" hangingPunct="0">
              <a:defRPr sz="2400">
                <a:solidFill>
                  <a:schemeClr val="tx1"/>
                </a:solidFill>
                <a:latin typeface="Arial" charset="0"/>
                <a:ea typeface="ＭＳ Ｐゴシック" charset="0"/>
              </a:defRPr>
            </a:lvl4pPr>
            <a:lvl5pPr marL="2096491" indent="-232943" defTabSz="928538" eaLnBrk="0" hangingPunct="0">
              <a:defRPr sz="2400">
                <a:solidFill>
                  <a:schemeClr val="tx1"/>
                </a:solidFill>
                <a:latin typeface="Arial" charset="0"/>
                <a:ea typeface="ＭＳ Ｐゴシック" charset="0"/>
              </a:defRPr>
            </a:lvl5pPr>
            <a:lvl6pPr marL="2562377" indent="-232943" defTabSz="928538" eaLnBrk="0" fontAlgn="base" hangingPunct="0">
              <a:spcBef>
                <a:spcPct val="0"/>
              </a:spcBef>
              <a:spcAft>
                <a:spcPct val="0"/>
              </a:spcAft>
              <a:defRPr sz="2400">
                <a:solidFill>
                  <a:schemeClr val="tx1"/>
                </a:solidFill>
                <a:latin typeface="Arial" charset="0"/>
                <a:ea typeface="ＭＳ Ｐゴシック" charset="0"/>
              </a:defRPr>
            </a:lvl6pPr>
            <a:lvl7pPr marL="3028264" indent="-232943" defTabSz="928538" eaLnBrk="0" fontAlgn="base" hangingPunct="0">
              <a:spcBef>
                <a:spcPct val="0"/>
              </a:spcBef>
              <a:spcAft>
                <a:spcPct val="0"/>
              </a:spcAft>
              <a:defRPr sz="2400">
                <a:solidFill>
                  <a:schemeClr val="tx1"/>
                </a:solidFill>
                <a:latin typeface="Arial" charset="0"/>
                <a:ea typeface="ＭＳ Ｐゴシック" charset="0"/>
              </a:defRPr>
            </a:lvl7pPr>
            <a:lvl8pPr marL="3494151" indent="-232943" defTabSz="928538" eaLnBrk="0" fontAlgn="base" hangingPunct="0">
              <a:spcBef>
                <a:spcPct val="0"/>
              </a:spcBef>
              <a:spcAft>
                <a:spcPct val="0"/>
              </a:spcAft>
              <a:defRPr sz="2400">
                <a:solidFill>
                  <a:schemeClr val="tx1"/>
                </a:solidFill>
                <a:latin typeface="Arial" charset="0"/>
                <a:ea typeface="ＭＳ Ｐゴシック" charset="0"/>
              </a:defRPr>
            </a:lvl8pPr>
            <a:lvl9pPr marL="3960038" indent="-232943" defTabSz="928538"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28538" rtl="0" eaLnBrk="1" fontAlgn="auto" latinLnBrk="0" hangingPunct="1">
              <a:lnSpc>
                <a:spcPct val="100000"/>
              </a:lnSpc>
              <a:spcBef>
                <a:spcPts val="0"/>
              </a:spcBef>
              <a:spcAft>
                <a:spcPts val="0"/>
              </a:spcAft>
              <a:buClrTx/>
              <a:buSzTx/>
              <a:buFontTx/>
              <a:buNone/>
              <a:tabLst/>
              <a:defRPr/>
            </a:pPr>
            <a:fld id="{D433A3D9-BADB-734B-A983-EA6AF1EA18FE}"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rPr>
              <a:pPr marL="0" marR="0" lvl="0" indent="0" algn="r" defTabSz="928538"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endParaRPr>
          </a:p>
        </p:txBody>
      </p:sp>
      <p:sp>
        <p:nvSpPr>
          <p:cNvPr id="75778" name="Rectangle 2"/>
          <p:cNvSpPr>
            <a:spLocks noGrp="1" noRot="1" noChangeAspect="1" noChangeArrowheads="1" noTextEdit="1"/>
          </p:cNvSpPr>
          <p:nvPr>
            <p:ph type="sldImg"/>
          </p:nvPr>
        </p:nvSpPr>
        <p:spPr bwMode="auto">
          <a:xfrm>
            <a:off x="1181100" y="696913"/>
            <a:ext cx="4648200" cy="348615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7577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en-US">
              <a:latin typeface="Arial" charset="0"/>
            </a:endParaRPr>
          </a:p>
        </p:txBody>
      </p:sp>
    </p:spTree>
    <p:extLst>
      <p:ext uri="{BB962C8B-B14F-4D97-AF65-F5344CB8AC3E}">
        <p14:creationId xmlns:p14="http://schemas.microsoft.com/office/powerpoint/2010/main" val="27170160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538" eaLnBrk="0" hangingPunct="0">
              <a:defRPr sz="2400">
                <a:solidFill>
                  <a:schemeClr val="tx1"/>
                </a:solidFill>
                <a:latin typeface="Arial" charset="0"/>
                <a:ea typeface="ＭＳ Ｐゴシック" charset="0"/>
                <a:cs typeface="ＭＳ Ｐゴシック" charset="0"/>
              </a:defRPr>
            </a:lvl1pPr>
            <a:lvl2pPr marL="757066" indent="-291179" defTabSz="928538" eaLnBrk="0" hangingPunct="0">
              <a:defRPr sz="2400">
                <a:solidFill>
                  <a:schemeClr val="tx1"/>
                </a:solidFill>
                <a:latin typeface="Arial" charset="0"/>
                <a:ea typeface="ＭＳ Ｐゴシック" charset="0"/>
              </a:defRPr>
            </a:lvl2pPr>
            <a:lvl3pPr marL="1164717" indent="-232943" defTabSz="928538" eaLnBrk="0" hangingPunct="0">
              <a:defRPr sz="2400">
                <a:solidFill>
                  <a:schemeClr val="tx1"/>
                </a:solidFill>
                <a:latin typeface="Arial" charset="0"/>
                <a:ea typeface="ＭＳ Ｐゴシック" charset="0"/>
              </a:defRPr>
            </a:lvl3pPr>
            <a:lvl4pPr marL="1630604" indent="-232943" defTabSz="928538" eaLnBrk="0" hangingPunct="0">
              <a:defRPr sz="2400">
                <a:solidFill>
                  <a:schemeClr val="tx1"/>
                </a:solidFill>
                <a:latin typeface="Arial" charset="0"/>
                <a:ea typeface="ＭＳ Ｐゴシック" charset="0"/>
              </a:defRPr>
            </a:lvl4pPr>
            <a:lvl5pPr marL="2096491" indent="-232943" defTabSz="928538" eaLnBrk="0" hangingPunct="0">
              <a:defRPr sz="2400">
                <a:solidFill>
                  <a:schemeClr val="tx1"/>
                </a:solidFill>
                <a:latin typeface="Arial" charset="0"/>
                <a:ea typeface="ＭＳ Ｐゴシック" charset="0"/>
              </a:defRPr>
            </a:lvl5pPr>
            <a:lvl6pPr marL="2562377" indent="-232943" defTabSz="928538" eaLnBrk="0" fontAlgn="base" hangingPunct="0">
              <a:spcBef>
                <a:spcPct val="0"/>
              </a:spcBef>
              <a:spcAft>
                <a:spcPct val="0"/>
              </a:spcAft>
              <a:defRPr sz="2400">
                <a:solidFill>
                  <a:schemeClr val="tx1"/>
                </a:solidFill>
                <a:latin typeface="Arial" charset="0"/>
                <a:ea typeface="ＭＳ Ｐゴシック" charset="0"/>
              </a:defRPr>
            </a:lvl6pPr>
            <a:lvl7pPr marL="3028264" indent="-232943" defTabSz="928538" eaLnBrk="0" fontAlgn="base" hangingPunct="0">
              <a:spcBef>
                <a:spcPct val="0"/>
              </a:spcBef>
              <a:spcAft>
                <a:spcPct val="0"/>
              </a:spcAft>
              <a:defRPr sz="2400">
                <a:solidFill>
                  <a:schemeClr val="tx1"/>
                </a:solidFill>
                <a:latin typeface="Arial" charset="0"/>
                <a:ea typeface="ＭＳ Ｐゴシック" charset="0"/>
              </a:defRPr>
            </a:lvl7pPr>
            <a:lvl8pPr marL="3494151" indent="-232943" defTabSz="928538" eaLnBrk="0" fontAlgn="base" hangingPunct="0">
              <a:spcBef>
                <a:spcPct val="0"/>
              </a:spcBef>
              <a:spcAft>
                <a:spcPct val="0"/>
              </a:spcAft>
              <a:defRPr sz="2400">
                <a:solidFill>
                  <a:schemeClr val="tx1"/>
                </a:solidFill>
                <a:latin typeface="Arial" charset="0"/>
                <a:ea typeface="ＭＳ Ｐゴシック" charset="0"/>
              </a:defRPr>
            </a:lvl8pPr>
            <a:lvl9pPr marL="3960038" indent="-232943" defTabSz="928538"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28538" rtl="0" eaLnBrk="1" fontAlgn="auto" latinLnBrk="0" hangingPunct="1">
              <a:lnSpc>
                <a:spcPct val="100000"/>
              </a:lnSpc>
              <a:spcBef>
                <a:spcPts val="0"/>
              </a:spcBef>
              <a:spcAft>
                <a:spcPts val="0"/>
              </a:spcAft>
              <a:buClrTx/>
              <a:buSzTx/>
              <a:buFontTx/>
              <a:buNone/>
              <a:tabLst/>
              <a:defRPr/>
            </a:pPr>
            <a:fld id="{D433A3D9-BADB-734B-A983-EA6AF1EA18FE}"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rPr>
              <a:pPr marL="0" marR="0" lvl="0" indent="0" algn="r" defTabSz="928538"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endParaRPr>
          </a:p>
        </p:txBody>
      </p:sp>
      <p:sp>
        <p:nvSpPr>
          <p:cNvPr id="75778" name="Rectangle 2"/>
          <p:cNvSpPr>
            <a:spLocks noGrp="1" noRot="1" noChangeAspect="1" noChangeArrowheads="1" noTextEdit="1"/>
          </p:cNvSpPr>
          <p:nvPr>
            <p:ph type="sldImg"/>
          </p:nvPr>
        </p:nvSpPr>
        <p:spPr bwMode="auto">
          <a:xfrm>
            <a:off x="1181100" y="696913"/>
            <a:ext cx="4648200" cy="348615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7577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en-US">
              <a:latin typeface="Arial" charset="0"/>
            </a:endParaRPr>
          </a:p>
        </p:txBody>
      </p:sp>
    </p:spTree>
    <p:extLst>
      <p:ext uri="{BB962C8B-B14F-4D97-AF65-F5344CB8AC3E}">
        <p14:creationId xmlns:p14="http://schemas.microsoft.com/office/powerpoint/2010/main" val="1901956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Slide Image Placeholder 1"/>
          <p:cNvSpPr>
            <a:spLocks noGrp="1" noRot="1" noChangeAspect="1" noTextEdit="1"/>
          </p:cNvSpPr>
          <p:nvPr>
            <p:ph type="sldImg"/>
          </p:nvPr>
        </p:nvSpPr>
        <p:spPr>
          <a:ln/>
        </p:spPr>
      </p:sp>
      <p:sp>
        <p:nvSpPr>
          <p:cNvPr id="26009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6009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DBB4FB4F-64AA-1F4C-9BB7-179720B17705}"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3379819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Slide Image Placeholder 1"/>
          <p:cNvSpPr>
            <a:spLocks noGrp="1" noRot="1" noChangeAspect="1"/>
          </p:cNvSpPr>
          <p:nvPr>
            <p:ph type="sldImg"/>
          </p:nvPr>
        </p:nvSpPr>
        <p:spPr>
          <a:ln/>
        </p:spPr>
      </p:sp>
      <p:sp>
        <p:nvSpPr>
          <p:cNvPr id="26624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Now, let’s zoom in to a single block of flash memory, which consists of an array of flash pages.</a:t>
            </a:r>
          </a:p>
          <a:p>
            <a:r>
              <a:rPr lang="en-US">
                <a:latin typeface="Arial" charset="0"/>
                <a:ea typeface="ＭＳ Ｐゴシック" charset="0"/>
                <a:cs typeface="ＭＳ Ｐゴシック" charset="0"/>
              </a:rPr>
              <a:t>Each flash page is written to flash cells located in the same row.</a:t>
            </a:r>
          </a:p>
          <a:p>
            <a:r>
              <a:rPr lang="en-US">
                <a:latin typeface="Arial" charset="0"/>
                <a:ea typeface="ＭＳ Ｐゴシック" charset="0"/>
                <a:cs typeface="ＭＳ Ｐゴシック" charset="0"/>
              </a:rPr>
              <a:t>Each row of cells are controlled by the same horizontal wire.</a:t>
            </a:r>
          </a:p>
          <a:p>
            <a:r>
              <a:rPr lang="en-US">
                <a:latin typeface="Arial" charset="0"/>
                <a:ea typeface="ＭＳ Ｐゴシック" charset="0"/>
                <a:cs typeface="ＭＳ Ｐゴシック" charset="0"/>
              </a:rPr>
              <a:t>Each column of cells are connected in series with a sense amplifier at the bottom. </a:t>
            </a:r>
          </a:p>
        </p:txBody>
      </p:sp>
      <p:sp>
        <p:nvSpPr>
          <p:cNvPr id="26624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251D6164-23B8-B046-BED0-9C1285A065B8}"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509643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Slide Image Placeholder 1"/>
          <p:cNvSpPr>
            <a:spLocks noGrp="1" noRot="1" noChangeAspect="1"/>
          </p:cNvSpPr>
          <p:nvPr>
            <p:ph type="sldImg"/>
          </p:nvPr>
        </p:nvSpPr>
        <p:spPr>
          <a:ln/>
        </p:spPr>
      </p:sp>
      <p:sp>
        <p:nvSpPr>
          <p:cNvPr id="26317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We introduce a new error tolerance mechanism that can adjust</a:t>
            </a:r>
          </a:p>
          <a:p>
            <a:r>
              <a:rPr lang="en-US">
                <a:latin typeface="Arial" charset="0"/>
                <a:ea typeface="ＭＳ Ｐゴシック" charset="0"/>
                <a:cs typeface="ＭＳ Ｐゴシック" charset="0"/>
              </a:rPr>
              <a:t>the read reference voltage dynamically based on the predictive</a:t>
            </a:r>
          </a:p>
          <a:p>
            <a:r>
              <a:rPr lang="en-US">
                <a:latin typeface="Arial" charset="0"/>
                <a:ea typeface="ＭＳ Ｐゴシック" charset="0"/>
                <a:cs typeface="ＭＳ Ｐゴシック" charset="0"/>
              </a:rPr>
              <a:t>threshold voltage model. The key observation is that the threshold</a:t>
            </a:r>
          </a:p>
          <a:p>
            <a:r>
              <a:rPr lang="en-US">
                <a:latin typeface="Arial" charset="0"/>
                <a:ea typeface="ＭＳ Ｐゴシック" charset="0"/>
                <a:cs typeface="ＭＳ Ｐゴシック" charset="0"/>
              </a:rPr>
              <a:t>voltage distribution of a cell shifts to the right and widens with</a:t>
            </a:r>
          </a:p>
          <a:p>
            <a:r>
              <a:rPr lang="en-US">
                <a:latin typeface="Arial" charset="0"/>
                <a:ea typeface="ＭＳ Ｐゴシック" charset="0"/>
                <a:cs typeface="ＭＳ Ｐゴシック" charset="0"/>
              </a:rPr>
              <a:t>program interference </a:t>
            </a:r>
            <a:r>
              <a:rPr lang="en-US" i="1">
                <a:latin typeface="Arial" charset="0"/>
                <a:ea typeface="ＭＳ Ｐゴシック" charset="0"/>
                <a:cs typeface="ＭＳ Ｐゴシック" charset="0"/>
              </a:rPr>
              <a:t>in a manner that is predictable via online</a:t>
            </a:r>
          </a:p>
          <a:p>
            <a:r>
              <a:rPr lang="en-US" i="1">
                <a:latin typeface="Arial" charset="0"/>
                <a:ea typeface="ＭＳ Ｐゴシック" charset="0"/>
                <a:cs typeface="ＭＳ Ｐゴシック" charset="0"/>
              </a:rPr>
              <a:t>learning of the distribution. </a:t>
            </a:r>
            <a:r>
              <a:rPr lang="en-US">
                <a:latin typeface="Arial" charset="0"/>
                <a:ea typeface="ＭＳ Ｐゴシック" charset="0"/>
                <a:cs typeface="ＭＳ Ｐゴシック" charset="0"/>
              </a:rPr>
              <a:t>As a result, the optimum read reference</a:t>
            </a:r>
          </a:p>
          <a:p>
            <a:r>
              <a:rPr lang="en-US">
                <a:latin typeface="Arial" charset="0"/>
                <a:ea typeface="ＭＳ Ｐゴシック" charset="0"/>
                <a:cs typeface="ＭＳ Ｐゴシック" charset="0"/>
              </a:rPr>
              <a:t>voltage between different threshold voltage ranges (i.e., logical values)</a:t>
            </a:r>
          </a:p>
          <a:p>
            <a:r>
              <a:rPr lang="en-US">
                <a:latin typeface="Arial" charset="0"/>
                <a:ea typeface="ＭＳ Ｐゴシック" charset="0"/>
                <a:cs typeface="ＭＳ Ｐゴシック" charset="0"/>
              </a:rPr>
              <a:t>can be predicted. Our evaluations show that doing so with our online</a:t>
            </a:r>
          </a:p>
          <a:p>
            <a:r>
              <a:rPr lang="en-US">
                <a:latin typeface="Arial" charset="0"/>
                <a:ea typeface="ＭＳ Ｐゴシック" charset="0"/>
                <a:cs typeface="ＭＳ Ｐゴシック" charset="0"/>
              </a:rPr>
              <a:t>mechanism reduces the raw bit error rate (BER) by 64% and improves</a:t>
            </a:r>
          </a:p>
          <a:p>
            <a:r>
              <a:rPr lang="en-US">
                <a:latin typeface="Arial" charset="0"/>
                <a:ea typeface="ＭＳ Ｐゴシック" charset="0"/>
                <a:cs typeface="ＭＳ Ｐゴシック" charset="0"/>
              </a:rPr>
              <a:t>the P/E cycle lifetime of NAND flash memory by 30% compared to a</a:t>
            </a:r>
          </a:p>
          <a:p>
            <a:r>
              <a:rPr lang="en-US">
                <a:latin typeface="Arial" charset="0"/>
                <a:ea typeface="ＭＳ Ｐゴシック" charset="0"/>
                <a:cs typeface="ＭＳ Ｐゴシック" charset="0"/>
              </a:rPr>
              <a:t>baseline that uses state-of-the-art error-correcting codes (ECC).</a:t>
            </a:r>
          </a:p>
        </p:txBody>
      </p:sp>
      <p:sp>
        <p:nvSpPr>
          <p:cNvPr id="26317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252162AC-747A-5141-87B0-53B8E984084E}"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37945424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Slide Image Placeholder 1"/>
          <p:cNvSpPr>
            <a:spLocks noGrp="1" noRot="1" noChangeAspect="1" noTextEdit="1"/>
          </p:cNvSpPr>
          <p:nvPr>
            <p:ph type="sldImg"/>
          </p:nvPr>
        </p:nvSpPr>
        <p:spPr>
          <a:ln/>
        </p:spPr>
      </p:sp>
      <p:sp>
        <p:nvSpPr>
          <p:cNvPr id="26829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6829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58F60A96-03E2-DF4F-977E-61D3481842B0}"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31282790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Slide Image Placeholder 1"/>
          <p:cNvSpPr>
            <a:spLocks noGrp="1" noRot="1" noChangeAspect="1" noTextEdit="1"/>
          </p:cNvSpPr>
          <p:nvPr>
            <p:ph type="sldImg"/>
          </p:nvPr>
        </p:nvSpPr>
        <p:spPr>
          <a:ln/>
        </p:spPr>
      </p:sp>
      <p:sp>
        <p:nvSpPr>
          <p:cNvPr id="26829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6829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58F60A96-03E2-DF4F-977E-61D3481842B0}"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123</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10830289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538" eaLnBrk="0" hangingPunct="0">
              <a:defRPr sz="2400">
                <a:solidFill>
                  <a:schemeClr val="tx1"/>
                </a:solidFill>
                <a:latin typeface="Arial" charset="0"/>
                <a:ea typeface="ＭＳ Ｐゴシック" charset="0"/>
                <a:cs typeface="ＭＳ Ｐゴシック" charset="0"/>
              </a:defRPr>
            </a:lvl1pPr>
            <a:lvl2pPr marL="757066" indent="-291179" defTabSz="928538" eaLnBrk="0" hangingPunct="0">
              <a:defRPr sz="2400">
                <a:solidFill>
                  <a:schemeClr val="tx1"/>
                </a:solidFill>
                <a:latin typeface="Arial" charset="0"/>
                <a:ea typeface="ＭＳ Ｐゴシック" charset="0"/>
              </a:defRPr>
            </a:lvl2pPr>
            <a:lvl3pPr marL="1164717" indent="-232943" defTabSz="928538" eaLnBrk="0" hangingPunct="0">
              <a:defRPr sz="2400">
                <a:solidFill>
                  <a:schemeClr val="tx1"/>
                </a:solidFill>
                <a:latin typeface="Arial" charset="0"/>
                <a:ea typeface="ＭＳ Ｐゴシック" charset="0"/>
              </a:defRPr>
            </a:lvl3pPr>
            <a:lvl4pPr marL="1630604" indent="-232943" defTabSz="928538" eaLnBrk="0" hangingPunct="0">
              <a:defRPr sz="2400">
                <a:solidFill>
                  <a:schemeClr val="tx1"/>
                </a:solidFill>
                <a:latin typeface="Arial" charset="0"/>
                <a:ea typeface="ＭＳ Ｐゴシック" charset="0"/>
              </a:defRPr>
            </a:lvl4pPr>
            <a:lvl5pPr marL="2096491" indent="-232943" defTabSz="928538" eaLnBrk="0" hangingPunct="0">
              <a:defRPr sz="2400">
                <a:solidFill>
                  <a:schemeClr val="tx1"/>
                </a:solidFill>
                <a:latin typeface="Arial" charset="0"/>
                <a:ea typeface="ＭＳ Ｐゴシック" charset="0"/>
              </a:defRPr>
            </a:lvl5pPr>
            <a:lvl6pPr marL="2562377" indent="-232943" defTabSz="928538" eaLnBrk="0" fontAlgn="base" hangingPunct="0">
              <a:spcBef>
                <a:spcPct val="0"/>
              </a:spcBef>
              <a:spcAft>
                <a:spcPct val="0"/>
              </a:spcAft>
              <a:defRPr sz="2400">
                <a:solidFill>
                  <a:schemeClr val="tx1"/>
                </a:solidFill>
                <a:latin typeface="Arial" charset="0"/>
                <a:ea typeface="ＭＳ Ｐゴシック" charset="0"/>
              </a:defRPr>
            </a:lvl6pPr>
            <a:lvl7pPr marL="3028264" indent="-232943" defTabSz="928538" eaLnBrk="0" fontAlgn="base" hangingPunct="0">
              <a:spcBef>
                <a:spcPct val="0"/>
              </a:spcBef>
              <a:spcAft>
                <a:spcPct val="0"/>
              </a:spcAft>
              <a:defRPr sz="2400">
                <a:solidFill>
                  <a:schemeClr val="tx1"/>
                </a:solidFill>
                <a:latin typeface="Arial" charset="0"/>
                <a:ea typeface="ＭＳ Ｐゴシック" charset="0"/>
              </a:defRPr>
            </a:lvl7pPr>
            <a:lvl8pPr marL="3494151" indent="-232943" defTabSz="928538" eaLnBrk="0" fontAlgn="base" hangingPunct="0">
              <a:spcBef>
                <a:spcPct val="0"/>
              </a:spcBef>
              <a:spcAft>
                <a:spcPct val="0"/>
              </a:spcAft>
              <a:defRPr sz="2400">
                <a:solidFill>
                  <a:schemeClr val="tx1"/>
                </a:solidFill>
                <a:latin typeface="Arial" charset="0"/>
                <a:ea typeface="ＭＳ Ｐゴシック" charset="0"/>
              </a:defRPr>
            </a:lvl8pPr>
            <a:lvl9pPr marL="3960038" indent="-232943" defTabSz="928538"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28538" rtl="0" eaLnBrk="1" fontAlgn="auto" latinLnBrk="0" hangingPunct="1">
              <a:lnSpc>
                <a:spcPct val="100000"/>
              </a:lnSpc>
              <a:spcBef>
                <a:spcPts val="0"/>
              </a:spcBef>
              <a:spcAft>
                <a:spcPts val="0"/>
              </a:spcAft>
              <a:buClrTx/>
              <a:buSzTx/>
              <a:buFontTx/>
              <a:buNone/>
              <a:tabLst/>
              <a:defRPr/>
            </a:pPr>
            <a:fld id="{D433A3D9-BADB-734B-A983-EA6AF1EA18FE}"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rPr>
              <a:pPr marL="0" marR="0" lvl="0" indent="0" algn="r" defTabSz="928538" rtl="0" eaLnBrk="1" fontAlgn="auto" latinLnBrk="0" hangingPunct="1">
                <a:lnSpc>
                  <a:spcPct val="100000"/>
                </a:lnSpc>
                <a:spcBef>
                  <a:spcPts val="0"/>
                </a:spcBef>
                <a:spcAft>
                  <a:spcPts val="0"/>
                </a:spcAft>
                <a:buClrTx/>
                <a:buSzTx/>
                <a:buFontTx/>
                <a:buNone/>
                <a:tabLst/>
                <a:defRPr/>
              </a:pPr>
              <a:t>124</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endParaRPr>
          </a:p>
        </p:txBody>
      </p:sp>
      <p:sp>
        <p:nvSpPr>
          <p:cNvPr id="75778" name="Rectangle 2"/>
          <p:cNvSpPr>
            <a:spLocks noGrp="1" noRot="1" noChangeAspect="1" noChangeArrowheads="1" noTextEdit="1"/>
          </p:cNvSpPr>
          <p:nvPr>
            <p:ph type="sldImg"/>
          </p:nvPr>
        </p:nvSpPr>
        <p:spPr bwMode="auto">
          <a:xfrm>
            <a:off x="1181100" y="696913"/>
            <a:ext cx="4648200" cy="348615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7577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en-US">
              <a:latin typeface="Arial" charset="0"/>
            </a:endParaRPr>
          </a:p>
        </p:txBody>
      </p:sp>
    </p:spTree>
    <p:extLst>
      <p:ext uri="{BB962C8B-B14F-4D97-AF65-F5344CB8AC3E}">
        <p14:creationId xmlns:p14="http://schemas.microsoft.com/office/powerpoint/2010/main" val="37144742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Slide Image Placeholder 1"/>
          <p:cNvSpPr>
            <a:spLocks noGrp="1" noRot="1" noChangeAspect="1"/>
          </p:cNvSpPr>
          <p:nvPr>
            <p:ph type="sldImg"/>
          </p:nvPr>
        </p:nvSpPr>
        <p:spPr>
          <a:ln/>
        </p:spPr>
      </p:sp>
      <p:sp>
        <p:nvSpPr>
          <p:cNvPr id="26419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When we read from one page in a block, we apply a high voltage to all the other pages in the same block. We will explain why later</a:t>
            </a:r>
          </a:p>
        </p:txBody>
      </p:sp>
      <p:sp>
        <p:nvSpPr>
          <p:cNvPr id="26419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DC9ADEB-8BBF-1542-A789-E3417689B7C5}"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126</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13847664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Slide Image Placeholder 1"/>
          <p:cNvSpPr>
            <a:spLocks noGrp="1" noRot="1" noChangeAspect="1"/>
          </p:cNvSpPr>
          <p:nvPr>
            <p:ph type="sldImg"/>
          </p:nvPr>
        </p:nvSpPr>
        <p:spPr>
          <a:ln/>
        </p:spPr>
      </p:sp>
      <p:sp>
        <p:nvSpPr>
          <p:cNvPr id="26624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Now, let’s zoom in to a single block of flash memory, which consists of an array of flash pages.</a:t>
            </a:r>
          </a:p>
          <a:p>
            <a:r>
              <a:rPr lang="en-US">
                <a:latin typeface="Arial" charset="0"/>
                <a:ea typeface="ＭＳ Ｐゴシック" charset="0"/>
                <a:cs typeface="ＭＳ Ｐゴシック" charset="0"/>
              </a:rPr>
              <a:t>Each flash page is written to flash cells located in the same row.</a:t>
            </a:r>
          </a:p>
          <a:p>
            <a:r>
              <a:rPr lang="en-US">
                <a:latin typeface="Arial" charset="0"/>
                <a:ea typeface="ＭＳ Ｐゴシック" charset="0"/>
                <a:cs typeface="ＭＳ Ｐゴシック" charset="0"/>
              </a:rPr>
              <a:t>Each row of cells are controlled by the same horizontal wire.</a:t>
            </a:r>
          </a:p>
          <a:p>
            <a:r>
              <a:rPr lang="en-US">
                <a:latin typeface="Arial" charset="0"/>
                <a:ea typeface="ＭＳ Ｐゴシック" charset="0"/>
                <a:cs typeface="ＭＳ Ｐゴシック" charset="0"/>
              </a:rPr>
              <a:t>Each column of cells are connected in series with a sense amplifier at the bottom. </a:t>
            </a:r>
          </a:p>
        </p:txBody>
      </p:sp>
      <p:sp>
        <p:nvSpPr>
          <p:cNvPr id="26624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51D6164-23B8-B046-BED0-9C1285A065B8}"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96357037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Slide Image Placeholder 1"/>
          <p:cNvSpPr>
            <a:spLocks noGrp="1" noRot="1" noChangeAspect="1"/>
          </p:cNvSpPr>
          <p:nvPr>
            <p:ph type="sldImg"/>
          </p:nvPr>
        </p:nvSpPr>
        <p:spPr>
          <a:ln/>
        </p:spPr>
      </p:sp>
      <p:sp>
        <p:nvSpPr>
          <p:cNvPr id="26829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Now let’s zoom in again to look at a single flash cell, or, it can also be called, a floating gate transistor.</a:t>
            </a:r>
          </a:p>
          <a:p>
            <a:endParaRPr lang="en-US">
              <a:latin typeface="Arial" charset="0"/>
              <a:ea typeface="ＭＳ Ｐゴシック" charset="0"/>
              <a:cs typeface="ＭＳ Ｐゴシック" charset="0"/>
            </a:endParaRPr>
          </a:p>
        </p:txBody>
      </p:sp>
      <p:sp>
        <p:nvSpPr>
          <p:cNvPr id="26829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A1A3721-F261-6E4E-AC12-4A172EDBF29D}"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128</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7915780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Slide Image Placeholder 1"/>
          <p:cNvSpPr>
            <a:spLocks noGrp="1" noRot="1" noChangeAspect="1"/>
          </p:cNvSpPr>
          <p:nvPr>
            <p:ph type="sldImg"/>
          </p:nvPr>
        </p:nvSpPr>
        <p:spPr>
          <a:ln/>
        </p:spPr>
      </p:sp>
      <p:sp>
        <p:nvSpPr>
          <p:cNvPr id="27033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Now, if we have two flash cells programmed to different threshold voltages, 2V and 3V, we can distinguish them with a read voltage of 2.5V.</a:t>
            </a:r>
          </a:p>
          <a:p>
            <a:r>
              <a:rPr lang="en-US">
                <a:latin typeface="Arial" charset="0"/>
                <a:ea typeface="ＭＳ Ｐゴシック" charset="0"/>
                <a:cs typeface="ＭＳ Ｐゴシック" charset="0"/>
              </a:rPr>
              <a:t>When we apply 2.5V to the gate, since the read voltage is higher than the threshold voltage, …</a:t>
            </a:r>
          </a:p>
          <a:p>
            <a:r>
              <a:rPr lang="en-US">
                <a:latin typeface="Arial" charset="0"/>
                <a:ea typeface="ＭＳ Ｐゴシック" charset="0"/>
                <a:cs typeface="ＭＳ Ｐゴシック" charset="0"/>
              </a:rPr>
              <a:t>Now if we look back at this example, we can see that the threshold voltage of each flash cell actually represents the value being stored.</a:t>
            </a:r>
          </a:p>
        </p:txBody>
      </p:sp>
      <p:sp>
        <p:nvSpPr>
          <p:cNvPr id="27033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43212D5-35D4-D540-A8DC-0FFC637E3569}"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13917957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Slide Image Placeholder 1"/>
          <p:cNvSpPr>
            <a:spLocks noGrp="1" noRot="1" noChangeAspect="1"/>
          </p:cNvSpPr>
          <p:nvPr>
            <p:ph type="sldImg"/>
          </p:nvPr>
        </p:nvSpPr>
        <p:spPr>
          <a:ln/>
        </p:spPr>
      </p:sp>
      <p:sp>
        <p:nvSpPr>
          <p:cNvPr id="27238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But, for the same cells, when we apply a high voltage to them, regardless of the threshold voltage, any cell will be passed-through.</a:t>
            </a:r>
          </a:p>
          <a:p>
            <a:r>
              <a:rPr lang="en-US">
                <a:latin typeface="Arial" charset="0"/>
                <a:ea typeface="ＭＳ Ｐゴシック" charset="0"/>
                <a:cs typeface="ＭＳ Ｐゴシック" charset="0"/>
              </a:rPr>
              <a:t>So we call this voltage pass-through voltage or Vpass</a:t>
            </a:r>
          </a:p>
        </p:txBody>
      </p:sp>
      <p:sp>
        <p:nvSpPr>
          <p:cNvPr id="27238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81B18DF-D3E9-1B4A-AA18-92767ACC8EF4}"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8615822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Slide Image Placeholder 1"/>
          <p:cNvSpPr>
            <a:spLocks noGrp="1" noRot="1" noChangeAspect="1"/>
          </p:cNvSpPr>
          <p:nvPr>
            <p:ph type="sldImg"/>
          </p:nvPr>
        </p:nvSpPr>
        <p:spPr>
          <a:ln/>
        </p:spPr>
      </p:sp>
      <p:sp>
        <p:nvSpPr>
          <p:cNvPr id="27443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Now, let’s look at an example array of flash cells. </a:t>
            </a:r>
          </a:p>
          <a:p>
            <a:r>
              <a:rPr lang="en-US">
                <a:latin typeface="Arial" charset="0"/>
                <a:ea typeface="ＭＳ Ｐゴシック" charset="0"/>
                <a:cs typeface="ＭＳ Ｐゴシック" charset="0"/>
              </a:rPr>
              <a:t>In this example, we make up threshold voltage numbers for each cell. </a:t>
            </a:r>
          </a:p>
          <a:p>
            <a:r>
              <a:rPr lang="en-US">
                <a:latin typeface="Arial" charset="0"/>
                <a:ea typeface="ＭＳ Ｐゴシック" charset="0"/>
                <a:cs typeface="ＭＳ Ｐゴシック" charset="0"/>
              </a:rPr>
              <a:t>Let’s say we want to read from the second page in this array. </a:t>
            </a:r>
          </a:p>
          <a:p>
            <a:r>
              <a:rPr lang="en-US">
                <a:latin typeface="Arial" charset="0"/>
                <a:ea typeface="ＭＳ Ｐゴシック" charset="0"/>
                <a:cs typeface="ＭＳ Ｐゴシック" charset="0"/>
              </a:rPr>
              <a:t>So we apply a read voltage of 2.5 V to the second page</a:t>
            </a:r>
          </a:p>
          <a:p>
            <a:r>
              <a:rPr lang="en-US">
                <a:latin typeface="Arial" charset="0"/>
                <a:ea typeface="ＭＳ Ｐゴシック" charset="0"/>
                <a:cs typeface="ＭＳ Ｐゴシック" charset="0"/>
              </a:rPr>
              <a:t>And since all the other pages are connected in series, we apply a high pass-through voltage of 5 V to the other pages.</a:t>
            </a:r>
          </a:p>
          <a:p>
            <a:r>
              <a:rPr lang="en-US">
                <a:latin typeface="Arial" charset="0"/>
                <a:ea typeface="ＭＳ Ｐゴシック" charset="0"/>
                <a:cs typeface="ＭＳ Ｐゴシック" charset="0"/>
              </a:rPr>
              <a:t>As we can see, the high pass through voltage switches on all the flash pages being passed-through, allowing the sense amplifier to read the values stored in the second page.</a:t>
            </a:r>
          </a:p>
          <a:p>
            <a:r>
              <a:rPr lang="en-US">
                <a:latin typeface="Arial" charset="0"/>
                <a:ea typeface="ＭＳ Ｐゴシック" charset="0"/>
                <a:cs typeface="ＭＳ Ｐゴシック" charset="0"/>
              </a:rPr>
              <a:t>In this case, the correct values …</a:t>
            </a:r>
          </a:p>
        </p:txBody>
      </p:sp>
      <p:sp>
        <p:nvSpPr>
          <p:cNvPr id="27443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DB7274C-C746-1245-8EC9-47D814B7B19A}"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2479672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Slide Image Placeholder 1"/>
          <p:cNvSpPr>
            <a:spLocks noGrp="1" noRot="1" noChangeAspect="1"/>
          </p:cNvSpPr>
          <p:nvPr>
            <p:ph type="sldImg"/>
          </p:nvPr>
        </p:nvSpPr>
        <p:spPr>
          <a:ln/>
        </p:spPr>
      </p:sp>
      <p:sp>
        <p:nvSpPr>
          <p:cNvPr id="26829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Now let’s zoom in again to look at a single flash cell, or, it can also be called, a floating gate transistor.</a:t>
            </a:r>
          </a:p>
          <a:p>
            <a:endParaRPr lang="en-US">
              <a:latin typeface="Arial" charset="0"/>
              <a:ea typeface="ＭＳ Ｐゴシック" charset="0"/>
              <a:cs typeface="ＭＳ Ｐゴシック" charset="0"/>
            </a:endParaRPr>
          </a:p>
        </p:txBody>
      </p:sp>
      <p:sp>
        <p:nvSpPr>
          <p:cNvPr id="26829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DA1A3721-F261-6E4E-AC12-4A172EDBF29D}"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14035529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Slide Image Placeholder 1"/>
          <p:cNvSpPr>
            <a:spLocks noGrp="1" noRot="1" noChangeAspect="1"/>
          </p:cNvSpPr>
          <p:nvPr>
            <p:ph type="sldImg"/>
          </p:nvPr>
        </p:nvSpPr>
        <p:spPr>
          <a:ln/>
        </p:spPr>
      </p:sp>
      <p:sp>
        <p:nvSpPr>
          <p:cNvPr id="27648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However, the high pass through voltage can generate read disturb problem, which we will introduce now.</a:t>
            </a:r>
          </a:p>
          <a:p>
            <a:r>
              <a:rPr lang="en-US">
                <a:latin typeface="Arial" charset="0"/>
                <a:ea typeface="ＭＳ Ｐゴシック" charset="0"/>
                <a:cs typeface="ＭＳ Ｐゴシック" charset="0"/>
              </a:rPr>
              <a:t>When we want to read page 3, instead of page 2, this high pass through voltage now needs to be applied on the 2</a:t>
            </a:r>
            <a:r>
              <a:rPr lang="en-US" baseline="30000">
                <a:latin typeface="Arial" charset="0"/>
                <a:ea typeface="ＭＳ Ｐゴシック" charset="0"/>
                <a:cs typeface="ＭＳ Ｐゴシック" charset="0"/>
              </a:rPr>
              <a:t>nd</a:t>
            </a:r>
            <a:r>
              <a:rPr lang="en-US">
                <a:latin typeface="Arial" charset="0"/>
                <a:ea typeface="ＭＳ Ｐゴシック" charset="0"/>
                <a:cs typeface="ＭＳ Ｐゴシック" charset="0"/>
              </a:rPr>
              <a:t> page. </a:t>
            </a:r>
          </a:p>
          <a:p>
            <a:r>
              <a:rPr lang="en-US">
                <a:latin typeface="Arial" charset="0"/>
                <a:ea typeface="ＭＳ Ｐゴシック" charset="0"/>
                <a:cs typeface="ＭＳ Ｐゴシック" charset="0"/>
              </a:rPr>
              <a:t>When we repeatedly read page 3, the pass through voltage induces a weak programming effect on the second page.</a:t>
            </a: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a:p>
            <a:endParaRPr lang="en-US">
              <a:latin typeface="Arial" charset="0"/>
              <a:ea typeface="ＭＳ Ｐゴシック" charset="0"/>
              <a:cs typeface="ＭＳ Ｐゴシック" charset="0"/>
            </a:endParaRPr>
          </a:p>
        </p:txBody>
      </p:sp>
      <p:sp>
        <p:nvSpPr>
          <p:cNvPr id="27648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8C48932-6149-C740-8971-A25EA3723FB1}"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132</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849697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Slide Image Placeholder 1"/>
          <p:cNvSpPr>
            <a:spLocks noGrp="1" noRot="1" noChangeAspect="1"/>
          </p:cNvSpPr>
          <p:nvPr>
            <p:ph type="sldImg"/>
          </p:nvPr>
        </p:nvSpPr>
        <p:spPr>
          <a:ln/>
        </p:spPr>
      </p:sp>
      <p:sp>
        <p:nvSpPr>
          <p:cNvPr id="27853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As the weak programming effect accumulates, the threshold voltage of each flash cell increases, and the threshold voltage state of a cell can be altered.</a:t>
            </a:r>
          </a:p>
          <a:p>
            <a:r>
              <a:rPr lang="en-US">
                <a:latin typeface="Arial" charset="0"/>
                <a:ea typeface="ＭＳ Ｐゴシック" charset="0"/>
                <a:cs typeface="ＭＳ Ｐゴシック" charset="0"/>
              </a:rPr>
              <a:t>In this case, when we read page 2 again, we will read incorrect values from page 2, 0001</a:t>
            </a:r>
          </a:p>
          <a:p>
            <a:r>
              <a:rPr lang="en-US">
                <a:latin typeface="Arial" charset="0"/>
                <a:ea typeface="ＭＳ Ｐゴシック" charset="0"/>
                <a:cs typeface="ＭＳ Ｐゴシック" charset="0"/>
              </a:rPr>
              <a:t>Flash vendors conservatively set this pass-through voltage to a high voltage.</a:t>
            </a:r>
          </a:p>
          <a:p>
            <a:r>
              <a:rPr lang="en-US">
                <a:latin typeface="Arial" charset="0"/>
                <a:ea typeface="ＭＳ Ｐゴシック" charset="0"/>
                <a:cs typeface="ＭＳ Ｐゴシック" charset="0"/>
              </a:rPr>
              <a:t>However, we find in the paper that it is unnecessary to set to this high, and that reducing this voltage by just a bit will reduce read disturb errors significantly in the future.</a:t>
            </a:r>
          </a:p>
          <a:p>
            <a:endParaRPr lang="en-US">
              <a:latin typeface="Arial" charset="0"/>
              <a:ea typeface="ＭＳ Ｐゴシック" charset="0"/>
              <a:cs typeface="ＭＳ Ｐゴシック" charset="0"/>
            </a:endParaRPr>
          </a:p>
        </p:txBody>
      </p:sp>
      <p:sp>
        <p:nvSpPr>
          <p:cNvPr id="27853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0E1217C-28FF-D34A-9FE1-C109057AC2E5}"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180346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Slide Image Placeholder 1"/>
          <p:cNvSpPr>
            <a:spLocks noGrp="1" noRot="1" noChangeAspect="1"/>
          </p:cNvSpPr>
          <p:nvPr>
            <p:ph type="sldImg"/>
          </p:nvPr>
        </p:nvSpPr>
        <p:spPr>
          <a:ln/>
        </p:spPr>
      </p:sp>
      <p:sp>
        <p:nvSpPr>
          <p:cNvPr id="25805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4708" indent="-174708">
              <a:buFontTx/>
              <a:buChar char="-"/>
            </a:pPr>
            <a:r>
              <a:rPr lang="en-US">
                <a:latin typeface="Arial" charset="0"/>
                <a:ea typeface="ＭＳ Ｐゴシック" charset="0"/>
                <a:cs typeface="ＭＳ Ｐゴシック" charset="0"/>
              </a:rPr>
              <a:t>When we read data from one page, we have to apply a high voltage to multiple other flash pages that are connected to this page, and we call this high pass-through voltage.</a:t>
            </a:r>
          </a:p>
          <a:p>
            <a:pPr marL="174708" indent="-174708">
              <a:buFontTx/>
              <a:buChar char="-"/>
            </a:pPr>
            <a:r>
              <a:rPr lang="en-US">
                <a:latin typeface="Arial" charset="0"/>
                <a:ea typeface="ＭＳ Ｐゴシック" charset="0"/>
                <a:cs typeface="ＭＳ Ｐゴシック" charset="0"/>
              </a:rPr>
              <a:t>Over time this high pass-through voltage can alter the values stored in unread flash pages.  We call this a read disturb error. </a:t>
            </a:r>
          </a:p>
          <a:p>
            <a:pPr marL="174708" indent="-174708">
              <a:buFontTx/>
              <a:buChar char="-"/>
            </a:pPr>
            <a:r>
              <a:rPr lang="en-US">
                <a:latin typeface="Arial" charset="0"/>
                <a:ea typeface="ＭＳ Ｐゴシック" charset="0"/>
                <a:cs typeface="ＭＳ Ｐゴシック" charset="0"/>
              </a:rPr>
              <a:t>For the first time in open literature, we characterize read disturb on real NAND flash chips, and show that read disturb errors exist in today’s flash chips and is expected to increase in the future.</a:t>
            </a:r>
          </a:p>
          <a:p>
            <a:pPr marL="174708" indent="-174708">
              <a:buFontTx/>
              <a:buChar char="-"/>
            </a:pPr>
            <a:r>
              <a:rPr lang="en-US">
                <a:latin typeface="Arial" charset="0"/>
                <a:ea typeface="ＭＳ Ｐゴシック" charset="0"/>
                <a:cs typeface="ＭＳ Ｐゴシック" charset="0"/>
              </a:rPr>
              <a:t>We make two key observations from the characterization.</a:t>
            </a:r>
          </a:p>
          <a:p>
            <a:pPr marL="174708" indent="-174708">
              <a:buFontTx/>
              <a:buChar char="-"/>
            </a:pPr>
            <a:r>
              <a:rPr lang="en-US">
                <a:latin typeface="Arial" charset="0"/>
                <a:ea typeface="ＭＳ Ｐゴシック" charset="0"/>
                <a:cs typeface="ＭＳ Ｐゴシック" charset="0"/>
              </a:rPr>
              <a:t>Using our characterization, we develop two techniques that can help flash memory tolerate such read disturb errors.</a:t>
            </a:r>
          </a:p>
        </p:txBody>
      </p:sp>
      <p:sp>
        <p:nvSpPr>
          <p:cNvPr id="25805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03AB9CB-DE53-BF46-ADB8-1FDD70EFBE71}"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134</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22400444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Slide Image Placeholder 1"/>
          <p:cNvSpPr>
            <a:spLocks noGrp="1" noRot="1" noChangeAspect="1"/>
          </p:cNvSpPr>
          <p:nvPr>
            <p:ph type="sldImg"/>
          </p:nvPr>
        </p:nvSpPr>
        <p:spPr>
          <a:ln/>
        </p:spPr>
      </p:sp>
      <p:sp>
        <p:nvSpPr>
          <p:cNvPr id="29081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Now let’s look at the effect of reducing pass-through voltage, because, as we have introduced earlier, high pass-through voltage is the main reason for read disturb errors. </a:t>
            </a:r>
          </a:p>
          <a:p>
            <a:r>
              <a:rPr lang="en-US">
                <a:latin typeface="Arial" charset="0"/>
                <a:ea typeface="ＭＳ Ｐゴシック" charset="0"/>
                <a:cs typeface="ＭＳ Ｐゴシック" charset="0"/>
              </a:rPr>
              <a:t>We set up an experiment that emulates a reduced the pass through voltage. </a:t>
            </a:r>
          </a:p>
          <a:p>
            <a:r>
              <a:rPr lang="en-US">
                <a:latin typeface="Arial" charset="0"/>
                <a:ea typeface="ＭＳ Ｐゴシック" charset="0"/>
                <a:cs typeface="ＭＳ Ｐゴシック" charset="0"/>
              </a:rPr>
              <a:t>We assume an </a:t>
            </a:r>
            <a:r>
              <a:rPr lang="en-US" b="1">
                <a:latin typeface="Arial" charset="0"/>
                <a:ea typeface="ＭＳ Ｐゴシック" charset="0"/>
                <a:cs typeface="ＭＳ Ｐゴシック" charset="0"/>
              </a:rPr>
              <a:t>acceptable raw bit error rate of 10^-3</a:t>
            </a:r>
            <a:r>
              <a:rPr lang="en-US">
                <a:latin typeface="Arial" charset="0"/>
                <a:ea typeface="ＭＳ Ｐゴシック" charset="0"/>
                <a:cs typeface="ＭＳ Ｐゴシック" charset="0"/>
              </a:rPr>
              <a:t>, which is typical amount for a flash memory.</a:t>
            </a:r>
          </a:p>
          <a:p>
            <a:r>
              <a:rPr lang="en-US">
                <a:latin typeface="Arial" charset="0"/>
                <a:ea typeface="ＭＳ Ｐゴシック" charset="0"/>
                <a:cs typeface="ＭＳ Ｐゴシック" charset="0"/>
              </a:rPr>
              <a:t>And we record the tolerable read disturb count before the raw bit error rate exceeds this amount. </a:t>
            </a:r>
          </a:p>
          <a:p>
            <a:r>
              <a:rPr lang="en-US">
                <a:latin typeface="Arial" charset="0"/>
                <a:ea typeface="ＭＳ Ｐゴシック" charset="0"/>
                <a:cs typeface="ＭＳ Ｐゴシック" charset="0"/>
              </a:rPr>
              <a:t>In this figure, the x axis is … y axis is …</a:t>
            </a:r>
          </a:p>
          <a:p>
            <a:r>
              <a:rPr lang="en-US">
                <a:latin typeface="Arial" charset="0"/>
                <a:ea typeface="ＭＳ Ｐゴシック" charset="0"/>
                <a:cs typeface="ＭＳ Ｐゴシック" charset="0"/>
              </a:rPr>
              <a:t>We normalize tolerable read disturb count to that of the default pass through voltage, which is 0% on this figure. </a:t>
            </a:r>
          </a:p>
          <a:p>
            <a:r>
              <a:rPr lang="en-US">
                <a:latin typeface="Arial" charset="0"/>
                <a:ea typeface="ＭＳ Ｐゴシック" charset="0"/>
                <a:cs typeface="ＭＳ Ｐゴシック" charset="0"/>
              </a:rPr>
              <a:t>As we can see, as we continue to reduce the pass through voltage by 6%, the tolerable read disturb count increases significantly up to 1300x.</a:t>
            </a:r>
          </a:p>
        </p:txBody>
      </p:sp>
      <p:sp>
        <p:nvSpPr>
          <p:cNvPr id="29081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CE10A5BD-4ABA-E141-A818-5700797A1A12}"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135</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2040163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Slide Image Placeholder 1"/>
          <p:cNvSpPr>
            <a:spLocks noGrp="1" noRot="1" noChangeAspect="1"/>
          </p:cNvSpPr>
          <p:nvPr>
            <p:ph type="sldImg"/>
          </p:nvPr>
        </p:nvSpPr>
        <p:spPr>
          <a:ln/>
        </p:spPr>
      </p:sp>
      <p:sp>
        <p:nvSpPr>
          <p:cNvPr id="29286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Now that we have developed an understanding of the read disturb phenomenon in flash memory.</a:t>
            </a:r>
          </a:p>
          <a:p>
            <a:r>
              <a:rPr lang="en-US">
                <a:latin typeface="Arial" charset="0"/>
                <a:ea typeface="ＭＳ Ｐゴシック" charset="0"/>
                <a:cs typeface="ＭＳ Ｐゴシック" charset="0"/>
              </a:rPr>
              <a:t>Let’s look at how we exploit these observations to mitigate read disturb errors.</a:t>
            </a:r>
          </a:p>
        </p:txBody>
      </p:sp>
      <p:sp>
        <p:nvSpPr>
          <p:cNvPr id="29286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8C1E068C-773D-994E-B0DF-E868AB3B7B8F}"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136</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67905700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Slide Image Placeholder 1"/>
          <p:cNvSpPr>
            <a:spLocks noGrp="1" noRot="1" noChangeAspect="1"/>
          </p:cNvSpPr>
          <p:nvPr>
            <p:ph type="sldImg"/>
          </p:nvPr>
        </p:nvSpPr>
        <p:spPr>
          <a:ln/>
        </p:spPr>
      </p:sp>
      <p:sp>
        <p:nvSpPr>
          <p:cNvPr id="29491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To mitigate read disturb errors, we propose Vpass Tuning, whose key idea is to dynamically find and apply a lowered pass-through voltage.</a:t>
            </a:r>
          </a:p>
          <a:p>
            <a:r>
              <a:rPr lang="en-US">
                <a:latin typeface="Arial" charset="0"/>
                <a:ea typeface="ＭＳ Ｐゴシック" charset="0"/>
                <a:cs typeface="ＭＳ Ｐゴシック" charset="0"/>
              </a:rPr>
              <a:t>However, lowering the pass through voltage presents a trade off.</a:t>
            </a:r>
          </a:p>
          <a:p>
            <a:r>
              <a:rPr lang="en-US">
                <a:latin typeface="Arial" charset="0"/>
                <a:ea typeface="ＭＳ Ｐゴシック" charset="0"/>
                <a:cs typeface="ＭＳ Ｐゴシック" charset="0"/>
              </a:rPr>
              <a:t>First, as we have just described, lowering pass through voltage by a little significantly reduces the read disturb effect.</a:t>
            </a:r>
          </a:p>
          <a:p>
            <a:r>
              <a:rPr lang="en-US">
                <a:latin typeface="Arial" charset="0"/>
                <a:ea typeface="ＭＳ Ｐゴシック" charset="0"/>
                <a:cs typeface="ＭＳ Ｐゴシック" charset="0"/>
              </a:rPr>
              <a:t>However, lowering Vpass also induces more read errors, which we will introduce next.</a:t>
            </a:r>
          </a:p>
          <a:p>
            <a:endParaRPr lang="en-US">
              <a:latin typeface="Arial" charset="0"/>
              <a:ea typeface="ＭＳ Ｐゴシック" charset="0"/>
              <a:cs typeface="ＭＳ Ｐゴシック" charset="0"/>
            </a:endParaRPr>
          </a:p>
        </p:txBody>
      </p:sp>
      <p:sp>
        <p:nvSpPr>
          <p:cNvPr id="29491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565F0B0F-5B27-5141-BB03-F2769A75F165}"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137</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4482777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Slide Image Placeholder 1"/>
          <p:cNvSpPr>
            <a:spLocks noGrp="1" noRot="1" noChangeAspect="1"/>
          </p:cNvSpPr>
          <p:nvPr>
            <p:ph type="sldImg"/>
          </p:nvPr>
        </p:nvSpPr>
        <p:spPr>
          <a:ln/>
        </p:spPr>
      </p:sp>
      <p:sp>
        <p:nvSpPr>
          <p:cNvPr id="29696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If we only reduce the pass-through voltage by a little, very few read errors will be generated. </a:t>
            </a:r>
          </a:p>
          <a:p>
            <a:r>
              <a:rPr lang="en-US">
                <a:latin typeface="Arial" charset="0"/>
                <a:ea typeface="ＭＳ Ｐゴシック" charset="0"/>
                <a:cs typeface="ＭＳ Ｐゴシック" charset="0"/>
              </a:rPr>
              <a:t>In this example, we reduce Vpass to 4.9V, which is higher than the threshold voltage of any cell that we want to pass through.</a:t>
            </a:r>
          </a:p>
          <a:p>
            <a:endParaRPr lang="en-US">
              <a:latin typeface="Arial" charset="0"/>
              <a:ea typeface="ＭＳ Ｐゴシック" charset="0"/>
              <a:cs typeface="ＭＳ Ｐゴシック" charset="0"/>
            </a:endParaRPr>
          </a:p>
        </p:txBody>
      </p:sp>
      <p:sp>
        <p:nvSpPr>
          <p:cNvPr id="29696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2AA6EF7F-436C-E843-8DD0-E717B4CEC95F}"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138</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268003898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Slide Image Placeholder 1"/>
          <p:cNvSpPr>
            <a:spLocks noGrp="1" noRot="1" noChangeAspect="1"/>
          </p:cNvSpPr>
          <p:nvPr>
            <p:ph type="sldImg"/>
          </p:nvPr>
        </p:nvSpPr>
        <p:spPr>
          <a:ln/>
        </p:spPr>
      </p:sp>
      <p:sp>
        <p:nvSpPr>
          <p:cNvPr id="29901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However, as we further reduce the pass through voltage to 4.7V, some cell with higher threshold voltage cannot be correctly passed through, and thus will generate a read error. </a:t>
            </a:r>
          </a:p>
          <a:p>
            <a:r>
              <a:rPr lang="en-US">
                <a:latin typeface="Arial" charset="0"/>
                <a:ea typeface="ＭＳ Ｐゴシック" charset="0"/>
                <a:cs typeface="ＭＳ Ｐゴシック" charset="0"/>
              </a:rPr>
              <a:t>In this case, incorrect values are being read from page 2.</a:t>
            </a:r>
          </a:p>
        </p:txBody>
      </p:sp>
      <p:sp>
        <p:nvSpPr>
          <p:cNvPr id="29901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FB010AB8-A33E-8B40-B105-7F04E3327158}"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139</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2502053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Slide Image Placeholder 1"/>
          <p:cNvSpPr>
            <a:spLocks noGrp="1" noRot="1" noChangeAspect="1"/>
          </p:cNvSpPr>
          <p:nvPr>
            <p:ph type="sldImg"/>
          </p:nvPr>
        </p:nvSpPr>
        <p:spPr>
          <a:ln/>
        </p:spPr>
      </p:sp>
      <p:sp>
        <p:nvSpPr>
          <p:cNvPr id="30105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However, these read errors can be tolerated by the unused ECC capability when the error rate is low, allowing us to reduce read disturb errors when the error rate is high.</a:t>
            </a:r>
          </a:p>
          <a:p>
            <a:r>
              <a:rPr lang="en-US">
                <a:latin typeface="Arial" charset="0"/>
                <a:ea typeface="ＭＳ Ｐゴシック" charset="0"/>
                <a:cs typeface="ＭＳ Ｐゴシック" charset="0"/>
              </a:rPr>
              <a:t>In this figure, we plot how raw bit error rate increases over retention age, the time since the data is last programmed.</a:t>
            </a:r>
          </a:p>
          <a:p>
            <a:r>
              <a:rPr lang="en-US">
                <a:latin typeface="Arial" charset="0"/>
                <a:ea typeface="ＭＳ Ｐゴシック" charset="0"/>
                <a:cs typeface="ＭＳ Ｐゴシック" charset="0"/>
              </a:rPr>
              <a:t>The x-axis is … y-axis is …</a:t>
            </a:r>
          </a:p>
          <a:p>
            <a:r>
              <a:rPr lang="en-US">
                <a:latin typeface="Arial" charset="0"/>
                <a:ea typeface="ＭＳ Ｐゴシック" charset="0"/>
                <a:cs typeface="ＭＳ Ｐゴシック" charset="0"/>
              </a:rPr>
              <a:t>Over time, flash retention errors and read disturb errors are accumulated, so the error rate keeps increasing.</a:t>
            </a:r>
          </a:p>
          <a:p>
            <a:r>
              <a:rPr lang="en-US">
                <a:latin typeface="Arial" charset="0"/>
                <a:ea typeface="ＭＳ Ｐゴシック" charset="0"/>
                <a:cs typeface="ＭＳ Ｐゴシック" charset="0"/>
              </a:rPr>
              <a:t>The red line shows …</a:t>
            </a:r>
          </a:p>
          <a:p>
            <a:r>
              <a:rPr lang="en-US">
                <a:latin typeface="Arial" charset="0"/>
                <a:ea typeface="ＭＳ Ｐゴシック" charset="0"/>
                <a:cs typeface="ＭＳ Ｐゴシック" charset="0"/>
              </a:rPr>
              <a:t>As we can see, in early retention age, there is huge unused ECC correction capability that can be used to tolerate read errors.</a:t>
            </a:r>
          </a:p>
          <a:p>
            <a:r>
              <a:rPr lang="en-US">
                <a:latin typeface="Arial" charset="0"/>
                <a:ea typeface="ＭＳ Ｐゴシック" charset="0"/>
                <a:cs typeface="ＭＳ Ｐゴシック" charset="0"/>
              </a:rPr>
              <a:t>Then over time, the unused ECC capability decreases so we need to readjust Vpass reduction to reduce read errors.</a:t>
            </a:r>
          </a:p>
          <a:p>
            <a:r>
              <a:rPr lang="en-US">
                <a:latin typeface="Arial" charset="0"/>
                <a:ea typeface="ＭＳ Ｐゴシック" charset="0"/>
                <a:cs typeface="ＭＳ Ｐゴシック" charset="0"/>
              </a:rPr>
              <a:t>This leads to our Vpass tuning technique that …</a:t>
            </a:r>
          </a:p>
        </p:txBody>
      </p:sp>
      <p:sp>
        <p:nvSpPr>
          <p:cNvPr id="30105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45A22887-19BC-ED4B-A23F-0CC3B4C69A5A}"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140</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9961835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Slide Image Placeholder 1"/>
          <p:cNvSpPr>
            <a:spLocks noGrp="1" noRot="1" noChangeAspect="1"/>
          </p:cNvSpPr>
          <p:nvPr>
            <p:ph type="sldImg"/>
          </p:nvPr>
        </p:nvSpPr>
        <p:spPr>
          <a:ln/>
        </p:spPr>
      </p:sp>
      <p:sp>
        <p:nvSpPr>
          <p:cNvPr id="30310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Now, let’s summarize and compare the trade-offs for Vpass Reduction.</a:t>
            </a:r>
          </a:p>
          <a:p>
            <a:r>
              <a:rPr lang="en-US">
                <a:latin typeface="Arial" charset="0"/>
                <a:ea typeface="ＭＳ Ｐゴシック" charset="0"/>
                <a:cs typeface="ＭＳ Ｐゴシック" charset="0"/>
              </a:rPr>
              <a:t>If we conservatively …, which is what flash vendors do today, we will accumulate lots of read disturb errors at the end of each refresh interval, but we don’t trade-off read errors.</a:t>
            </a:r>
          </a:p>
          <a:p>
            <a:r>
              <a:rPr lang="en-US">
                <a:latin typeface="Arial" charset="0"/>
                <a:ea typeface="ＭＳ Ｐゴシック" charset="0"/>
                <a:cs typeface="ＭＳ Ｐゴシック" charset="0"/>
              </a:rPr>
              <a:t>If we dynamically …, we can minimize read disturb errors, and in the mean time control the number of read errors to be tolerable by ECC. </a:t>
            </a:r>
          </a:p>
          <a:p>
            <a:r>
              <a:rPr lang="en-US">
                <a:latin typeface="Arial" charset="0"/>
                <a:ea typeface="ＭＳ Ｐゴシック" charset="0"/>
                <a:cs typeface="ＭＳ Ｐゴシック" charset="0"/>
              </a:rPr>
              <a:t>Even if we tune the Vpass too aggressively that the read errors …</a:t>
            </a:r>
          </a:p>
        </p:txBody>
      </p:sp>
      <p:sp>
        <p:nvSpPr>
          <p:cNvPr id="30310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2A48B08-9924-FD4E-8911-364C063EB9F5}"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141</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2568853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 flash cell stores different amount of charges in the floating gate to represent different states.</a:t>
            </a:r>
          </a:p>
          <a:p>
            <a:r>
              <a:rPr lang="en-US" baseline="0" dirty="0"/>
              <a:t>A flash cell that stores a single bit has two states, 1 and 0. </a:t>
            </a:r>
          </a:p>
          <a:p>
            <a:r>
              <a:rPr lang="en-US" baseline="0" dirty="0"/>
              <a:t>The different states are represented as an analog threshold voltage of the cell, which is shown on the x-axis.</a:t>
            </a:r>
            <a:r>
              <a:rPr lang="en-US" dirty="0"/>
              <a:t> </a:t>
            </a:r>
          </a:p>
          <a:p>
            <a:r>
              <a:rPr lang="en-US" dirty="0"/>
              <a:t>In reality, </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63"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229698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Slide Image Placeholder 1"/>
          <p:cNvSpPr>
            <a:spLocks noGrp="1" noRot="1" noChangeAspect="1"/>
          </p:cNvSpPr>
          <p:nvPr>
            <p:ph type="sldImg"/>
          </p:nvPr>
        </p:nvSpPr>
        <p:spPr>
          <a:ln/>
        </p:spPr>
      </p:sp>
      <p:sp>
        <p:nvSpPr>
          <p:cNvPr id="30515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Here, we listed the detailed steps for pass-through voltage tuning.</a:t>
            </a:r>
          </a:p>
          <a:p>
            <a:r>
              <a:rPr lang="en-US">
                <a:latin typeface="Arial" charset="0"/>
                <a:ea typeface="ＭＳ Ｐゴシック" charset="0"/>
                <a:cs typeface="ＭＳ Ｐゴシック" charset="0"/>
              </a:rPr>
              <a:t>These steps are performed once for each block every day.</a:t>
            </a:r>
          </a:p>
          <a:p>
            <a:endParaRPr lang="en-US">
              <a:latin typeface="Arial" charset="0"/>
              <a:ea typeface="ＭＳ Ｐゴシック" charset="0"/>
              <a:cs typeface="ＭＳ Ｐゴシック" charset="0"/>
            </a:endParaRPr>
          </a:p>
          <a:p>
            <a:r>
              <a:rPr lang="en-US">
                <a:latin typeface="Arial" charset="0"/>
                <a:ea typeface="ＭＳ Ｐゴシック" charset="0"/>
                <a:cs typeface="ＭＳ Ｐゴシック" charset="0"/>
              </a:rPr>
              <a:t>Using these steps, we can maximize the utilization of the unused ECC capability such that read disturb errors are minimized when the error rate is high.</a:t>
            </a:r>
          </a:p>
        </p:txBody>
      </p:sp>
      <p:sp>
        <p:nvSpPr>
          <p:cNvPr id="30515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2150923-F8EE-A641-B3FA-AB124E60CC6F}"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142</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1958668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Slide Image Placeholder 1"/>
          <p:cNvSpPr>
            <a:spLocks noGrp="1" noRot="1" noChangeAspect="1"/>
          </p:cNvSpPr>
          <p:nvPr>
            <p:ph type="sldImg"/>
          </p:nvPr>
        </p:nvSpPr>
        <p:spPr>
          <a:ln/>
        </p:spPr>
      </p:sp>
      <p:sp>
        <p:nvSpPr>
          <p:cNvPr id="30720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 which can be hidden by performing in the background.</a:t>
            </a:r>
          </a:p>
        </p:txBody>
      </p:sp>
      <p:sp>
        <p:nvSpPr>
          <p:cNvPr id="30720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406440C5-6441-0848-B397-CA4C5D7F34DE}"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143</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67198229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Slide Image Placeholder 1"/>
          <p:cNvSpPr>
            <a:spLocks noGrp="1" noRot="1" noChangeAspect="1"/>
          </p:cNvSpPr>
          <p:nvPr>
            <p:ph type="sldImg"/>
          </p:nvPr>
        </p:nvSpPr>
        <p:spPr>
          <a:ln/>
        </p:spPr>
      </p:sp>
      <p:sp>
        <p:nvSpPr>
          <p:cNvPr id="30925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This figure shows the Vpass tuning lifetime improvements.</a:t>
            </a:r>
          </a:p>
          <a:p>
            <a:r>
              <a:rPr lang="en-US">
                <a:latin typeface="Arial" charset="0"/>
                <a:ea typeface="ＭＳ Ｐゴシック" charset="0"/>
                <a:cs typeface="ＭＳ Ｐゴシック" charset="0"/>
              </a:rPr>
              <a:t>The length of each bar shows the PE cycle lifetime for each configuration.</a:t>
            </a:r>
          </a:p>
          <a:p>
            <a:r>
              <a:rPr lang="en-US">
                <a:latin typeface="Arial" charset="0"/>
                <a:ea typeface="ＭＳ Ｐゴシック" charset="0"/>
                <a:cs typeface="ＭＳ Ｐゴシック" charset="0"/>
              </a:rPr>
              <a:t>The blue bars show our baseline system without Vpass tuning.</a:t>
            </a:r>
          </a:p>
          <a:p>
            <a:r>
              <a:rPr lang="en-US">
                <a:latin typeface="Arial" charset="0"/>
                <a:ea typeface="ＭＳ Ｐゴシック" charset="0"/>
                <a:cs typeface="ＭＳ Ｐゴシック" charset="0"/>
              </a:rPr>
              <a:t>The red bars show the lifetime after applying Vpass tuning for each workload.</a:t>
            </a:r>
          </a:p>
          <a:p>
            <a:r>
              <a:rPr lang="en-US">
                <a:latin typeface="Arial" charset="0"/>
                <a:ea typeface="ＭＳ Ｐゴシック" charset="0"/>
                <a:cs typeface="ＭＳ Ｐゴシック" charset="0"/>
              </a:rPr>
              <a:t>On average, Vpass tuning improves lifetime by 21%.</a:t>
            </a:r>
          </a:p>
        </p:txBody>
      </p:sp>
      <p:sp>
        <p:nvSpPr>
          <p:cNvPr id="30925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DA406495-260D-1940-AF7F-5060BAB9DD2D}"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144</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2374033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Slide Image Placeholder 1"/>
          <p:cNvSpPr>
            <a:spLocks noGrp="1" noRot="1" noChangeAspect="1"/>
          </p:cNvSpPr>
          <p:nvPr>
            <p:ph type="sldImg"/>
          </p:nvPr>
        </p:nvSpPr>
        <p:spPr>
          <a:ln/>
        </p:spPr>
      </p:sp>
      <p:sp>
        <p:nvSpPr>
          <p:cNvPr id="31334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charset="0"/>
                <a:ea typeface="ＭＳ Ｐゴシック" charset="-128"/>
              </a:rPr>
              <a:t>RDR exploits each cell’s read disturb resistance. </a:t>
            </a:r>
          </a:p>
          <a:p>
            <a:r>
              <a:rPr lang="en-US" altLang="en-US">
                <a:latin typeface="Arial" charset="0"/>
                <a:ea typeface="ＭＳ Ｐゴシック" charset="-128"/>
              </a:rPr>
              <a:t>Because of process variation, each cell can be classified as either disturb resistant or disturb prone.</a:t>
            </a:r>
          </a:p>
          <a:p>
            <a:r>
              <a:rPr lang="en-US" altLang="en-US">
                <a:latin typeface="Arial" charset="0"/>
                <a:ea typeface="ＭＳ Ｐゴシック" charset="-128"/>
              </a:rPr>
              <a:t>After the same amount of read disturbs, the threshold voltage of a disturb-resistant cell does not change much, but the threshold voltage change of a disturb-prone cell is high.</a:t>
            </a:r>
          </a:p>
        </p:txBody>
      </p:sp>
      <p:sp>
        <p:nvSpPr>
          <p:cNvPr id="31334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FE1B6AA-D03F-394B-8F13-3F8818C44026}" type="slidenum">
              <a:rPr kumimoji="0" lang="en-US" altLang="en-US" sz="1200" b="0" i="0" u="none" strike="noStrike" kern="1200" cap="none" spc="0" normalizeH="0" baseline="0" noProof="0">
                <a:ln>
                  <a:noFill/>
                </a:ln>
                <a:solidFill>
                  <a:srgbClr val="000000"/>
                </a:solidFill>
                <a:effectLst/>
                <a:uLnTx/>
                <a:uFillTx/>
                <a:latin typeface="Calibri" charset="0"/>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145</a:t>
            </a:fld>
            <a:endParaRPr kumimoji="0" lang="en-US" altLang="en-US" sz="1200" b="0" i="0" u="none" strike="noStrike" kern="1200" cap="none" spc="0" normalizeH="0" baseline="0" noProof="0">
              <a:ln>
                <a:noFill/>
              </a:ln>
              <a:solidFill>
                <a:srgbClr val="000000"/>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215474050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3" name="Slide Image Placeholder 1"/>
          <p:cNvSpPr>
            <a:spLocks noGrp="1" noRot="1" noChangeAspect="1"/>
          </p:cNvSpPr>
          <p:nvPr>
            <p:ph type="sldImg"/>
          </p:nvPr>
        </p:nvSpPr>
        <p:spPr>
          <a:ln/>
        </p:spPr>
      </p:sp>
      <p:sp>
        <p:nvSpPr>
          <p:cNvPr id="3153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charset="0"/>
                <a:ea typeface="ＭＳ Ｐゴシック" charset="-128"/>
              </a:rPr>
              <a:t>As our fourth observation, we find some flash cells are more prone to read disturb.</a:t>
            </a:r>
          </a:p>
          <a:p>
            <a:r>
              <a:rPr lang="en-US" altLang="en-US">
                <a:latin typeface="Arial" charset="0"/>
                <a:ea typeface="ＭＳ Ｐゴシック" charset="-128"/>
              </a:rPr>
              <a:t>Now lets look at an example of the erased and P1 state.</a:t>
            </a:r>
          </a:p>
          <a:p>
            <a:r>
              <a:rPr lang="en-US" altLang="en-US">
                <a:latin typeface="Arial" charset="0"/>
                <a:ea typeface="ＭＳ Ｐゴシック" charset="-128"/>
              </a:rPr>
              <a:t>With no read disturb, the threshold voltage of disturb prone and resistant cells are randomly distributed.</a:t>
            </a:r>
          </a:p>
          <a:p>
            <a:r>
              <a:rPr lang="en-US" altLang="en-US">
                <a:latin typeface="Arial" charset="0"/>
                <a:ea typeface="ＭＳ Ｐゴシック" charset="-128"/>
              </a:rPr>
              <a:t>After a significant amount of read disturb, the cells redistribute because of read disturb.</a:t>
            </a:r>
          </a:p>
          <a:p>
            <a:r>
              <a:rPr lang="en-US" altLang="en-US">
                <a:latin typeface="Arial" charset="0"/>
                <a:ea typeface="ＭＳ Ｐゴシック" charset="-128"/>
              </a:rPr>
              <a:t>At this point, we can see that disturb-prone cells have higher threshold voltages within each state,</a:t>
            </a:r>
          </a:p>
          <a:p>
            <a:r>
              <a:rPr lang="en-US" altLang="en-US">
                <a:latin typeface="Arial" charset="0"/>
                <a:ea typeface="ＭＳ Ｐゴシック" charset="-128"/>
              </a:rPr>
              <a:t>And disturb-resistant cells have lower threshold voltages.</a:t>
            </a:r>
          </a:p>
          <a:p>
            <a:r>
              <a:rPr lang="en-US" altLang="en-US">
                <a:latin typeface="Arial" charset="0"/>
                <a:ea typeface="ＭＳ Ｐゴシック" charset="-128"/>
              </a:rPr>
              <a:t>Now, if we look at the cells susceptible to errors, which are cells with threshold voltage closer to the boundary.</a:t>
            </a:r>
          </a:p>
          <a:p>
            <a:r>
              <a:rPr lang="en-US" altLang="en-US">
                <a:latin typeface="Arial" charset="0"/>
                <a:ea typeface="ＭＳ Ｐゴシック" charset="-128"/>
              </a:rPr>
              <a:t>The disturb-prone cells are from the erased state, and the disturb-resistant cells are from the P1 state.</a:t>
            </a:r>
          </a:p>
        </p:txBody>
      </p:sp>
      <p:sp>
        <p:nvSpPr>
          <p:cNvPr id="31539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49E0505-953E-2B42-9D41-653C021C3D5F}" type="slidenum">
              <a:rPr kumimoji="0" lang="en-US" altLang="en-US" sz="1200" b="0" i="0" u="none" strike="noStrike" kern="1200" cap="none" spc="0" normalizeH="0" baseline="0" noProof="0">
                <a:ln>
                  <a:noFill/>
                </a:ln>
                <a:solidFill>
                  <a:srgbClr val="000000"/>
                </a:solidFill>
                <a:effectLst/>
                <a:uLnTx/>
                <a:uFillTx/>
                <a:latin typeface="Calibri" charset="0"/>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146</a:t>
            </a:fld>
            <a:endParaRPr kumimoji="0" lang="en-US" altLang="en-US" sz="1200" b="0" i="0" u="none" strike="noStrike" kern="1200" cap="none" spc="0" normalizeH="0" baseline="0" noProof="0">
              <a:ln>
                <a:noFill/>
              </a:ln>
              <a:solidFill>
                <a:srgbClr val="000000"/>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359121034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1" name="Slide Image Placeholder 1"/>
          <p:cNvSpPr>
            <a:spLocks noGrp="1" noRot="1" noChangeAspect="1"/>
          </p:cNvSpPr>
          <p:nvPr>
            <p:ph type="sldImg"/>
          </p:nvPr>
        </p:nvSpPr>
        <p:spPr>
          <a:ln/>
        </p:spPr>
      </p:sp>
      <p:sp>
        <p:nvSpPr>
          <p:cNvPr id="31744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charset="0"/>
                <a:ea typeface="ＭＳ Ｐゴシック" charset="-128"/>
              </a:rPr>
              <a:t>Based on this finding, we propose read disturb oriented error recovery to identify disturb-prone and resistant cells after a failure has happened to recover from read disturb errors.</a:t>
            </a:r>
          </a:p>
          <a:p>
            <a:r>
              <a:rPr lang="en-US" altLang="en-US">
                <a:latin typeface="Arial" charset="0"/>
                <a:ea typeface="ＭＳ Ｐゴシック" charset="-128"/>
              </a:rPr>
              <a:t>After an uncorrectable flash error, the following steps are triggered.</a:t>
            </a:r>
          </a:p>
          <a:p>
            <a:endParaRPr lang="en-US" altLang="en-US">
              <a:latin typeface="Arial" charset="0"/>
              <a:ea typeface="ＭＳ Ｐゴシック" charset="-128"/>
            </a:endParaRPr>
          </a:p>
        </p:txBody>
      </p:sp>
      <p:sp>
        <p:nvSpPr>
          <p:cNvPr id="31744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128"/>
              </a:defRPr>
            </a:lvl1pPr>
            <a:lvl2pPr marL="742950" indent="-285750" eaLnBrk="0" hangingPunct="0">
              <a:defRPr sz="2400">
                <a:solidFill>
                  <a:schemeClr val="tx1"/>
                </a:solidFill>
                <a:latin typeface="Arial" charset="0"/>
                <a:ea typeface="ＭＳ Ｐゴシック" charset="-128"/>
              </a:defRPr>
            </a:lvl2pPr>
            <a:lvl3pPr marL="1143000" indent="-228600" eaLnBrk="0" hangingPunct="0">
              <a:defRPr sz="2400">
                <a:solidFill>
                  <a:schemeClr val="tx1"/>
                </a:solidFill>
                <a:latin typeface="Arial" charset="0"/>
                <a:ea typeface="ＭＳ Ｐゴシック" charset="-128"/>
              </a:defRPr>
            </a:lvl3pPr>
            <a:lvl4pPr marL="1600200" indent="-228600" eaLnBrk="0" hangingPunct="0">
              <a:defRPr sz="2400">
                <a:solidFill>
                  <a:schemeClr val="tx1"/>
                </a:solidFill>
                <a:latin typeface="Arial" charset="0"/>
                <a:ea typeface="ＭＳ Ｐゴシック" charset="-128"/>
              </a:defRPr>
            </a:lvl4pPr>
            <a:lvl5pPr marL="2057400" indent="-228600" eaLnBrk="0" hangingPunct="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EEC825F-F971-CF4F-8BC4-3424B71EDA79}" type="slidenum">
              <a:rPr kumimoji="0" lang="en-US" altLang="en-US" sz="1200" b="0" i="0" u="none" strike="noStrike" kern="1200" cap="none" spc="0" normalizeH="0" baseline="0" noProof="0">
                <a:ln>
                  <a:noFill/>
                </a:ln>
                <a:solidFill>
                  <a:srgbClr val="000000"/>
                </a:solidFill>
                <a:effectLst/>
                <a:uLnTx/>
                <a:uFillTx/>
                <a:latin typeface="Calibri" charset="0"/>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147</a:t>
            </a:fld>
            <a:endParaRPr kumimoji="0" lang="en-US" altLang="en-US" sz="1200" b="0" i="0" u="none" strike="noStrike" kern="1200" cap="none" spc="0" normalizeH="0" baseline="0" noProof="0">
              <a:ln>
                <a:noFill/>
              </a:ln>
              <a:solidFill>
                <a:srgbClr val="000000"/>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139466055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Slide Image Placeholder 1"/>
          <p:cNvSpPr>
            <a:spLocks noGrp="1" noRot="1" noChangeAspect="1"/>
          </p:cNvSpPr>
          <p:nvPr>
            <p:ph type="sldImg"/>
          </p:nvPr>
        </p:nvSpPr>
        <p:spPr>
          <a:ln/>
        </p:spPr>
      </p:sp>
      <p:sp>
        <p:nvSpPr>
          <p:cNvPr id="31949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Finally, we evaluate RDR from 0 to 1M read disturbs.</a:t>
            </a:r>
          </a:p>
          <a:p>
            <a:r>
              <a:rPr lang="en-US">
                <a:latin typeface="Arial" charset="0"/>
                <a:ea typeface="ＭＳ Ｐゴシック" charset="0"/>
                <a:cs typeface="ＭＳ Ｐゴシック" charset="0"/>
              </a:rPr>
              <a:t>The x-axis shows the read disturb count, The y-axis shows the raw bit error rate.</a:t>
            </a:r>
          </a:p>
          <a:p>
            <a:r>
              <a:rPr lang="en-US">
                <a:latin typeface="Arial" charset="0"/>
                <a:ea typeface="ＭＳ Ｐゴシック" charset="0"/>
                <a:cs typeface="ＭＳ Ｐゴシック" charset="0"/>
              </a:rPr>
              <a:t>The blue curve shows the RBER without RDR, the dotted red curve shows the RBER with RDR.</a:t>
            </a:r>
          </a:p>
          <a:p>
            <a:r>
              <a:rPr lang="en-US">
                <a:latin typeface="Arial" charset="0"/>
                <a:ea typeface="ＭＳ Ｐゴシック" charset="0"/>
                <a:cs typeface="ＭＳ Ｐゴシック" charset="0"/>
              </a:rPr>
              <a:t>On average, RDR reduces RBER by 36% and the ECC can be used to correct the remaining errors.</a:t>
            </a:r>
          </a:p>
        </p:txBody>
      </p:sp>
      <p:sp>
        <p:nvSpPr>
          <p:cNvPr id="31949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28176653-5630-9C4F-9CF5-BD8E332B1937}"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148</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1192790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Slide Image Placeholder 1"/>
          <p:cNvSpPr>
            <a:spLocks noGrp="1" noRot="1" noChangeAspect="1" noTextEdit="1"/>
          </p:cNvSpPr>
          <p:nvPr>
            <p:ph type="sldImg"/>
          </p:nvPr>
        </p:nvSpPr>
        <p:spPr>
          <a:ln/>
        </p:spPr>
      </p:sp>
      <p:sp>
        <p:nvSpPr>
          <p:cNvPr id="26829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6829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58F60A96-03E2-DF4F-977E-61D3481842B0}"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150</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144212932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538" eaLnBrk="0" hangingPunct="0">
              <a:defRPr sz="2400">
                <a:solidFill>
                  <a:schemeClr val="tx1"/>
                </a:solidFill>
                <a:latin typeface="Arial" charset="0"/>
                <a:ea typeface="ＭＳ Ｐゴシック" charset="0"/>
                <a:cs typeface="ＭＳ Ｐゴシック" charset="0"/>
              </a:defRPr>
            </a:lvl1pPr>
            <a:lvl2pPr marL="757066" indent="-291179" defTabSz="928538" eaLnBrk="0" hangingPunct="0">
              <a:defRPr sz="2400">
                <a:solidFill>
                  <a:schemeClr val="tx1"/>
                </a:solidFill>
                <a:latin typeface="Arial" charset="0"/>
                <a:ea typeface="ＭＳ Ｐゴシック" charset="0"/>
              </a:defRPr>
            </a:lvl2pPr>
            <a:lvl3pPr marL="1164717" indent="-232943" defTabSz="928538" eaLnBrk="0" hangingPunct="0">
              <a:defRPr sz="2400">
                <a:solidFill>
                  <a:schemeClr val="tx1"/>
                </a:solidFill>
                <a:latin typeface="Arial" charset="0"/>
                <a:ea typeface="ＭＳ Ｐゴシック" charset="0"/>
              </a:defRPr>
            </a:lvl3pPr>
            <a:lvl4pPr marL="1630604" indent="-232943" defTabSz="928538" eaLnBrk="0" hangingPunct="0">
              <a:defRPr sz="2400">
                <a:solidFill>
                  <a:schemeClr val="tx1"/>
                </a:solidFill>
                <a:latin typeface="Arial" charset="0"/>
                <a:ea typeface="ＭＳ Ｐゴシック" charset="0"/>
              </a:defRPr>
            </a:lvl4pPr>
            <a:lvl5pPr marL="2096491" indent="-232943" defTabSz="928538" eaLnBrk="0" hangingPunct="0">
              <a:defRPr sz="2400">
                <a:solidFill>
                  <a:schemeClr val="tx1"/>
                </a:solidFill>
                <a:latin typeface="Arial" charset="0"/>
                <a:ea typeface="ＭＳ Ｐゴシック" charset="0"/>
              </a:defRPr>
            </a:lvl5pPr>
            <a:lvl6pPr marL="2562377" indent="-232943" defTabSz="928538" eaLnBrk="0" fontAlgn="base" hangingPunct="0">
              <a:spcBef>
                <a:spcPct val="0"/>
              </a:spcBef>
              <a:spcAft>
                <a:spcPct val="0"/>
              </a:spcAft>
              <a:defRPr sz="2400">
                <a:solidFill>
                  <a:schemeClr val="tx1"/>
                </a:solidFill>
                <a:latin typeface="Arial" charset="0"/>
                <a:ea typeface="ＭＳ Ｐゴシック" charset="0"/>
              </a:defRPr>
            </a:lvl6pPr>
            <a:lvl7pPr marL="3028264" indent="-232943" defTabSz="928538" eaLnBrk="0" fontAlgn="base" hangingPunct="0">
              <a:spcBef>
                <a:spcPct val="0"/>
              </a:spcBef>
              <a:spcAft>
                <a:spcPct val="0"/>
              </a:spcAft>
              <a:defRPr sz="2400">
                <a:solidFill>
                  <a:schemeClr val="tx1"/>
                </a:solidFill>
                <a:latin typeface="Arial" charset="0"/>
                <a:ea typeface="ＭＳ Ｐゴシック" charset="0"/>
              </a:defRPr>
            </a:lvl7pPr>
            <a:lvl8pPr marL="3494151" indent="-232943" defTabSz="928538" eaLnBrk="0" fontAlgn="base" hangingPunct="0">
              <a:spcBef>
                <a:spcPct val="0"/>
              </a:spcBef>
              <a:spcAft>
                <a:spcPct val="0"/>
              </a:spcAft>
              <a:defRPr sz="2400">
                <a:solidFill>
                  <a:schemeClr val="tx1"/>
                </a:solidFill>
                <a:latin typeface="Arial" charset="0"/>
                <a:ea typeface="ＭＳ Ｐゴシック" charset="0"/>
              </a:defRPr>
            </a:lvl8pPr>
            <a:lvl9pPr marL="3960038" indent="-232943" defTabSz="928538"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28538" rtl="0" eaLnBrk="1" fontAlgn="auto" latinLnBrk="0" hangingPunct="1">
              <a:lnSpc>
                <a:spcPct val="100000"/>
              </a:lnSpc>
              <a:spcBef>
                <a:spcPts val="0"/>
              </a:spcBef>
              <a:spcAft>
                <a:spcPts val="0"/>
              </a:spcAft>
              <a:buClrTx/>
              <a:buSzTx/>
              <a:buFontTx/>
              <a:buNone/>
              <a:tabLst/>
              <a:defRPr/>
            </a:pPr>
            <a:fld id="{D433A3D9-BADB-734B-A983-EA6AF1EA18FE}"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rPr>
              <a:pPr marL="0" marR="0" lvl="0" indent="0" algn="r" defTabSz="928538" rtl="0" eaLnBrk="1" fontAlgn="auto" latinLnBrk="0" hangingPunct="1">
                <a:lnSpc>
                  <a:spcPct val="100000"/>
                </a:lnSpc>
                <a:spcBef>
                  <a:spcPts val="0"/>
                </a:spcBef>
                <a:spcAft>
                  <a:spcPts val="0"/>
                </a:spcAft>
                <a:buClrTx/>
                <a:buSzTx/>
                <a:buFontTx/>
                <a:buNone/>
                <a:tabLst/>
                <a:defRPr/>
              </a:pPr>
              <a:t>151</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endParaRPr>
          </a:p>
        </p:txBody>
      </p:sp>
      <p:sp>
        <p:nvSpPr>
          <p:cNvPr id="75778" name="Rectangle 2"/>
          <p:cNvSpPr>
            <a:spLocks noGrp="1" noRot="1" noChangeAspect="1" noChangeArrowheads="1" noTextEdit="1"/>
          </p:cNvSpPr>
          <p:nvPr>
            <p:ph type="sldImg"/>
          </p:nvPr>
        </p:nvSpPr>
        <p:spPr bwMode="auto">
          <a:xfrm>
            <a:off x="1181100" y="696913"/>
            <a:ext cx="4648200" cy="348615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7577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en-US">
              <a:latin typeface="Arial" charset="0"/>
            </a:endParaRPr>
          </a:p>
        </p:txBody>
      </p:sp>
    </p:spTree>
    <p:extLst>
      <p:ext uri="{BB962C8B-B14F-4D97-AF65-F5344CB8AC3E}">
        <p14:creationId xmlns:p14="http://schemas.microsoft.com/office/powerpoint/2010/main" val="328264090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Today, I will teach you something new about retention in flash memory through characterization of real NAND chip.</a:t>
            </a:r>
          </a:p>
          <a:p>
            <a:r>
              <a:rPr lang="en-US" baseline="0" dirty="0"/>
              <a:t>I will also show you an interesting way to optimize for read performance when reading old data. </a:t>
            </a:r>
          </a:p>
          <a:p>
            <a:r>
              <a:rPr lang="en-US" baseline="0" dirty="0"/>
              <a:t>Finally, I will also show you an effective technique to recover data from a failed flash page.</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152</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1069425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Slide Image Placeholder 1"/>
          <p:cNvSpPr>
            <a:spLocks noGrp="1" noRot="1" noChangeAspect="1"/>
          </p:cNvSpPr>
          <p:nvPr>
            <p:ph type="sldImg"/>
          </p:nvPr>
        </p:nvSpPr>
        <p:spPr>
          <a:ln/>
        </p:spPr>
      </p:sp>
      <p:sp>
        <p:nvSpPr>
          <p:cNvPr id="27033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Now, if we have two flash cells programmed to different threshold voltages, 2V and 3V, we can distinguish them with a read voltage of 2.5V.</a:t>
            </a:r>
          </a:p>
          <a:p>
            <a:r>
              <a:rPr lang="en-US" dirty="0">
                <a:latin typeface="Arial" charset="0"/>
                <a:ea typeface="ＭＳ Ｐゴシック" charset="0"/>
                <a:cs typeface="ＭＳ Ｐゴシック" charset="0"/>
              </a:rPr>
              <a:t>When we apply 2.5V to the gate, since the read voltage is higher than the threshold voltage, …</a:t>
            </a:r>
          </a:p>
          <a:p>
            <a:r>
              <a:rPr lang="en-US" dirty="0">
                <a:latin typeface="Arial" charset="0"/>
                <a:ea typeface="ＭＳ Ｐゴシック" charset="0"/>
                <a:cs typeface="ＭＳ Ｐゴシック" charset="0"/>
              </a:rPr>
              <a:t>Now if we look back at this example, we can see that the threshold voltage of each flash cell actually represents the value being stored.</a:t>
            </a:r>
          </a:p>
        </p:txBody>
      </p:sp>
      <p:sp>
        <p:nvSpPr>
          <p:cNvPr id="27033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843212D5-35D4-D540-A8DC-0FFC637E3569}"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65309098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let’s start with</a:t>
            </a:r>
            <a:r>
              <a:rPr lang="en-US" baseline="0" dirty="0"/>
              <a:t> a news report I downloaded from </a:t>
            </a:r>
            <a:r>
              <a:rPr lang="en-US" baseline="0" dirty="0" err="1"/>
              <a:t>techspot</a:t>
            </a:r>
            <a:r>
              <a:rPr lang="en-US" baseline="0" dirty="0"/>
              <a:t>.</a:t>
            </a:r>
          </a:p>
          <a:p>
            <a:r>
              <a:rPr lang="en-US" baseline="0" dirty="0"/>
              <a:t>What they observe is that </a:t>
            </a:r>
            <a:endParaRPr lang="en-US" dirty="0"/>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153</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297615289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(fast) Retention </a:t>
            </a:r>
            <a:r>
              <a:rPr lang="en-US" baseline="0" dirty="0"/>
              <a:t>loss is the phenomenon of charge leakage over time.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(natural)</a:t>
            </a:r>
            <a:endParaRPr lang="en-US" dirty="0"/>
          </a:p>
          <a:p>
            <a:r>
              <a:rPr lang="en-US" dirty="0"/>
              <a:t>Flash</a:t>
            </a:r>
            <a:r>
              <a:rPr lang="en-US" baseline="0" dirty="0"/>
              <a:t> memory cell stores data as the amount of charge in its floating gate</a:t>
            </a:r>
            <a:endParaRPr lang="en-US" dirty="0"/>
          </a:p>
          <a:p>
            <a:r>
              <a:rPr lang="en-US" baseline="0" dirty="0"/>
              <a:t>Unfortunately, the more charge it holds, the faster it leaks charge.</a:t>
            </a:r>
          </a:p>
          <a:p>
            <a:r>
              <a:rPr lang="en-US" baseline="0" dirty="0"/>
              <a:t>As it leaks more and more charge, the data stored in the cell can be altered, resulting in a retention error.</a:t>
            </a:r>
          </a:p>
          <a:p>
            <a:r>
              <a:rPr lang="en-US" baseline="0" dirty="0"/>
              <a:t>(fast)</a:t>
            </a:r>
          </a:p>
          <a:p>
            <a:r>
              <a:rPr lang="en-US" dirty="0"/>
              <a:t>Prior</a:t>
            </a:r>
            <a:r>
              <a:rPr lang="en-US" baseline="0" dirty="0"/>
              <a:t> works have shown that retention error is one dominant source of flash memory errors.</a:t>
            </a:r>
          </a:p>
          <a:p>
            <a:r>
              <a:rPr lang="en-US" baseline="0" dirty="0"/>
              <a:t>(natural)</a:t>
            </a:r>
          </a:p>
          <a:p>
            <a:r>
              <a:rPr lang="en-US" baseline="0" dirty="0"/>
              <a:t>In the mean time, retention loss also have a side effect, which is longer read latency. </a:t>
            </a:r>
          </a:p>
          <a:p>
            <a:r>
              <a:rPr lang="en-US" baseline="0" dirty="0"/>
              <a:t>Now let’s talk about the story of how we get this side effect.</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155</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159606065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story starts from the threshold voltage distribution.</a:t>
            </a:r>
          </a:p>
          <a:p>
            <a:r>
              <a:rPr lang="en-US" dirty="0"/>
              <a:t>(point to)</a:t>
            </a:r>
          </a:p>
          <a:p>
            <a:r>
              <a:rPr lang="en-US" baseline="0" dirty="0"/>
              <a:t>This is figure of the threshold voltage distribution, which shows the probability density function of the threshold voltage for each multi-level cell.</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a:t>Multi-level cells</a:t>
            </a:r>
            <a:r>
              <a:rPr lang="en-US" baseline="0" dirty="0"/>
              <a:t> use 4 threshold voltage states to represent 2 bits.</a:t>
            </a:r>
          </a:p>
          <a:p>
            <a:r>
              <a:rPr lang="en-US" baseline="0" dirty="0"/>
              <a:t>Due to program variation, the threshold voltage of each state is distributed across a range, which looks like a hump.</a:t>
            </a:r>
          </a:p>
          <a:p>
            <a:r>
              <a:rPr lang="en-US" baseline="0" dirty="0"/>
              <a:t>And we use read reference voltages </a:t>
            </a:r>
            <a:r>
              <a:rPr lang="en-US" baseline="0" dirty="0" err="1"/>
              <a:t>Va</a:t>
            </a:r>
            <a:r>
              <a:rPr lang="en-US" baseline="0" dirty="0"/>
              <a:t> </a:t>
            </a:r>
            <a:r>
              <a:rPr lang="en-US" baseline="0" dirty="0" err="1"/>
              <a:t>Vb</a:t>
            </a:r>
            <a:r>
              <a:rPr lang="en-US" baseline="0" dirty="0"/>
              <a:t> </a:t>
            </a:r>
            <a:r>
              <a:rPr lang="en-US" baseline="0" dirty="0" err="1"/>
              <a:t>Vc</a:t>
            </a:r>
            <a:r>
              <a:rPr lang="en-US" baseline="0" dirty="0"/>
              <a:t> to read the bit values.</a:t>
            </a:r>
          </a:p>
          <a:p>
            <a:r>
              <a:rPr lang="en-US" baseline="0" dirty="0"/>
              <a:t>Note that in the rest of our talk, we will not show the erased state, because we are not able to measure the threshold voltage for the erased state.</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156</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5636396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order</a:t>
            </a:r>
            <a:r>
              <a:rPr lang="en-US" baseline="0" dirty="0"/>
              <a:t> to characterize the distribution, we use an experimental testing platform which is shown on this figure.</a:t>
            </a:r>
          </a:p>
          <a:p>
            <a:r>
              <a:rPr lang="en-US" dirty="0"/>
              <a:t>This is an</a:t>
            </a:r>
            <a:r>
              <a:rPr lang="en-US" baseline="0" dirty="0"/>
              <a:t> FPGA based platform to test 2x-nm MLC raw NAND chips.</a:t>
            </a:r>
          </a:p>
          <a:p>
            <a:r>
              <a:rPr lang="en-US" baseline="0" dirty="0"/>
              <a:t>We have used this in many prior works including this one.</a:t>
            </a:r>
            <a:endParaRPr lang="en-US" dirty="0"/>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157</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1449688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figure shows the real characterization of the threshold voltage distribution using the platform.</a:t>
            </a:r>
          </a:p>
          <a:p>
            <a:r>
              <a:rPr lang="en-US" baseline="0" dirty="0"/>
              <a:t>The blue line shows distribution 0 day after programming.</a:t>
            </a:r>
          </a:p>
          <a:p>
            <a:r>
              <a:rPr lang="en-US" baseline="0" dirty="0"/>
              <a:t>The black line shows distribution 40 day after programming.</a:t>
            </a:r>
          </a:p>
          <a:p>
            <a:r>
              <a:rPr lang="en-US" baseline="0" dirty="0"/>
              <a:t>The key takeaway from this figure is the finding that …</a:t>
            </a:r>
          </a:p>
          <a:p>
            <a:r>
              <a:rPr lang="en-US" baseline="0" dirty="0"/>
              <a:t>We can see this from …</a:t>
            </a:r>
            <a:endParaRPr lang="en-US" dirty="0"/>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158</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170259919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(fast)</a:t>
            </a:r>
          </a:p>
          <a:p>
            <a:r>
              <a:rPr lang="en-US" baseline="0" dirty="0"/>
              <a:t>Now let’s explain this effect a bit more.</a:t>
            </a:r>
          </a:p>
          <a:p>
            <a:r>
              <a:rPr lang="en-US" baseline="0" dirty="0"/>
              <a:t>(natural)</a:t>
            </a:r>
          </a:p>
          <a:p>
            <a:r>
              <a:rPr lang="en-US" baseline="0" dirty="0"/>
              <a:t>Higher threshold voltage represents more charge in the floating gate,</a:t>
            </a:r>
          </a:p>
          <a:p>
            <a:r>
              <a:rPr lang="en-US" baseline="0" dirty="0"/>
              <a:t>Lower threshold voltage represents less charge.</a:t>
            </a:r>
          </a:p>
          <a:p>
            <a:r>
              <a:rPr lang="en-US" baseline="0" dirty="0"/>
              <a:t>As data becomes older, electric charge is leaked over time so the threshold voltage decreases gradually, as we have seen in the real characterization.</a:t>
            </a:r>
          </a:p>
          <a:p>
            <a:r>
              <a:rPr lang="en-US" baseline="0" dirty="0"/>
              <a:t>(natural</a:t>
            </a:r>
          </a:p>
          <a:p>
            <a:r>
              <a:rPr lang="en-US" baseline="0" dirty="0"/>
              <a:t>But the flash controller is unaware of this change, so it will apply the default read reference voltage.</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159</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110055618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So</a:t>
            </a:r>
            <a:r>
              <a:rPr lang="en-US" baseline="0" dirty="0"/>
              <a:t> it will still </a:t>
            </a:r>
            <a:r>
              <a:rPr lang="en-US" dirty="0"/>
              <a:t>use</a:t>
            </a:r>
            <a:r>
              <a:rPr lang="en-US" baseline="0" dirty="0"/>
              <a:t> the default read reference voltages, which is not a good fit for the shifted distribution.</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So we get lots of raw bit errors.</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For old data, raw bit errors exceed the ECC correctable errors, and so we have to read again.</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160</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216530703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After the first read to old data fails, multiple read retries will be attempted </a:t>
            </a:r>
            <a:r>
              <a:rPr lang="en-US" baseline="0"/>
              <a:t>(point) </a:t>
            </a:r>
            <a:r>
              <a:rPr lang="en-US" baseline="0" dirty="0"/>
              <a:t>to reduce the raw bit errors </a:t>
            </a:r>
            <a:r>
              <a:rPr lang="en-US" baseline="0"/>
              <a:t>(point) </a:t>
            </a:r>
            <a:r>
              <a:rPr lang="en-US" baseline="0" dirty="0"/>
              <a:t>until a read succeeds.</a:t>
            </a:r>
          </a:p>
          <a:p>
            <a:r>
              <a:rPr lang="en-US" baseline="0" dirty="0"/>
              <a:t>Note that all these read attempts and ECC checks are processed sequentially, </a:t>
            </a:r>
          </a:p>
          <a:p>
            <a:r>
              <a:rPr lang="en-US" baseline="0" dirty="0"/>
              <a:t>So the overall read latency becomes much longer and read bandwidth is significantly reduced.</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161</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307027620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(fast)</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162</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99019065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163</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173386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Slide Image Placeholder 1"/>
          <p:cNvSpPr>
            <a:spLocks noGrp="1" noRot="1" noChangeAspect="1"/>
          </p:cNvSpPr>
          <p:nvPr>
            <p:ph type="sldImg"/>
          </p:nvPr>
        </p:nvSpPr>
        <p:spPr>
          <a:ln/>
        </p:spPr>
      </p:sp>
      <p:sp>
        <p:nvSpPr>
          <p:cNvPr id="27238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a:latin typeface="Arial" charset="0"/>
                <a:ea typeface="ＭＳ Ｐゴシック" charset="0"/>
                <a:cs typeface="ＭＳ Ｐゴシック" charset="0"/>
              </a:rPr>
              <a:t>But, for the same cells, when we apply a high voltage to them, regardless of the threshold voltage, any cell will be passed-through.</a:t>
            </a:r>
          </a:p>
          <a:p>
            <a:r>
              <a:rPr lang="en-US">
                <a:latin typeface="Arial" charset="0"/>
                <a:ea typeface="ＭＳ Ｐゴシック" charset="0"/>
                <a:cs typeface="ＭＳ Ｐゴシック" charset="0"/>
              </a:rPr>
              <a:t>So we call this voltage pass-through voltage or Vpass</a:t>
            </a:r>
          </a:p>
        </p:txBody>
      </p:sp>
      <p:sp>
        <p:nvSpPr>
          <p:cNvPr id="27238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881B18DF-D3E9-1B4A-AA18-92767ACC8EF4}"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97105041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Ideally, to read the data with the shortest latency, we can apply the OPT, which is at the exact intersection of the two neighboring distribution.</a:t>
            </a:r>
          </a:p>
          <a:p>
            <a:r>
              <a:rPr lang="en-US" baseline="0" dirty="0"/>
              <a:t>OPT by definition achieves the minimal raw bit errors, and does not need read-retry, so it achieves minimal read latency.</a:t>
            </a:r>
          </a:p>
          <a:p>
            <a:r>
              <a:rPr lang="en-US" baseline="0" dirty="0"/>
              <a:t>So we say OPT is the ideal read voltage.</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164</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421779547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a:t>
            </a:r>
            <a:r>
              <a:rPr lang="en-US" baseline="0" dirty="0"/>
              <a:t> in reality, OPT changes over time due to retention loss and many other factors, so it is not easy to predict the value of OPT accurately.</a:t>
            </a:r>
          </a:p>
          <a:p>
            <a:r>
              <a:rPr lang="en-US" baseline="0" dirty="0"/>
              <a:t>Luckily, OPT changes gradually, so it does not change much in a day.</a:t>
            </a:r>
          </a:p>
          <a:p>
            <a:r>
              <a:rPr lang="en-US" baseline="0" dirty="0"/>
              <a:t>Also, OPT change is </a:t>
            </a:r>
            <a:r>
              <a:rPr lang="en-US" baseline="0" dirty="0" err="1"/>
              <a:t>uni</a:t>
            </a:r>
            <a:r>
              <a:rPr lang="en-US" baseline="0" dirty="0"/>
              <a:t>-directional. In fact, it decreases monotonically over time.</a:t>
            </a:r>
          </a:p>
          <a:p>
            <a:endParaRPr lang="en-US" baseline="0" dirty="0"/>
          </a:p>
          <a:p>
            <a:r>
              <a:rPr lang="en-US" baseline="0" dirty="0"/>
              <a:t>As we will show next, these two property becomes useful when we design techniques to reduce latency.</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165</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305979320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technique we developed to reduce read latency is called retention optimized reading, or ROR, which is composed of two major components that coordinates with each other.</a:t>
            </a:r>
          </a:p>
          <a:p>
            <a:r>
              <a:rPr lang="en-US" baseline="0" dirty="0"/>
              <a:t>The first component is an online pre-optimization algorithm. This algorithm periodically learns OPT. </a:t>
            </a:r>
          </a:p>
          <a:p>
            <a:r>
              <a:rPr lang="en-US" baseline="0" dirty="0"/>
              <a:t>The second component is an improved read retry technique. This technique utilizes the recorded OPT to minimize read retries.</a:t>
            </a:r>
          </a:p>
          <a:p>
            <a:r>
              <a:rPr lang="en-US" baseline="0" dirty="0"/>
              <a:t>We next explain each component in turn.</a:t>
            </a:r>
          </a:p>
          <a:p>
            <a:endParaRPr lang="en-US" baseline="0" dirty="0"/>
          </a:p>
          <a:p>
            <a:r>
              <a:rPr lang="en-US" baseline="0" dirty="0"/>
              <a:t>Note that this pre-optimization is performed in the background once every day to have minimal performance impact.</a:t>
            </a:r>
          </a:p>
          <a:p>
            <a:r>
              <a:rPr lang="en-US" baseline="0" dirty="0"/>
              <a:t>And the read-retry only needs to find read to succeed, and is now triggered much less frequently.</a:t>
            </a:r>
            <a:endParaRPr lang="en-US" dirty="0"/>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166</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95328391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We next explain each component in detail.</a:t>
            </a:r>
            <a:endParaRPr lang="en-US" dirty="0"/>
          </a:p>
          <a:p>
            <a:r>
              <a:rPr lang="en-US" dirty="0"/>
              <a:t>The online pre-optimization algorithm is triggered periodically.</a:t>
            </a:r>
          </a:p>
          <a:p>
            <a:r>
              <a:rPr lang="en-US" baseline="0" dirty="0"/>
              <a:t>And for each block, it finds and records an upper-bound for OPT within a time period.</a:t>
            </a:r>
          </a:p>
          <a:p>
            <a:r>
              <a:rPr lang="en-US" baseline="0" dirty="0"/>
              <a:t>The algorithm itself is very simple. </a:t>
            </a:r>
          </a:p>
          <a:p>
            <a:r>
              <a:rPr lang="en-US" baseline="0" dirty="0"/>
              <a:t>It starts with the old starting read reference voltage.</a:t>
            </a:r>
          </a:p>
          <a:p>
            <a:r>
              <a:rPr lang="en-US" baseline="0" dirty="0"/>
              <a:t>Then it progressively increases or decreases read reference voltage until it achieves a minimal raw bit error rate.</a:t>
            </a:r>
          </a:p>
          <a:p>
            <a:r>
              <a:rPr lang="en-US" baseline="0" dirty="0"/>
              <a:t>Note that this algorithm is performed in the background to have minimal performance impact.</a:t>
            </a:r>
            <a:endParaRPr lang="en-US" dirty="0"/>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167</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6879157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a:t>
            </a:r>
            <a:r>
              <a:rPr lang="en-US" baseline="0" dirty="0"/>
              <a:t> component of ROR is an improved read-retry technique.</a:t>
            </a:r>
          </a:p>
          <a:p>
            <a:r>
              <a:rPr lang="en-US" baseline="0" dirty="0"/>
              <a:t>This technique is performed as a normal read operation.</a:t>
            </a:r>
          </a:p>
          <a:p>
            <a:r>
              <a:rPr lang="en-US" baseline="0" dirty="0"/>
              <a:t>Since we already have a starting read reference voltage that is close to OPT.</a:t>
            </a:r>
          </a:p>
          <a:p>
            <a:r>
              <a:rPr lang="en-US" baseline="0" dirty="0"/>
              <a:t>Even if the actual OPT shifts over retention age, we decrease read reference voltage for a few read-retries to successfully read the data.</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168</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109188381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(fast)</a:t>
            </a:r>
          </a:p>
          <a:p>
            <a:r>
              <a:rPr lang="en-US" dirty="0"/>
              <a:t>Now let’s look at</a:t>
            </a:r>
            <a:r>
              <a:rPr lang="en-US" baseline="0" dirty="0"/>
              <a:t> the result.</a:t>
            </a:r>
          </a:p>
          <a:p>
            <a:r>
              <a:rPr lang="en-US" baseline="0" dirty="0"/>
              <a:t>Blue bars are baseline, red bars are ROR, our proposal.</a:t>
            </a:r>
          </a:p>
          <a:p>
            <a:r>
              <a:rPr lang="en-US" baseline="0" dirty="0"/>
              <a:t>The first two bars show that ROR reduces read-retry count to 30%.</a:t>
            </a:r>
          </a:p>
          <a:p>
            <a:r>
              <a:rPr lang="en-US" baseline="0" dirty="0"/>
              <a:t>The second two bars show that ROR also reduces ECC decoding latency due to fewer retention errors.</a:t>
            </a:r>
          </a:p>
          <a:p>
            <a:r>
              <a:rPr lang="en-US" baseline="0" dirty="0"/>
              <a:t>The last two bars show the total latency is reduced to 29%, which is less than a third than baseline.</a:t>
            </a:r>
            <a:endParaRPr lang="en-US" dirty="0"/>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169</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204884027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(fast)</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170</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372107316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Next, let’s look at an even more challenging and of course more interesting problem.</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171</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67180008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(natural)</a:t>
            </a:r>
          </a:p>
          <a:p>
            <a:r>
              <a:rPr lang="en-US" dirty="0"/>
              <a:t>With ROR, we can</a:t>
            </a:r>
            <a:r>
              <a:rPr lang="en-US" baseline="0" dirty="0"/>
              <a:t> quickly read old data with low RBER, which we optimistically assume is always correctable.</a:t>
            </a:r>
          </a:p>
          <a:p>
            <a:r>
              <a:rPr lang="en-US" baseline="0" dirty="0"/>
              <a:t>But when the data becomes very old, retention loss will shift the threshold voltage even further, and result in a lot more errors than before.</a:t>
            </a:r>
          </a:p>
          <a:p>
            <a:r>
              <a:rPr lang="en-US" baseline="0" dirty="0"/>
              <a:t>To some point they become uncorrectable errors even when we use optimal read reference voltage.</a:t>
            </a:r>
          </a:p>
          <a:p>
            <a:r>
              <a:rPr lang="en-US" baseline="0" dirty="0"/>
              <a:t>In this case, the read to this page fails, so we call this retention failure.</a:t>
            </a:r>
          </a:p>
          <a:p>
            <a:endParaRPr lang="en-US" baseline="0" dirty="0"/>
          </a:p>
          <a:p>
            <a:r>
              <a:rPr lang="en-US" baseline="0" dirty="0"/>
              <a:t>So what we want to do next is to recover the data after such retention failure happens.</a:t>
            </a:r>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172</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170702339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(natural)</a:t>
            </a:r>
          </a:p>
          <a:p>
            <a:r>
              <a:rPr lang="en-US" dirty="0"/>
              <a:t>At</a:t>
            </a:r>
            <a:r>
              <a:rPr lang="en-US" baseline="0" dirty="0"/>
              <a:t> a very high level, what we do is to relate this property called leakage speed variation with the cell’s correct state, in order to correct a majority of retention errors before feeding it to ECC decoder.</a:t>
            </a:r>
          </a:p>
          <a:p>
            <a:endParaRPr lang="en-US" dirty="0"/>
          </a:p>
          <a:p>
            <a:r>
              <a:rPr lang="en-US" dirty="0"/>
              <a:t>Now let me</a:t>
            </a:r>
            <a:r>
              <a:rPr lang="en-US" baseline="0" dirty="0"/>
              <a:t> elaborate how we did that.</a:t>
            </a:r>
          </a:p>
          <a:p>
            <a:r>
              <a:rPr lang="en-US" baseline="0" dirty="0"/>
              <a:t>Due to process variation, there are two types of cells.</a:t>
            </a:r>
          </a:p>
          <a:p>
            <a:r>
              <a:rPr lang="en-US" baseline="0" dirty="0"/>
              <a:t>Slow-leaking cells leak charge slowly over retention time. </a:t>
            </a:r>
          </a:p>
          <a:p>
            <a:r>
              <a:rPr lang="en-US" baseline="0" dirty="0"/>
              <a:t>Fast-leaking cells leak charge quickly over time.</a:t>
            </a:r>
          </a:p>
          <a:p>
            <a:r>
              <a:rPr lang="en-US" baseline="0" dirty="0"/>
              <a:t>Now how can we correlate this property with a cell’s correct state?</a:t>
            </a:r>
            <a:endParaRPr lang="en-US" dirty="0"/>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173</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3058939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Slide Image Placeholder 1"/>
          <p:cNvSpPr>
            <a:spLocks noGrp="1" noRot="1" noChangeAspect="1"/>
          </p:cNvSpPr>
          <p:nvPr>
            <p:ph type="sldImg"/>
          </p:nvPr>
        </p:nvSpPr>
        <p:spPr>
          <a:ln/>
        </p:spPr>
      </p:sp>
      <p:sp>
        <p:nvSpPr>
          <p:cNvPr id="27443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a:latin typeface="Arial" charset="0"/>
                <a:ea typeface="ＭＳ Ｐゴシック" charset="0"/>
                <a:cs typeface="ＭＳ Ｐゴシック" charset="0"/>
              </a:rPr>
              <a:t>Now, let’s look at an example array of flash cells. </a:t>
            </a:r>
          </a:p>
          <a:p>
            <a:r>
              <a:rPr lang="en-US" dirty="0">
                <a:latin typeface="Arial" charset="0"/>
                <a:ea typeface="ＭＳ Ｐゴシック" charset="0"/>
                <a:cs typeface="ＭＳ Ｐゴシック" charset="0"/>
              </a:rPr>
              <a:t>In this example, we make up threshold voltage numbers for each cell. </a:t>
            </a:r>
          </a:p>
          <a:p>
            <a:r>
              <a:rPr lang="en-US" dirty="0">
                <a:latin typeface="Arial" charset="0"/>
                <a:ea typeface="ＭＳ Ｐゴシック" charset="0"/>
                <a:cs typeface="ＭＳ Ｐゴシック" charset="0"/>
              </a:rPr>
              <a:t>Let’s say we want to read from the second page in this array. </a:t>
            </a:r>
          </a:p>
          <a:p>
            <a:r>
              <a:rPr lang="en-US" dirty="0">
                <a:latin typeface="Arial" charset="0"/>
                <a:ea typeface="ＭＳ Ｐゴシック" charset="0"/>
                <a:cs typeface="ＭＳ Ｐゴシック" charset="0"/>
              </a:rPr>
              <a:t>So we apply a read voltage of 2.5 V to the second page</a:t>
            </a:r>
          </a:p>
          <a:p>
            <a:r>
              <a:rPr lang="en-US" dirty="0">
                <a:latin typeface="Arial" charset="0"/>
                <a:ea typeface="ＭＳ Ｐゴシック" charset="0"/>
                <a:cs typeface="ＭＳ Ｐゴシック" charset="0"/>
              </a:rPr>
              <a:t>And since all the other pages are connected in series, we apply a high pass-through voltage of 5 V to the other pages.</a:t>
            </a:r>
          </a:p>
          <a:p>
            <a:r>
              <a:rPr lang="en-US" dirty="0">
                <a:latin typeface="Arial" charset="0"/>
                <a:ea typeface="ＭＳ Ｐゴシック" charset="0"/>
                <a:cs typeface="ＭＳ Ｐゴシック" charset="0"/>
              </a:rPr>
              <a:t>As we can see, the high pass through voltage switches on all the flash pages being passed-through, allowing the sense amplifier to read the values stored in the second page.</a:t>
            </a:r>
          </a:p>
          <a:p>
            <a:r>
              <a:rPr lang="en-US" dirty="0">
                <a:latin typeface="Arial" charset="0"/>
                <a:ea typeface="ＭＳ Ｐゴシック" charset="0"/>
                <a:cs typeface="ＭＳ Ｐゴシック" charset="0"/>
              </a:rPr>
              <a:t>In this case, the correct values …</a:t>
            </a:r>
          </a:p>
        </p:txBody>
      </p:sp>
      <p:sp>
        <p:nvSpPr>
          <p:cNvPr id="27443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DDB7274C-C746-1245-8EC9-47D814B7B19A}"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37776149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a simplified example of P2 and P3 state distribution.</a:t>
            </a:r>
          </a:p>
          <a:p>
            <a:r>
              <a:rPr lang="en-US" dirty="0"/>
              <a:t>Initially, due to program variation, the fast and slow leaking cells are randomly programmed into different threshold voltage</a:t>
            </a:r>
            <a:r>
              <a:rPr lang="en-US" baseline="0" dirty="0"/>
              <a:t> levels within each state</a:t>
            </a:r>
            <a:r>
              <a:rPr lang="en-US" dirty="0"/>
              <a:t>.</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174</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222885000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as</a:t>
            </a:r>
            <a:r>
              <a:rPr lang="en-US" baseline="0" dirty="0"/>
              <a:t> </a:t>
            </a:r>
            <a:r>
              <a:rPr lang="en-US" dirty="0"/>
              <a:t>the data becomes old</a:t>
            </a:r>
            <a:r>
              <a:rPr lang="en-US" baseline="0" dirty="0"/>
              <a:t>, fast-leaking cells naturally shift to lower threshold voltages within each state, and slow-leaking cells are left behind in higher voltages ranges within each state. </a:t>
            </a:r>
          </a:p>
          <a:p>
            <a:endParaRPr lang="en-US" baseline="0" dirty="0"/>
          </a:p>
          <a:p>
            <a:r>
              <a:rPr lang="en-US" baseline="0" dirty="0"/>
              <a:t>But at this point, we are still missing something to get the correct values. Because for example, </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175</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265326978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we look at “risky” cells,</a:t>
            </a:r>
            <a:r>
              <a:rPr lang="en-US" baseline="0" dirty="0"/>
              <a:t> which are defined as cells with threshold voltages close to OPT.</a:t>
            </a:r>
          </a:p>
          <a:p>
            <a:r>
              <a:rPr lang="en-US" baseline="0" dirty="0"/>
              <a:t>Now we can see the correlation: (slow) risky and slow-leaking cells have P2 state, risky and fast-leaking cells have P3 state.</a:t>
            </a:r>
          </a:p>
          <a:p>
            <a:r>
              <a:rPr lang="en-US" baseline="0" dirty="0"/>
              <a:t>Now if we apply this key formula to the cells, we are able to correct these retention errors.</a:t>
            </a:r>
          </a:p>
          <a:p>
            <a:r>
              <a:rPr lang="en-US" baseline="0" dirty="0"/>
              <a:t>(Pause)</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176</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167185944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(fast)</a:t>
            </a:r>
          </a:p>
          <a:p>
            <a:r>
              <a:rPr lang="en-US" dirty="0"/>
              <a:t>The technique we propose is retention failure recovery,</a:t>
            </a:r>
            <a:r>
              <a:rPr lang="en-US" baseline="0" dirty="0"/>
              <a:t> RFR, whose key idea is to guess original state of the cell from its leakage speed property.</a:t>
            </a:r>
          </a:p>
          <a:p>
            <a:r>
              <a:rPr lang="en-US" baseline="0" dirty="0"/>
              <a:t>This technique is composed of three steps.</a:t>
            </a:r>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177</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41789664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(fast)</a:t>
            </a:r>
          </a:p>
          <a:p>
            <a:r>
              <a:rPr lang="en-US" dirty="0"/>
              <a:t>We evaluate our RFR technique based on</a:t>
            </a:r>
            <a:r>
              <a:rPr lang="en-US" baseline="0" dirty="0"/>
              <a:t> our characterization.</a:t>
            </a:r>
          </a:p>
          <a:p>
            <a:r>
              <a:rPr lang="en-US" baseline="0" dirty="0"/>
              <a:t>We assume that the faulty page is originally programmed with random data.</a:t>
            </a:r>
          </a:p>
          <a:p>
            <a:r>
              <a:rPr lang="en-US" baseline="0" dirty="0"/>
              <a:t>After 28 days, we detect the failure and back up the data.</a:t>
            </a:r>
          </a:p>
          <a:p>
            <a:r>
              <a:rPr lang="en-US" baseline="0" dirty="0"/>
              <a:t>After 12 additional days, we perform RFR to recover the data.</a:t>
            </a:r>
          </a:p>
          <a:p>
            <a:r>
              <a:rPr lang="en-US" baseline="0" dirty="0"/>
              <a:t>On average, RFR reduces RBER by 50%, which means that it is expected to eliminate 50% of the original raw bit errors.</a:t>
            </a:r>
          </a:p>
          <a:p>
            <a:r>
              <a:rPr lang="en-US" baseline="0" dirty="0"/>
              <a:t>At this point, ECC code has a much higher chance to correct the remaining errors to recover the data.</a:t>
            </a:r>
            <a:endParaRPr lang="en-US" dirty="0"/>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178</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98391348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let me conclude</a:t>
            </a:r>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179</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295644540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(very fast)</a:t>
            </a:r>
          </a:p>
          <a:p>
            <a:r>
              <a:rPr lang="en-US" dirty="0"/>
              <a:t>We have walked</a:t>
            </a:r>
            <a:r>
              <a:rPr lang="en-US" baseline="0" dirty="0"/>
              <a:t> through how retention loss leads to longer read latency.</a:t>
            </a:r>
          </a:p>
          <a:p>
            <a:r>
              <a:rPr lang="en-US" baseline="0" dirty="0"/>
              <a:t>And we have talked about how we reduce read latency with retention optimized reading.</a:t>
            </a:r>
          </a:p>
          <a:p>
            <a:r>
              <a:rPr lang="en-US" baseline="0" dirty="0"/>
              <a:t>And we have also introduced retention failure recovery, which recovers data after failure.</a:t>
            </a:r>
            <a:endParaRPr lang="en-US" dirty="0"/>
          </a:p>
        </p:txBody>
      </p:sp>
      <p:sp>
        <p:nvSpPr>
          <p:cNvPr id="4" name="Slide Number Placeholder 3"/>
          <p:cNvSpPr>
            <a:spLocks noGrp="1"/>
          </p:cNvSpPr>
          <p:nvPr>
            <p:ph type="sldNum" sz="quarter" idx="10"/>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C80E4223-583E-4CCF-8BED-0B3B08345093}" type="slidenum">
              <a:rPr kumimoji="0" lang="en-US" sz="1200" b="0" i="0" u="none" strike="noStrike" kern="1200" cap="none" spc="0" normalizeH="0" baseline="0" noProof="0" smtClean="0">
                <a:ln>
                  <a:noFill/>
                </a:ln>
                <a:solidFill>
                  <a:prstClr val="black"/>
                </a:solidFill>
                <a:effectLst/>
                <a:uLnTx/>
                <a:uFillTx/>
                <a:latin typeface="Calibri"/>
                <a:ea typeface="ＭＳ Ｐゴシック"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180</a:t>
            </a:fld>
            <a:endParaRPr kumimoji="0" lang="en-US" sz="1200" b="0" i="0" u="none" strike="noStrike" kern="1200" cap="none" spc="0" normalizeH="0" baseline="0" noProof="0">
              <a:ln>
                <a:noFill/>
              </a:ln>
              <a:solidFill>
                <a:prstClr val="black"/>
              </a:solidFill>
              <a:effectLst/>
              <a:uLnTx/>
              <a:uFillTx/>
              <a:latin typeface="Calibri"/>
              <a:ea typeface="ＭＳ Ｐゴシック" charset="-128"/>
              <a:cs typeface="+mn-cs"/>
            </a:endParaRPr>
          </a:p>
        </p:txBody>
      </p:sp>
    </p:spTree>
    <p:extLst>
      <p:ext uri="{BB962C8B-B14F-4D97-AF65-F5344CB8AC3E}">
        <p14:creationId xmlns:p14="http://schemas.microsoft.com/office/powerpoint/2010/main" val="348877945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Slide Image Placeholder 1"/>
          <p:cNvSpPr>
            <a:spLocks noGrp="1" noRot="1" noChangeAspect="1" noTextEdit="1"/>
          </p:cNvSpPr>
          <p:nvPr>
            <p:ph type="sldImg"/>
          </p:nvPr>
        </p:nvSpPr>
        <p:spPr>
          <a:ln/>
        </p:spPr>
      </p:sp>
      <p:sp>
        <p:nvSpPr>
          <p:cNvPr id="268290"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latin typeface="Arial" charset="0"/>
              <a:ea typeface="ＭＳ Ｐゴシック" charset="0"/>
              <a:cs typeface="ＭＳ Ｐゴシック" charset="0"/>
            </a:endParaRPr>
          </a:p>
        </p:txBody>
      </p:sp>
      <p:sp>
        <p:nvSpPr>
          <p:cNvPr id="268291"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57066" indent="-291179" eaLnBrk="0" hangingPunct="0">
              <a:defRPr sz="2400">
                <a:solidFill>
                  <a:schemeClr val="tx1"/>
                </a:solidFill>
                <a:latin typeface="Arial" charset="0"/>
                <a:ea typeface="ＭＳ Ｐゴシック" charset="0"/>
              </a:defRPr>
            </a:lvl2pPr>
            <a:lvl3pPr marL="1164717" indent="-232943" eaLnBrk="0" hangingPunct="0">
              <a:defRPr sz="2400">
                <a:solidFill>
                  <a:schemeClr val="tx1"/>
                </a:solidFill>
                <a:latin typeface="Arial" charset="0"/>
                <a:ea typeface="ＭＳ Ｐゴシック" charset="0"/>
              </a:defRPr>
            </a:lvl3pPr>
            <a:lvl4pPr marL="1630604" indent="-232943" eaLnBrk="0" hangingPunct="0">
              <a:defRPr sz="2400">
                <a:solidFill>
                  <a:schemeClr val="tx1"/>
                </a:solidFill>
                <a:latin typeface="Arial" charset="0"/>
                <a:ea typeface="ＭＳ Ｐゴシック" charset="0"/>
              </a:defRPr>
            </a:lvl4pPr>
            <a:lvl5pPr marL="2096491" indent="-232943" eaLnBrk="0" hangingPunct="0">
              <a:defRPr sz="2400">
                <a:solidFill>
                  <a:schemeClr val="tx1"/>
                </a:solidFill>
                <a:latin typeface="Arial" charset="0"/>
                <a:ea typeface="ＭＳ Ｐゴシック" charset="0"/>
              </a:defRPr>
            </a:lvl5pPr>
            <a:lvl6pPr marL="2562377" indent="-232943" eaLnBrk="0" fontAlgn="base" hangingPunct="0">
              <a:spcBef>
                <a:spcPct val="0"/>
              </a:spcBef>
              <a:spcAft>
                <a:spcPct val="0"/>
              </a:spcAft>
              <a:defRPr sz="2400">
                <a:solidFill>
                  <a:schemeClr val="tx1"/>
                </a:solidFill>
                <a:latin typeface="Arial" charset="0"/>
                <a:ea typeface="ＭＳ Ｐゴシック" charset="0"/>
              </a:defRPr>
            </a:lvl6pPr>
            <a:lvl7pPr marL="3028264" indent="-232943" eaLnBrk="0" fontAlgn="base" hangingPunct="0">
              <a:spcBef>
                <a:spcPct val="0"/>
              </a:spcBef>
              <a:spcAft>
                <a:spcPct val="0"/>
              </a:spcAft>
              <a:defRPr sz="2400">
                <a:solidFill>
                  <a:schemeClr val="tx1"/>
                </a:solidFill>
                <a:latin typeface="Arial" charset="0"/>
                <a:ea typeface="ＭＳ Ｐゴシック" charset="0"/>
              </a:defRPr>
            </a:lvl7pPr>
            <a:lvl8pPr marL="3494151" indent="-232943" eaLnBrk="0" fontAlgn="base" hangingPunct="0">
              <a:spcBef>
                <a:spcPct val="0"/>
              </a:spcBef>
              <a:spcAft>
                <a:spcPct val="0"/>
              </a:spcAft>
              <a:defRPr sz="2400">
                <a:solidFill>
                  <a:schemeClr val="tx1"/>
                </a:solidFill>
                <a:latin typeface="Arial" charset="0"/>
                <a:ea typeface="ＭＳ Ｐゴシック" charset="0"/>
              </a:defRPr>
            </a:lvl8pPr>
            <a:lvl9pPr marL="3960038" indent="-232943"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58F60A96-03E2-DF4F-977E-61D3481842B0}"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182</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451053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8538" eaLnBrk="0" hangingPunct="0">
              <a:defRPr sz="2400">
                <a:solidFill>
                  <a:schemeClr val="tx1"/>
                </a:solidFill>
                <a:latin typeface="Arial" charset="0"/>
                <a:ea typeface="ＭＳ Ｐゴシック" charset="0"/>
                <a:cs typeface="ＭＳ Ｐゴシック" charset="0"/>
              </a:defRPr>
            </a:lvl1pPr>
            <a:lvl2pPr marL="757066" indent="-291179" defTabSz="928538" eaLnBrk="0" hangingPunct="0">
              <a:defRPr sz="2400">
                <a:solidFill>
                  <a:schemeClr val="tx1"/>
                </a:solidFill>
                <a:latin typeface="Arial" charset="0"/>
                <a:ea typeface="ＭＳ Ｐゴシック" charset="0"/>
              </a:defRPr>
            </a:lvl2pPr>
            <a:lvl3pPr marL="1164717" indent="-232943" defTabSz="928538" eaLnBrk="0" hangingPunct="0">
              <a:defRPr sz="2400">
                <a:solidFill>
                  <a:schemeClr val="tx1"/>
                </a:solidFill>
                <a:latin typeface="Arial" charset="0"/>
                <a:ea typeface="ＭＳ Ｐゴシック" charset="0"/>
              </a:defRPr>
            </a:lvl3pPr>
            <a:lvl4pPr marL="1630604" indent="-232943" defTabSz="928538" eaLnBrk="0" hangingPunct="0">
              <a:defRPr sz="2400">
                <a:solidFill>
                  <a:schemeClr val="tx1"/>
                </a:solidFill>
                <a:latin typeface="Arial" charset="0"/>
                <a:ea typeface="ＭＳ Ｐゴシック" charset="0"/>
              </a:defRPr>
            </a:lvl4pPr>
            <a:lvl5pPr marL="2096491" indent="-232943" defTabSz="928538" eaLnBrk="0" hangingPunct="0">
              <a:defRPr sz="2400">
                <a:solidFill>
                  <a:schemeClr val="tx1"/>
                </a:solidFill>
                <a:latin typeface="Arial" charset="0"/>
                <a:ea typeface="ＭＳ Ｐゴシック" charset="0"/>
              </a:defRPr>
            </a:lvl5pPr>
            <a:lvl6pPr marL="2562377" indent="-232943" defTabSz="928538" eaLnBrk="0" fontAlgn="base" hangingPunct="0">
              <a:spcBef>
                <a:spcPct val="0"/>
              </a:spcBef>
              <a:spcAft>
                <a:spcPct val="0"/>
              </a:spcAft>
              <a:defRPr sz="2400">
                <a:solidFill>
                  <a:schemeClr val="tx1"/>
                </a:solidFill>
                <a:latin typeface="Arial" charset="0"/>
                <a:ea typeface="ＭＳ Ｐゴシック" charset="0"/>
              </a:defRPr>
            </a:lvl6pPr>
            <a:lvl7pPr marL="3028264" indent="-232943" defTabSz="928538" eaLnBrk="0" fontAlgn="base" hangingPunct="0">
              <a:spcBef>
                <a:spcPct val="0"/>
              </a:spcBef>
              <a:spcAft>
                <a:spcPct val="0"/>
              </a:spcAft>
              <a:defRPr sz="2400">
                <a:solidFill>
                  <a:schemeClr val="tx1"/>
                </a:solidFill>
                <a:latin typeface="Arial" charset="0"/>
                <a:ea typeface="ＭＳ Ｐゴシック" charset="0"/>
              </a:defRPr>
            </a:lvl7pPr>
            <a:lvl8pPr marL="3494151" indent="-232943" defTabSz="928538" eaLnBrk="0" fontAlgn="base" hangingPunct="0">
              <a:spcBef>
                <a:spcPct val="0"/>
              </a:spcBef>
              <a:spcAft>
                <a:spcPct val="0"/>
              </a:spcAft>
              <a:defRPr sz="2400">
                <a:solidFill>
                  <a:schemeClr val="tx1"/>
                </a:solidFill>
                <a:latin typeface="Arial" charset="0"/>
                <a:ea typeface="ＭＳ Ｐゴシック" charset="0"/>
              </a:defRPr>
            </a:lvl8pPr>
            <a:lvl9pPr marL="3960038" indent="-232943" defTabSz="928538"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28538" rtl="0" eaLnBrk="1" fontAlgn="auto" latinLnBrk="0" hangingPunct="1">
              <a:lnSpc>
                <a:spcPct val="100000"/>
              </a:lnSpc>
              <a:spcBef>
                <a:spcPts val="0"/>
              </a:spcBef>
              <a:spcAft>
                <a:spcPts val="0"/>
              </a:spcAft>
              <a:buClrTx/>
              <a:buSzTx/>
              <a:buFontTx/>
              <a:buNone/>
              <a:tabLst/>
              <a:defRPr/>
            </a:pPr>
            <a:fld id="{D433A3D9-BADB-734B-A983-EA6AF1EA18FE}"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rPr>
              <a:pPr marL="0" marR="0" lvl="0" indent="0" algn="r" defTabSz="928538" rtl="0" eaLnBrk="1" fontAlgn="auto" latinLnBrk="0" hangingPunct="1">
                <a:lnSpc>
                  <a:spcPct val="100000"/>
                </a:lnSpc>
                <a:spcBef>
                  <a:spcPts val="0"/>
                </a:spcBef>
                <a:spcAft>
                  <a:spcPts val="0"/>
                </a:spcAft>
                <a:buClrTx/>
                <a:buSzTx/>
                <a:buFontTx/>
                <a:buNone/>
                <a:tabLst/>
                <a:defRPr/>
              </a:pPr>
              <a:t>183</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cs typeface="Arial" charset="0"/>
            </a:endParaRPr>
          </a:p>
        </p:txBody>
      </p:sp>
      <p:sp>
        <p:nvSpPr>
          <p:cNvPr id="75778" name="Rectangle 2"/>
          <p:cNvSpPr>
            <a:spLocks noGrp="1" noRot="1" noChangeAspect="1" noChangeArrowheads="1" noTextEdit="1"/>
          </p:cNvSpPr>
          <p:nvPr>
            <p:ph type="sldImg"/>
          </p:nvPr>
        </p:nvSpPr>
        <p:spPr bwMode="auto">
          <a:xfrm>
            <a:off x="1181100" y="696913"/>
            <a:ext cx="4648200" cy="348615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7577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eaLnBrk="1" hangingPunct="1"/>
            <a:endParaRPr lang="en-US">
              <a:latin typeface="Arial" charset="0"/>
            </a:endParaRPr>
          </a:p>
        </p:txBody>
      </p:sp>
    </p:spTree>
    <p:extLst>
      <p:ext uri="{BB962C8B-B14F-4D97-AF65-F5344CB8AC3E}">
        <p14:creationId xmlns:p14="http://schemas.microsoft.com/office/powerpoint/2010/main" val="158105949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Shape 346"/>
          <p:cNvSpPr>
            <a:spLocks noGrp="1" noRot="1" noChangeAspect="1"/>
          </p:cNvSpPr>
          <p:nvPr>
            <p:ph type="sldImg"/>
          </p:nvPr>
        </p:nvSpPr>
        <p:spPr>
          <a:prstGeom prst="rect">
            <a:avLst/>
          </a:prstGeom>
        </p:spPr>
        <p:txBody>
          <a:bodyPr/>
          <a:lstStyle/>
          <a:p>
            <a:pPr lvl="0"/>
            <a:endParaRPr/>
          </a:p>
        </p:txBody>
      </p:sp>
      <p:sp>
        <p:nvSpPr>
          <p:cNvPr id="347" name="Shape 347"/>
          <p:cNvSpPr>
            <a:spLocks noGrp="1"/>
          </p:cNvSpPr>
          <p:nvPr>
            <p:ph type="body" sz="quarter" idx="1"/>
          </p:nvPr>
        </p:nvSpPr>
        <p:spPr>
          <a:prstGeom prst="rect">
            <a:avLst/>
          </a:prstGeom>
        </p:spPr>
        <p:txBody>
          <a:bodyPr/>
          <a:lstStyle/>
          <a:p>
            <a:pPr lvl="0"/>
            <a:r>
              <a:t>We use data written to flash to examine SSD lifecycle trends.</a:t>
            </a:r>
          </a:p>
          <a:p>
            <a:pPr lvl="0"/>
            <a:endParaRPr/>
          </a:p>
          <a:p>
            <a:pPr lvl="0"/>
            <a:r>
              <a:t>This is because data written to flash is a time-independent metric for SSD utilization.</a:t>
            </a:r>
          </a:p>
        </p:txBody>
      </p:sp>
    </p:spTree>
    <p:extLst>
      <p:ext uri="{BB962C8B-B14F-4D97-AF65-F5344CB8AC3E}">
        <p14:creationId xmlns:p14="http://schemas.microsoft.com/office/powerpoint/2010/main" val="38730420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F49D761E-079B-3A43-A0C1-56738B900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528C7A81-0A0B-D244-889C-5A3877A984FE}"/>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E461A3A-19C1-6742-B33C-E82599843E3D}"/>
              </a:ext>
            </a:extLst>
          </p:cNvPr>
          <p:cNvSpPr>
            <a:spLocks noGrp="1" noChangeArrowheads="1"/>
          </p:cNvSpPr>
          <p:nvPr>
            <p:ph type="sldNum" sz="quarter" idx="11"/>
          </p:nvPr>
        </p:nvSpPr>
        <p:spPr/>
        <p:txBody>
          <a:bodyPr/>
          <a:lstStyle>
            <a:lvl1pPr>
              <a:defRPr/>
            </a:lvl1pPr>
          </a:lstStyle>
          <a:p>
            <a:pPr>
              <a:defRPr/>
            </a:pPr>
            <a:fld id="{6C2802AA-8BB7-3742-A18E-53EE2E571A27}" type="slidenum">
              <a:rPr lang="en-US" altLang="en-US"/>
              <a:pPr>
                <a:defRPr/>
              </a:pPr>
              <a:t>‹#›</a:t>
            </a:fld>
            <a:endParaRPr lang="en-US" altLang="en-US"/>
          </a:p>
        </p:txBody>
      </p:sp>
    </p:spTree>
    <p:extLst>
      <p:ext uri="{BB962C8B-B14F-4D97-AF65-F5344CB8AC3E}">
        <p14:creationId xmlns:p14="http://schemas.microsoft.com/office/powerpoint/2010/main" val="266429039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38F5F6B-4812-ED46-9852-1A1D2FDF555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AC66C216-AE14-164E-889E-205F940AC27C}"/>
              </a:ext>
            </a:extLst>
          </p:cNvPr>
          <p:cNvSpPr>
            <a:spLocks noGrp="1" noChangeArrowheads="1"/>
          </p:cNvSpPr>
          <p:nvPr>
            <p:ph type="sldNum" sz="quarter" idx="11"/>
          </p:nvPr>
        </p:nvSpPr>
        <p:spPr>
          <a:ln/>
        </p:spPr>
        <p:txBody>
          <a:bodyPr/>
          <a:lstStyle>
            <a:lvl1pPr>
              <a:defRPr/>
            </a:lvl1pPr>
          </a:lstStyle>
          <a:p>
            <a:pPr>
              <a:defRPr/>
            </a:pPr>
            <a:fld id="{49FDF842-8045-BE40-A628-838F16121CBF}" type="slidenum">
              <a:rPr lang="en-US" altLang="en-US"/>
              <a:pPr>
                <a:defRPr/>
              </a:pPr>
              <a:t>‹#›</a:t>
            </a:fld>
            <a:endParaRPr lang="en-US" altLang="en-US"/>
          </a:p>
        </p:txBody>
      </p:sp>
    </p:spTree>
    <p:extLst>
      <p:ext uri="{BB962C8B-B14F-4D97-AF65-F5344CB8AC3E}">
        <p14:creationId xmlns:p14="http://schemas.microsoft.com/office/powerpoint/2010/main" val="3521204730"/>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2078194"/>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5448424"/>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8201967"/>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49246064"/>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5121040"/>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3241621"/>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42285756"/>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94610530"/>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70647661"/>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1831893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5178386-4527-D04C-A145-D5B3D2603FF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7F9D8ABF-6230-094A-9EDE-56A9D686A9E5}"/>
              </a:ext>
            </a:extLst>
          </p:cNvPr>
          <p:cNvSpPr>
            <a:spLocks noGrp="1" noChangeArrowheads="1"/>
          </p:cNvSpPr>
          <p:nvPr>
            <p:ph type="sldNum" sz="quarter" idx="11"/>
          </p:nvPr>
        </p:nvSpPr>
        <p:spPr>
          <a:ln/>
        </p:spPr>
        <p:txBody>
          <a:bodyPr/>
          <a:lstStyle>
            <a:lvl1pPr>
              <a:defRPr/>
            </a:lvl1pPr>
          </a:lstStyle>
          <a:p>
            <a:pPr>
              <a:defRPr/>
            </a:pPr>
            <a:fld id="{FA8E305C-B8FF-454A-9CA8-EE0240EF5440}" type="slidenum">
              <a:rPr lang="en-US" altLang="en-US"/>
              <a:pPr>
                <a:defRPr/>
              </a:pPr>
              <a:t>‹#›</a:t>
            </a:fld>
            <a:endParaRPr lang="en-US" altLang="en-US"/>
          </a:p>
        </p:txBody>
      </p:sp>
    </p:spTree>
    <p:extLst>
      <p:ext uri="{BB962C8B-B14F-4D97-AF65-F5344CB8AC3E}">
        <p14:creationId xmlns:p14="http://schemas.microsoft.com/office/powerpoint/2010/main" val="1565980287"/>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86029831"/>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18093231"/>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37964418"/>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69162736"/>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93885878"/>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06410180"/>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24044154"/>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16791403"/>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prstClr val="black"/>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prstClr val="black"/>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912689856"/>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027662061"/>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BF6D0A8C-43A2-0846-A293-684F4F4134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B7CB41D5-9472-8642-97A1-14D9CEAC7E9F}"/>
              </a:ext>
            </a:extLst>
          </p:cNvPr>
          <p:cNvSpPr>
            <a:spLocks noGrp="1" noChangeArrowheads="1"/>
          </p:cNvSpPr>
          <p:nvPr>
            <p:ph type="sldNum" sz="quarter" idx="11"/>
          </p:nvPr>
        </p:nvSpPr>
        <p:spPr>
          <a:ln/>
        </p:spPr>
        <p:txBody>
          <a:bodyPr/>
          <a:lstStyle>
            <a:lvl1pPr>
              <a:defRPr/>
            </a:lvl1pPr>
          </a:lstStyle>
          <a:p>
            <a:pPr>
              <a:defRPr/>
            </a:pPr>
            <a:fld id="{E407CB61-AAE3-8045-AE06-1A684E2F2FCF}" type="slidenum">
              <a:rPr lang="en-US" altLang="en-US"/>
              <a:pPr>
                <a:defRPr/>
              </a:pPr>
              <a:t>‹#›</a:t>
            </a:fld>
            <a:endParaRPr lang="en-US" altLang="en-US"/>
          </a:p>
        </p:txBody>
      </p:sp>
    </p:spTree>
    <p:extLst>
      <p:ext uri="{BB962C8B-B14F-4D97-AF65-F5344CB8AC3E}">
        <p14:creationId xmlns:p14="http://schemas.microsoft.com/office/powerpoint/2010/main" val="4245653447"/>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540285920"/>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596323461"/>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896977068"/>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089599072"/>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202169297"/>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155465364"/>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355184504"/>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530323237"/>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646022738"/>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9D4990C3-AFD6-714F-9B03-BC4195478FF4}"/>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5E7FB765-34D1-DF41-8747-11911A693F16}"/>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B110D5-34A8-9B4C-BDB5-1EB7B2FE1E4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BBE6A7F-C792-7D49-BE9F-D64860B6D1B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6E2D44EE-9CAA-254F-8FE6-8F96AE6ECC7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B6FACBA1-D57B-B34E-ACFE-02435ADE91AC}"/>
              </a:ext>
            </a:extLst>
          </p:cNvPr>
          <p:cNvSpPr>
            <a:spLocks noGrp="1" noChangeArrowheads="1"/>
          </p:cNvSpPr>
          <p:nvPr>
            <p:ph type="sldNum" sz="quarter" idx="12"/>
          </p:nvPr>
        </p:nvSpPr>
        <p:spPr/>
        <p:txBody>
          <a:bodyPr/>
          <a:lstStyle>
            <a:lvl1pPr>
              <a:defRPr sz="1200"/>
            </a:lvl1pPr>
          </a:lstStyle>
          <a:p>
            <a:pPr>
              <a:defRPr/>
            </a:pPr>
            <a:fld id="{FC0F87B4-4192-F646-81F8-2C0C7A260D4A}" type="slidenum">
              <a:rPr lang="en-US" altLang="en-US"/>
              <a:pPr>
                <a:defRPr/>
              </a:pPr>
              <a:t>‹#›</a:t>
            </a:fld>
            <a:endParaRPr lang="en-US" altLang="en-US"/>
          </a:p>
        </p:txBody>
      </p:sp>
    </p:spTree>
    <p:extLst>
      <p:ext uri="{BB962C8B-B14F-4D97-AF65-F5344CB8AC3E}">
        <p14:creationId xmlns:p14="http://schemas.microsoft.com/office/powerpoint/2010/main" val="177920136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2D45177-2B41-9444-90E4-C2791D94B0D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10195A5-F3C2-4344-8977-0F2E9531C2BE}"/>
              </a:ext>
            </a:extLst>
          </p:cNvPr>
          <p:cNvSpPr>
            <a:spLocks noGrp="1" noChangeArrowheads="1"/>
          </p:cNvSpPr>
          <p:nvPr>
            <p:ph type="sldNum" sz="quarter" idx="11"/>
          </p:nvPr>
        </p:nvSpPr>
        <p:spPr/>
        <p:txBody>
          <a:bodyPr/>
          <a:lstStyle>
            <a:lvl1pPr>
              <a:defRPr/>
            </a:lvl1pPr>
          </a:lstStyle>
          <a:p>
            <a:pPr>
              <a:defRPr/>
            </a:pPr>
            <a:fld id="{1DC6311B-B26C-1843-8F22-1D34BAB78CFD}" type="slidenum">
              <a:rPr lang="en-US" altLang="en-US"/>
              <a:pPr>
                <a:defRPr/>
              </a:pPr>
              <a:t>‹#›</a:t>
            </a:fld>
            <a:endParaRPr lang="en-US" altLang="en-US"/>
          </a:p>
        </p:txBody>
      </p:sp>
    </p:spTree>
    <p:extLst>
      <p:ext uri="{BB962C8B-B14F-4D97-AF65-F5344CB8AC3E}">
        <p14:creationId xmlns:p14="http://schemas.microsoft.com/office/powerpoint/2010/main" val="221173308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B34E7E05-FA4E-BD44-9157-DED716661F5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401F7CF-5DCE-214C-9FA5-2C32D5D021D4}"/>
              </a:ext>
            </a:extLst>
          </p:cNvPr>
          <p:cNvSpPr>
            <a:spLocks noGrp="1" noChangeArrowheads="1"/>
          </p:cNvSpPr>
          <p:nvPr>
            <p:ph type="sldNum" sz="quarter" idx="11"/>
          </p:nvPr>
        </p:nvSpPr>
        <p:spPr/>
        <p:txBody>
          <a:bodyPr/>
          <a:lstStyle>
            <a:lvl1pPr>
              <a:defRPr/>
            </a:lvl1pPr>
          </a:lstStyle>
          <a:p>
            <a:pPr>
              <a:defRPr/>
            </a:pPr>
            <a:fld id="{129BB808-EEB4-FC44-8F4F-57765C46179B}" type="slidenum">
              <a:rPr lang="en-US" altLang="en-US"/>
              <a:pPr>
                <a:defRPr/>
              </a:pPr>
              <a:t>‹#›</a:t>
            </a:fld>
            <a:endParaRPr lang="en-US" altLang="en-US"/>
          </a:p>
        </p:txBody>
      </p:sp>
    </p:spTree>
    <p:extLst>
      <p:ext uri="{BB962C8B-B14F-4D97-AF65-F5344CB8AC3E}">
        <p14:creationId xmlns:p14="http://schemas.microsoft.com/office/powerpoint/2010/main" val="80706714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8AB8189-9772-5A48-BB64-467914A6E3F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BB8798-0F73-F747-A8B5-AF2F7E5E597B}"/>
              </a:ext>
            </a:extLst>
          </p:cNvPr>
          <p:cNvSpPr>
            <a:spLocks noGrp="1" noChangeArrowheads="1"/>
          </p:cNvSpPr>
          <p:nvPr>
            <p:ph type="sldNum" sz="quarter" idx="11"/>
          </p:nvPr>
        </p:nvSpPr>
        <p:spPr/>
        <p:txBody>
          <a:bodyPr/>
          <a:lstStyle>
            <a:lvl1pPr>
              <a:defRPr/>
            </a:lvl1pPr>
          </a:lstStyle>
          <a:p>
            <a:pPr>
              <a:defRPr/>
            </a:pPr>
            <a:fld id="{D2AF28AE-7D1E-BE4E-86DC-06E8116516B3}" type="slidenum">
              <a:rPr lang="en-US" altLang="en-US"/>
              <a:pPr>
                <a:defRPr/>
              </a:pPr>
              <a:t>‹#›</a:t>
            </a:fld>
            <a:endParaRPr lang="en-US" altLang="en-US"/>
          </a:p>
        </p:txBody>
      </p:sp>
    </p:spTree>
    <p:extLst>
      <p:ext uri="{BB962C8B-B14F-4D97-AF65-F5344CB8AC3E}">
        <p14:creationId xmlns:p14="http://schemas.microsoft.com/office/powerpoint/2010/main" val="339575379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276BE32-1F40-2F4E-B395-BF76BF71ED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A64503EE-C424-EF40-B233-E3ABF2AFC1C9}"/>
              </a:ext>
            </a:extLst>
          </p:cNvPr>
          <p:cNvSpPr>
            <a:spLocks noGrp="1" noChangeArrowheads="1"/>
          </p:cNvSpPr>
          <p:nvPr>
            <p:ph type="sldNum" sz="quarter" idx="11"/>
          </p:nvPr>
        </p:nvSpPr>
        <p:spPr/>
        <p:txBody>
          <a:bodyPr/>
          <a:lstStyle>
            <a:lvl1pPr>
              <a:defRPr/>
            </a:lvl1pPr>
          </a:lstStyle>
          <a:p>
            <a:pPr>
              <a:defRPr/>
            </a:pPr>
            <a:fld id="{C1A35D18-7AB3-D940-8828-F8281319B3A9}" type="slidenum">
              <a:rPr lang="en-US" altLang="en-US"/>
              <a:pPr>
                <a:defRPr/>
              </a:pPr>
              <a:t>‹#›</a:t>
            </a:fld>
            <a:endParaRPr lang="en-US" altLang="en-US"/>
          </a:p>
        </p:txBody>
      </p:sp>
    </p:spTree>
    <p:extLst>
      <p:ext uri="{BB962C8B-B14F-4D97-AF65-F5344CB8AC3E}">
        <p14:creationId xmlns:p14="http://schemas.microsoft.com/office/powerpoint/2010/main" val="355078123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59078F4-87DD-E64E-ABEA-71B20813ACC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7288BEBE-33A5-7D45-B41C-69AB0A7B66BA}"/>
              </a:ext>
            </a:extLst>
          </p:cNvPr>
          <p:cNvSpPr>
            <a:spLocks noGrp="1" noChangeArrowheads="1"/>
          </p:cNvSpPr>
          <p:nvPr>
            <p:ph type="sldNum" sz="quarter" idx="11"/>
          </p:nvPr>
        </p:nvSpPr>
        <p:spPr/>
        <p:txBody>
          <a:bodyPr/>
          <a:lstStyle>
            <a:lvl1pPr>
              <a:defRPr/>
            </a:lvl1pPr>
          </a:lstStyle>
          <a:p>
            <a:pPr>
              <a:defRPr/>
            </a:pPr>
            <a:fld id="{EC1FF28B-D01D-C149-B550-EA6BEA78AD5E}" type="slidenum">
              <a:rPr lang="en-US" altLang="en-US"/>
              <a:pPr>
                <a:defRPr/>
              </a:pPr>
              <a:t>‹#›</a:t>
            </a:fld>
            <a:endParaRPr lang="en-US" altLang="en-US"/>
          </a:p>
        </p:txBody>
      </p:sp>
    </p:spTree>
    <p:extLst>
      <p:ext uri="{BB962C8B-B14F-4D97-AF65-F5344CB8AC3E}">
        <p14:creationId xmlns:p14="http://schemas.microsoft.com/office/powerpoint/2010/main" val="274717059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0A5223D-518D-EE43-8DC6-24C43958C58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9742B4B-02A6-B24E-9663-9E2F1432A55B}"/>
              </a:ext>
            </a:extLst>
          </p:cNvPr>
          <p:cNvSpPr>
            <a:spLocks noGrp="1" noChangeArrowheads="1"/>
          </p:cNvSpPr>
          <p:nvPr>
            <p:ph type="sldNum" sz="quarter" idx="11"/>
          </p:nvPr>
        </p:nvSpPr>
        <p:spPr/>
        <p:txBody>
          <a:bodyPr/>
          <a:lstStyle>
            <a:lvl1pPr>
              <a:defRPr/>
            </a:lvl1pPr>
          </a:lstStyle>
          <a:p>
            <a:pPr>
              <a:defRPr/>
            </a:pPr>
            <a:fld id="{3CD161BF-1539-0F4D-A952-AF1C6953847E}" type="slidenum">
              <a:rPr lang="en-US" altLang="en-US"/>
              <a:pPr>
                <a:defRPr/>
              </a:pPr>
              <a:t>‹#›</a:t>
            </a:fld>
            <a:endParaRPr lang="en-US" altLang="en-US"/>
          </a:p>
        </p:txBody>
      </p:sp>
    </p:spTree>
    <p:extLst>
      <p:ext uri="{BB962C8B-B14F-4D97-AF65-F5344CB8AC3E}">
        <p14:creationId xmlns:p14="http://schemas.microsoft.com/office/powerpoint/2010/main" val="55395761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E620C32-CEC5-7E4C-AD46-21272E5C1BC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20B0AD9D-0CD8-6542-9483-38DC6A45F94B}"/>
              </a:ext>
            </a:extLst>
          </p:cNvPr>
          <p:cNvSpPr>
            <a:spLocks noGrp="1" noChangeArrowheads="1"/>
          </p:cNvSpPr>
          <p:nvPr>
            <p:ph type="sldNum" sz="quarter" idx="11"/>
          </p:nvPr>
        </p:nvSpPr>
        <p:spPr>
          <a:ln/>
        </p:spPr>
        <p:txBody>
          <a:bodyPr/>
          <a:lstStyle>
            <a:lvl1pPr>
              <a:defRPr/>
            </a:lvl1pPr>
          </a:lstStyle>
          <a:p>
            <a:pPr>
              <a:defRPr/>
            </a:pPr>
            <a:fld id="{05C1CF28-5D0E-E44A-89D4-BF041E9AC6B5}" type="slidenum">
              <a:rPr lang="en-US" altLang="en-US"/>
              <a:pPr>
                <a:defRPr/>
              </a:pPr>
              <a:t>‹#›</a:t>
            </a:fld>
            <a:endParaRPr lang="en-US" altLang="en-US"/>
          </a:p>
        </p:txBody>
      </p:sp>
    </p:spTree>
    <p:extLst>
      <p:ext uri="{BB962C8B-B14F-4D97-AF65-F5344CB8AC3E}">
        <p14:creationId xmlns:p14="http://schemas.microsoft.com/office/powerpoint/2010/main" val="250251883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680F4A4-9DBD-6148-8085-1E7FA6B07E7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59D569E9-7671-8845-9950-BD96A9275801}"/>
              </a:ext>
            </a:extLst>
          </p:cNvPr>
          <p:cNvSpPr>
            <a:spLocks noGrp="1" noChangeArrowheads="1"/>
          </p:cNvSpPr>
          <p:nvPr>
            <p:ph type="sldNum" sz="quarter" idx="11"/>
          </p:nvPr>
        </p:nvSpPr>
        <p:spPr/>
        <p:txBody>
          <a:bodyPr/>
          <a:lstStyle>
            <a:lvl1pPr>
              <a:defRPr/>
            </a:lvl1pPr>
          </a:lstStyle>
          <a:p>
            <a:pPr>
              <a:defRPr/>
            </a:pPr>
            <a:fld id="{F1AA8015-CC4B-4A4B-AE94-736E9EFB2E4B}" type="slidenum">
              <a:rPr lang="en-US" altLang="en-US"/>
              <a:pPr>
                <a:defRPr/>
              </a:pPr>
              <a:t>‹#›</a:t>
            </a:fld>
            <a:endParaRPr lang="en-US" altLang="en-US"/>
          </a:p>
        </p:txBody>
      </p:sp>
    </p:spTree>
    <p:extLst>
      <p:ext uri="{BB962C8B-B14F-4D97-AF65-F5344CB8AC3E}">
        <p14:creationId xmlns:p14="http://schemas.microsoft.com/office/powerpoint/2010/main" val="429348666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EE194FBD-CBF2-CC4C-9E7F-7238D611A1E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A6646953-367C-254B-A75B-5F851C4818B0}"/>
              </a:ext>
            </a:extLst>
          </p:cNvPr>
          <p:cNvSpPr>
            <a:spLocks noGrp="1" noChangeArrowheads="1"/>
          </p:cNvSpPr>
          <p:nvPr>
            <p:ph type="sldNum" sz="quarter" idx="11"/>
          </p:nvPr>
        </p:nvSpPr>
        <p:spPr/>
        <p:txBody>
          <a:bodyPr/>
          <a:lstStyle>
            <a:lvl1pPr>
              <a:defRPr/>
            </a:lvl1pPr>
          </a:lstStyle>
          <a:p>
            <a:pPr>
              <a:defRPr/>
            </a:pPr>
            <a:fld id="{589EE5B3-F084-714B-A7C0-B4B44CC190C2}" type="slidenum">
              <a:rPr lang="en-US" altLang="en-US"/>
              <a:pPr>
                <a:defRPr/>
              </a:pPr>
              <a:t>‹#›</a:t>
            </a:fld>
            <a:endParaRPr lang="en-US" altLang="en-US"/>
          </a:p>
        </p:txBody>
      </p:sp>
    </p:spTree>
    <p:extLst>
      <p:ext uri="{BB962C8B-B14F-4D97-AF65-F5344CB8AC3E}">
        <p14:creationId xmlns:p14="http://schemas.microsoft.com/office/powerpoint/2010/main" val="281268582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91857EE-B184-034E-AF43-4E3BDF93296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078EB12-998C-BB49-9975-DD36DE6E7B4B}"/>
              </a:ext>
            </a:extLst>
          </p:cNvPr>
          <p:cNvSpPr>
            <a:spLocks noGrp="1" noChangeArrowheads="1"/>
          </p:cNvSpPr>
          <p:nvPr>
            <p:ph type="sldNum" sz="quarter" idx="11"/>
          </p:nvPr>
        </p:nvSpPr>
        <p:spPr/>
        <p:txBody>
          <a:bodyPr/>
          <a:lstStyle>
            <a:lvl1pPr>
              <a:defRPr/>
            </a:lvl1pPr>
          </a:lstStyle>
          <a:p>
            <a:pPr>
              <a:defRPr/>
            </a:pPr>
            <a:fld id="{560A6312-4DA5-5F41-A5C2-D8D38D5DB263}" type="slidenum">
              <a:rPr lang="en-US" altLang="en-US"/>
              <a:pPr>
                <a:defRPr/>
              </a:pPr>
              <a:t>‹#›</a:t>
            </a:fld>
            <a:endParaRPr lang="en-US" altLang="en-US"/>
          </a:p>
        </p:txBody>
      </p:sp>
    </p:spTree>
    <p:extLst>
      <p:ext uri="{BB962C8B-B14F-4D97-AF65-F5344CB8AC3E}">
        <p14:creationId xmlns:p14="http://schemas.microsoft.com/office/powerpoint/2010/main" val="142742399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9D5B1037-11B1-C240-8627-BEB0C353C3B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3B0B88AB-80FC-A648-BAEC-75AB5C417C96}"/>
              </a:ext>
            </a:extLst>
          </p:cNvPr>
          <p:cNvSpPr>
            <a:spLocks noGrp="1" noChangeArrowheads="1"/>
          </p:cNvSpPr>
          <p:nvPr>
            <p:ph type="sldNum" sz="quarter" idx="11"/>
          </p:nvPr>
        </p:nvSpPr>
        <p:spPr/>
        <p:txBody>
          <a:bodyPr/>
          <a:lstStyle>
            <a:lvl1pPr>
              <a:defRPr/>
            </a:lvl1pPr>
          </a:lstStyle>
          <a:p>
            <a:pPr>
              <a:defRPr/>
            </a:pPr>
            <a:fld id="{F947AF12-3046-494D-922E-3FF329FD6BDB}" type="slidenum">
              <a:rPr lang="en-US" altLang="en-US"/>
              <a:pPr>
                <a:defRPr/>
              </a:pPr>
              <a:t>‹#›</a:t>
            </a:fld>
            <a:endParaRPr lang="en-US" altLang="en-US"/>
          </a:p>
        </p:txBody>
      </p:sp>
    </p:spTree>
    <p:extLst>
      <p:ext uri="{BB962C8B-B14F-4D97-AF65-F5344CB8AC3E}">
        <p14:creationId xmlns:p14="http://schemas.microsoft.com/office/powerpoint/2010/main" val="428786361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AB1779-B1F7-0E41-B706-7B363575992C}"/>
              </a:ext>
            </a:extLst>
          </p:cNvPr>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5" name="Date Placeholder 5">
            <a:extLst>
              <a:ext uri="{FF2B5EF4-FFF2-40B4-BE49-F238E27FC236}">
                <a16:creationId xmlns:a16="http://schemas.microsoft.com/office/drawing/2014/main" id="{3BA025A2-4B27-0448-A0E8-F26FB24D203F}"/>
              </a:ext>
            </a:extLst>
          </p:cNvPr>
          <p:cNvSpPr>
            <a:spLocks noGrp="1"/>
          </p:cNvSpPr>
          <p:nvPr>
            <p:ph type="dt" sz="half" idx="10"/>
          </p:nvPr>
        </p:nvSpPr>
        <p:spPr/>
        <p:txBody>
          <a:bodyPr/>
          <a:lstStyle>
            <a:lvl1pPr>
              <a:defRPr/>
            </a:lvl1pPr>
          </a:lstStyle>
          <a:p>
            <a:pPr>
              <a:defRPr/>
            </a:pPr>
            <a:fld id="{C7F9892E-F2B4-2C49-AE9A-35018767CEF9}" type="datetime1">
              <a:rPr lang="en-US" altLang="en-US"/>
              <a:pPr>
                <a:defRPr/>
              </a:pPr>
              <a:t>1/23/2023</a:t>
            </a:fld>
            <a:endParaRPr lang="en-US" altLang="en-US"/>
          </a:p>
        </p:txBody>
      </p:sp>
      <p:sp>
        <p:nvSpPr>
          <p:cNvPr id="6" name="Footer Placeholder 9">
            <a:extLst>
              <a:ext uri="{FF2B5EF4-FFF2-40B4-BE49-F238E27FC236}">
                <a16:creationId xmlns:a16="http://schemas.microsoft.com/office/drawing/2014/main" id="{6CDB1ACD-4239-5441-8DCE-52B366DC426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10">
            <a:extLst>
              <a:ext uri="{FF2B5EF4-FFF2-40B4-BE49-F238E27FC236}">
                <a16:creationId xmlns:a16="http://schemas.microsoft.com/office/drawing/2014/main" id="{47EC090D-C02D-D044-83D0-1FFC33723053}"/>
              </a:ext>
            </a:extLst>
          </p:cNvPr>
          <p:cNvSpPr>
            <a:spLocks noGrp="1"/>
          </p:cNvSpPr>
          <p:nvPr>
            <p:ph type="sldNum" sz="quarter" idx="12"/>
          </p:nvPr>
        </p:nvSpPr>
        <p:spPr/>
        <p:txBody>
          <a:bodyPr/>
          <a:lstStyle>
            <a:lvl1pPr>
              <a:defRPr/>
            </a:lvl1pPr>
          </a:lstStyle>
          <a:p>
            <a:pPr>
              <a:defRPr/>
            </a:pPr>
            <a:fld id="{3D550D9B-087F-7C49-AFE5-F9AD5097BC1F}" type="slidenum">
              <a:rPr lang="en-US" altLang="en-US"/>
              <a:pPr>
                <a:defRPr/>
              </a:pPr>
              <a:t>‹#›</a:t>
            </a:fld>
            <a:endParaRPr lang="en-US" altLang="en-US"/>
          </a:p>
        </p:txBody>
      </p:sp>
    </p:spTree>
    <p:extLst>
      <p:ext uri="{BB962C8B-B14F-4D97-AF65-F5344CB8AC3E}">
        <p14:creationId xmlns:p14="http://schemas.microsoft.com/office/powerpoint/2010/main" val="207467771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4">
            <a:extLst>
              <a:ext uri="{FF2B5EF4-FFF2-40B4-BE49-F238E27FC236}">
                <a16:creationId xmlns:a16="http://schemas.microsoft.com/office/drawing/2014/main" id="{725BEEEA-2170-9F43-8EC9-F3136F23D4CF}"/>
              </a:ext>
            </a:extLst>
          </p:cNvPr>
          <p:cNvSpPr>
            <a:spLocks noGrp="1"/>
          </p:cNvSpPr>
          <p:nvPr>
            <p:ph type="dt" sz="half" idx="10"/>
          </p:nvPr>
        </p:nvSpPr>
        <p:spPr/>
        <p:txBody>
          <a:bodyPr/>
          <a:lstStyle>
            <a:lvl1pPr>
              <a:defRPr/>
            </a:lvl1pPr>
          </a:lstStyle>
          <a:p>
            <a:pPr>
              <a:defRPr/>
            </a:pPr>
            <a:fld id="{20CF93FF-3D34-7244-B36E-5204F826A5CD}" type="datetime1">
              <a:rPr lang="en-US" altLang="en-US"/>
              <a:pPr>
                <a:defRPr/>
              </a:pPr>
              <a:t>1/23/2023</a:t>
            </a:fld>
            <a:endParaRPr lang="en-US" altLang="en-US"/>
          </a:p>
        </p:txBody>
      </p:sp>
      <p:sp>
        <p:nvSpPr>
          <p:cNvPr id="5" name="Footer Placeholder 5">
            <a:extLst>
              <a:ext uri="{FF2B5EF4-FFF2-40B4-BE49-F238E27FC236}">
                <a16:creationId xmlns:a16="http://schemas.microsoft.com/office/drawing/2014/main" id="{A59EF40C-2A11-3B48-BFB0-16AAB49F014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9">
            <a:extLst>
              <a:ext uri="{FF2B5EF4-FFF2-40B4-BE49-F238E27FC236}">
                <a16:creationId xmlns:a16="http://schemas.microsoft.com/office/drawing/2014/main" id="{C5DA0092-B270-AF40-B9EC-F4CF501CEB38}"/>
              </a:ext>
            </a:extLst>
          </p:cNvPr>
          <p:cNvSpPr>
            <a:spLocks noGrp="1"/>
          </p:cNvSpPr>
          <p:nvPr>
            <p:ph type="sldNum" sz="quarter" idx="12"/>
          </p:nvPr>
        </p:nvSpPr>
        <p:spPr/>
        <p:txBody>
          <a:bodyPr/>
          <a:lstStyle>
            <a:lvl1pPr>
              <a:defRPr/>
            </a:lvl1pPr>
          </a:lstStyle>
          <a:p>
            <a:pPr>
              <a:defRPr/>
            </a:pPr>
            <a:fld id="{9E1498E1-670D-D040-BAA6-886384A3ADEC}" type="slidenum">
              <a:rPr lang="en-US" altLang="en-US"/>
              <a:pPr>
                <a:defRPr/>
              </a:pPr>
              <a:t>‹#›</a:t>
            </a:fld>
            <a:endParaRPr lang="en-US" altLang="en-US"/>
          </a:p>
        </p:txBody>
      </p:sp>
    </p:spTree>
    <p:extLst>
      <p:ext uri="{BB962C8B-B14F-4D97-AF65-F5344CB8AC3E}">
        <p14:creationId xmlns:p14="http://schemas.microsoft.com/office/powerpoint/2010/main" val="2297589227"/>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4">
            <a:extLst>
              <a:ext uri="{FF2B5EF4-FFF2-40B4-BE49-F238E27FC236}">
                <a16:creationId xmlns:a16="http://schemas.microsoft.com/office/drawing/2014/main" id="{6AA4A58B-252F-624B-9360-749295F02267}"/>
              </a:ext>
            </a:extLst>
          </p:cNvPr>
          <p:cNvSpPr>
            <a:spLocks noGrp="1"/>
          </p:cNvSpPr>
          <p:nvPr>
            <p:ph type="dt" sz="half" idx="12"/>
          </p:nvPr>
        </p:nvSpPr>
        <p:spPr/>
        <p:txBody>
          <a:bodyPr/>
          <a:lstStyle>
            <a:lvl1pPr>
              <a:defRPr/>
            </a:lvl1pPr>
          </a:lstStyle>
          <a:p>
            <a:pPr>
              <a:defRPr/>
            </a:pPr>
            <a:fld id="{CC889F3E-A361-C346-85D5-979F2CC237CE}" type="datetime1">
              <a:rPr lang="en-US" altLang="en-US"/>
              <a:pPr>
                <a:defRPr/>
              </a:pPr>
              <a:t>1/23/2023</a:t>
            </a:fld>
            <a:endParaRPr lang="en-US" altLang="en-US"/>
          </a:p>
        </p:txBody>
      </p:sp>
      <p:sp>
        <p:nvSpPr>
          <p:cNvPr id="5" name="Footer Placeholder 5">
            <a:extLst>
              <a:ext uri="{FF2B5EF4-FFF2-40B4-BE49-F238E27FC236}">
                <a16:creationId xmlns:a16="http://schemas.microsoft.com/office/drawing/2014/main" id="{33EF87B2-B80E-AF49-BACB-1920B29D6D96}"/>
              </a:ext>
            </a:extLst>
          </p:cNvPr>
          <p:cNvSpPr>
            <a:spLocks noGrp="1"/>
          </p:cNvSpPr>
          <p:nvPr>
            <p:ph type="ftr" sz="quarter" idx="13"/>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6">
            <a:extLst>
              <a:ext uri="{FF2B5EF4-FFF2-40B4-BE49-F238E27FC236}">
                <a16:creationId xmlns:a16="http://schemas.microsoft.com/office/drawing/2014/main" id="{13BF056A-8374-BC42-BC30-5004950A6C7B}"/>
              </a:ext>
            </a:extLst>
          </p:cNvPr>
          <p:cNvSpPr>
            <a:spLocks noGrp="1"/>
          </p:cNvSpPr>
          <p:nvPr>
            <p:ph type="sldNum" sz="quarter" idx="14"/>
          </p:nvPr>
        </p:nvSpPr>
        <p:spPr/>
        <p:txBody>
          <a:bodyPr/>
          <a:lstStyle>
            <a:lvl1pPr>
              <a:defRPr/>
            </a:lvl1pPr>
          </a:lstStyle>
          <a:p>
            <a:pPr>
              <a:defRPr/>
            </a:pPr>
            <a:fld id="{E7A5AAE7-C243-D34C-97D6-0313C4DE4AF7}" type="slidenum">
              <a:rPr lang="en-US" altLang="en-US"/>
              <a:pPr>
                <a:defRPr/>
              </a:pPr>
              <a:t>‹#›</a:t>
            </a:fld>
            <a:endParaRPr lang="en-US" altLang="en-US"/>
          </a:p>
        </p:txBody>
      </p:sp>
    </p:spTree>
    <p:extLst>
      <p:ext uri="{BB962C8B-B14F-4D97-AF65-F5344CB8AC3E}">
        <p14:creationId xmlns:p14="http://schemas.microsoft.com/office/powerpoint/2010/main" val="1955740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A27F00-3FAD-DB4B-B009-BA21688A2705}"/>
              </a:ext>
            </a:extLst>
          </p:cNvPr>
          <p:cNvSpPr>
            <a:spLocks noGrp="1"/>
          </p:cNvSpPr>
          <p:nvPr>
            <p:ph type="dt" sz="half" idx="10"/>
          </p:nvPr>
        </p:nvSpPr>
        <p:spPr/>
        <p:txBody>
          <a:bodyPr/>
          <a:lstStyle>
            <a:lvl1pPr>
              <a:defRPr/>
            </a:lvl1pPr>
          </a:lstStyle>
          <a:p>
            <a:pPr>
              <a:defRPr/>
            </a:pPr>
            <a:fld id="{D3E8C979-17E9-BC44-934C-C5EDB0878512}" type="datetime1">
              <a:rPr lang="en-US" altLang="en-US"/>
              <a:pPr>
                <a:defRPr/>
              </a:pPr>
              <a:t>1/23/2023</a:t>
            </a:fld>
            <a:endParaRPr lang="en-US" altLang="en-US"/>
          </a:p>
        </p:txBody>
      </p:sp>
      <p:sp>
        <p:nvSpPr>
          <p:cNvPr id="5" name="Footer Placeholder 4">
            <a:extLst>
              <a:ext uri="{FF2B5EF4-FFF2-40B4-BE49-F238E27FC236}">
                <a16:creationId xmlns:a16="http://schemas.microsoft.com/office/drawing/2014/main" id="{7B988BD8-69A8-1D42-8EDD-5345670957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346320DF-7E22-1744-865C-C4D45C082579}"/>
              </a:ext>
            </a:extLst>
          </p:cNvPr>
          <p:cNvSpPr>
            <a:spLocks noGrp="1"/>
          </p:cNvSpPr>
          <p:nvPr>
            <p:ph type="sldNum" sz="quarter" idx="12"/>
          </p:nvPr>
        </p:nvSpPr>
        <p:spPr/>
        <p:txBody>
          <a:bodyPr/>
          <a:lstStyle>
            <a:lvl1pPr>
              <a:defRPr/>
            </a:lvl1pPr>
          </a:lstStyle>
          <a:p>
            <a:pPr>
              <a:defRPr/>
            </a:pPr>
            <a:fld id="{B645AC11-0F23-F642-8099-14F66C1D0E74}" type="slidenum">
              <a:rPr lang="en-US" altLang="en-US"/>
              <a:pPr>
                <a:defRPr/>
              </a:pPr>
              <a:t>‹#›</a:t>
            </a:fld>
            <a:endParaRPr lang="en-US" altLang="en-US"/>
          </a:p>
        </p:txBody>
      </p:sp>
    </p:spTree>
    <p:extLst>
      <p:ext uri="{BB962C8B-B14F-4D97-AF65-F5344CB8AC3E}">
        <p14:creationId xmlns:p14="http://schemas.microsoft.com/office/powerpoint/2010/main" val="18167946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AC2D106-B44B-A649-A69D-D18A07041426}"/>
              </a:ext>
            </a:extLst>
          </p:cNvPr>
          <p:cNvSpPr>
            <a:spLocks noGrp="1"/>
          </p:cNvSpPr>
          <p:nvPr>
            <p:ph type="dt" sz="half" idx="10"/>
          </p:nvPr>
        </p:nvSpPr>
        <p:spPr/>
        <p:txBody>
          <a:bodyPr/>
          <a:lstStyle>
            <a:lvl1pPr>
              <a:defRPr/>
            </a:lvl1pPr>
          </a:lstStyle>
          <a:p>
            <a:pPr>
              <a:defRPr/>
            </a:pPr>
            <a:fld id="{2D8EEE20-C875-624B-AF0A-6E9AE1BBD7B0}" type="datetime1">
              <a:rPr lang="en-US" altLang="en-US"/>
              <a:pPr>
                <a:defRPr/>
              </a:pPr>
              <a:t>1/23/2023</a:t>
            </a:fld>
            <a:endParaRPr lang="en-US" altLang="en-US"/>
          </a:p>
        </p:txBody>
      </p:sp>
      <p:sp>
        <p:nvSpPr>
          <p:cNvPr id="6" name="Footer Placeholder 5">
            <a:extLst>
              <a:ext uri="{FF2B5EF4-FFF2-40B4-BE49-F238E27FC236}">
                <a16:creationId xmlns:a16="http://schemas.microsoft.com/office/drawing/2014/main" id="{C90991D5-BC99-9646-A299-07DB91E2842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F16DF255-6384-3442-9D80-769A1096CBFD}"/>
              </a:ext>
            </a:extLst>
          </p:cNvPr>
          <p:cNvSpPr>
            <a:spLocks noGrp="1"/>
          </p:cNvSpPr>
          <p:nvPr>
            <p:ph type="sldNum" sz="quarter" idx="12"/>
          </p:nvPr>
        </p:nvSpPr>
        <p:spPr/>
        <p:txBody>
          <a:bodyPr/>
          <a:lstStyle>
            <a:lvl1pPr>
              <a:defRPr/>
            </a:lvl1pPr>
          </a:lstStyle>
          <a:p>
            <a:pPr>
              <a:defRPr/>
            </a:pPr>
            <a:fld id="{CB165FCA-DA27-DF47-A5E6-DFAFFE432FDF}" type="slidenum">
              <a:rPr lang="en-US" altLang="en-US"/>
              <a:pPr>
                <a:defRPr/>
              </a:pPr>
              <a:t>‹#›</a:t>
            </a:fld>
            <a:endParaRPr lang="en-US" altLang="en-US"/>
          </a:p>
        </p:txBody>
      </p:sp>
    </p:spTree>
    <p:extLst>
      <p:ext uri="{BB962C8B-B14F-4D97-AF65-F5344CB8AC3E}">
        <p14:creationId xmlns:p14="http://schemas.microsoft.com/office/powerpoint/2010/main" val="3931569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1">
            <a:extLst>
              <a:ext uri="{FF2B5EF4-FFF2-40B4-BE49-F238E27FC236}">
                <a16:creationId xmlns:a16="http://schemas.microsoft.com/office/drawing/2014/main" id="{55F50695-07A8-7745-8ED2-FA2D7ACC180E}"/>
              </a:ext>
            </a:extLst>
          </p:cNvPr>
          <p:cNvSpPr>
            <a:spLocks noGrp="1"/>
          </p:cNvSpPr>
          <p:nvPr>
            <p:ph type="dt" sz="half" idx="10"/>
          </p:nvPr>
        </p:nvSpPr>
        <p:spPr/>
        <p:txBody>
          <a:bodyPr/>
          <a:lstStyle>
            <a:lvl1pPr>
              <a:defRPr/>
            </a:lvl1pPr>
          </a:lstStyle>
          <a:p>
            <a:pPr>
              <a:defRPr/>
            </a:pPr>
            <a:fld id="{4CBA7627-6B44-6447-9F49-4DE1F8B2FA06}" type="datetime1">
              <a:rPr lang="en-US" altLang="en-US"/>
              <a:pPr>
                <a:defRPr/>
              </a:pPr>
              <a:t>1/23/2023</a:t>
            </a:fld>
            <a:endParaRPr lang="en-US" altLang="en-US"/>
          </a:p>
        </p:txBody>
      </p:sp>
      <p:sp>
        <p:nvSpPr>
          <p:cNvPr id="8" name="Footer Placeholder 6">
            <a:extLst>
              <a:ext uri="{FF2B5EF4-FFF2-40B4-BE49-F238E27FC236}">
                <a16:creationId xmlns:a16="http://schemas.microsoft.com/office/drawing/2014/main" id="{675FBDC9-F372-A149-B662-F0A155A0200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7">
            <a:extLst>
              <a:ext uri="{FF2B5EF4-FFF2-40B4-BE49-F238E27FC236}">
                <a16:creationId xmlns:a16="http://schemas.microsoft.com/office/drawing/2014/main" id="{E7D58A7A-56F8-BE4A-B5E2-489BED10FCD6}"/>
              </a:ext>
            </a:extLst>
          </p:cNvPr>
          <p:cNvSpPr>
            <a:spLocks noGrp="1"/>
          </p:cNvSpPr>
          <p:nvPr>
            <p:ph type="sldNum" sz="quarter" idx="12"/>
          </p:nvPr>
        </p:nvSpPr>
        <p:spPr/>
        <p:txBody>
          <a:bodyPr/>
          <a:lstStyle>
            <a:lvl1pPr>
              <a:defRPr/>
            </a:lvl1pPr>
          </a:lstStyle>
          <a:p>
            <a:pPr>
              <a:defRPr/>
            </a:pPr>
            <a:fld id="{C0D1E75C-9A02-5847-902D-2A47F9531388}" type="slidenum">
              <a:rPr lang="en-US" altLang="en-US"/>
              <a:pPr>
                <a:defRPr/>
              </a:pPr>
              <a:t>‹#›</a:t>
            </a:fld>
            <a:endParaRPr lang="en-US" altLang="en-US"/>
          </a:p>
        </p:txBody>
      </p:sp>
    </p:spTree>
    <p:extLst>
      <p:ext uri="{BB962C8B-B14F-4D97-AF65-F5344CB8AC3E}">
        <p14:creationId xmlns:p14="http://schemas.microsoft.com/office/powerpoint/2010/main" val="318300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19C1037-69BF-CB45-A1E1-A351E496DCB7}"/>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8C97218F-5A30-C249-A8A5-2ECAB45AD0BF}"/>
              </a:ext>
            </a:extLst>
          </p:cNvPr>
          <p:cNvSpPr>
            <a:spLocks noGrp="1" noChangeArrowheads="1"/>
          </p:cNvSpPr>
          <p:nvPr>
            <p:ph type="sldNum" sz="quarter" idx="11"/>
          </p:nvPr>
        </p:nvSpPr>
        <p:spPr>
          <a:ln/>
        </p:spPr>
        <p:txBody>
          <a:bodyPr/>
          <a:lstStyle>
            <a:lvl1pPr>
              <a:defRPr/>
            </a:lvl1pPr>
          </a:lstStyle>
          <a:p>
            <a:pPr>
              <a:defRPr/>
            </a:pPr>
            <a:fld id="{CD74ABED-3E16-E84E-9604-A4A8FA7BA7DC}" type="slidenum">
              <a:rPr lang="en-US" altLang="en-US"/>
              <a:pPr>
                <a:defRPr/>
              </a:pPr>
              <a:t>‹#›</a:t>
            </a:fld>
            <a:endParaRPr lang="en-US" altLang="en-US"/>
          </a:p>
        </p:txBody>
      </p:sp>
    </p:spTree>
    <p:extLst>
      <p:ext uri="{BB962C8B-B14F-4D97-AF65-F5344CB8AC3E}">
        <p14:creationId xmlns:p14="http://schemas.microsoft.com/office/powerpoint/2010/main" val="287044817"/>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1">
            <a:extLst>
              <a:ext uri="{FF2B5EF4-FFF2-40B4-BE49-F238E27FC236}">
                <a16:creationId xmlns:a16="http://schemas.microsoft.com/office/drawing/2014/main" id="{6A26B00A-232B-C747-8274-70D0BDF22417}"/>
              </a:ext>
            </a:extLst>
          </p:cNvPr>
          <p:cNvSpPr>
            <a:spLocks noGrp="1"/>
          </p:cNvSpPr>
          <p:nvPr>
            <p:ph type="dt" sz="half" idx="10"/>
          </p:nvPr>
        </p:nvSpPr>
        <p:spPr/>
        <p:txBody>
          <a:bodyPr/>
          <a:lstStyle>
            <a:lvl1pPr>
              <a:defRPr/>
            </a:lvl1pPr>
          </a:lstStyle>
          <a:p>
            <a:pPr>
              <a:defRPr/>
            </a:pPr>
            <a:fld id="{0EFCD87C-C64A-1D4B-84A1-51A208D403AF}" type="datetime1">
              <a:rPr lang="en-US" altLang="en-US"/>
              <a:pPr>
                <a:defRPr/>
              </a:pPr>
              <a:t>1/23/2023</a:t>
            </a:fld>
            <a:endParaRPr lang="en-US" altLang="en-US"/>
          </a:p>
        </p:txBody>
      </p:sp>
      <p:sp>
        <p:nvSpPr>
          <p:cNvPr id="4" name="Footer Placeholder 6">
            <a:extLst>
              <a:ext uri="{FF2B5EF4-FFF2-40B4-BE49-F238E27FC236}">
                <a16:creationId xmlns:a16="http://schemas.microsoft.com/office/drawing/2014/main" id="{CD268113-5D9A-594C-9431-399E35F298EF}"/>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7">
            <a:extLst>
              <a:ext uri="{FF2B5EF4-FFF2-40B4-BE49-F238E27FC236}">
                <a16:creationId xmlns:a16="http://schemas.microsoft.com/office/drawing/2014/main" id="{CDE35D5F-6F77-6B49-BB46-BD2165F55D4F}"/>
              </a:ext>
            </a:extLst>
          </p:cNvPr>
          <p:cNvSpPr>
            <a:spLocks noGrp="1"/>
          </p:cNvSpPr>
          <p:nvPr>
            <p:ph type="sldNum" sz="quarter" idx="12"/>
          </p:nvPr>
        </p:nvSpPr>
        <p:spPr/>
        <p:txBody>
          <a:bodyPr/>
          <a:lstStyle>
            <a:lvl1pPr>
              <a:defRPr/>
            </a:lvl1pPr>
          </a:lstStyle>
          <a:p>
            <a:pPr>
              <a:defRPr/>
            </a:pPr>
            <a:fld id="{B7BE3623-C154-BA49-83B6-5140FD361BFC}" type="slidenum">
              <a:rPr lang="en-US" altLang="en-US"/>
              <a:pPr>
                <a:defRPr/>
              </a:pPr>
              <a:t>‹#›</a:t>
            </a:fld>
            <a:endParaRPr lang="en-US" altLang="en-US"/>
          </a:p>
        </p:txBody>
      </p:sp>
    </p:spTree>
    <p:extLst>
      <p:ext uri="{BB962C8B-B14F-4D97-AF65-F5344CB8AC3E}">
        <p14:creationId xmlns:p14="http://schemas.microsoft.com/office/powerpoint/2010/main" val="27179102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05D5508C-5E14-0049-8573-70F136DE57A2}"/>
              </a:ext>
            </a:extLst>
          </p:cNvPr>
          <p:cNvSpPr>
            <a:spLocks noGrp="1"/>
          </p:cNvSpPr>
          <p:nvPr>
            <p:ph type="dt" sz="half" idx="10"/>
          </p:nvPr>
        </p:nvSpPr>
        <p:spPr/>
        <p:txBody>
          <a:bodyPr/>
          <a:lstStyle>
            <a:lvl1pPr>
              <a:defRPr/>
            </a:lvl1pPr>
          </a:lstStyle>
          <a:p>
            <a:pPr>
              <a:defRPr/>
            </a:pPr>
            <a:fld id="{44839FC7-43DD-1E41-8B59-A1EF3005D51D}" type="datetime1">
              <a:rPr lang="en-US" altLang="en-US"/>
              <a:pPr>
                <a:defRPr/>
              </a:pPr>
              <a:t>1/23/2023</a:t>
            </a:fld>
            <a:endParaRPr lang="en-US" altLang="en-US"/>
          </a:p>
        </p:txBody>
      </p:sp>
      <p:sp>
        <p:nvSpPr>
          <p:cNvPr id="3" name="Footer Placeholder 5">
            <a:extLst>
              <a:ext uri="{FF2B5EF4-FFF2-40B4-BE49-F238E27FC236}">
                <a16:creationId xmlns:a16="http://schemas.microsoft.com/office/drawing/2014/main" id="{3DCFB623-1965-B64E-BD0C-02369443D23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6">
            <a:extLst>
              <a:ext uri="{FF2B5EF4-FFF2-40B4-BE49-F238E27FC236}">
                <a16:creationId xmlns:a16="http://schemas.microsoft.com/office/drawing/2014/main" id="{DC04BD00-0E6F-9C47-B0ED-839AFCD5131C}"/>
              </a:ext>
            </a:extLst>
          </p:cNvPr>
          <p:cNvSpPr>
            <a:spLocks noGrp="1"/>
          </p:cNvSpPr>
          <p:nvPr>
            <p:ph type="sldNum" sz="quarter" idx="12"/>
          </p:nvPr>
        </p:nvSpPr>
        <p:spPr/>
        <p:txBody>
          <a:bodyPr/>
          <a:lstStyle>
            <a:lvl1pPr>
              <a:defRPr/>
            </a:lvl1pPr>
          </a:lstStyle>
          <a:p>
            <a:pPr>
              <a:defRPr/>
            </a:pPr>
            <a:fld id="{EFF43A6F-C7DA-5E44-B3AF-6733FED4258C}" type="slidenum">
              <a:rPr lang="en-US" altLang="en-US"/>
              <a:pPr>
                <a:defRPr/>
              </a:pPr>
              <a:t>‹#›</a:t>
            </a:fld>
            <a:endParaRPr lang="en-US" altLang="en-US"/>
          </a:p>
        </p:txBody>
      </p:sp>
    </p:spTree>
    <p:extLst>
      <p:ext uri="{BB962C8B-B14F-4D97-AF65-F5344CB8AC3E}">
        <p14:creationId xmlns:p14="http://schemas.microsoft.com/office/powerpoint/2010/main" val="25648262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CB3B5A3-5768-B647-ADBF-28B4A06E4CA1}"/>
              </a:ext>
            </a:extLst>
          </p:cNvPr>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7">
            <a:extLst>
              <a:ext uri="{FF2B5EF4-FFF2-40B4-BE49-F238E27FC236}">
                <a16:creationId xmlns:a16="http://schemas.microsoft.com/office/drawing/2014/main" id="{CD840152-C64A-D144-AE7A-41E475DE6838}"/>
              </a:ext>
            </a:extLst>
          </p:cNvPr>
          <p:cNvSpPr>
            <a:spLocks noGrp="1"/>
          </p:cNvSpPr>
          <p:nvPr>
            <p:ph type="dt" sz="half" idx="10"/>
          </p:nvPr>
        </p:nvSpPr>
        <p:spPr/>
        <p:txBody>
          <a:bodyPr/>
          <a:lstStyle>
            <a:lvl1pPr>
              <a:defRPr/>
            </a:lvl1pPr>
          </a:lstStyle>
          <a:p>
            <a:pPr>
              <a:defRPr/>
            </a:pPr>
            <a:fld id="{DE1DD66A-510D-144F-B22B-751965B3F964}" type="datetime1">
              <a:rPr lang="en-US" altLang="en-US"/>
              <a:pPr>
                <a:defRPr/>
              </a:pPr>
              <a:t>1/23/2023</a:t>
            </a:fld>
            <a:endParaRPr lang="en-US" altLang="en-US"/>
          </a:p>
        </p:txBody>
      </p:sp>
      <p:sp>
        <p:nvSpPr>
          <p:cNvPr id="7" name="Footer Placeholder 9">
            <a:extLst>
              <a:ext uri="{FF2B5EF4-FFF2-40B4-BE49-F238E27FC236}">
                <a16:creationId xmlns:a16="http://schemas.microsoft.com/office/drawing/2014/main" id="{43E30E6A-3009-BE49-B194-680E32FDDFF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Slide Number Placeholder 10">
            <a:extLst>
              <a:ext uri="{FF2B5EF4-FFF2-40B4-BE49-F238E27FC236}">
                <a16:creationId xmlns:a16="http://schemas.microsoft.com/office/drawing/2014/main" id="{3CD39DF1-55AC-0F4E-887C-960C4D1635EE}"/>
              </a:ext>
            </a:extLst>
          </p:cNvPr>
          <p:cNvSpPr>
            <a:spLocks noGrp="1"/>
          </p:cNvSpPr>
          <p:nvPr>
            <p:ph type="sldNum" sz="quarter" idx="12"/>
          </p:nvPr>
        </p:nvSpPr>
        <p:spPr/>
        <p:txBody>
          <a:bodyPr/>
          <a:lstStyle>
            <a:lvl1pPr>
              <a:defRPr/>
            </a:lvl1pPr>
          </a:lstStyle>
          <a:p>
            <a:pPr>
              <a:defRPr/>
            </a:pPr>
            <a:fld id="{3BD9DE0D-8130-5A45-8A70-376CA98479D8}" type="slidenum">
              <a:rPr lang="en-US" altLang="en-US"/>
              <a:pPr>
                <a:defRPr/>
              </a:pPr>
              <a:t>‹#›</a:t>
            </a:fld>
            <a:endParaRPr lang="en-US" altLang="en-US"/>
          </a:p>
        </p:txBody>
      </p:sp>
    </p:spTree>
    <p:extLst>
      <p:ext uri="{BB962C8B-B14F-4D97-AF65-F5344CB8AC3E}">
        <p14:creationId xmlns:p14="http://schemas.microsoft.com/office/powerpoint/2010/main" val="413506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rtlCol="0">
            <a:normAutofit/>
          </a:bodyPr>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7">
            <a:extLst>
              <a:ext uri="{FF2B5EF4-FFF2-40B4-BE49-F238E27FC236}">
                <a16:creationId xmlns:a16="http://schemas.microsoft.com/office/drawing/2014/main" id="{539A4703-5BA2-EB46-948C-BD93A3564647}"/>
              </a:ext>
            </a:extLst>
          </p:cNvPr>
          <p:cNvSpPr>
            <a:spLocks noGrp="1"/>
          </p:cNvSpPr>
          <p:nvPr>
            <p:ph type="dt" sz="half" idx="10"/>
          </p:nvPr>
        </p:nvSpPr>
        <p:spPr/>
        <p:txBody>
          <a:bodyPr/>
          <a:lstStyle>
            <a:lvl1pPr>
              <a:defRPr>
                <a:solidFill>
                  <a:srgbClr val="FFFFFF"/>
                </a:solidFill>
              </a:defRPr>
            </a:lvl1pPr>
          </a:lstStyle>
          <a:p>
            <a:pPr>
              <a:defRPr/>
            </a:pPr>
            <a:fld id="{233E997C-DFEB-304C-B432-A70CAFAB83FD}" type="datetime1">
              <a:rPr lang="en-US" altLang="en-US"/>
              <a:pPr>
                <a:defRPr/>
              </a:pPr>
              <a:t>1/23/2023</a:t>
            </a:fld>
            <a:endParaRPr lang="en-US" altLang="en-US"/>
          </a:p>
        </p:txBody>
      </p:sp>
      <p:sp>
        <p:nvSpPr>
          <p:cNvPr id="6" name="Footer Placeholder 8">
            <a:extLst>
              <a:ext uri="{FF2B5EF4-FFF2-40B4-BE49-F238E27FC236}">
                <a16:creationId xmlns:a16="http://schemas.microsoft.com/office/drawing/2014/main" id="{6EB2D700-1CA1-2144-822D-110241EC609E}"/>
              </a:ext>
            </a:extLst>
          </p:cNvPr>
          <p:cNvSpPr>
            <a:spLocks noGrp="1"/>
          </p:cNvSpPr>
          <p:nvPr>
            <p:ph type="ftr" sz="quarter" idx="11"/>
          </p:nvPr>
        </p:nvSpPr>
        <p:spPr/>
        <p:txBody>
          <a:bodyPr/>
          <a:lstStyle>
            <a:lvl1pPr fontAlgn="base">
              <a:spcBef>
                <a:spcPct val="0"/>
              </a:spcBef>
              <a:spcAft>
                <a:spcPct val="0"/>
              </a:spcAft>
              <a:defRPr>
                <a:solidFill>
                  <a:prstClr val="white">
                    <a:alpha val="75000"/>
                  </a:prstClr>
                </a:solidFill>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EE6F440F-CEFA-514B-86B0-6C51F08180DB}"/>
              </a:ext>
            </a:extLst>
          </p:cNvPr>
          <p:cNvSpPr>
            <a:spLocks noGrp="1"/>
          </p:cNvSpPr>
          <p:nvPr>
            <p:ph type="sldNum" sz="quarter" idx="12"/>
          </p:nvPr>
        </p:nvSpPr>
        <p:spPr/>
        <p:txBody>
          <a:bodyPr/>
          <a:lstStyle>
            <a:lvl1pPr>
              <a:defRPr>
                <a:solidFill>
                  <a:srgbClr val="FFFFFF"/>
                </a:solidFill>
              </a:defRPr>
            </a:lvl1pPr>
          </a:lstStyle>
          <a:p>
            <a:pPr>
              <a:defRPr/>
            </a:pPr>
            <a:fld id="{6F68D1CE-FC8E-194F-BA06-5C6B63C37761}" type="slidenum">
              <a:rPr lang="en-US" altLang="en-US"/>
              <a:pPr>
                <a:defRPr/>
              </a:pPr>
              <a:t>‹#›</a:t>
            </a:fld>
            <a:endParaRPr lang="en-US" altLang="en-US"/>
          </a:p>
        </p:txBody>
      </p:sp>
    </p:spTree>
    <p:extLst>
      <p:ext uri="{BB962C8B-B14F-4D97-AF65-F5344CB8AC3E}">
        <p14:creationId xmlns:p14="http://schemas.microsoft.com/office/powerpoint/2010/main" val="4204307680"/>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07201BC7-BED0-D843-93DB-22A8617BD6C6}"/>
              </a:ext>
            </a:extLst>
          </p:cNvPr>
          <p:cNvSpPr>
            <a:spLocks noGrp="1"/>
          </p:cNvSpPr>
          <p:nvPr>
            <p:ph type="dt" sz="half" idx="10"/>
          </p:nvPr>
        </p:nvSpPr>
        <p:spPr/>
        <p:txBody>
          <a:bodyPr/>
          <a:lstStyle>
            <a:lvl1pPr>
              <a:defRPr/>
            </a:lvl1pPr>
          </a:lstStyle>
          <a:p>
            <a:pPr>
              <a:defRPr/>
            </a:pPr>
            <a:fld id="{44D920F0-FEB1-2541-A059-C3FC5BE0A1E7}" type="datetime1">
              <a:rPr lang="en-US" altLang="en-US"/>
              <a:pPr>
                <a:defRPr/>
              </a:pPr>
              <a:t>1/23/2023</a:t>
            </a:fld>
            <a:endParaRPr lang="en-US" altLang="en-US"/>
          </a:p>
        </p:txBody>
      </p:sp>
      <p:sp>
        <p:nvSpPr>
          <p:cNvPr id="5" name="Footer Placeholder 7">
            <a:extLst>
              <a:ext uri="{FF2B5EF4-FFF2-40B4-BE49-F238E27FC236}">
                <a16:creationId xmlns:a16="http://schemas.microsoft.com/office/drawing/2014/main" id="{C49B5DAE-E24D-F744-8BAC-3CD662463F1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90CCC806-E2E1-C24D-A9B1-8C59BEADBEEC}"/>
              </a:ext>
            </a:extLst>
          </p:cNvPr>
          <p:cNvSpPr>
            <a:spLocks noGrp="1"/>
          </p:cNvSpPr>
          <p:nvPr>
            <p:ph type="sldNum" sz="quarter" idx="12"/>
          </p:nvPr>
        </p:nvSpPr>
        <p:spPr/>
        <p:txBody>
          <a:bodyPr/>
          <a:lstStyle>
            <a:lvl1pPr>
              <a:defRPr/>
            </a:lvl1pPr>
          </a:lstStyle>
          <a:p>
            <a:pPr>
              <a:defRPr/>
            </a:pPr>
            <a:fld id="{DA549200-EF1F-A641-8E2C-0A41573C3522}" type="slidenum">
              <a:rPr lang="en-US" altLang="en-US"/>
              <a:pPr>
                <a:defRPr/>
              </a:pPr>
              <a:t>‹#›</a:t>
            </a:fld>
            <a:endParaRPr lang="en-US" altLang="en-US"/>
          </a:p>
        </p:txBody>
      </p:sp>
    </p:spTree>
    <p:extLst>
      <p:ext uri="{BB962C8B-B14F-4D97-AF65-F5344CB8AC3E}">
        <p14:creationId xmlns:p14="http://schemas.microsoft.com/office/powerpoint/2010/main" val="19013247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45A432FC-B1FC-3743-A6E8-67271640A740}"/>
              </a:ext>
            </a:extLst>
          </p:cNvPr>
          <p:cNvSpPr>
            <a:spLocks noGrp="1"/>
          </p:cNvSpPr>
          <p:nvPr>
            <p:ph type="dt" sz="half" idx="10"/>
          </p:nvPr>
        </p:nvSpPr>
        <p:spPr/>
        <p:txBody>
          <a:bodyPr/>
          <a:lstStyle>
            <a:lvl1pPr>
              <a:defRPr/>
            </a:lvl1pPr>
          </a:lstStyle>
          <a:p>
            <a:pPr>
              <a:defRPr/>
            </a:pPr>
            <a:fld id="{13EBBAF8-A45C-F042-8FF1-CB0E04081067}" type="datetime1">
              <a:rPr lang="en-US" altLang="en-US"/>
              <a:pPr>
                <a:defRPr/>
              </a:pPr>
              <a:t>1/23/2023</a:t>
            </a:fld>
            <a:endParaRPr lang="en-US" altLang="en-US"/>
          </a:p>
        </p:txBody>
      </p:sp>
      <p:sp>
        <p:nvSpPr>
          <p:cNvPr id="5" name="Footer Placeholder 7">
            <a:extLst>
              <a:ext uri="{FF2B5EF4-FFF2-40B4-BE49-F238E27FC236}">
                <a16:creationId xmlns:a16="http://schemas.microsoft.com/office/drawing/2014/main" id="{1E44A229-6EF5-AB47-ADF0-812C9506B1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5FDE0C0A-82C9-934C-AB08-5FC4E93A2F50}"/>
              </a:ext>
            </a:extLst>
          </p:cNvPr>
          <p:cNvSpPr>
            <a:spLocks noGrp="1"/>
          </p:cNvSpPr>
          <p:nvPr>
            <p:ph type="sldNum" sz="quarter" idx="12"/>
          </p:nvPr>
        </p:nvSpPr>
        <p:spPr/>
        <p:txBody>
          <a:bodyPr/>
          <a:lstStyle>
            <a:lvl1pPr>
              <a:defRPr/>
            </a:lvl1pPr>
          </a:lstStyle>
          <a:p>
            <a:pPr>
              <a:defRPr/>
            </a:pPr>
            <a:fld id="{0AC7CBC5-1D32-1A4F-8557-6B88EE5700AD}" type="slidenum">
              <a:rPr lang="en-US" altLang="en-US"/>
              <a:pPr>
                <a:defRPr/>
              </a:pPr>
              <a:t>‹#›</a:t>
            </a:fld>
            <a:endParaRPr lang="en-US" altLang="en-US"/>
          </a:p>
        </p:txBody>
      </p:sp>
    </p:spTree>
    <p:extLst>
      <p:ext uri="{BB962C8B-B14F-4D97-AF65-F5344CB8AC3E}">
        <p14:creationId xmlns:p14="http://schemas.microsoft.com/office/powerpoint/2010/main" val="40406020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B8C0AEDB-AE72-1C4B-98C5-DD8A57B0F74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3D172127-04AB-F14E-8A77-E25FA91BEEEF}"/>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239F5AA2-2F81-DE4D-857B-D03D37DA78D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9F099C6E-3884-6249-A62E-9F695C70B31F}"/>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90B983E7-8083-6541-91E7-371C364A38E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7EE0FBDF-FEFA-9C4C-B8C1-AA83F67044BE}"/>
              </a:ext>
            </a:extLst>
          </p:cNvPr>
          <p:cNvSpPr>
            <a:spLocks noGrp="1" noChangeArrowheads="1"/>
          </p:cNvSpPr>
          <p:nvPr>
            <p:ph type="sldNum" sz="quarter" idx="12"/>
          </p:nvPr>
        </p:nvSpPr>
        <p:spPr/>
        <p:txBody>
          <a:bodyPr/>
          <a:lstStyle>
            <a:lvl1pPr>
              <a:defRPr sz="1200"/>
            </a:lvl1pPr>
          </a:lstStyle>
          <a:p>
            <a:pPr>
              <a:defRPr/>
            </a:pPr>
            <a:fld id="{DD28897F-2C7E-7F46-B69F-DE95DCD1C75F}" type="slidenum">
              <a:rPr lang="en-US" altLang="en-US"/>
              <a:pPr>
                <a:defRPr/>
              </a:pPr>
              <a:t>‹#›</a:t>
            </a:fld>
            <a:endParaRPr lang="en-US" altLang="en-US"/>
          </a:p>
        </p:txBody>
      </p:sp>
    </p:spTree>
    <p:extLst>
      <p:ext uri="{BB962C8B-B14F-4D97-AF65-F5344CB8AC3E}">
        <p14:creationId xmlns:p14="http://schemas.microsoft.com/office/powerpoint/2010/main" val="198352141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79652B2-5BA2-814B-9197-80813B25BC1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972B4512-5C9F-F24B-ACE5-FEA941FA37B6}"/>
              </a:ext>
            </a:extLst>
          </p:cNvPr>
          <p:cNvSpPr>
            <a:spLocks noGrp="1" noChangeArrowheads="1"/>
          </p:cNvSpPr>
          <p:nvPr>
            <p:ph type="sldNum" sz="quarter" idx="11"/>
          </p:nvPr>
        </p:nvSpPr>
        <p:spPr/>
        <p:txBody>
          <a:bodyPr/>
          <a:lstStyle>
            <a:lvl1pPr>
              <a:defRPr/>
            </a:lvl1pPr>
          </a:lstStyle>
          <a:p>
            <a:pPr>
              <a:defRPr/>
            </a:pPr>
            <a:fld id="{C9B264BD-5CF8-8847-9120-583B5D924A6F}" type="slidenum">
              <a:rPr lang="en-US" altLang="en-US"/>
              <a:pPr>
                <a:defRPr/>
              </a:pPr>
              <a:t>‹#›</a:t>
            </a:fld>
            <a:endParaRPr lang="en-US" altLang="en-US"/>
          </a:p>
        </p:txBody>
      </p:sp>
    </p:spTree>
    <p:extLst>
      <p:ext uri="{BB962C8B-B14F-4D97-AF65-F5344CB8AC3E}">
        <p14:creationId xmlns:p14="http://schemas.microsoft.com/office/powerpoint/2010/main" val="1903210076"/>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0C503F49-5E0A-6C4C-8707-2CDE1C016BB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D7EAE19-43CD-0149-9535-D4749EB05249}"/>
              </a:ext>
            </a:extLst>
          </p:cNvPr>
          <p:cNvSpPr>
            <a:spLocks noGrp="1" noChangeArrowheads="1"/>
          </p:cNvSpPr>
          <p:nvPr>
            <p:ph type="sldNum" sz="quarter" idx="11"/>
          </p:nvPr>
        </p:nvSpPr>
        <p:spPr/>
        <p:txBody>
          <a:bodyPr/>
          <a:lstStyle>
            <a:lvl1pPr>
              <a:defRPr/>
            </a:lvl1pPr>
          </a:lstStyle>
          <a:p>
            <a:pPr>
              <a:defRPr/>
            </a:pPr>
            <a:fld id="{55B4427A-0234-FF4A-B617-45AD81C0316B}" type="slidenum">
              <a:rPr lang="en-US" altLang="en-US"/>
              <a:pPr>
                <a:defRPr/>
              </a:pPr>
              <a:t>‹#›</a:t>
            </a:fld>
            <a:endParaRPr lang="en-US" altLang="en-US"/>
          </a:p>
        </p:txBody>
      </p:sp>
    </p:spTree>
    <p:extLst>
      <p:ext uri="{BB962C8B-B14F-4D97-AF65-F5344CB8AC3E}">
        <p14:creationId xmlns:p14="http://schemas.microsoft.com/office/powerpoint/2010/main" val="3169871914"/>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6C81874D-6987-554F-A2A7-E1C4E088795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E6FDB72E-FF27-D348-8419-B96CBBA6934E}"/>
              </a:ext>
            </a:extLst>
          </p:cNvPr>
          <p:cNvSpPr>
            <a:spLocks noGrp="1" noChangeArrowheads="1"/>
          </p:cNvSpPr>
          <p:nvPr>
            <p:ph type="sldNum" sz="quarter" idx="11"/>
          </p:nvPr>
        </p:nvSpPr>
        <p:spPr/>
        <p:txBody>
          <a:bodyPr/>
          <a:lstStyle>
            <a:lvl1pPr>
              <a:defRPr/>
            </a:lvl1pPr>
          </a:lstStyle>
          <a:p>
            <a:pPr>
              <a:defRPr/>
            </a:pPr>
            <a:fld id="{CC412D68-2B8E-0F43-9524-393EB5278AD6}" type="slidenum">
              <a:rPr lang="en-US" altLang="en-US"/>
              <a:pPr>
                <a:defRPr/>
              </a:pPr>
              <a:t>‹#›</a:t>
            </a:fld>
            <a:endParaRPr lang="en-US" altLang="en-US"/>
          </a:p>
        </p:txBody>
      </p:sp>
    </p:spTree>
    <p:extLst>
      <p:ext uri="{BB962C8B-B14F-4D97-AF65-F5344CB8AC3E}">
        <p14:creationId xmlns:p14="http://schemas.microsoft.com/office/powerpoint/2010/main" val="156667962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86B3CF1-52B7-1B4E-AE7A-0549C7D0B2A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8E095FFB-C259-2E43-9A62-A1D62518E03B}"/>
              </a:ext>
            </a:extLst>
          </p:cNvPr>
          <p:cNvSpPr>
            <a:spLocks noGrp="1" noChangeArrowheads="1"/>
          </p:cNvSpPr>
          <p:nvPr>
            <p:ph type="sldNum" sz="quarter" idx="11"/>
          </p:nvPr>
        </p:nvSpPr>
        <p:spPr>
          <a:ln/>
        </p:spPr>
        <p:txBody>
          <a:bodyPr/>
          <a:lstStyle>
            <a:lvl1pPr>
              <a:defRPr/>
            </a:lvl1pPr>
          </a:lstStyle>
          <a:p>
            <a:pPr>
              <a:defRPr/>
            </a:pPr>
            <a:fld id="{CFD471CD-8D2F-4F45-9D79-5AC74AB2E20F}" type="slidenum">
              <a:rPr lang="en-US" altLang="en-US"/>
              <a:pPr>
                <a:defRPr/>
              </a:pPr>
              <a:t>‹#›</a:t>
            </a:fld>
            <a:endParaRPr lang="en-US" altLang="en-US"/>
          </a:p>
        </p:txBody>
      </p:sp>
    </p:spTree>
    <p:extLst>
      <p:ext uri="{BB962C8B-B14F-4D97-AF65-F5344CB8AC3E}">
        <p14:creationId xmlns:p14="http://schemas.microsoft.com/office/powerpoint/2010/main" val="597877878"/>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EFF74D33-B557-2D4A-8CA7-6C068BEA77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02B7CEDD-20B8-6243-B7DF-B621408F7A2A}"/>
              </a:ext>
            </a:extLst>
          </p:cNvPr>
          <p:cNvSpPr>
            <a:spLocks noGrp="1" noChangeArrowheads="1"/>
          </p:cNvSpPr>
          <p:nvPr>
            <p:ph type="sldNum" sz="quarter" idx="11"/>
          </p:nvPr>
        </p:nvSpPr>
        <p:spPr/>
        <p:txBody>
          <a:bodyPr/>
          <a:lstStyle>
            <a:lvl1pPr>
              <a:defRPr/>
            </a:lvl1pPr>
          </a:lstStyle>
          <a:p>
            <a:pPr>
              <a:defRPr/>
            </a:pPr>
            <a:fld id="{E0D7057D-8804-B74F-813A-684A2729AF5E}" type="slidenum">
              <a:rPr lang="en-US" altLang="en-US"/>
              <a:pPr>
                <a:defRPr/>
              </a:pPr>
              <a:t>‹#›</a:t>
            </a:fld>
            <a:endParaRPr lang="en-US" altLang="en-US"/>
          </a:p>
        </p:txBody>
      </p:sp>
    </p:spTree>
    <p:extLst>
      <p:ext uri="{BB962C8B-B14F-4D97-AF65-F5344CB8AC3E}">
        <p14:creationId xmlns:p14="http://schemas.microsoft.com/office/powerpoint/2010/main" val="2856699946"/>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D416F44-F624-5048-899C-99A0F4C7AEA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24B80B40-48F5-3949-AFFD-6910D6AD593F}"/>
              </a:ext>
            </a:extLst>
          </p:cNvPr>
          <p:cNvSpPr>
            <a:spLocks noGrp="1" noChangeArrowheads="1"/>
          </p:cNvSpPr>
          <p:nvPr>
            <p:ph type="sldNum" sz="quarter" idx="11"/>
          </p:nvPr>
        </p:nvSpPr>
        <p:spPr/>
        <p:txBody>
          <a:bodyPr/>
          <a:lstStyle>
            <a:lvl1pPr>
              <a:defRPr/>
            </a:lvl1pPr>
          </a:lstStyle>
          <a:p>
            <a:pPr>
              <a:defRPr/>
            </a:pPr>
            <a:fld id="{AA867CE6-8CAF-1443-BB87-1F9BBECD8B91}" type="slidenum">
              <a:rPr lang="en-US" altLang="en-US"/>
              <a:pPr>
                <a:defRPr/>
              </a:pPr>
              <a:t>‹#›</a:t>
            </a:fld>
            <a:endParaRPr lang="en-US" altLang="en-US"/>
          </a:p>
        </p:txBody>
      </p:sp>
    </p:spTree>
    <p:extLst>
      <p:ext uri="{BB962C8B-B14F-4D97-AF65-F5344CB8AC3E}">
        <p14:creationId xmlns:p14="http://schemas.microsoft.com/office/powerpoint/2010/main" val="2703781786"/>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4F10A0E4-55E1-E344-A9A7-514DF6DE64A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5CA045D6-205E-8C4F-BF45-111FB3A77250}"/>
              </a:ext>
            </a:extLst>
          </p:cNvPr>
          <p:cNvSpPr>
            <a:spLocks noGrp="1" noChangeArrowheads="1"/>
          </p:cNvSpPr>
          <p:nvPr>
            <p:ph type="sldNum" sz="quarter" idx="11"/>
          </p:nvPr>
        </p:nvSpPr>
        <p:spPr/>
        <p:txBody>
          <a:bodyPr/>
          <a:lstStyle>
            <a:lvl1pPr>
              <a:defRPr/>
            </a:lvl1pPr>
          </a:lstStyle>
          <a:p>
            <a:pPr>
              <a:defRPr/>
            </a:pPr>
            <a:fld id="{FF5F0CEF-1A2E-4B4E-94B7-F9B11A1657A4}" type="slidenum">
              <a:rPr lang="en-US" altLang="en-US"/>
              <a:pPr>
                <a:defRPr/>
              </a:pPr>
              <a:t>‹#›</a:t>
            </a:fld>
            <a:endParaRPr lang="en-US" altLang="en-US"/>
          </a:p>
        </p:txBody>
      </p:sp>
    </p:spTree>
    <p:extLst>
      <p:ext uri="{BB962C8B-B14F-4D97-AF65-F5344CB8AC3E}">
        <p14:creationId xmlns:p14="http://schemas.microsoft.com/office/powerpoint/2010/main" val="210188514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0245C159-7A18-D446-8CE9-9D889808189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843B3-C745-6747-AEDF-DB017023B88E}"/>
              </a:ext>
            </a:extLst>
          </p:cNvPr>
          <p:cNvSpPr>
            <a:spLocks noGrp="1" noChangeArrowheads="1"/>
          </p:cNvSpPr>
          <p:nvPr>
            <p:ph type="sldNum" sz="quarter" idx="11"/>
          </p:nvPr>
        </p:nvSpPr>
        <p:spPr/>
        <p:txBody>
          <a:bodyPr/>
          <a:lstStyle>
            <a:lvl1pPr>
              <a:defRPr/>
            </a:lvl1pPr>
          </a:lstStyle>
          <a:p>
            <a:pPr>
              <a:defRPr/>
            </a:pPr>
            <a:fld id="{62AB418C-E36B-F240-8932-8FB0F5F5958A}" type="slidenum">
              <a:rPr lang="en-US" altLang="en-US"/>
              <a:pPr>
                <a:defRPr/>
              </a:pPr>
              <a:t>‹#›</a:t>
            </a:fld>
            <a:endParaRPr lang="en-US" altLang="en-US"/>
          </a:p>
        </p:txBody>
      </p:sp>
    </p:spTree>
    <p:extLst>
      <p:ext uri="{BB962C8B-B14F-4D97-AF65-F5344CB8AC3E}">
        <p14:creationId xmlns:p14="http://schemas.microsoft.com/office/powerpoint/2010/main" val="66008409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F161BD4-BE84-8F4C-9366-F61686248C2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811B5C-E6B4-E142-A3B6-D8C754CE31BF}"/>
              </a:ext>
            </a:extLst>
          </p:cNvPr>
          <p:cNvSpPr>
            <a:spLocks noGrp="1" noChangeArrowheads="1"/>
          </p:cNvSpPr>
          <p:nvPr>
            <p:ph type="sldNum" sz="quarter" idx="11"/>
          </p:nvPr>
        </p:nvSpPr>
        <p:spPr/>
        <p:txBody>
          <a:bodyPr/>
          <a:lstStyle>
            <a:lvl1pPr>
              <a:defRPr/>
            </a:lvl1pPr>
          </a:lstStyle>
          <a:p>
            <a:pPr>
              <a:defRPr/>
            </a:pPr>
            <a:fld id="{7B90E76B-E272-4B47-B40C-ABE8AA31BA5F}" type="slidenum">
              <a:rPr lang="en-US" altLang="en-US"/>
              <a:pPr>
                <a:defRPr/>
              </a:pPr>
              <a:t>‹#›</a:t>
            </a:fld>
            <a:endParaRPr lang="en-US" altLang="en-US"/>
          </a:p>
        </p:txBody>
      </p:sp>
    </p:spTree>
    <p:extLst>
      <p:ext uri="{BB962C8B-B14F-4D97-AF65-F5344CB8AC3E}">
        <p14:creationId xmlns:p14="http://schemas.microsoft.com/office/powerpoint/2010/main" val="3590905351"/>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A125170-765C-1843-9206-97B56AC2920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C4D52BE-7BDA-3943-867D-4DCAC5A7CE10}"/>
              </a:ext>
            </a:extLst>
          </p:cNvPr>
          <p:cNvSpPr>
            <a:spLocks noGrp="1" noChangeArrowheads="1"/>
          </p:cNvSpPr>
          <p:nvPr>
            <p:ph type="sldNum" sz="quarter" idx="11"/>
          </p:nvPr>
        </p:nvSpPr>
        <p:spPr/>
        <p:txBody>
          <a:bodyPr/>
          <a:lstStyle>
            <a:lvl1pPr>
              <a:defRPr/>
            </a:lvl1pPr>
          </a:lstStyle>
          <a:p>
            <a:pPr>
              <a:defRPr/>
            </a:pPr>
            <a:fld id="{ABE7DE28-7A66-164E-95E7-450898FA5DE7}" type="slidenum">
              <a:rPr lang="en-US" altLang="en-US"/>
              <a:pPr>
                <a:defRPr/>
              </a:pPr>
              <a:t>‹#›</a:t>
            </a:fld>
            <a:endParaRPr lang="en-US" altLang="en-US"/>
          </a:p>
        </p:txBody>
      </p:sp>
    </p:spTree>
    <p:extLst>
      <p:ext uri="{BB962C8B-B14F-4D97-AF65-F5344CB8AC3E}">
        <p14:creationId xmlns:p14="http://schemas.microsoft.com/office/powerpoint/2010/main" val="3141523695"/>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C3415BA-4F86-7645-B96B-6D52B81FB16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95352D9-45D6-C143-B112-7757F6ECFD53}"/>
              </a:ext>
            </a:extLst>
          </p:cNvPr>
          <p:cNvSpPr>
            <a:spLocks noGrp="1" noChangeArrowheads="1"/>
          </p:cNvSpPr>
          <p:nvPr>
            <p:ph type="sldNum" sz="quarter" idx="11"/>
          </p:nvPr>
        </p:nvSpPr>
        <p:spPr/>
        <p:txBody>
          <a:bodyPr/>
          <a:lstStyle>
            <a:lvl1pPr>
              <a:defRPr/>
            </a:lvl1pPr>
          </a:lstStyle>
          <a:p>
            <a:pPr>
              <a:defRPr/>
            </a:pPr>
            <a:fld id="{D57576C8-4CB5-EB47-A907-7F94696BF5CF}" type="slidenum">
              <a:rPr lang="en-US" altLang="en-US"/>
              <a:pPr>
                <a:defRPr/>
              </a:pPr>
              <a:t>‹#›</a:t>
            </a:fld>
            <a:endParaRPr lang="en-US" altLang="en-US"/>
          </a:p>
        </p:txBody>
      </p:sp>
    </p:spTree>
    <p:extLst>
      <p:ext uri="{BB962C8B-B14F-4D97-AF65-F5344CB8AC3E}">
        <p14:creationId xmlns:p14="http://schemas.microsoft.com/office/powerpoint/2010/main" val="325287412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3AD25134-EA78-B244-BD5E-7B5D1163FC5A}"/>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1C4557B9-6B1E-2F4D-B6C2-B2A1DA603A43}"/>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F4B93D-BF22-A149-BABA-90115B5D13E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0DF3E3D-46D9-DB43-8730-C0994CEC1A83}"/>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621A4F04-3E3C-1847-A6F0-DE424E4F54A8}"/>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3AFBFE3F-2108-1444-A8AF-58789E512E92}"/>
              </a:ext>
            </a:extLst>
          </p:cNvPr>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6930F04B-11B6-5640-A1E4-882842C3BEC8}" type="slidenum">
              <a:rPr lang="en-US" altLang="en-US"/>
              <a:pPr>
                <a:defRPr/>
              </a:pPr>
              <a:t>‹#›</a:t>
            </a:fld>
            <a:endParaRPr lang="en-US" altLang="en-US"/>
          </a:p>
        </p:txBody>
      </p:sp>
    </p:spTree>
    <p:extLst>
      <p:ext uri="{BB962C8B-B14F-4D97-AF65-F5344CB8AC3E}">
        <p14:creationId xmlns:p14="http://schemas.microsoft.com/office/powerpoint/2010/main" val="12070021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4E2F54E-60B9-2F4F-89E6-30CBFA1ABA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67796C9-FBA3-3942-A3B6-53B40D25BA3D}"/>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3CF7A15-8D90-1445-BE37-F18227DCF408}" type="slidenum">
              <a:rPr lang="en-US" altLang="en-US"/>
              <a:pPr>
                <a:defRPr/>
              </a:pPr>
              <a:t>‹#›</a:t>
            </a:fld>
            <a:endParaRPr lang="en-US" altLang="en-US"/>
          </a:p>
        </p:txBody>
      </p:sp>
    </p:spTree>
    <p:extLst>
      <p:ext uri="{BB962C8B-B14F-4D97-AF65-F5344CB8AC3E}">
        <p14:creationId xmlns:p14="http://schemas.microsoft.com/office/powerpoint/2010/main" val="2396483160"/>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3FA9C44-8B01-8249-93D9-1383E87490C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BCEF2B4A-BAB8-3D4F-9B4C-D6A6221B395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DB02DC1-0A42-4A43-BE99-F4D1DC9EAA1C}" type="slidenum">
              <a:rPr lang="en-US" altLang="en-US"/>
              <a:pPr>
                <a:defRPr/>
              </a:pPr>
              <a:t>‹#›</a:t>
            </a:fld>
            <a:endParaRPr lang="en-US" altLang="en-US"/>
          </a:p>
        </p:txBody>
      </p:sp>
    </p:spTree>
    <p:extLst>
      <p:ext uri="{BB962C8B-B14F-4D97-AF65-F5344CB8AC3E}">
        <p14:creationId xmlns:p14="http://schemas.microsoft.com/office/powerpoint/2010/main" val="290793429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DF7DD1FF-752F-CF4C-8945-3B4238296D0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7513F226-2EB8-7844-A867-B8F2BD7B39AD}"/>
              </a:ext>
            </a:extLst>
          </p:cNvPr>
          <p:cNvSpPr>
            <a:spLocks noGrp="1" noChangeArrowheads="1"/>
          </p:cNvSpPr>
          <p:nvPr>
            <p:ph type="sldNum" sz="quarter" idx="11"/>
          </p:nvPr>
        </p:nvSpPr>
        <p:spPr>
          <a:ln/>
        </p:spPr>
        <p:txBody>
          <a:bodyPr/>
          <a:lstStyle>
            <a:lvl1pPr>
              <a:defRPr/>
            </a:lvl1pPr>
          </a:lstStyle>
          <a:p>
            <a:pPr>
              <a:defRPr/>
            </a:pPr>
            <a:fld id="{4DDC317A-7115-1447-A3EA-179600B564D0}" type="slidenum">
              <a:rPr lang="en-US" altLang="en-US"/>
              <a:pPr>
                <a:defRPr/>
              </a:pPr>
              <a:t>‹#›</a:t>
            </a:fld>
            <a:endParaRPr lang="en-US" altLang="en-US"/>
          </a:p>
        </p:txBody>
      </p:sp>
    </p:spTree>
    <p:extLst>
      <p:ext uri="{BB962C8B-B14F-4D97-AF65-F5344CB8AC3E}">
        <p14:creationId xmlns:p14="http://schemas.microsoft.com/office/powerpoint/2010/main" val="2988406497"/>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8627C71B-EDC2-1445-BBA8-64078224918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B958A16-5E9C-B445-AF57-EF5CDEBF3E0E}"/>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AB06FE8-1E6A-3342-8236-C414132BF53E}" type="slidenum">
              <a:rPr lang="en-US" altLang="en-US"/>
              <a:pPr>
                <a:defRPr/>
              </a:pPr>
              <a:t>‹#›</a:t>
            </a:fld>
            <a:endParaRPr lang="en-US" altLang="en-US"/>
          </a:p>
        </p:txBody>
      </p:sp>
    </p:spTree>
    <p:extLst>
      <p:ext uri="{BB962C8B-B14F-4D97-AF65-F5344CB8AC3E}">
        <p14:creationId xmlns:p14="http://schemas.microsoft.com/office/powerpoint/2010/main" val="405869626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02AFDBD5-081C-2C49-9625-F770FCBA5E4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15294AE6-4DF2-EC4B-9344-697D8BAF10CC}"/>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1B1B105-BE8E-8842-8E6D-0757A98AA255}" type="slidenum">
              <a:rPr lang="en-US" altLang="en-US"/>
              <a:pPr>
                <a:defRPr/>
              </a:pPr>
              <a:t>‹#›</a:t>
            </a:fld>
            <a:endParaRPr lang="en-US" altLang="en-US"/>
          </a:p>
        </p:txBody>
      </p:sp>
    </p:spTree>
    <p:extLst>
      <p:ext uri="{BB962C8B-B14F-4D97-AF65-F5344CB8AC3E}">
        <p14:creationId xmlns:p14="http://schemas.microsoft.com/office/powerpoint/2010/main" val="3155814230"/>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AC96CBF-A6DE-D046-A601-59A502E0642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3FDE946E-95D0-5A4C-B651-F48795EF13DF}"/>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4D70267-3EB3-DF44-AB1B-3C13678813A3}" type="slidenum">
              <a:rPr lang="en-US" altLang="en-US"/>
              <a:pPr>
                <a:defRPr/>
              </a:pPr>
              <a:t>‹#›</a:t>
            </a:fld>
            <a:endParaRPr lang="en-US" altLang="en-US"/>
          </a:p>
        </p:txBody>
      </p:sp>
    </p:spTree>
    <p:extLst>
      <p:ext uri="{BB962C8B-B14F-4D97-AF65-F5344CB8AC3E}">
        <p14:creationId xmlns:p14="http://schemas.microsoft.com/office/powerpoint/2010/main" val="3109322701"/>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E562540-E7C4-BB43-B566-144491F47A4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05215AC-8F39-1E47-9F14-BF4613727717}"/>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15B707F-67A4-DA42-816E-5DF13A099CC4}" type="slidenum">
              <a:rPr lang="en-US" altLang="en-US"/>
              <a:pPr>
                <a:defRPr/>
              </a:pPr>
              <a:t>‹#›</a:t>
            </a:fld>
            <a:endParaRPr lang="en-US" altLang="en-US"/>
          </a:p>
        </p:txBody>
      </p:sp>
    </p:spTree>
    <p:extLst>
      <p:ext uri="{BB962C8B-B14F-4D97-AF65-F5344CB8AC3E}">
        <p14:creationId xmlns:p14="http://schemas.microsoft.com/office/powerpoint/2010/main" val="3031278699"/>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DBDF044A-9556-3740-9960-C2B708761B6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D75F002-2226-814E-A0B5-493B26014BE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9815857-AD7B-954C-A805-6C7780519740}" type="slidenum">
              <a:rPr lang="en-US" altLang="en-US"/>
              <a:pPr>
                <a:defRPr/>
              </a:pPr>
              <a:t>‹#›</a:t>
            </a:fld>
            <a:endParaRPr lang="en-US" altLang="en-US"/>
          </a:p>
        </p:txBody>
      </p:sp>
    </p:spTree>
    <p:extLst>
      <p:ext uri="{BB962C8B-B14F-4D97-AF65-F5344CB8AC3E}">
        <p14:creationId xmlns:p14="http://schemas.microsoft.com/office/powerpoint/2010/main" val="123235361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B8C2278-83B5-F34A-A426-482F7D9975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745FE-DDF7-2949-AE24-A78FFF7D0B35}"/>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05385B63-ABF2-1946-97AC-B4A44E920B06}" type="slidenum">
              <a:rPr lang="en-US" altLang="en-US"/>
              <a:pPr>
                <a:defRPr/>
              </a:pPr>
              <a:t>‹#›</a:t>
            </a:fld>
            <a:endParaRPr lang="en-US" altLang="en-US"/>
          </a:p>
        </p:txBody>
      </p:sp>
    </p:spTree>
    <p:extLst>
      <p:ext uri="{BB962C8B-B14F-4D97-AF65-F5344CB8AC3E}">
        <p14:creationId xmlns:p14="http://schemas.microsoft.com/office/powerpoint/2010/main" val="1267262565"/>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5C9978C-3A26-2240-85BB-98C2D44E24D4}"/>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D6271E4-1979-1F4C-9E16-9D4FA0DB173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871C2D-B2AE-A446-B995-D8BF8ACD8CA2}" type="slidenum">
              <a:rPr lang="en-US" altLang="en-US"/>
              <a:pPr>
                <a:defRPr/>
              </a:pPr>
              <a:t>‹#›</a:t>
            </a:fld>
            <a:endParaRPr lang="en-US" altLang="en-US"/>
          </a:p>
        </p:txBody>
      </p:sp>
    </p:spTree>
    <p:extLst>
      <p:ext uri="{BB962C8B-B14F-4D97-AF65-F5344CB8AC3E}">
        <p14:creationId xmlns:p14="http://schemas.microsoft.com/office/powerpoint/2010/main" val="2554596388"/>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CACDB55-BD39-6349-B6F6-E9BA947B984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F0A13895-9246-964F-A123-DC4E8E000A6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131645-0551-0E43-AA4A-B37F3BEF458B}" type="slidenum">
              <a:rPr lang="en-US" altLang="en-US"/>
              <a:pPr>
                <a:defRPr/>
              </a:pPr>
              <a:t>‹#›</a:t>
            </a:fld>
            <a:endParaRPr lang="en-US" altLang="en-US"/>
          </a:p>
        </p:txBody>
      </p:sp>
    </p:spTree>
    <p:extLst>
      <p:ext uri="{BB962C8B-B14F-4D97-AF65-F5344CB8AC3E}">
        <p14:creationId xmlns:p14="http://schemas.microsoft.com/office/powerpoint/2010/main" val="377026424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BB22F3D8-372A-7E4F-BAF0-2B62E16D72F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2538D10A-B20C-1F4A-A69F-0F0B507B6CBC}"/>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323C0A52-D6B6-4A4D-BD73-5955293DBD0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203D96CF-D2B5-284A-8A3B-88E2B14F16CA}"/>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solidFill>
                  <a:srgbClr val="000000"/>
                </a:solidFill>
                <a:latin typeface="Garamond" pitchFamily="-106" charset="0"/>
                <a:ea typeface="Arial" pitchFamily="-106" charset="0"/>
                <a:cs typeface="Arial" pitchFamily="-106" charset="0"/>
              </a:defRPr>
            </a:lvl1pPr>
          </a:lstStyle>
          <a:p>
            <a:pPr>
              <a:defRPr/>
            </a:pPr>
            <a:r>
              <a:rPr lang="en-US"/>
              <a:t>Efficient Runahead Execution</a:t>
            </a:r>
          </a:p>
        </p:txBody>
      </p:sp>
      <p:sp>
        <p:nvSpPr>
          <p:cNvPr id="8" name="Rectangle 5">
            <a:extLst>
              <a:ext uri="{FF2B5EF4-FFF2-40B4-BE49-F238E27FC236}">
                <a16:creationId xmlns:a16="http://schemas.microsoft.com/office/drawing/2014/main" id="{ECE92EBB-E8F1-BB42-9972-9FC2F1E39DD3}"/>
              </a:ext>
            </a:extLst>
          </p:cNvPr>
          <p:cNvSpPr>
            <a:spLocks noGrp="1" noChangeArrowheads="1"/>
          </p:cNvSpPr>
          <p:nvPr>
            <p:ph type="ftr" sz="quarter" idx="11"/>
          </p:nvPr>
        </p:nvSpPr>
        <p:spPr>
          <a:xfrm>
            <a:off x="3124200" y="6243638"/>
            <a:ext cx="2895600" cy="457200"/>
          </a:xfrm>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D815D7EE-6875-8949-837F-2AE3A4F79FD4}"/>
              </a:ext>
            </a:extLst>
          </p:cNvPr>
          <p:cNvSpPr>
            <a:spLocks noGrp="1" noChangeArrowheads="1"/>
          </p:cNvSpPr>
          <p:nvPr>
            <p:ph type="sldNum" sz="quarter" idx="12"/>
          </p:nvPr>
        </p:nvSpPr>
        <p:spPr/>
        <p:txBody>
          <a:bodyPr/>
          <a:lstStyle>
            <a:lvl1pPr>
              <a:defRPr sz="1200"/>
            </a:lvl1pPr>
          </a:lstStyle>
          <a:p>
            <a:pPr>
              <a:defRPr/>
            </a:pPr>
            <a:fld id="{800691C5-9FA5-3F46-90A7-ED5D0D102BB3}" type="slidenum">
              <a:rPr lang="en-US" altLang="en-US"/>
              <a:pPr>
                <a:defRPr/>
              </a:pPr>
              <a:t>‹#›</a:t>
            </a:fld>
            <a:endParaRPr lang="en-US" altLang="en-US"/>
          </a:p>
        </p:txBody>
      </p:sp>
    </p:spTree>
    <p:extLst>
      <p:ext uri="{BB962C8B-B14F-4D97-AF65-F5344CB8AC3E}">
        <p14:creationId xmlns:p14="http://schemas.microsoft.com/office/powerpoint/2010/main" val="3262763628"/>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228600" y="997527"/>
            <a:ext cx="8610600" cy="51937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0D4116A-1656-924F-8339-968CDC00B50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92E4BB7-CF8F-934D-88CB-2C51D02F6495}"/>
              </a:ext>
            </a:extLst>
          </p:cNvPr>
          <p:cNvSpPr>
            <a:spLocks noGrp="1" noChangeArrowheads="1"/>
          </p:cNvSpPr>
          <p:nvPr>
            <p:ph type="sldNum" sz="quarter" idx="11"/>
          </p:nvPr>
        </p:nvSpPr>
        <p:spPr>
          <a:ln/>
        </p:spPr>
        <p:txBody>
          <a:bodyPr/>
          <a:lstStyle>
            <a:lvl1pPr>
              <a:defRPr/>
            </a:lvl1pPr>
          </a:lstStyle>
          <a:p>
            <a:pPr>
              <a:defRPr/>
            </a:pPr>
            <a:fld id="{8DE33320-76E4-0249-8CA9-3902D97168FA}" type="slidenum">
              <a:rPr lang="en-US" altLang="en-US"/>
              <a:pPr>
                <a:defRPr/>
              </a:pPr>
              <a:t>‹#›</a:t>
            </a:fld>
            <a:endParaRPr lang="en-US" altLang="en-US"/>
          </a:p>
        </p:txBody>
      </p:sp>
    </p:spTree>
    <p:extLst>
      <p:ext uri="{BB962C8B-B14F-4D97-AF65-F5344CB8AC3E}">
        <p14:creationId xmlns:p14="http://schemas.microsoft.com/office/powerpoint/2010/main" val="27801908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978A423-3D9F-894F-B5AD-E1A2D46BB9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97848F5F-7FA1-4047-92D1-DE982BEA3E23}"/>
              </a:ext>
            </a:extLst>
          </p:cNvPr>
          <p:cNvSpPr>
            <a:spLocks noGrp="1" noChangeArrowheads="1"/>
          </p:cNvSpPr>
          <p:nvPr>
            <p:ph type="sldNum" sz="quarter" idx="11"/>
          </p:nvPr>
        </p:nvSpPr>
        <p:spPr>
          <a:ln/>
        </p:spPr>
        <p:txBody>
          <a:bodyPr/>
          <a:lstStyle>
            <a:lvl1pPr>
              <a:defRPr/>
            </a:lvl1pPr>
          </a:lstStyle>
          <a:p>
            <a:pPr>
              <a:defRPr/>
            </a:pPr>
            <a:fld id="{D24479A0-53FE-6846-9177-9D957D5DB55D}" type="slidenum">
              <a:rPr lang="en-US" altLang="en-US"/>
              <a:pPr>
                <a:defRPr/>
              </a:pPr>
              <a:t>‹#›</a:t>
            </a:fld>
            <a:endParaRPr lang="en-US" altLang="en-US"/>
          </a:p>
        </p:txBody>
      </p:sp>
    </p:spTree>
    <p:extLst>
      <p:ext uri="{BB962C8B-B14F-4D97-AF65-F5344CB8AC3E}">
        <p14:creationId xmlns:p14="http://schemas.microsoft.com/office/powerpoint/2010/main" val="1821124980"/>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D009077-10AD-0947-8806-7D3C25918E6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AA347429-32EA-F843-AE5C-FC1A699EBC2F}"/>
              </a:ext>
            </a:extLst>
          </p:cNvPr>
          <p:cNvSpPr>
            <a:spLocks noGrp="1" noChangeArrowheads="1"/>
          </p:cNvSpPr>
          <p:nvPr>
            <p:ph type="sldNum" sz="quarter" idx="11"/>
          </p:nvPr>
        </p:nvSpPr>
        <p:spPr>
          <a:ln/>
        </p:spPr>
        <p:txBody>
          <a:bodyPr/>
          <a:lstStyle>
            <a:lvl1pPr>
              <a:defRPr/>
            </a:lvl1pPr>
          </a:lstStyle>
          <a:p>
            <a:pPr>
              <a:defRPr/>
            </a:pPr>
            <a:fld id="{06FAB052-3664-BF4F-993F-29369860E1D8}" type="slidenum">
              <a:rPr lang="en-US" altLang="en-US"/>
              <a:pPr>
                <a:defRPr/>
              </a:pPr>
              <a:t>‹#›</a:t>
            </a:fld>
            <a:endParaRPr lang="en-US" altLang="en-US"/>
          </a:p>
        </p:txBody>
      </p:sp>
    </p:spTree>
    <p:extLst>
      <p:ext uri="{BB962C8B-B14F-4D97-AF65-F5344CB8AC3E}">
        <p14:creationId xmlns:p14="http://schemas.microsoft.com/office/powerpoint/2010/main" val="963723010"/>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4642810-0270-CB48-A1CA-24DCF4455E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431DA97B-4E00-DC4F-B7DB-18E15C434422}"/>
              </a:ext>
            </a:extLst>
          </p:cNvPr>
          <p:cNvSpPr>
            <a:spLocks noGrp="1" noChangeArrowheads="1"/>
          </p:cNvSpPr>
          <p:nvPr>
            <p:ph type="sldNum" sz="quarter" idx="11"/>
          </p:nvPr>
        </p:nvSpPr>
        <p:spPr>
          <a:ln/>
        </p:spPr>
        <p:txBody>
          <a:bodyPr/>
          <a:lstStyle>
            <a:lvl1pPr>
              <a:defRPr/>
            </a:lvl1pPr>
          </a:lstStyle>
          <a:p>
            <a:pPr>
              <a:defRPr/>
            </a:pPr>
            <a:fld id="{6C6EB4A5-7404-294B-999D-175F606D6201}" type="slidenum">
              <a:rPr lang="en-US" altLang="en-US"/>
              <a:pPr>
                <a:defRPr/>
              </a:pPr>
              <a:t>‹#›</a:t>
            </a:fld>
            <a:endParaRPr lang="en-US" altLang="en-US"/>
          </a:p>
        </p:txBody>
      </p:sp>
    </p:spTree>
    <p:extLst>
      <p:ext uri="{BB962C8B-B14F-4D97-AF65-F5344CB8AC3E}">
        <p14:creationId xmlns:p14="http://schemas.microsoft.com/office/powerpoint/2010/main" val="2295956067"/>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24BD8FCD-1BEB-6A42-B8B1-C39ED5BE279E}"/>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8" name="Rectangle 1030">
            <a:extLst>
              <a:ext uri="{FF2B5EF4-FFF2-40B4-BE49-F238E27FC236}">
                <a16:creationId xmlns:a16="http://schemas.microsoft.com/office/drawing/2014/main" id="{91A21973-5A9E-154E-A49A-033DD08EB7E1}"/>
              </a:ext>
            </a:extLst>
          </p:cNvPr>
          <p:cNvSpPr>
            <a:spLocks noGrp="1" noChangeArrowheads="1"/>
          </p:cNvSpPr>
          <p:nvPr>
            <p:ph type="sldNum" sz="quarter" idx="11"/>
          </p:nvPr>
        </p:nvSpPr>
        <p:spPr>
          <a:ln/>
        </p:spPr>
        <p:txBody>
          <a:bodyPr/>
          <a:lstStyle>
            <a:lvl1pPr>
              <a:defRPr/>
            </a:lvl1pPr>
          </a:lstStyle>
          <a:p>
            <a:pPr>
              <a:defRPr/>
            </a:pPr>
            <a:fld id="{08A13A1E-7D24-2943-AA19-843CF9E69946}" type="slidenum">
              <a:rPr lang="en-US" altLang="en-US"/>
              <a:pPr>
                <a:defRPr/>
              </a:pPr>
              <a:t>‹#›</a:t>
            </a:fld>
            <a:endParaRPr lang="en-US" altLang="en-US"/>
          </a:p>
        </p:txBody>
      </p:sp>
    </p:spTree>
    <p:extLst>
      <p:ext uri="{BB962C8B-B14F-4D97-AF65-F5344CB8AC3E}">
        <p14:creationId xmlns:p14="http://schemas.microsoft.com/office/powerpoint/2010/main" val="22558978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DB659D62-F008-694B-A107-310AB43E4CD0}"/>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4" name="Rectangle 1030">
            <a:extLst>
              <a:ext uri="{FF2B5EF4-FFF2-40B4-BE49-F238E27FC236}">
                <a16:creationId xmlns:a16="http://schemas.microsoft.com/office/drawing/2014/main" id="{866F093A-DC6C-3444-8F25-CDFB50F79EDF}"/>
              </a:ext>
            </a:extLst>
          </p:cNvPr>
          <p:cNvSpPr>
            <a:spLocks noGrp="1" noChangeArrowheads="1"/>
          </p:cNvSpPr>
          <p:nvPr>
            <p:ph type="sldNum" sz="quarter" idx="11"/>
          </p:nvPr>
        </p:nvSpPr>
        <p:spPr>
          <a:ln/>
        </p:spPr>
        <p:txBody>
          <a:bodyPr/>
          <a:lstStyle>
            <a:lvl1pPr>
              <a:defRPr/>
            </a:lvl1pPr>
          </a:lstStyle>
          <a:p>
            <a:pPr>
              <a:defRPr/>
            </a:pPr>
            <a:fld id="{3BD812E9-CA0A-8244-A046-0571FC545305}" type="slidenum">
              <a:rPr lang="en-US" altLang="en-US"/>
              <a:pPr>
                <a:defRPr/>
              </a:pPr>
              <a:t>‹#›</a:t>
            </a:fld>
            <a:endParaRPr lang="en-US" altLang="en-US"/>
          </a:p>
        </p:txBody>
      </p:sp>
    </p:spTree>
    <p:extLst>
      <p:ext uri="{BB962C8B-B14F-4D97-AF65-F5344CB8AC3E}">
        <p14:creationId xmlns:p14="http://schemas.microsoft.com/office/powerpoint/2010/main" val="1732224249"/>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96B94DE-149A-A84D-858F-4D5B428FA7A4}"/>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3" name="Rectangle 1030">
            <a:extLst>
              <a:ext uri="{FF2B5EF4-FFF2-40B4-BE49-F238E27FC236}">
                <a16:creationId xmlns:a16="http://schemas.microsoft.com/office/drawing/2014/main" id="{24B1C692-591D-3346-8E1A-A19CC1BBF043}"/>
              </a:ext>
            </a:extLst>
          </p:cNvPr>
          <p:cNvSpPr>
            <a:spLocks noGrp="1" noChangeArrowheads="1"/>
          </p:cNvSpPr>
          <p:nvPr>
            <p:ph type="sldNum" sz="quarter" idx="11"/>
          </p:nvPr>
        </p:nvSpPr>
        <p:spPr>
          <a:ln/>
        </p:spPr>
        <p:txBody>
          <a:bodyPr/>
          <a:lstStyle>
            <a:lvl1pPr>
              <a:defRPr/>
            </a:lvl1pPr>
          </a:lstStyle>
          <a:p>
            <a:pPr>
              <a:defRPr/>
            </a:pPr>
            <a:fld id="{1D4001C4-BF5C-F640-BD99-70162C2025EC}" type="slidenum">
              <a:rPr lang="en-US" altLang="en-US"/>
              <a:pPr>
                <a:defRPr/>
              </a:pPr>
              <a:t>‹#›</a:t>
            </a:fld>
            <a:endParaRPr lang="en-US" altLang="en-US"/>
          </a:p>
        </p:txBody>
      </p:sp>
    </p:spTree>
    <p:extLst>
      <p:ext uri="{BB962C8B-B14F-4D97-AF65-F5344CB8AC3E}">
        <p14:creationId xmlns:p14="http://schemas.microsoft.com/office/powerpoint/2010/main" val="2634865588"/>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7690CA2F-7EF4-4D4B-B05E-9CD06D97C0C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3EF9E563-85B6-884B-A069-BAB01B87B7D8}"/>
              </a:ext>
            </a:extLst>
          </p:cNvPr>
          <p:cNvSpPr>
            <a:spLocks noGrp="1" noChangeArrowheads="1"/>
          </p:cNvSpPr>
          <p:nvPr>
            <p:ph type="sldNum" sz="quarter" idx="11"/>
          </p:nvPr>
        </p:nvSpPr>
        <p:spPr>
          <a:ln/>
        </p:spPr>
        <p:txBody>
          <a:bodyPr/>
          <a:lstStyle>
            <a:lvl1pPr>
              <a:defRPr/>
            </a:lvl1pPr>
          </a:lstStyle>
          <a:p>
            <a:pPr>
              <a:defRPr/>
            </a:pPr>
            <a:fld id="{7D3D0717-7499-9E44-845B-E851FCB16976}" type="slidenum">
              <a:rPr lang="en-US" altLang="en-US"/>
              <a:pPr>
                <a:defRPr/>
              </a:pPr>
              <a:t>‹#›</a:t>
            </a:fld>
            <a:endParaRPr lang="en-US" altLang="en-US"/>
          </a:p>
        </p:txBody>
      </p:sp>
    </p:spTree>
    <p:extLst>
      <p:ext uri="{BB962C8B-B14F-4D97-AF65-F5344CB8AC3E}">
        <p14:creationId xmlns:p14="http://schemas.microsoft.com/office/powerpoint/2010/main" val="851896401"/>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9562426B-A5A0-F944-991E-0F589442A93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9EBECD59-3F6D-0145-A9B5-5EE2DF859F8B}"/>
              </a:ext>
            </a:extLst>
          </p:cNvPr>
          <p:cNvSpPr>
            <a:spLocks noGrp="1" noChangeArrowheads="1"/>
          </p:cNvSpPr>
          <p:nvPr>
            <p:ph type="sldNum" sz="quarter" idx="11"/>
          </p:nvPr>
        </p:nvSpPr>
        <p:spPr>
          <a:ln/>
        </p:spPr>
        <p:txBody>
          <a:bodyPr/>
          <a:lstStyle>
            <a:lvl1pPr>
              <a:defRPr/>
            </a:lvl1pPr>
          </a:lstStyle>
          <a:p>
            <a:pPr>
              <a:defRPr/>
            </a:pPr>
            <a:fld id="{25E9139E-1132-E74D-AAEB-A81F8150B18F}" type="slidenum">
              <a:rPr lang="en-US" altLang="en-US"/>
              <a:pPr>
                <a:defRPr/>
              </a:pPr>
              <a:t>‹#›</a:t>
            </a:fld>
            <a:endParaRPr lang="en-US" altLang="en-US"/>
          </a:p>
        </p:txBody>
      </p:sp>
    </p:spTree>
    <p:extLst>
      <p:ext uri="{BB962C8B-B14F-4D97-AF65-F5344CB8AC3E}">
        <p14:creationId xmlns:p14="http://schemas.microsoft.com/office/powerpoint/2010/main" val="1802245188"/>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BB00FC4D-28B2-774A-BDF5-CB3A5D1E70EC}"/>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EBDB0E60-2A7B-1B44-BB6D-97BF3A139C97}"/>
              </a:ext>
            </a:extLst>
          </p:cNvPr>
          <p:cNvSpPr>
            <a:spLocks noGrp="1" noChangeArrowheads="1"/>
          </p:cNvSpPr>
          <p:nvPr>
            <p:ph type="sldNum" sz="quarter" idx="11"/>
          </p:nvPr>
        </p:nvSpPr>
        <p:spPr>
          <a:ln/>
        </p:spPr>
        <p:txBody>
          <a:bodyPr/>
          <a:lstStyle>
            <a:lvl1pPr>
              <a:defRPr/>
            </a:lvl1pPr>
          </a:lstStyle>
          <a:p>
            <a:pPr>
              <a:defRPr/>
            </a:pPr>
            <a:fld id="{FC5C9412-F662-064D-BEDC-D33A60B08A72}" type="slidenum">
              <a:rPr lang="en-US" altLang="en-US"/>
              <a:pPr>
                <a:defRPr/>
              </a:pPr>
              <a:t>‹#›</a:t>
            </a:fld>
            <a:endParaRPr lang="en-US" altLang="en-US"/>
          </a:p>
        </p:txBody>
      </p:sp>
    </p:spTree>
    <p:extLst>
      <p:ext uri="{BB962C8B-B14F-4D97-AF65-F5344CB8AC3E}">
        <p14:creationId xmlns:p14="http://schemas.microsoft.com/office/powerpoint/2010/main" val="3471760168"/>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0E3EA30-DFF3-9C4B-9691-5C9AAB88EB45}"/>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5" name="Rectangle 1030">
            <a:extLst>
              <a:ext uri="{FF2B5EF4-FFF2-40B4-BE49-F238E27FC236}">
                <a16:creationId xmlns:a16="http://schemas.microsoft.com/office/drawing/2014/main" id="{2B2EE262-3A13-4443-80B8-614C7A4B25F7}"/>
              </a:ext>
            </a:extLst>
          </p:cNvPr>
          <p:cNvSpPr>
            <a:spLocks noGrp="1" noChangeArrowheads="1"/>
          </p:cNvSpPr>
          <p:nvPr>
            <p:ph type="sldNum" sz="quarter" idx="11"/>
          </p:nvPr>
        </p:nvSpPr>
        <p:spPr>
          <a:ln/>
        </p:spPr>
        <p:txBody>
          <a:bodyPr/>
          <a:lstStyle>
            <a:lvl1pPr>
              <a:defRPr/>
            </a:lvl1pPr>
          </a:lstStyle>
          <a:p>
            <a:pPr>
              <a:defRPr/>
            </a:pPr>
            <a:fld id="{C5970A1F-36EE-AC4A-B790-1CFE7EECDED3}" type="slidenum">
              <a:rPr lang="en-US" altLang="en-US"/>
              <a:pPr>
                <a:defRPr/>
              </a:pPr>
              <a:t>‹#›</a:t>
            </a:fld>
            <a:endParaRPr lang="en-US" altLang="en-US"/>
          </a:p>
        </p:txBody>
      </p:sp>
    </p:spTree>
    <p:extLst>
      <p:ext uri="{BB962C8B-B14F-4D97-AF65-F5344CB8AC3E}">
        <p14:creationId xmlns:p14="http://schemas.microsoft.com/office/powerpoint/2010/main" val="3425264658"/>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ClipArt Placeholder 2"/>
          <p:cNvSpPr>
            <a:spLocks noGrp="1"/>
          </p:cNvSpPr>
          <p:nvPr>
            <p:ph type="clipArt" sz="half" idx="1"/>
          </p:nvPr>
        </p:nvSpPr>
        <p:spPr>
          <a:xfrm>
            <a:off x="228600" y="1371600"/>
            <a:ext cx="4229100" cy="4876800"/>
          </a:xfrm>
        </p:spPr>
        <p:txBody>
          <a:bodyPr/>
          <a:lstStyle/>
          <a:p>
            <a:pPr lvl="0"/>
            <a:endParaRPr lang="en-US" noProof="0"/>
          </a:p>
        </p:txBody>
      </p:sp>
      <p:sp>
        <p:nvSpPr>
          <p:cNvPr id="4" name="Text Placeholder 3"/>
          <p:cNvSpPr>
            <a:spLocks noGrp="1"/>
          </p:cNvSpPr>
          <p:nvPr>
            <p:ph type="body" sz="half" idx="2"/>
          </p:nvPr>
        </p:nvSpPr>
        <p:spPr>
          <a:xfrm>
            <a:off x="4610100" y="1371600"/>
            <a:ext cx="4229100" cy="4876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A476F68-C964-6F4C-B323-CADD64DDE3DD}"/>
              </a:ext>
            </a:extLst>
          </p:cNvPr>
          <p:cNvSpPr>
            <a:spLocks noGrp="1" noChangeArrowheads="1"/>
          </p:cNvSpPr>
          <p:nvPr>
            <p:ph type="ftr" sz="quarter" idx="10"/>
          </p:nvPr>
        </p:nvSpPr>
        <p:spPr>
          <a:ln/>
        </p:spPr>
        <p:txBody>
          <a:bodyPr/>
          <a:lstStyle>
            <a:lvl1pPr>
              <a:defRPr/>
            </a:lvl1pPr>
          </a:lstStyle>
          <a:p>
            <a:pPr>
              <a:defRPr/>
            </a:pPr>
            <a:endParaRPr lang="en-US" altLang="en-US"/>
          </a:p>
        </p:txBody>
      </p:sp>
      <p:sp>
        <p:nvSpPr>
          <p:cNvPr id="6" name="Rectangle 1030">
            <a:extLst>
              <a:ext uri="{FF2B5EF4-FFF2-40B4-BE49-F238E27FC236}">
                <a16:creationId xmlns:a16="http://schemas.microsoft.com/office/drawing/2014/main" id="{F4A41114-0EC5-4244-A8AE-388F27C49018}"/>
              </a:ext>
            </a:extLst>
          </p:cNvPr>
          <p:cNvSpPr>
            <a:spLocks noGrp="1" noChangeArrowheads="1"/>
          </p:cNvSpPr>
          <p:nvPr>
            <p:ph type="sldNum" sz="quarter" idx="11"/>
          </p:nvPr>
        </p:nvSpPr>
        <p:spPr>
          <a:ln/>
        </p:spPr>
        <p:txBody>
          <a:bodyPr/>
          <a:lstStyle>
            <a:lvl1pPr>
              <a:defRPr/>
            </a:lvl1pPr>
          </a:lstStyle>
          <a:p>
            <a:pPr>
              <a:defRPr/>
            </a:pPr>
            <a:fld id="{C811C9BF-9555-1749-A87B-CA7C52D013D0}" type="slidenum">
              <a:rPr lang="en-US" altLang="en-US"/>
              <a:pPr>
                <a:defRPr/>
              </a:pPr>
              <a:t>‹#›</a:t>
            </a:fld>
            <a:endParaRPr lang="en-US" altLang="en-US"/>
          </a:p>
        </p:txBody>
      </p:sp>
    </p:spTree>
    <p:extLst>
      <p:ext uri="{BB962C8B-B14F-4D97-AF65-F5344CB8AC3E}">
        <p14:creationId xmlns:p14="http://schemas.microsoft.com/office/powerpoint/2010/main" val="144375484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5FE7A5D5-3B98-3B4A-91BA-CD8ED2A5A91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6EFE7942-9EC5-AF40-968B-2407967B19D4}"/>
              </a:ext>
            </a:extLst>
          </p:cNvPr>
          <p:cNvSpPr>
            <a:spLocks noGrp="1" noChangeArrowheads="1"/>
          </p:cNvSpPr>
          <p:nvPr>
            <p:ph type="sldNum" sz="quarter" idx="11"/>
          </p:nvPr>
        </p:nvSpPr>
        <p:spPr>
          <a:ln/>
        </p:spPr>
        <p:txBody>
          <a:bodyPr/>
          <a:lstStyle>
            <a:lvl1pPr>
              <a:defRPr/>
            </a:lvl1pPr>
          </a:lstStyle>
          <a:p>
            <a:pPr>
              <a:defRPr/>
            </a:pPr>
            <a:fld id="{2BE9CDE0-5DCD-7B46-AA26-4594E19FFC96}" type="slidenum">
              <a:rPr lang="en-US" altLang="en-US"/>
              <a:pPr>
                <a:defRPr/>
              </a:pPr>
              <a:t>‹#›</a:t>
            </a:fld>
            <a:endParaRPr lang="en-US" altLang="en-US"/>
          </a:p>
        </p:txBody>
      </p:sp>
    </p:spTree>
    <p:extLst>
      <p:ext uri="{BB962C8B-B14F-4D97-AF65-F5344CB8AC3E}">
        <p14:creationId xmlns:p14="http://schemas.microsoft.com/office/powerpoint/2010/main" val="206536520"/>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1371600" y="0"/>
            <a:ext cx="7772399"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normAutofit/>
          </a:bodyPr>
          <a:lstStyle>
            <a:lvl1pPr>
              <a:defRPr sz="3600">
                <a:solidFill>
                  <a:schemeClr val="tx1"/>
                </a:solidFill>
                <a:latin typeface="+mj-lt"/>
              </a:defRPr>
            </a:lvl1pPr>
            <a:lvl2pPr>
              <a:defRPr sz="3200">
                <a:solidFill>
                  <a:schemeClr val="tx1"/>
                </a:solidFill>
                <a:latin typeface="+mj-lt"/>
              </a:defRPr>
            </a:lvl2pPr>
            <a:lvl3pPr>
              <a:defRPr sz="2800">
                <a:solidFill>
                  <a:schemeClr val="tx1"/>
                </a:solidFill>
                <a:latin typeface="+mj-lt"/>
              </a:defRPr>
            </a:lvl3pPr>
            <a:lvl4pPr>
              <a:defRPr sz="2400">
                <a:solidFill>
                  <a:schemeClr val="tx1"/>
                </a:solidFill>
                <a:latin typeface="+mj-lt"/>
              </a:defRPr>
            </a:lvl4pPr>
            <a:lvl5pPr>
              <a:defRPr sz="2400">
                <a:solidFill>
                  <a:schemeClr val="tx1"/>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fld id="{81A5579B-168A-40B5-9920-552B45B71EE2}" type="datetime1">
              <a:rPr lang="en-US" smtClean="0">
                <a:solidFill>
                  <a:prstClr val="black">
                    <a:lumMod val="65000"/>
                    <a:lumOff val="35000"/>
                    <a:alpha val="75000"/>
                  </a:prstClr>
                </a:solidFill>
                <a:latin typeface="Calibri"/>
              </a:rPr>
              <a:pPr/>
              <a:t>1/23/2023</a:t>
            </a:fld>
            <a:endParaRPr lang="en-US">
              <a:solidFill>
                <a:prstClr val="black">
                  <a:lumMod val="65000"/>
                  <a:lumOff val="35000"/>
                  <a:alpha val="75000"/>
                </a:prstClr>
              </a:solidFill>
              <a:latin typeface="Calibri"/>
            </a:endParaRPr>
          </a:p>
        </p:txBody>
      </p:sp>
      <p:sp>
        <p:nvSpPr>
          <p:cNvPr id="6" name="Footer Placeholder 5"/>
          <p:cNvSpPr>
            <a:spLocks noGrp="1"/>
          </p:cNvSpPr>
          <p:nvPr>
            <p:ph type="ftr" sz="quarter" idx="13"/>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lumMod val="65000"/>
                    <a:lumOff val="35000"/>
                  </a:prstClr>
                </a:solidFill>
                <a:latin typeface="Calibri"/>
              </a:rPr>
              <a:pPr/>
              <a:t>‹#›</a:t>
            </a:fld>
            <a:endParaRPr lang="en-US" dirty="0">
              <a:solidFill>
                <a:prstClr val="black">
                  <a:lumMod val="65000"/>
                  <a:lumOff val="35000"/>
                </a:prstClr>
              </a:solidFill>
              <a:latin typeface="Calibri"/>
            </a:endParaRPr>
          </a:p>
        </p:txBody>
      </p:sp>
    </p:spTree>
    <p:extLst>
      <p:ext uri="{BB962C8B-B14F-4D97-AF65-F5344CB8AC3E}">
        <p14:creationId xmlns:p14="http://schemas.microsoft.com/office/powerpoint/2010/main" val="29983235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normAutofit/>
          </a:bodyPr>
          <a:lstStyle>
            <a:lvl1pPr>
              <a:defRPr sz="3600">
                <a:solidFill>
                  <a:schemeClr val="tx1">
                    <a:lumMod val="65000"/>
                    <a:lumOff val="35000"/>
                  </a:schemeClr>
                </a:solidFill>
                <a:latin typeface="Calibri Light" panose="020F0302020204030204" pitchFamily="34" charset="0"/>
              </a:defRPr>
            </a:lvl1pPr>
            <a:lvl2pPr>
              <a:defRPr sz="3200">
                <a:solidFill>
                  <a:schemeClr val="tx1">
                    <a:lumMod val="65000"/>
                    <a:lumOff val="35000"/>
                  </a:schemeClr>
                </a:solidFill>
                <a:latin typeface="Calibri Light" panose="020F0302020204030204" pitchFamily="34" charset="0"/>
              </a:defRPr>
            </a:lvl2pPr>
            <a:lvl3pPr>
              <a:defRPr sz="2800">
                <a:solidFill>
                  <a:schemeClr val="tx1">
                    <a:lumMod val="65000"/>
                    <a:lumOff val="35000"/>
                  </a:schemeClr>
                </a:solidFill>
                <a:latin typeface="Calibri Light" panose="020F0302020204030204" pitchFamily="34" charset="0"/>
              </a:defRPr>
            </a:lvl3pPr>
            <a:lvl4pPr>
              <a:defRPr sz="2400">
                <a:solidFill>
                  <a:schemeClr val="tx1">
                    <a:lumMod val="65000"/>
                    <a:lumOff val="35000"/>
                  </a:schemeClr>
                </a:solidFill>
                <a:latin typeface="Calibri Light" panose="020F0302020204030204" pitchFamily="34" charset="0"/>
              </a:defRPr>
            </a:lvl4pPr>
            <a:lvl5pPr>
              <a:defRPr sz="2400">
                <a:solidFill>
                  <a:schemeClr val="tx1">
                    <a:lumMod val="65000"/>
                    <a:lumOff val="35000"/>
                  </a:schemeClr>
                </a:solidFill>
                <a:latin typeface="Calibri Light" panose="020F03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fld id="{5E69D582-B224-4D6D-AE81-314A35F6B9E9}" type="datetime1">
              <a:rPr lang="en-US" smtClean="0">
                <a:solidFill>
                  <a:prstClr val="black">
                    <a:alpha val="75000"/>
                  </a:prstClr>
                </a:solidFill>
                <a:latin typeface="Calibri"/>
              </a:rPr>
              <a:pPr/>
              <a:t>1/23/2023</a:t>
            </a:fld>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lumMod val="65000"/>
                    <a:lumOff val="35000"/>
                  </a:prstClr>
                </a:solidFill>
                <a:latin typeface="Calibri"/>
              </a:rPr>
              <a:pPr/>
              <a:t>‹#›</a:t>
            </a:fld>
            <a:endParaRPr lang="en-US" dirty="0">
              <a:solidFill>
                <a:prstClr val="black">
                  <a:lumMod val="65000"/>
                  <a:lumOff val="35000"/>
                </a:prstClr>
              </a:solidFill>
              <a:latin typeface="Calibri"/>
            </a:endParaRPr>
          </a:p>
        </p:txBody>
      </p:sp>
    </p:spTree>
    <p:extLst>
      <p:ext uri="{BB962C8B-B14F-4D97-AF65-F5344CB8AC3E}">
        <p14:creationId xmlns:p14="http://schemas.microsoft.com/office/powerpoint/2010/main" val="375083120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x">
  <p:cSld name="Bullet">
    <p:bg>
      <p:bgPr>
        <a:solidFill>
          <a:srgbClr val="FFFFFF"/>
        </a:solidFill>
        <a:effectLst/>
      </p:bgPr>
    </p:bg>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spc="0"/>
            </a:pPr>
            <a:r>
              <a:rPr sz="3500" spc="-34"/>
              <a:t>Title Text</a:t>
            </a:r>
          </a:p>
        </p:txBody>
      </p:sp>
      <p:sp>
        <p:nvSpPr>
          <p:cNvPr id="19" name="Shape 19"/>
          <p:cNvSpPr>
            <a:spLocks noGrp="1"/>
          </p:cNvSpPr>
          <p:nvPr>
            <p:ph type="body" idx="1"/>
          </p:nvPr>
        </p:nvSpPr>
        <p:spPr>
          <a:xfrm>
            <a:off x="553641" y="1360884"/>
            <a:ext cx="8027789" cy="5025628"/>
          </a:xfrm>
          <a:prstGeom prst="rect">
            <a:avLst/>
          </a:prstGeom>
        </p:spPr>
        <p:txBody>
          <a:bodyPr/>
          <a:lstStyle>
            <a:lvl1pPr marL="162579" indent="-162579">
              <a:lnSpc>
                <a:spcPct val="110000"/>
              </a:lnSpc>
              <a:spcBef>
                <a:spcPts val="1287"/>
              </a:spcBef>
              <a:buClr>
                <a:srgbClr val="3B5998"/>
              </a:buClr>
              <a:buSzPct val="65000"/>
              <a:buFont typeface="Lucida Grande"/>
              <a:buChar char="▪"/>
              <a:defRPr sz="2100" spc="-64">
                <a:solidFill>
                  <a:srgbClr val="000000"/>
                </a:solidFill>
                <a:latin typeface="+mn-lt"/>
                <a:ea typeface="+mn-ea"/>
                <a:cs typeface="+mn-cs"/>
                <a:sym typeface="Vista Sans OT Reg"/>
              </a:defRPr>
            </a:lvl1pPr>
            <a:lvl2pPr marL="363792" indent="-181080">
              <a:lnSpc>
                <a:spcPct val="110000"/>
              </a:lnSpc>
              <a:spcBef>
                <a:spcPts val="1060"/>
              </a:spcBef>
              <a:buClr>
                <a:srgbClr val="9A9A9A"/>
              </a:buClr>
              <a:buFont typeface="Lucida Grande"/>
              <a:buChar char="▪"/>
              <a:defRPr sz="2100" spc="-64">
                <a:solidFill>
                  <a:srgbClr val="000000"/>
                </a:solidFill>
                <a:latin typeface="+mn-lt"/>
                <a:ea typeface="+mn-ea"/>
                <a:cs typeface="+mn-cs"/>
                <a:sym typeface="Vista Sans OT Reg"/>
              </a:defRPr>
            </a:lvl2pPr>
            <a:lvl3pPr marL="527279" indent="-133005">
              <a:lnSpc>
                <a:spcPct val="110000"/>
              </a:lnSpc>
              <a:spcBef>
                <a:spcPts val="1060"/>
              </a:spcBef>
              <a:buClr>
                <a:srgbClr val="9A9A9A"/>
              </a:buClr>
              <a:buSzPct val="54999"/>
              <a:buFont typeface="Lucida Grande"/>
              <a:buChar char="▪"/>
              <a:defRPr sz="2000" spc="-59">
                <a:solidFill>
                  <a:srgbClr val="000000"/>
                </a:solidFill>
                <a:latin typeface="+mn-lt"/>
                <a:ea typeface="+mn-ea"/>
                <a:cs typeface="+mn-cs"/>
                <a:sym typeface="Vista Sans OT Reg"/>
              </a:defRPr>
            </a:lvl3pPr>
            <a:lvl4pPr marL="704382" indent="-137012">
              <a:lnSpc>
                <a:spcPct val="110000"/>
              </a:lnSpc>
              <a:spcBef>
                <a:spcPts val="1060"/>
              </a:spcBef>
              <a:buClr>
                <a:srgbClr val="9A9A9A"/>
              </a:buClr>
              <a:buSzPct val="45000"/>
              <a:buFont typeface="Lucida Grande"/>
              <a:buChar char="▪"/>
              <a:defRPr sz="2000" spc="-59">
                <a:solidFill>
                  <a:srgbClr val="000000"/>
                </a:solidFill>
                <a:latin typeface="+mn-lt"/>
                <a:ea typeface="+mn-ea"/>
                <a:cs typeface="+mn-cs"/>
                <a:sym typeface="Vista Sans OT Reg"/>
              </a:defRPr>
            </a:lvl4pPr>
            <a:lvl5pPr marL="878158" indent="-120987">
              <a:lnSpc>
                <a:spcPct val="110000"/>
              </a:lnSpc>
              <a:spcBef>
                <a:spcPts val="1060"/>
              </a:spcBef>
              <a:buClr>
                <a:srgbClr val="9A9A9A"/>
              </a:buClr>
              <a:buFont typeface="Lucida Grande"/>
              <a:buChar char="▪"/>
              <a:defRPr sz="1800" spc="-55">
                <a:solidFill>
                  <a:srgbClr val="000000"/>
                </a:solidFill>
                <a:latin typeface="+mn-lt"/>
                <a:ea typeface="+mn-ea"/>
                <a:cs typeface="+mn-cs"/>
                <a:sym typeface="Vista Sans OT Reg"/>
              </a:defRPr>
            </a:lvl5pPr>
          </a:lstStyle>
          <a:p>
            <a:pPr lvl="0">
              <a:defRPr sz="1800" spc="0"/>
            </a:pPr>
            <a:r>
              <a:rPr sz="2100" spc="-64"/>
              <a:t>Body Level One</a:t>
            </a:r>
          </a:p>
          <a:p>
            <a:pPr lvl="1">
              <a:defRPr sz="1800" spc="0"/>
            </a:pPr>
            <a:r>
              <a:rPr sz="2100" spc="-64"/>
              <a:t>Body Level Two</a:t>
            </a:r>
          </a:p>
          <a:p>
            <a:pPr lvl="2">
              <a:defRPr sz="1800" spc="0"/>
            </a:pPr>
            <a:r>
              <a:rPr sz="2000" spc="-59"/>
              <a:t>Body Level Three</a:t>
            </a:r>
          </a:p>
          <a:p>
            <a:pPr lvl="3">
              <a:defRPr sz="1800" spc="0"/>
            </a:pPr>
            <a:r>
              <a:rPr sz="2000" spc="-59"/>
              <a:t>Body Level Four</a:t>
            </a:r>
          </a:p>
          <a:p>
            <a:pPr lvl="4">
              <a:defRPr sz="1800" spc="0"/>
            </a:pPr>
            <a:r>
              <a:rPr sz="1800" spc="-55"/>
              <a:t>Body Level Five</a:t>
            </a:r>
          </a:p>
        </p:txBody>
      </p:sp>
    </p:spTree>
    <p:extLst>
      <p:ext uri="{BB962C8B-B14F-4D97-AF65-F5344CB8AC3E}">
        <p14:creationId xmlns:p14="http://schemas.microsoft.com/office/powerpoint/2010/main" val="441303352"/>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213207847"/>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1232136295"/>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3987259404"/>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1232378915"/>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3353631975"/>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1227343161"/>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2921799603"/>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36AB2A2-A4A5-5347-AAE3-FADA1FF8F550}"/>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16606DB9-E3E9-1843-B9B4-2362ED0179D4}"/>
              </a:ext>
            </a:extLst>
          </p:cNvPr>
          <p:cNvSpPr>
            <a:spLocks noGrp="1" noChangeArrowheads="1"/>
          </p:cNvSpPr>
          <p:nvPr>
            <p:ph type="sldNum" sz="quarter" idx="11"/>
          </p:nvPr>
        </p:nvSpPr>
        <p:spPr>
          <a:ln/>
        </p:spPr>
        <p:txBody>
          <a:bodyPr/>
          <a:lstStyle>
            <a:lvl1pPr>
              <a:defRPr/>
            </a:lvl1pPr>
          </a:lstStyle>
          <a:p>
            <a:pPr>
              <a:defRPr/>
            </a:pPr>
            <a:fld id="{F19B7584-59C6-714F-BE89-0E36189F2848}" type="slidenum">
              <a:rPr lang="en-US" altLang="en-US"/>
              <a:pPr>
                <a:defRPr/>
              </a:pPr>
              <a:t>‹#›</a:t>
            </a:fld>
            <a:endParaRPr lang="en-US" altLang="en-US"/>
          </a:p>
        </p:txBody>
      </p:sp>
    </p:spTree>
    <p:extLst>
      <p:ext uri="{BB962C8B-B14F-4D97-AF65-F5344CB8AC3E}">
        <p14:creationId xmlns:p14="http://schemas.microsoft.com/office/powerpoint/2010/main" val="4102012300"/>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1200208442"/>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4093668476"/>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1326321201"/>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410180403"/>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172334251"/>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2482404959"/>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1501348404"/>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2396358040"/>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2566274157"/>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81417343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F4482DE-19EA-F743-8B0C-AF1B284B229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603AB263-31E2-B64E-A81F-2C5639871A78}"/>
              </a:ext>
            </a:extLst>
          </p:cNvPr>
          <p:cNvSpPr>
            <a:spLocks noGrp="1" noChangeArrowheads="1"/>
          </p:cNvSpPr>
          <p:nvPr>
            <p:ph type="sldNum" sz="quarter" idx="11"/>
          </p:nvPr>
        </p:nvSpPr>
        <p:spPr>
          <a:ln/>
        </p:spPr>
        <p:txBody>
          <a:bodyPr/>
          <a:lstStyle>
            <a:lvl1pPr>
              <a:defRPr/>
            </a:lvl1pPr>
          </a:lstStyle>
          <a:p>
            <a:pPr>
              <a:defRPr/>
            </a:pPr>
            <a:fld id="{B6325E77-4C52-7848-99F4-1877F0C588B2}" type="slidenum">
              <a:rPr lang="en-US" altLang="en-US"/>
              <a:pPr>
                <a:defRPr/>
              </a:pPr>
              <a:t>‹#›</a:t>
            </a:fld>
            <a:endParaRPr lang="en-US" altLang="en-US"/>
          </a:p>
        </p:txBody>
      </p:sp>
    </p:spTree>
    <p:extLst>
      <p:ext uri="{BB962C8B-B14F-4D97-AF65-F5344CB8AC3E}">
        <p14:creationId xmlns:p14="http://schemas.microsoft.com/office/powerpoint/2010/main" val="386922323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727797085"/>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2651697845"/>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598201720"/>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1793910160"/>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3585655577"/>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97731018"/>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7865251"/>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29905521"/>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4948639"/>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8112667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theme" Target="../theme/theme10.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image" Target="../media/image1.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5.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12" Type="http://schemas.openxmlformats.org/officeDocument/2006/relationships/theme" Target="../theme/theme11.xml"/><Relationship Id="rId2" Type="http://schemas.openxmlformats.org/officeDocument/2006/relationships/slideLayout" Target="../slideLayouts/slideLayout119.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11" Type="http://schemas.openxmlformats.org/officeDocument/2006/relationships/slideLayout" Target="../slideLayouts/slideLayout128.xml"/><Relationship Id="rId5" Type="http://schemas.openxmlformats.org/officeDocument/2006/relationships/slideLayout" Target="../slideLayouts/slideLayout122.xml"/><Relationship Id="rId10" Type="http://schemas.openxmlformats.org/officeDocument/2006/relationships/slideLayout" Target="../slideLayouts/slideLayout127.xml"/><Relationship Id="rId4" Type="http://schemas.openxmlformats.org/officeDocument/2006/relationships/slideLayout" Target="../slideLayouts/slideLayout121.xml"/><Relationship Id="rId9" Type="http://schemas.openxmlformats.org/officeDocument/2006/relationships/slideLayout" Target="../slideLayouts/slideLayout12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1.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6" Type="http://schemas.openxmlformats.org/officeDocument/2006/relationships/theme" Target="../theme/theme6.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image" Target="../media/image1.png"/><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theme" Target="../theme/theme8.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2.xml"/><Relationship Id="rId13" Type="http://schemas.openxmlformats.org/officeDocument/2006/relationships/image" Target="../media/image1.png"/><Relationship Id="rId3" Type="http://schemas.openxmlformats.org/officeDocument/2006/relationships/slideLayout" Target="../slideLayouts/slideLayout97.xml"/><Relationship Id="rId7" Type="http://schemas.openxmlformats.org/officeDocument/2006/relationships/slideLayout" Target="../slideLayouts/slideLayout101.xml"/><Relationship Id="rId12" Type="http://schemas.openxmlformats.org/officeDocument/2006/relationships/theme" Target="../theme/theme9.xml"/><Relationship Id="rId2" Type="http://schemas.openxmlformats.org/officeDocument/2006/relationships/slideLayout" Target="../slideLayouts/slideLayout96.xml"/><Relationship Id="rId1" Type="http://schemas.openxmlformats.org/officeDocument/2006/relationships/slideLayout" Target="../slideLayouts/slideLayout95.xml"/><Relationship Id="rId6" Type="http://schemas.openxmlformats.org/officeDocument/2006/relationships/slideLayout" Target="../slideLayouts/slideLayout100.xml"/><Relationship Id="rId11" Type="http://schemas.openxmlformats.org/officeDocument/2006/relationships/slideLayout" Target="../slideLayouts/slideLayout105.xml"/><Relationship Id="rId5" Type="http://schemas.openxmlformats.org/officeDocument/2006/relationships/slideLayout" Target="../slideLayouts/slideLayout99.xml"/><Relationship Id="rId10" Type="http://schemas.openxmlformats.org/officeDocument/2006/relationships/slideLayout" Target="../slideLayouts/slideLayout104.xml"/><Relationship Id="rId4" Type="http://schemas.openxmlformats.org/officeDocument/2006/relationships/slideLayout" Target="../slideLayouts/slideLayout98.xml"/><Relationship Id="rId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1026">
            <a:extLst>
              <a:ext uri="{FF2B5EF4-FFF2-40B4-BE49-F238E27FC236}">
                <a16:creationId xmlns:a16="http://schemas.microsoft.com/office/drawing/2014/main" id="{92C6B81F-42E3-BA45-9AF8-76399543A613}"/>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339" name="Rectangle 1027">
            <a:extLst>
              <a:ext uri="{FF2B5EF4-FFF2-40B4-BE49-F238E27FC236}">
                <a16:creationId xmlns:a16="http://schemas.microsoft.com/office/drawing/2014/main" id="{493C66BC-7CB9-274E-A6C9-B92762DA9C02}"/>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A501E58F-3A9C-DD48-B289-923861D1A915}"/>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71BD1387-A05D-394B-B8F4-FF02837F724C}"/>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8D774979-90F4-4840-9857-53A7B1F74FA1}" type="slidenum">
              <a:rPr lang="en-US" altLang="en-US"/>
              <a:pPr>
                <a:defRPr/>
              </a:pPr>
              <a:t>‹#›</a:t>
            </a:fld>
            <a:endParaRPr lang="en-US" altLang="en-US"/>
          </a:p>
        </p:txBody>
      </p:sp>
      <p:sp>
        <p:nvSpPr>
          <p:cNvPr id="14342" name="Line 1032">
            <a:extLst>
              <a:ext uri="{FF2B5EF4-FFF2-40B4-BE49-F238E27FC236}">
                <a16:creationId xmlns:a16="http://schemas.microsoft.com/office/drawing/2014/main" id="{6F68501F-FFFE-D945-94C6-E836699281FA}"/>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3" name="Line 1033">
            <a:extLst>
              <a:ext uri="{FF2B5EF4-FFF2-40B4-BE49-F238E27FC236}">
                <a16:creationId xmlns:a16="http://schemas.microsoft.com/office/drawing/2014/main" id="{22DE2E1B-F139-C24D-B148-F753FB6E4681}"/>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4344" name="Picture 7" descr="safari.png">
            <a:extLst>
              <a:ext uri="{FF2B5EF4-FFF2-40B4-BE49-F238E27FC236}">
                <a16:creationId xmlns:a16="http://schemas.microsoft.com/office/drawing/2014/main" id="{BC64FB04-0B55-5F44-8D26-EFDD28FAA228}"/>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2" r:id="rId1"/>
    <p:sldLayoutId id="2147485224" r:id="rId2"/>
    <p:sldLayoutId id="2147485225" r:id="rId3"/>
    <p:sldLayoutId id="2147485226" r:id="rId4"/>
    <p:sldLayoutId id="2147485227" r:id="rId5"/>
    <p:sldLayoutId id="2147485228" r:id="rId6"/>
    <p:sldLayoutId id="2147485229" r:id="rId7"/>
    <p:sldLayoutId id="2147485230" r:id="rId8"/>
    <p:sldLayoutId id="2147485231" r:id="rId9"/>
    <p:sldLayoutId id="2147485232" r:id="rId10"/>
    <p:sldLayoutId id="2147485233" r:id="rId11"/>
    <p:sldLayoutId id="2147485234"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endParaRPr lang="en-US">
              <a:solidFill>
                <a:srgbClr val="000000"/>
              </a:solidFill>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4398526"/>
      </p:ext>
    </p:extLst>
  </p:cSld>
  <p:clrMap bg1="lt1" tx1="dk1" bg2="lt2" tx2="dk2" accent1="accent1" accent2="accent2" accent3="accent3" accent4="accent4" accent5="accent5" accent6="accent6" hlink="hlink" folHlink="folHlink"/>
  <p:sldLayoutIdLst>
    <p:sldLayoutId id="2147485594" r:id="rId1"/>
    <p:sldLayoutId id="2147485595" r:id="rId2"/>
    <p:sldLayoutId id="2147485596" r:id="rId3"/>
    <p:sldLayoutId id="2147485597" r:id="rId4"/>
    <p:sldLayoutId id="2147485598" r:id="rId5"/>
    <p:sldLayoutId id="2147485599" r:id="rId6"/>
    <p:sldLayoutId id="2147485600" r:id="rId7"/>
    <p:sldLayoutId id="2147485601" r:id="rId8"/>
    <p:sldLayoutId id="2147485602" r:id="rId9"/>
    <p:sldLayoutId id="2147485603" r:id="rId10"/>
    <p:sldLayoutId id="2147485604" r:id="rId11"/>
    <p:sldLayoutId id="2147485605"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Tree>
    <p:extLst>
      <p:ext uri="{BB962C8B-B14F-4D97-AF65-F5344CB8AC3E}">
        <p14:creationId xmlns:p14="http://schemas.microsoft.com/office/powerpoint/2010/main" val="868458333"/>
      </p:ext>
    </p:extLst>
  </p:cSld>
  <p:clrMap bg1="lt1" tx1="dk1" bg2="lt2" tx2="dk2" accent1="accent1" accent2="accent2" accent3="accent3" accent4="accent4" accent5="accent5" accent6="accent6" hlink="hlink" folHlink="folHlink"/>
  <p:sldLayoutIdLst>
    <p:sldLayoutId id="2147485620" r:id="rId1"/>
    <p:sldLayoutId id="2147485621" r:id="rId2"/>
    <p:sldLayoutId id="2147485622" r:id="rId3"/>
    <p:sldLayoutId id="2147485623" r:id="rId4"/>
    <p:sldLayoutId id="2147485624" r:id="rId5"/>
    <p:sldLayoutId id="2147485625" r:id="rId6"/>
    <p:sldLayoutId id="2147485626" r:id="rId7"/>
    <p:sldLayoutId id="2147485627" r:id="rId8"/>
    <p:sldLayoutId id="2147485628" r:id="rId9"/>
    <p:sldLayoutId id="2147485629" r:id="rId10"/>
    <p:sldLayoutId id="214748563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650" name="Rectangle 1026">
            <a:extLst>
              <a:ext uri="{FF2B5EF4-FFF2-40B4-BE49-F238E27FC236}">
                <a16:creationId xmlns:a16="http://schemas.microsoft.com/office/drawing/2014/main" id="{0A0E6827-15C8-D447-A4FE-6DDF088FB82D}"/>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7651" name="Rectangle 1027">
            <a:extLst>
              <a:ext uri="{FF2B5EF4-FFF2-40B4-BE49-F238E27FC236}">
                <a16:creationId xmlns:a16="http://schemas.microsoft.com/office/drawing/2014/main" id="{F4E6558B-D79E-0043-98F6-220664313A03}"/>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DE46EEF-442F-5D41-8A5E-30A426FA3E1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D8ED9886-DC67-CA49-8DA9-4C7214252D8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40979D66-0FA0-8E40-92EB-4AE393C5BE56}" type="slidenum">
              <a:rPr lang="en-US" altLang="en-US"/>
              <a:pPr>
                <a:defRPr/>
              </a:pPr>
              <a:t>‹#›</a:t>
            </a:fld>
            <a:endParaRPr lang="en-US" altLang="en-US"/>
          </a:p>
        </p:txBody>
      </p:sp>
      <p:sp>
        <p:nvSpPr>
          <p:cNvPr id="27654" name="Line 1032">
            <a:extLst>
              <a:ext uri="{FF2B5EF4-FFF2-40B4-BE49-F238E27FC236}">
                <a16:creationId xmlns:a16="http://schemas.microsoft.com/office/drawing/2014/main" id="{73CEE983-44B3-8348-BF71-4537AAB420E3}"/>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5" name="Line 1033">
            <a:extLst>
              <a:ext uri="{FF2B5EF4-FFF2-40B4-BE49-F238E27FC236}">
                <a16:creationId xmlns:a16="http://schemas.microsoft.com/office/drawing/2014/main" id="{A12130F7-CF5E-0143-A9C0-6A7DC811CC02}"/>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7656" name="Picture 7" descr="safari.png">
            <a:extLst>
              <a:ext uri="{FF2B5EF4-FFF2-40B4-BE49-F238E27FC236}">
                <a16:creationId xmlns:a16="http://schemas.microsoft.com/office/drawing/2014/main" id="{7D612E43-C5EE-5048-9650-6137A6E4146C}"/>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3" r:id="rId1"/>
    <p:sldLayoutId id="2147485304" r:id="rId2"/>
    <p:sldLayoutId id="2147485305" r:id="rId3"/>
    <p:sldLayoutId id="2147485306" r:id="rId4"/>
    <p:sldLayoutId id="2147485307" r:id="rId5"/>
    <p:sldLayoutId id="2147485308" r:id="rId6"/>
    <p:sldLayoutId id="2147485309" r:id="rId7"/>
    <p:sldLayoutId id="2147485310" r:id="rId8"/>
    <p:sldLayoutId id="2147485311" r:id="rId9"/>
    <p:sldLayoutId id="2147485312" r:id="rId10"/>
    <p:sldLayoutId id="214748531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36FF5B-B817-3248-B1BE-89B242E8F784}"/>
              </a:ext>
            </a:extLst>
          </p:cNvPr>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9939" name="Text Placeholder 2">
            <a:extLst>
              <a:ext uri="{FF2B5EF4-FFF2-40B4-BE49-F238E27FC236}">
                <a16:creationId xmlns:a16="http://schemas.microsoft.com/office/drawing/2014/main" id="{530DFD7F-D03B-304F-B9A4-66B484C0572B}"/>
              </a:ext>
            </a:extLst>
          </p:cNvPr>
          <p:cNvSpPr>
            <a:spLocks noGrp="1"/>
          </p:cNvSpPr>
          <p:nvPr>
            <p:ph type="body" idx="1"/>
          </p:nvPr>
        </p:nvSpPr>
        <p:spPr bwMode="auto">
          <a:xfrm>
            <a:off x="123825" y="1250950"/>
            <a:ext cx="8897938"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49038DA1-3AC9-7848-8F3D-625425CFCA4A}"/>
              </a:ext>
            </a:extLst>
          </p:cNvPr>
          <p:cNvSpPr>
            <a:spLocks noGrp="1"/>
          </p:cNvSpPr>
          <p:nvPr>
            <p:ph type="dt" sz="half" idx="2"/>
          </p:nvPr>
        </p:nvSpPr>
        <p:spPr>
          <a:xfrm>
            <a:off x="123825" y="6543675"/>
            <a:ext cx="1820863" cy="228600"/>
          </a:xfrm>
          <a:prstGeom prst="rect">
            <a:avLst/>
          </a:prstGeom>
        </p:spPr>
        <p:txBody>
          <a:bodyPr vert="horz" wrap="square" lIns="91440" tIns="45720" rIns="91440" bIns="45720" numCol="1" anchor="ctr" anchorCtr="0" compatLnSpc="1">
            <a:prstTxWarp prst="textNoShape">
              <a:avLst/>
            </a:prstTxWarp>
          </a:bodyPr>
          <a:lstStyle>
            <a:lvl1pPr eaLnBrk="1" hangingPunct="1">
              <a:defRPr sz="900">
                <a:solidFill>
                  <a:srgbClr val="000000"/>
                </a:solidFill>
                <a:latin typeface="Calibri" charset="0"/>
                <a:ea typeface="ＭＳ Ｐゴシック" charset="-128"/>
              </a:defRPr>
            </a:lvl1pPr>
          </a:lstStyle>
          <a:p>
            <a:pPr>
              <a:defRPr/>
            </a:pPr>
            <a:fld id="{035F1374-CFE1-074A-AFD7-2680A2544200}" type="datetime1">
              <a:rPr lang="en-US" altLang="en-US"/>
              <a:pPr>
                <a:defRPr/>
              </a:pPr>
              <a:t>1/23/2023</a:t>
            </a:fld>
            <a:endParaRPr lang="en-US" altLang="en-US"/>
          </a:p>
        </p:txBody>
      </p:sp>
      <p:sp>
        <p:nvSpPr>
          <p:cNvPr id="5" name="Footer Placeholder 4">
            <a:extLst>
              <a:ext uri="{FF2B5EF4-FFF2-40B4-BE49-F238E27FC236}">
                <a16:creationId xmlns:a16="http://schemas.microsoft.com/office/drawing/2014/main" id="{146E0C30-0DC0-8140-9A88-68520FBA32CB}"/>
              </a:ext>
            </a:extLst>
          </p:cNvPr>
          <p:cNvSpPr>
            <a:spLocks noGrp="1"/>
          </p:cNvSpPr>
          <p:nvPr>
            <p:ph type="ftr" sz="quarter" idx="3"/>
          </p:nvPr>
        </p:nvSpPr>
        <p:spPr>
          <a:xfrm>
            <a:off x="2549525" y="6543675"/>
            <a:ext cx="3771900" cy="228600"/>
          </a:xfrm>
          <a:prstGeom prst="rect">
            <a:avLst/>
          </a:prstGeom>
        </p:spPr>
        <p:txBody>
          <a:bodyPr vert="horz" lIns="91440" tIns="45720" rIns="91440" bIns="45720" rtlCol="0" anchor="ctr"/>
          <a:lstStyle>
            <a:lvl1pPr algn="l" eaLnBrk="1" fontAlgn="auto" hangingPunct="1">
              <a:spcBef>
                <a:spcPts val="0"/>
              </a:spcBef>
              <a:spcAft>
                <a:spcPts val="0"/>
              </a:spcAft>
              <a:defRPr sz="950" cap="all" baseline="0">
                <a:solidFill>
                  <a:prstClr val="black">
                    <a:alpha val="75000"/>
                  </a:prstClr>
                </a:solidFill>
                <a:latin typeface="Calibri"/>
                <a:ea typeface="+mn-ea"/>
              </a:defRPr>
            </a:lvl1pPr>
          </a:lstStyle>
          <a:p>
            <a:pPr>
              <a:defRPr/>
            </a:pPr>
            <a:endParaRPr lang="en-US"/>
          </a:p>
        </p:txBody>
      </p:sp>
      <p:sp>
        <p:nvSpPr>
          <p:cNvPr id="8" name="Slide Number Placeholder 7">
            <a:extLst>
              <a:ext uri="{FF2B5EF4-FFF2-40B4-BE49-F238E27FC236}">
                <a16:creationId xmlns:a16="http://schemas.microsoft.com/office/drawing/2014/main" id="{189A7BE4-AC87-1643-A287-B8425B91E4D0}"/>
              </a:ext>
            </a:extLst>
          </p:cNvPr>
          <p:cNvSpPr>
            <a:spLocks noGrp="1"/>
          </p:cNvSpPr>
          <p:nvPr>
            <p:ph type="sldNum" sz="quarter" idx="4"/>
          </p:nvPr>
        </p:nvSpPr>
        <p:spPr>
          <a:xfrm>
            <a:off x="6924675" y="6456363"/>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000000"/>
                </a:solidFill>
                <a:latin typeface="Calibri" charset="0"/>
                <a:ea typeface="ＭＳ Ｐゴシック" charset="-128"/>
              </a:defRPr>
            </a:lvl1pPr>
          </a:lstStyle>
          <a:p>
            <a:pPr>
              <a:defRPr/>
            </a:pPr>
            <a:fld id="{94547778-4309-4A4E-AFF8-827346471F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314" r:id="rId1"/>
    <p:sldLayoutId id="2147485315" r:id="rId2"/>
    <p:sldLayoutId id="2147485316" r:id="rId3"/>
    <p:sldLayoutId id="2147485317" r:id="rId4"/>
    <p:sldLayoutId id="2147485318" r:id="rId5"/>
    <p:sldLayoutId id="2147485319" r:id="rId6"/>
    <p:sldLayoutId id="2147485320" r:id="rId7"/>
    <p:sldLayoutId id="2147485321" r:id="rId8"/>
    <p:sldLayoutId id="2147485322" r:id="rId9"/>
    <p:sldLayoutId id="2147485323" r:id="rId10"/>
    <p:sldLayoutId id="2147485324" r:id="rId11"/>
    <p:sldLayoutId id="2147485325" r:id="rId12"/>
  </p:sldLayoutIdLst>
  <p:hf hdr="0" ftr="0" dt="0"/>
  <p:txStyles>
    <p:titleStyle>
      <a:lvl1pPr algn="ctr" rtl="0" eaLnBrk="0" fontAlgn="base" hangingPunct="0">
        <a:lnSpc>
          <a:spcPct val="90000"/>
        </a:lnSpc>
        <a:spcBef>
          <a:spcPct val="0"/>
        </a:spcBef>
        <a:spcAft>
          <a:spcPct val="0"/>
        </a:spcAft>
        <a:defRPr sz="4800" kern="1200" spc="-120">
          <a:solidFill>
            <a:schemeClr val="bg1"/>
          </a:solidFill>
          <a:latin typeface="+mj-lt"/>
          <a:ea typeface="ＭＳ Ｐゴシック" charset="-128"/>
          <a:cs typeface="+mj-cs"/>
        </a:defRPr>
      </a:lvl1pPr>
      <a:lvl2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2pPr>
      <a:lvl3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3pPr>
      <a:lvl4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4pPr>
      <a:lvl5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5pPr>
      <a:lvl6pPr marL="457200" algn="ctr" rtl="0" fontAlgn="base">
        <a:lnSpc>
          <a:spcPct val="90000"/>
        </a:lnSpc>
        <a:spcBef>
          <a:spcPct val="0"/>
        </a:spcBef>
        <a:spcAft>
          <a:spcPct val="0"/>
        </a:spcAft>
        <a:defRPr sz="4800">
          <a:solidFill>
            <a:schemeClr val="bg1"/>
          </a:solidFill>
          <a:latin typeface="Calibri" charset="0"/>
          <a:ea typeface="ＭＳ Ｐゴシック" charset="-128"/>
        </a:defRPr>
      </a:lvl6pPr>
      <a:lvl7pPr marL="914400" algn="ctr" rtl="0" fontAlgn="base">
        <a:lnSpc>
          <a:spcPct val="90000"/>
        </a:lnSpc>
        <a:spcBef>
          <a:spcPct val="0"/>
        </a:spcBef>
        <a:spcAft>
          <a:spcPct val="0"/>
        </a:spcAft>
        <a:defRPr sz="4800">
          <a:solidFill>
            <a:schemeClr val="bg1"/>
          </a:solidFill>
          <a:latin typeface="Calibri" charset="0"/>
          <a:ea typeface="ＭＳ Ｐゴシック" charset="-128"/>
        </a:defRPr>
      </a:lvl7pPr>
      <a:lvl8pPr marL="1371600" algn="ctr" rtl="0" fontAlgn="base">
        <a:lnSpc>
          <a:spcPct val="90000"/>
        </a:lnSpc>
        <a:spcBef>
          <a:spcPct val="0"/>
        </a:spcBef>
        <a:spcAft>
          <a:spcPct val="0"/>
        </a:spcAft>
        <a:defRPr sz="4800">
          <a:solidFill>
            <a:schemeClr val="bg1"/>
          </a:solidFill>
          <a:latin typeface="Calibri" charset="0"/>
          <a:ea typeface="ＭＳ Ｐゴシック" charset="-128"/>
        </a:defRPr>
      </a:lvl8pPr>
      <a:lvl9pPr marL="1828800" algn="ctr" rtl="0" fontAlgn="base">
        <a:lnSpc>
          <a:spcPct val="90000"/>
        </a:lnSpc>
        <a:spcBef>
          <a:spcPct val="0"/>
        </a:spcBef>
        <a:spcAft>
          <a:spcPct val="0"/>
        </a:spcAft>
        <a:defRPr sz="4800">
          <a:solidFill>
            <a:schemeClr val="bg1"/>
          </a:solidFill>
          <a:latin typeface="Calibri" charset="0"/>
          <a:ea typeface="ＭＳ Ｐゴシック" charset="-128"/>
        </a:defRPr>
      </a:lvl9pPr>
    </p:titleStyle>
    <p:bodyStyle>
      <a:lvl1pPr marL="182563" indent="-182563" algn="l" rtl="0" eaLnBrk="0" fontAlgn="base" hangingPunct="0">
        <a:lnSpc>
          <a:spcPct val="85000"/>
        </a:lnSpc>
        <a:spcBef>
          <a:spcPts val="1300"/>
        </a:spcBef>
        <a:spcAft>
          <a:spcPct val="0"/>
        </a:spcAft>
        <a:buFont typeface="Arial" panose="020B0604020202020204" pitchFamily="34" charset="0"/>
        <a:buChar char="•"/>
        <a:defRPr sz="2800" i="1" kern="1200">
          <a:solidFill>
            <a:schemeClr val="tx1"/>
          </a:solidFill>
          <a:latin typeface="+mn-lt"/>
          <a:ea typeface="ＭＳ Ｐゴシック" charset="-128"/>
          <a:cs typeface="+mn-cs"/>
        </a:defRPr>
      </a:lvl1pPr>
      <a:lvl2pPr marL="365125" indent="-182563" algn="l" rtl="0" eaLnBrk="0" fontAlgn="base" hangingPunct="0">
        <a:lnSpc>
          <a:spcPct val="85000"/>
        </a:lnSpc>
        <a:spcBef>
          <a:spcPts val="600"/>
        </a:spcBef>
        <a:spcAft>
          <a:spcPct val="0"/>
        </a:spcAft>
        <a:buFont typeface="Calibri" panose="020F0502020204030204" pitchFamily="34" charset="0"/>
        <a:buChar char="‐"/>
        <a:defRPr sz="2400" kern="1200">
          <a:solidFill>
            <a:schemeClr val="tx1"/>
          </a:solidFill>
          <a:latin typeface="+mn-lt"/>
          <a:ea typeface="ＭＳ Ｐゴシック" charset="-128"/>
          <a:cs typeface="+mn-cs"/>
        </a:defRPr>
      </a:lvl2pPr>
      <a:lvl3pPr marL="547688" indent="-182563" algn="l" rtl="0" eaLnBrk="0" fontAlgn="base" hangingPunct="0">
        <a:lnSpc>
          <a:spcPct val="85000"/>
        </a:lnSpc>
        <a:spcBef>
          <a:spcPts val="600"/>
        </a:spcBef>
        <a:spcAft>
          <a:spcPct val="0"/>
        </a:spcAft>
        <a:buFont typeface="Arial" panose="020B0604020202020204" pitchFamily="34" charset="0"/>
        <a:buChar char="•"/>
        <a:defRPr sz="2000" i="1" kern="1200">
          <a:solidFill>
            <a:schemeClr val="tx1"/>
          </a:solidFill>
          <a:latin typeface="+mn-lt"/>
          <a:ea typeface="ＭＳ Ｐゴシック" charset="-128"/>
          <a:cs typeface="+mn-cs"/>
        </a:defRPr>
      </a:lvl3pPr>
      <a:lvl4pPr marL="73025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4pPr>
      <a:lvl5pPr marL="91440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250" name="Rectangle 1026">
            <a:extLst>
              <a:ext uri="{FF2B5EF4-FFF2-40B4-BE49-F238E27FC236}">
                <a16:creationId xmlns:a16="http://schemas.microsoft.com/office/drawing/2014/main" id="{50B0808F-49E2-AB42-ACBA-4E35ED922A2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3251" name="Rectangle 1027">
            <a:extLst>
              <a:ext uri="{FF2B5EF4-FFF2-40B4-BE49-F238E27FC236}">
                <a16:creationId xmlns:a16="http://schemas.microsoft.com/office/drawing/2014/main" id="{562AC510-B8DF-A441-B35B-899DA7A96178}"/>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CC8208DC-5F6B-E449-AF5F-DA8F53B610F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32CFAF1D-3E13-B549-BCE4-645402069D9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CF8A26E8-21FA-874A-BBD9-7AB3F548D17E}" type="slidenum">
              <a:rPr lang="en-US" altLang="en-US"/>
              <a:pPr>
                <a:defRPr/>
              </a:pPr>
              <a:t>‹#›</a:t>
            </a:fld>
            <a:endParaRPr lang="en-US" altLang="en-US"/>
          </a:p>
        </p:txBody>
      </p:sp>
      <p:sp>
        <p:nvSpPr>
          <p:cNvPr id="53254" name="Line 1032">
            <a:extLst>
              <a:ext uri="{FF2B5EF4-FFF2-40B4-BE49-F238E27FC236}">
                <a16:creationId xmlns:a16="http://schemas.microsoft.com/office/drawing/2014/main" id="{79714397-DDB8-1D40-B2A0-37E6CD834448}"/>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5" name="Line 1033">
            <a:extLst>
              <a:ext uri="{FF2B5EF4-FFF2-40B4-BE49-F238E27FC236}">
                <a16:creationId xmlns:a16="http://schemas.microsoft.com/office/drawing/2014/main" id="{17505EFF-7EB4-CD41-8710-71671FCD9C56}"/>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3256" name="Picture 7" descr="safari.png">
            <a:extLst>
              <a:ext uri="{FF2B5EF4-FFF2-40B4-BE49-F238E27FC236}">
                <a16:creationId xmlns:a16="http://schemas.microsoft.com/office/drawing/2014/main" id="{4B855D20-735A-E147-9633-5EF53191A250}"/>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26" r:id="rId1"/>
    <p:sldLayoutId id="2147485327" r:id="rId2"/>
    <p:sldLayoutId id="2147485328" r:id="rId3"/>
    <p:sldLayoutId id="2147485329" r:id="rId4"/>
    <p:sldLayoutId id="2147485330" r:id="rId5"/>
    <p:sldLayoutId id="2147485331" r:id="rId6"/>
    <p:sldLayoutId id="2147485332" r:id="rId7"/>
    <p:sldLayoutId id="2147485333" r:id="rId8"/>
    <p:sldLayoutId id="2147485334" r:id="rId9"/>
    <p:sldLayoutId id="2147485335" r:id="rId10"/>
    <p:sldLayoutId id="2147485336"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850" name="Rectangle 1026">
            <a:extLst>
              <a:ext uri="{FF2B5EF4-FFF2-40B4-BE49-F238E27FC236}">
                <a16:creationId xmlns:a16="http://schemas.microsoft.com/office/drawing/2014/main" id="{AAAA2B8E-1380-824A-B8DB-CB75F194009C}"/>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8851" name="Rectangle 1027">
            <a:extLst>
              <a:ext uri="{FF2B5EF4-FFF2-40B4-BE49-F238E27FC236}">
                <a16:creationId xmlns:a16="http://schemas.microsoft.com/office/drawing/2014/main" id="{E388CACB-9070-D241-AEB3-F5601B968447}"/>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F3334574-36A6-D841-9BF1-505C85F84C36}"/>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B81B7CC0-EA57-B64A-A380-FEE9D4D6634D}"/>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600">
                <a:solidFill>
                  <a:srgbClr val="000000"/>
                </a:solidFill>
                <a:latin typeface="Garamond" pitchFamily="18" charset="0"/>
                <a:ea typeface="+mn-ea"/>
                <a:cs typeface="+mn-cs"/>
              </a:defRPr>
            </a:lvl1pPr>
          </a:lstStyle>
          <a:p>
            <a:pPr>
              <a:defRPr/>
            </a:pPr>
            <a:fld id="{42786A5A-CF13-CB4F-9A96-305D1DC0C779}" type="slidenum">
              <a:rPr lang="en-US" altLang="en-US"/>
              <a:pPr>
                <a:defRPr/>
              </a:pPr>
              <a:t>‹#›</a:t>
            </a:fld>
            <a:endParaRPr lang="en-US" altLang="en-US"/>
          </a:p>
        </p:txBody>
      </p:sp>
      <p:sp>
        <p:nvSpPr>
          <p:cNvPr id="78854" name="Line 1032">
            <a:extLst>
              <a:ext uri="{FF2B5EF4-FFF2-40B4-BE49-F238E27FC236}">
                <a16:creationId xmlns:a16="http://schemas.microsoft.com/office/drawing/2014/main" id="{B3D8C9C5-A709-DE4A-A600-A884A00AD5EA}"/>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55" name="Line 1033">
            <a:extLst>
              <a:ext uri="{FF2B5EF4-FFF2-40B4-BE49-F238E27FC236}">
                <a16:creationId xmlns:a16="http://schemas.microsoft.com/office/drawing/2014/main" id="{4CF90C62-F606-754B-AB94-6F167773B0B1}"/>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338" r:id="rId1"/>
    <p:sldLayoutId id="2147485339" r:id="rId2"/>
    <p:sldLayoutId id="2147485340" r:id="rId3"/>
    <p:sldLayoutId id="2147485341" r:id="rId4"/>
    <p:sldLayoutId id="2147485342" r:id="rId5"/>
    <p:sldLayoutId id="2147485343" r:id="rId6"/>
    <p:sldLayoutId id="2147485344" r:id="rId7"/>
    <p:sldLayoutId id="2147485345" r:id="rId8"/>
    <p:sldLayoutId id="2147485346" r:id="rId9"/>
    <p:sldLayoutId id="2147485347" r:id="rId10"/>
    <p:sldLayoutId id="21474853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5666" name="Rectangle 1026">
            <a:extLst>
              <a:ext uri="{FF2B5EF4-FFF2-40B4-BE49-F238E27FC236}">
                <a16:creationId xmlns:a16="http://schemas.microsoft.com/office/drawing/2014/main" id="{767842EF-2E87-9649-8E4C-4EF07515E69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625667" name="Rectangle 1027">
            <a:extLst>
              <a:ext uri="{FF2B5EF4-FFF2-40B4-BE49-F238E27FC236}">
                <a16:creationId xmlns:a16="http://schemas.microsoft.com/office/drawing/2014/main" id="{7F46E882-405C-294F-A176-5EB4B6E5E8E2}"/>
              </a:ext>
            </a:extLst>
          </p:cNvPr>
          <p:cNvSpPr>
            <a:spLocks noGrp="1" noChangeArrowheads="1"/>
          </p:cNvSpPr>
          <p:nvPr>
            <p:ph type="body" idx="1"/>
          </p:nvPr>
        </p:nvSpPr>
        <p:spPr bwMode="auto">
          <a:xfrm>
            <a:off x="228600" y="898525"/>
            <a:ext cx="8610600" cy="523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3955FDDD-00C5-1D4C-912E-1BDB0E3BD33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mj-lt"/>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2C1267A1-BE40-C34F-A587-D92B7D4A5D5B}"/>
              </a:ext>
            </a:extLst>
          </p:cNvPr>
          <p:cNvSpPr>
            <a:spLocks noGrp="1" noChangeArrowheads="1"/>
          </p:cNvSpPr>
          <p:nvPr>
            <p:ph type="sldNum" sz="quarter" idx="4"/>
          </p:nvPr>
        </p:nvSpPr>
        <p:spPr bwMode="auto">
          <a:xfrm>
            <a:off x="6777038" y="631825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defRPr>
            </a:lvl1pPr>
          </a:lstStyle>
          <a:p>
            <a:pPr>
              <a:defRPr/>
            </a:pPr>
            <a:fld id="{B1C60925-3F6D-0244-A63C-8428EA4EFD07}" type="slidenum">
              <a:rPr lang="en-US" altLang="en-US"/>
              <a:pPr>
                <a:defRPr/>
              </a:pPr>
              <a:t>‹#›</a:t>
            </a:fld>
            <a:endParaRPr lang="en-US" altLang="en-US"/>
          </a:p>
        </p:txBody>
      </p:sp>
      <p:sp>
        <p:nvSpPr>
          <p:cNvPr id="625670" name="Line 1032">
            <a:extLst>
              <a:ext uri="{FF2B5EF4-FFF2-40B4-BE49-F238E27FC236}">
                <a16:creationId xmlns:a16="http://schemas.microsoft.com/office/drawing/2014/main" id="{BEFE2080-76AE-4B40-AEAD-392FD767B104}"/>
              </a:ext>
            </a:extLst>
          </p:cNvPr>
          <p:cNvSpPr>
            <a:spLocks noChangeShapeType="1"/>
          </p:cNvSpPr>
          <p:nvPr/>
        </p:nvSpPr>
        <p:spPr bwMode="auto">
          <a:xfrm>
            <a:off x="228600" y="6481763"/>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671" name="Line 1033">
            <a:extLst>
              <a:ext uri="{FF2B5EF4-FFF2-40B4-BE49-F238E27FC236}">
                <a16:creationId xmlns:a16="http://schemas.microsoft.com/office/drawing/2014/main" id="{23A53299-EA82-2047-A09E-6BA500656893}"/>
              </a:ext>
            </a:extLst>
          </p:cNvPr>
          <p:cNvSpPr>
            <a:spLocks noChangeShapeType="1"/>
          </p:cNvSpPr>
          <p:nvPr userDrawn="1"/>
        </p:nvSpPr>
        <p:spPr bwMode="auto">
          <a:xfrm>
            <a:off x="228600" y="898525"/>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428" r:id="rId1"/>
    <p:sldLayoutId id="2147485257" r:id="rId2"/>
    <p:sldLayoutId id="2147485258" r:id="rId3"/>
    <p:sldLayoutId id="2147485259" r:id="rId4"/>
    <p:sldLayoutId id="2147485260" r:id="rId5"/>
    <p:sldLayoutId id="2147485261" r:id="rId6"/>
    <p:sldLayoutId id="2147485262" r:id="rId7"/>
    <p:sldLayoutId id="2147485263" r:id="rId8"/>
    <p:sldLayoutId id="2147485264" r:id="rId9"/>
    <p:sldLayoutId id="2147485265" r:id="rId10"/>
    <p:sldLayoutId id="2147485266" r:id="rId11"/>
    <p:sldLayoutId id="2147485267" r:id="rId12"/>
    <p:sldLayoutId id="2147485631" r:id="rId13"/>
    <p:sldLayoutId id="2147485632" r:id="rId14"/>
    <p:sldLayoutId id="2147485633" r:id="rId15"/>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2350132332"/>
      </p:ext>
    </p:extLst>
  </p:cSld>
  <p:clrMap bg1="lt1" tx1="dk1" bg2="lt2" tx2="dk2" accent1="accent1" accent2="accent2" accent3="accent3" accent4="accent4" accent5="accent5" accent6="accent6" hlink="hlink" folHlink="folHlink"/>
  <p:sldLayoutIdLst>
    <p:sldLayoutId id="2147485495" r:id="rId1"/>
    <p:sldLayoutId id="2147485496" r:id="rId2"/>
    <p:sldLayoutId id="2147485497" r:id="rId3"/>
    <p:sldLayoutId id="2147485498" r:id="rId4"/>
    <p:sldLayoutId id="2147485499" r:id="rId5"/>
    <p:sldLayoutId id="2147485500" r:id="rId6"/>
    <p:sldLayoutId id="2147485501" r:id="rId7"/>
    <p:sldLayoutId id="2147485502" r:id="rId8"/>
    <p:sldLayoutId id="2147485503" r:id="rId9"/>
    <p:sldLayoutId id="2147485504" r:id="rId10"/>
    <p:sldLayoutId id="214748550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166069847"/>
      </p:ext>
    </p:extLst>
  </p:cSld>
  <p:clrMap bg1="lt1" tx1="dk1" bg2="lt2" tx2="dk2" accent1="accent1" accent2="accent2" accent3="accent3" accent4="accent4" accent5="accent5" accent6="accent6" hlink="hlink" folHlink="folHlink"/>
  <p:sldLayoutIdLst>
    <p:sldLayoutId id="2147485507" r:id="rId1"/>
    <p:sldLayoutId id="2147485508" r:id="rId2"/>
    <p:sldLayoutId id="2147485509" r:id="rId3"/>
    <p:sldLayoutId id="2147485510" r:id="rId4"/>
    <p:sldLayoutId id="2147485511" r:id="rId5"/>
    <p:sldLayoutId id="2147485512" r:id="rId6"/>
    <p:sldLayoutId id="2147485513" r:id="rId7"/>
    <p:sldLayoutId id="2147485514" r:id="rId8"/>
    <p:sldLayoutId id="2147485515" r:id="rId9"/>
    <p:sldLayoutId id="2147485516" r:id="rId10"/>
    <p:sldLayoutId id="214748551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616914689"/>
      </p:ext>
    </p:extLst>
  </p:cSld>
  <p:clrMap bg1="lt1" tx1="dk1" bg2="lt2" tx2="dk2" accent1="accent1" accent2="accent2" accent3="accent3" accent4="accent4" accent5="accent5" accent6="accent6" hlink="hlink" folHlink="folHlink"/>
  <p:sldLayoutIdLst>
    <p:sldLayoutId id="2147485532" r:id="rId1"/>
    <p:sldLayoutId id="2147485533" r:id="rId2"/>
    <p:sldLayoutId id="2147485534" r:id="rId3"/>
    <p:sldLayoutId id="2147485535" r:id="rId4"/>
    <p:sldLayoutId id="2147485536" r:id="rId5"/>
    <p:sldLayoutId id="2147485537" r:id="rId6"/>
    <p:sldLayoutId id="2147485538" r:id="rId7"/>
    <p:sldLayoutId id="2147485539" r:id="rId8"/>
    <p:sldLayoutId id="2147485540" r:id="rId9"/>
    <p:sldLayoutId id="2147485541" r:id="rId10"/>
    <p:sldLayoutId id="214748554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8.xml"/></Relationships>
</file>

<file path=ppt/slides/_rels/slide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63.xml"/><Relationship Id="rId5" Type="http://schemas.openxmlformats.org/officeDocument/2006/relationships/image" Target="../media/image7.svg"/><Relationship Id="rId4" Type="http://schemas.openxmlformats.org/officeDocument/2006/relationships/image" Target="../media/image6.png"/></Relationships>
</file>

<file path=ppt/slides/_rels/slide10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9.xml"/></Relationships>
</file>

<file path=ppt/slides/_rels/slide101.xml.rels><?xml version="1.0" encoding="UTF-8" standalone="yes"?>
<Relationships xmlns="http://schemas.openxmlformats.org/package/2006/relationships"><Relationship Id="rId3" Type="http://schemas.openxmlformats.org/officeDocument/2006/relationships/hyperlink" Target="http://www.iccd-conf.com/" TargetMode="External"/><Relationship Id="rId7" Type="http://schemas.openxmlformats.org/officeDocument/2006/relationships/image" Target="../media/image48.png"/><Relationship Id="rId2" Type="http://schemas.openxmlformats.org/officeDocument/2006/relationships/hyperlink" Target="http://users.ece.cmu.edu/~omutlu/pub/flash-programming-interference_iccd13.pdf" TargetMode="External"/><Relationship Id="rId1" Type="http://schemas.openxmlformats.org/officeDocument/2006/relationships/slideLayout" Target="../slideLayouts/slideLayout59.xml"/><Relationship Id="rId6" Type="http://schemas.openxmlformats.org/officeDocument/2006/relationships/hyperlink" Target="http://users.ece.cmu.edu/~omutlu/pub/cai_iccd13_lightning-talk.pdf" TargetMode="External"/><Relationship Id="rId5" Type="http://schemas.openxmlformats.org/officeDocument/2006/relationships/hyperlink" Target="http://users.ece.cmu.edu/~omutlu/pub/cai_iccd13_talk.pdf" TargetMode="External"/><Relationship Id="rId4" Type="http://schemas.openxmlformats.org/officeDocument/2006/relationships/hyperlink" Target="http://users.ece.cmu.edu/~omutlu/pub/cai_iccd13_talk.pptx" TargetMode="External"/></Relationships>
</file>

<file path=ppt/slides/_rels/slide102.xml.rels><?xml version="1.0" encoding="UTF-8" standalone="yes"?>
<Relationships xmlns="http://schemas.openxmlformats.org/package/2006/relationships"><Relationship Id="rId3" Type="http://schemas.openxmlformats.org/officeDocument/2006/relationships/hyperlink" Target="http://www.comsoc.org/jsac" TargetMode="External"/><Relationship Id="rId2" Type="http://schemas.openxmlformats.org/officeDocument/2006/relationships/hyperlink" Target="https://people.inf.ethz.ch/omutlu/pub/online-nand-flash-memory-channel-model_jsac16.pdf" TargetMode="External"/><Relationship Id="rId1" Type="http://schemas.openxmlformats.org/officeDocument/2006/relationships/slideLayout" Target="../slideLayouts/slideLayout59.xml"/><Relationship Id="rId4" Type="http://schemas.openxmlformats.org/officeDocument/2006/relationships/image" Target="../media/image35.png"/></Relationships>
</file>

<file path=ppt/slides/_rels/slide10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9.xml"/></Relationships>
</file>

<file path=ppt/slides/_rels/slide10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9.xml"/></Relationships>
</file>

<file path=ppt/slides/_rels/slide10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8.png"/><Relationship Id="rId1" Type="http://schemas.openxmlformats.org/officeDocument/2006/relationships/slideLayout" Target="../slideLayouts/slideLayout59.xml"/></Relationships>
</file>

<file path=ppt/slides/_rels/slide10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9.xml"/></Relationships>
</file>

<file path=ppt/slides/_rels/slide10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9.xml"/></Relationships>
</file>

<file path=ppt/slides/_rels/slide10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59.xml"/></Relationships>
</file>

<file path=ppt/slides/_rels/slide109.xml.rels><?xml version="1.0" encoding="UTF-8" standalone="yes"?>
<Relationships xmlns="http://schemas.openxmlformats.org/package/2006/relationships"><Relationship Id="rId3" Type="http://schemas.openxmlformats.org/officeDocument/2006/relationships/hyperlink" Target="http://www.comsoc.org/jsac" TargetMode="External"/><Relationship Id="rId2" Type="http://schemas.openxmlformats.org/officeDocument/2006/relationships/hyperlink" Target="https://people.inf.ethz.ch/omutlu/pub/online-nand-flash-memory-channel-model_jsac16.pdf" TargetMode="External"/><Relationship Id="rId1" Type="http://schemas.openxmlformats.org/officeDocument/2006/relationships/slideLayout" Target="../slideLayouts/slideLayout59.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6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9.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59.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1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63.xml"/></Relationships>
</file>

<file path=ppt/slides/_rels/slide12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9.xml"/></Relationships>
</file>

<file path=ppt/slides/_rels/slide12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59.xml"/></Relationships>
</file>

<file path=ppt/slides/_rels/slide122.xml.rels><?xml version="1.0" encoding="UTF-8" standalone="yes"?>
<Relationships xmlns="http://schemas.openxmlformats.org/package/2006/relationships"><Relationship Id="rId3" Type="http://schemas.openxmlformats.org/officeDocument/2006/relationships/hyperlink" Target="http://www.sigmetrics.org/sigmetrics2014/" TargetMode="External"/><Relationship Id="rId2" Type="http://schemas.openxmlformats.org/officeDocument/2006/relationships/hyperlink" Target="http://users.ece.cmu.edu/~omutlu/pub/neighbor-assisted-error-correction-in-flash_sigmetrics14.pdf" TargetMode="External"/><Relationship Id="rId1" Type="http://schemas.openxmlformats.org/officeDocument/2006/relationships/slideLayout" Target="../slideLayouts/slideLayout59.xml"/><Relationship Id="rId6" Type="http://schemas.openxmlformats.org/officeDocument/2006/relationships/image" Target="../media/image64.png"/><Relationship Id="rId5" Type="http://schemas.openxmlformats.org/officeDocument/2006/relationships/hyperlink" Target="http://users.ece.cmu.edu/~omutlu/pub/neighbor-assisted-error-correction-in-flash_cai_sigmetrics14-talk.pdf" TargetMode="External"/><Relationship Id="rId4" Type="http://schemas.openxmlformats.org/officeDocument/2006/relationships/hyperlink" Target="http://users.ece.cmu.edu/~omutlu/pub/neighbor-assisted-error-correction-in-flash_cai_sigmetrics14-talk.ppt" TargetMode="Externa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9.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8.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63.xml"/><Relationship Id="rId1" Type="http://schemas.openxmlformats.org/officeDocument/2006/relationships/tags" Target="../tags/tag5.xml"/><Relationship Id="rId4" Type="http://schemas.openxmlformats.org/officeDocument/2006/relationships/image" Target="../media/image2.jpe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3.xml"/><Relationship Id="rId1" Type="http://schemas.openxmlformats.org/officeDocument/2006/relationships/tags" Target="../tags/tag6.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3.xml"/><Relationship Id="rId1" Type="http://schemas.openxmlformats.org/officeDocument/2006/relationships/tags" Target="../tags/tag7.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3.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63.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3.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3.xml"/><Relationship Id="rId1" Type="http://schemas.openxmlformats.org/officeDocument/2006/relationships/tags" Target="../tags/tag8.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3.xml"/><Relationship Id="rId1" Type="http://schemas.openxmlformats.org/officeDocument/2006/relationships/tags" Target="../tags/tag9.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63.xml"/><Relationship Id="rId1" Type="http://schemas.openxmlformats.org/officeDocument/2006/relationships/tags" Target="../tags/tag10.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59.xml"/><Relationship Id="rId1" Type="http://schemas.openxmlformats.org/officeDocument/2006/relationships/tags" Target="../tags/tag11.xml"/></Relationships>
</file>

<file path=ppt/slides/_rels/slide135.xml.rels><?xml version="1.0" encoding="UTF-8" standalone="yes"?>
<Relationships xmlns="http://schemas.openxmlformats.org/package/2006/relationships"><Relationship Id="rId3" Type="http://schemas.openxmlformats.org/officeDocument/2006/relationships/oleObject" Target="../embeddings/Microsoft_Excel_Chart.xls"/><Relationship Id="rId2" Type="http://schemas.openxmlformats.org/officeDocument/2006/relationships/notesSlide" Target="../notesSlides/notesSlide53.xml"/><Relationship Id="rId1" Type="http://schemas.openxmlformats.org/officeDocument/2006/relationships/slideLayout" Target="../slideLayouts/slideLayout63.xml"/><Relationship Id="rId5" Type="http://schemas.openxmlformats.org/officeDocument/2006/relationships/image" Target="../media/image66.png"/><Relationship Id="rId4" Type="http://schemas.openxmlformats.org/officeDocument/2006/relationships/image" Target="../media/image65.emf"/></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9.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9.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3.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3.xml"/></Relationships>
</file>

<file path=ppt/slides/_rels/slide14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8.xml"/><Relationship Id="rId1" Type="http://schemas.openxmlformats.org/officeDocument/2006/relationships/slideLayout" Target="../slideLayouts/slideLayout63.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9.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9.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9.xml"/></Relationships>
</file>

<file path=ppt/slides/_rels/slide14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62.xml"/><Relationship Id="rId1" Type="http://schemas.openxmlformats.org/officeDocument/2006/relationships/slideLayout" Target="../slideLayouts/slideLayout63.xml"/><Relationship Id="rId4" Type="http://schemas.openxmlformats.org/officeDocument/2006/relationships/image" Target="../media/image68.png"/></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3.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3.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9.xml"/></Relationships>
</file>

<file path=ppt/slides/_rels/slide14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6.xml"/><Relationship Id="rId1" Type="http://schemas.openxmlformats.org/officeDocument/2006/relationships/slideLayout" Target="../slideLayouts/slideLayout63.xml"/></Relationships>
</file>

<file path=ppt/slides/_rels/slide149.xml.rels><?xml version="1.0" encoding="UTF-8" standalone="yes"?>
<Relationships xmlns="http://schemas.openxmlformats.org/package/2006/relationships"><Relationship Id="rId3" Type="http://schemas.openxmlformats.org/officeDocument/2006/relationships/hyperlink" Target="http://2015.dsn.org/" TargetMode="External"/><Relationship Id="rId2" Type="http://schemas.openxmlformats.org/officeDocument/2006/relationships/hyperlink" Target="http://users.ece.cmu.edu/~omutlu/pub/flash-read-disturb-errors_dsn15.pdf" TargetMode="External"/><Relationship Id="rId1" Type="http://schemas.openxmlformats.org/officeDocument/2006/relationships/slideLayout" Target="../slideLayouts/slideLayout59.xml"/><Relationship Id="rId4" Type="http://schemas.openxmlformats.org/officeDocument/2006/relationships/image" Target="../media/image7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3.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9.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8.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4.xml"/></Relationships>
</file>

<file path=ppt/slides/_rels/slide153.xml.rels><?xml version="1.0" encoding="UTF-8" standalone="yes"?>
<Relationships xmlns="http://schemas.openxmlformats.org/package/2006/relationships"><Relationship Id="rId3" Type="http://schemas.openxmlformats.org/officeDocument/2006/relationships/image" Target="../media/image71.tmp"/><Relationship Id="rId2" Type="http://schemas.openxmlformats.org/officeDocument/2006/relationships/notesSlide" Target="../notesSlides/notesSlide70.xml"/><Relationship Id="rId1" Type="http://schemas.openxmlformats.org/officeDocument/2006/relationships/slideLayout" Target="../slideLayouts/slideLayout64.xml"/></Relationships>
</file>

<file path=ppt/slides/_rels/slide15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64.xml"/></Relationships>
</file>

<file path=ppt/slides/_rels/slide15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1.xml"/><Relationship Id="rId1" Type="http://schemas.openxmlformats.org/officeDocument/2006/relationships/slideLayout" Target="../slideLayouts/slideLayout63.xml"/><Relationship Id="rId4" Type="http://schemas.openxmlformats.org/officeDocument/2006/relationships/image" Target="../media/image3.png"/></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3.xml"/></Relationships>
</file>

<file path=ppt/slides/_rels/slide15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3.xml"/><Relationship Id="rId1" Type="http://schemas.openxmlformats.org/officeDocument/2006/relationships/slideLayout" Target="../slideLayouts/slideLayout63.xml"/></Relationships>
</file>

<file path=ppt/slides/_rels/slide15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4.xml"/><Relationship Id="rId1" Type="http://schemas.openxmlformats.org/officeDocument/2006/relationships/slideLayout" Target="../slideLayouts/slideLayout63.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3.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3.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3.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0.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3.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0.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0.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1.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1.xml"/></Relationships>
</file>

<file path=ppt/slides/_rels/slide16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5.xml"/><Relationship Id="rId1" Type="http://schemas.openxmlformats.org/officeDocument/2006/relationships/slideLayout" Target="../slideLayouts/slideLayout6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3.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0.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3.xml"/></Relationships>
</file>

<file path=ppt/slides/_rels/slide17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9.xml"/><Relationship Id="rId1" Type="http://schemas.openxmlformats.org/officeDocument/2006/relationships/slideLayout" Target="../slideLayouts/slideLayout63.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3.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3.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3.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0.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1.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6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0.xml"/></Relationships>
</file>

<file path=ppt/slides/_rels/slide181.xml.rels><?xml version="1.0" encoding="UTF-8" standalone="yes"?>
<Relationships xmlns="http://schemas.openxmlformats.org/package/2006/relationships"><Relationship Id="rId3" Type="http://schemas.openxmlformats.org/officeDocument/2006/relationships/hyperlink" Target="http://darksilicon.org/hpca/" TargetMode="External"/><Relationship Id="rId7" Type="http://schemas.openxmlformats.org/officeDocument/2006/relationships/image" Target="../media/image76.png"/><Relationship Id="rId2" Type="http://schemas.openxmlformats.org/officeDocument/2006/relationships/hyperlink" Target="http://users.ece.cmu.edu/~omutlu/pub/flash-memory-data-retention_hpca15.pdf" TargetMode="External"/><Relationship Id="rId1" Type="http://schemas.openxmlformats.org/officeDocument/2006/relationships/slideLayout" Target="../slideLayouts/slideLayout59.xml"/><Relationship Id="rId6" Type="http://schemas.openxmlformats.org/officeDocument/2006/relationships/image" Target="../media/image75.png"/><Relationship Id="rId5" Type="http://schemas.openxmlformats.org/officeDocument/2006/relationships/hyperlink" Target="http://users.ece.cmu.edu/~omutlu/pub/flash-memory-data-retention_yixin_hpca15-talk.pdf" TargetMode="External"/><Relationship Id="rId4" Type="http://schemas.openxmlformats.org/officeDocument/2006/relationships/hyperlink" Target="http://users.ece.cmu.edu/~omutlu/pub/flash-memory-data-retention_yixin_hpca15-talk.pptx" TargetMode="Externa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59.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58.xml"/></Relationships>
</file>

<file path=ppt/slides/_rels/slide184.xml.rels><?xml version="1.0" encoding="UTF-8" standalone="yes"?>
<Relationships xmlns="http://schemas.openxmlformats.org/package/2006/relationships"><Relationship Id="rId8" Type="http://schemas.openxmlformats.org/officeDocument/2006/relationships/hyperlink" Target="http://www.techspot.com/news/61090-researchers-publish-first-large-scale-field-ssd-reliability.html" TargetMode="External"/><Relationship Id="rId3" Type="http://schemas.openxmlformats.org/officeDocument/2006/relationships/hyperlink" Target="http://www.sigmetrics.org/sigmetrics2015/" TargetMode="External"/><Relationship Id="rId7" Type="http://schemas.openxmlformats.org/officeDocument/2006/relationships/hyperlink" Target="http://www.theregister.co.uk/2015/06/22/facebook_reveals_ssd_failure_rate_trough/" TargetMode="External"/><Relationship Id="rId2" Type="http://schemas.openxmlformats.org/officeDocument/2006/relationships/hyperlink" Target="http://users.ece.cmu.edu/~omutlu/pub/flash-memory-failures-in-the-field-at-facebook_sigmetrics15.pdf" TargetMode="External"/><Relationship Id="rId1" Type="http://schemas.openxmlformats.org/officeDocument/2006/relationships/slideLayout" Target="../slideLayouts/slideLayout59.xml"/><Relationship Id="rId6" Type="http://schemas.openxmlformats.org/officeDocument/2006/relationships/hyperlink" Target="http://www.zdnet.com/article/facebooks-ssd-experience/" TargetMode="External"/><Relationship Id="rId5" Type="http://schemas.openxmlformats.org/officeDocument/2006/relationships/hyperlink" Target="http://users.ece.cmu.edu/~omutlu/pub/flash-memory-failures-in-the-field-at-facebook_sigmetrics15-talk.pdf" TargetMode="External"/><Relationship Id="rId10" Type="http://schemas.openxmlformats.org/officeDocument/2006/relationships/image" Target="../media/image77.png"/><Relationship Id="rId4" Type="http://schemas.openxmlformats.org/officeDocument/2006/relationships/hyperlink" Target="http://users.ece.cmu.edu/~omutlu/pub/flash-memory-failures-in-the-field-at-facebook_sigmetrics15-talk.pptx" TargetMode="External"/><Relationship Id="rId9" Type="http://schemas.openxmlformats.org/officeDocument/2006/relationships/hyperlink" Target="http://techreport.com/news/28519/facebook-ssd-reliability-study-shows-early-burnouts" TargetMode="External"/></Relationships>
</file>

<file path=ppt/slides/_rels/slide18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2.xml"/></Relationships>
</file>

<file path=ppt/slides/_rels/slide18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8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9.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9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2.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2.xml"/></Relationships>
</file>

<file path=ppt/slides/_rels/slide19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2.xml"/></Relationships>
</file>

<file path=ppt/slides/_rels/slide19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2.xml"/><Relationship Id="rId5" Type="http://schemas.openxmlformats.org/officeDocument/2006/relationships/image" Target="../media/image85.png"/><Relationship Id="rId4" Type="http://schemas.openxmlformats.org/officeDocument/2006/relationships/image" Target="../media/image84.png"/></Relationships>
</file>

<file path=ppt/slides/_rels/slide19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19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9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3.xml"/></Relationships>
</file>

<file path=ppt/slides/_rels/slide20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2.xml"/></Relationships>
</file>

<file path=ppt/slides/_rels/slide201.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2.xml"/></Relationships>
</file>

<file path=ppt/slides/_rels/slide20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2.xml"/></Relationships>
</file>

<file path=ppt/slides/_rels/slide20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2.xml"/></Relationships>
</file>

<file path=ppt/slides/_rels/slide20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2.xml"/></Relationships>
</file>

<file path=ppt/slides/_rels/slide205.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2.xml"/></Relationships>
</file>

<file path=ppt/slides/_rels/slide20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2.xml"/></Relationships>
</file>

<file path=ppt/slides/_rels/slide20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2.xml"/></Relationships>
</file>

<file path=ppt/slides/_rels/slide208.xml.rels><?xml version="1.0" encoding="UTF-8" standalone="yes"?>
<Relationships xmlns="http://schemas.openxmlformats.org/package/2006/relationships"><Relationship Id="rId8" Type="http://schemas.openxmlformats.org/officeDocument/2006/relationships/hyperlink" Target="http://www.techspot.com/news/61090-researchers-publish-first-large-scale-field-ssd-reliability.html" TargetMode="External"/><Relationship Id="rId3" Type="http://schemas.openxmlformats.org/officeDocument/2006/relationships/hyperlink" Target="http://www.sigmetrics.org/sigmetrics2015/" TargetMode="External"/><Relationship Id="rId7" Type="http://schemas.openxmlformats.org/officeDocument/2006/relationships/hyperlink" Target="http://www.theregister.co.uk/2015/06/22/facebook_reveals_ssd_failure_rate_trough/" TargetMode="External"/><Relationship Id="rId2" Type="http://schemas.openxmlformats.org/officeDocument/2006/relationships/hyperlink" Target="http://users.ece.cmu.edu/~omutlu/pub/flash-memory-failures-in-the-field-at-facebook_sigmetrics15.pdf" TargetMode="External"/><Relationship Id="rId1" Type="http://schemas.openxmlformats.org/officeDocument/2006/relationships/slideLayout" Target="../slideLayouts/slideLayout59.xml"/><Relationship Id="rId6" Type="http://schemas.openxmlformats.org/officeDocument/2006/relationships/hyperlink" Target="http://www.zdnet.com/article/facebooks-ssd-experience/" TargetMode="External"/><Relationship Id="rId5" Type="http://schemas.openxmlformats.org/officeDocument/2006/relationships/hyperlink" Target="http://users.ece.cmu.edu/~omutlu/pub/flash-memory-failures-in-the-field-at-facebook_sigmetrics15-talk.pdf" TargetMode="External"/><Relationship Id="rId10" Type="http://schemas.openxmlformats.org/officeDocument/2006/relationships/image" Target="../media/image77.png"/><Relationship Id="rId4" Type="http://schemas.openxmlformats.org/officeDocument/2006/relationships/hyperlink" Target="http://users.ece.cmu.edu/~omutlu/pub/flash-memory-failures-in-the-field-at-facebook_sigmetrics15-talk.pptx" TargetMode="External"/><Relationship Id="rId9" Type="http://schemas.openxmlformats.org/officeDocument/2006/relationships/hyperlink" Target="http://techreport.com/news/28519/facebook-ssd-reliability-study-shows-early-burnouts" TargetMode="Externa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3.xml"/></Relationships>
</file>

<file path=ppt/slides/_rels/slide210.xml.rels><?xml version="1.0" encoding="UTF-8" standalone="yes"?>
<Relationships xmlns="http://schemas.openxmlformats.org/package/2006/relationships"><Relationship Id="rId8" Type="http://schemas.openxmlformats.org/officeDocument/2006/relationships/hyperlink" Target="https://people.inf.ethz.ch/omutlu/pub/flash-memory-programming-vulnerabilities_hpca17-lightning-talk.pptx" TargetMode="External"/><Relationship Id="rId3" Type="http://schemas.openxmlformats.org/officeDocument/2006/relationships/image" Target="../media/image92.png"/><Relationship Id="rId7" Type="http://schemas.openxmlformats.org/officeDocument/2006/relationships/hyperlink" Target="https://people.inf.ethz.ch/omutlu/pub/flash-memory-programming-vulnerabilities_hpca17-talk.pdf" TargetMode="External"/><Relationship Id="rId2" Type="http://schemas.openxmlformats.org/officeDocument/2006/relationships/image" Target="../media/image91.png"/><Relationship Id="rId1" Type="http://schemas.openxmlformats.org/officeDocument/2006/relationships/slideLayout" Target="../slideLayouts/slideLayout59.xml"/><Relationship Id="rId6" Type="http://schemas.openxmlformats.org/officeDocument/2006/relationships/hyperlink" Target="https://people.inf.ethz.ch/omutlu/pub/flash-memory-programming-vulnerabilities_hpca17-talk.pptx" TargetMode="External"/><Relationship Id="rId5" Type="http://schemas.openxmlformats.org/officeDocument/2006/relationships/hyperlink" Target="https://hpca2017.org/" TargetMode="External"/><Relationship Id="rId4" Type="http://schemas.openxmlformats.org/officeDocument/2006/relationships/hyperlink" Target="https://people.inf.ethz.ch/omutlu/pub/flash-memory-programming-vulnerabilities_hpca17.pdf" TargetMode="External"/><Relationship Id="rId9" Type="http://schemas.openxmlformats.org/officeDocument/2006/relationships/hyperlink" Target="https://people.inf.ethz.ch/omutlu/pub/flash-memory-programming-vulnerabilities_hpca17-lightning-talk.pdf" TargetMode="External"/></Relationships>
</file>

<file path=ppt/slides/_rels/slide211.xml.rels><?xml version="1.0" encoding="UTF-8" standalone="yes"?>
<Relationships xmlns="http://schemas.openxmlformats.org/package/2006/relationships"><Relationship Id="rId3" Type="http://schemas.openxmlformats.org/officeDocument/2006/relationships/hyperlink" Target="http://www.comsoc.org/jsac" TargetMode="External"/><Relationship Id="rId2" Type="http://schemas.openxmlformats.org/officeDocument/2006/relationships/hyperlink" Target="https://people.inf.ethz.ch/omutlu/pub/online-nand-flash-memory-channel-model_jsac16.pdf" TargetMode="External"/><Relationship Id="rId1" Type="http://schemas.openxmlformats.org/officeDocument/2006/relationships/slideLayout" Target="../slideLayouts/slideLayout59.xml"/><Relationship Id="rId4" Type="http://schemas.openxmlformats.org/officeDocument/2006/relationships/image" Target="../media/image35.png"/></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9.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14.xml.rels><?xml version="1.0" encoding="UTF-8" standalone="yes"?>
<Relationships xmlns="http://schemas.openxmlformats.org/package/2006/relationships"><Relationship Id="rId8" Type="http://schemas.openxmlformats.org/officeDocument/2006/relationships/hyperlink" Target="https://people.inf.ethz.ch/omutlu/pub/heatwatch-3D-nand-errors-and-self-recovery_hpca18_lightning-talk.pdf" TargetMode="External"/><Relationship Id="rId3" Type="http://schemas.openxmlformats.org/officeDocument/2006/relationships/hyperlink" Target="https://hpca2018.ece.ucsb.edu/" TargetMode="External"/><Relationship Id="rId7" Type="http://schemas.openxmlformats.org/officeDocument/2006/relationships/hyperlink" Target="https://people.inf.ethz.ch/omutlu/pub/heatwatch-3D-nand-errors-and-self-recovery_hpca18_lightning-talk.pptx" TargetMode="External"/><Relationship Id="rId2" Type="http://schemas.openxmlformats.org/officeDocument/2006/relationships/hyperlink" Target="https://people.inf.ethz.ch/omutlu/pub/heatwatch-3D-nand-errors-and-self-recovery_hpca18.pdf" TargetMode="External"/><Relationship Id="rId1" Type="http://schemas.openxmlformats.org/officeDocument/2006/relationships/slideLayout" Target="../slideLayouts/slideLayout59.xml"/><Relationship Id="rId6" Type="http://schemas.openxmlformats.org/officeDocument/2006/relationships/hyperlink" Target="https://people.inf.ethz.ch/omutlu/pub/heatwatch-3D-nand-errors-and-self-recovery_hpca18_talk.pdf" TargetMode="External"/><Relationship Id="rId5" Type="http://schemas.openxmlformats.org/officeDocument/2006/relationships/hyperlink" Target="https://people.inf.ethz.ch/omutlu/pub/heatwatch-3D-nand-errors-and-self-recovery_hpca18_talk.pptx" TargetMode="External"/><Relationship Id="rId4" Type="http://schemas.openxmlformats.org/officeDocument/2006/relationships/hyperlink" Target="https://www.youtube.com/watch?v=7ZpGozzEVpY&amp;feature=youtu.be" TargetMode="External"/><Relationship Id="rId9" Type="http://schemas.openxmlformats.org/officeDocument/2006/relationships/image" Target="../media/image93.png"/></Relationships>
</file>

<file path=ppt/slides/_rels/slide215.xml.rels><?xml version="1.0" encoding="UTF-8" standalone="yes"?>
<Relationships xmlns="http://schemas.openxmlformats.org/package/2006/relationships"><Relationship Id="rId3" Type="http://schemas.openxmlformats.org/officeDocument/2006/relationships/hyperlink" Target="https://people.inf.ethz.ch/omutlu/pub/3D-NAND-flash-lifetime-early-retention-loss-and-process-variation_sigmetrics18-abstract.pdf" TargetMode="External"/><Relationship Id="rId2" Type="http://schemas.openxmlformats.org/officeDocument/2006/relationships/hyperlink" Target="http://www.sigmetrics.org/sigmetrics2018/" TargetMode="External"/><Relationship Id="rId1" Type="http://schemas.openxmlformats.org/officeDocument/2006/relationships/slideLayout" Target="../slideLayouts/slideLayout59.xml"/><Relationship Id="rId4" Type="http://schemas.openxmlformats.org/officeDocument/2006/relationships/image" Target="../media/image94.png"/></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63.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63.xml"/></Relationships>
</file>

<file path=ppt/slides/_rels/slide2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9.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3.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9.xml"/></Relationships>
</file>

<file path=ppt/slides/_rels/slide2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9.xml"/></Relationships>
</file>

<file path=ppt/slides/_rels/slide221.xml.rels><?xml version="1.0" encoding="UTF-8" standalone="yes"?>
<Relationships xmlns="http://schemas.openxmlformats.org/package/2006/relationships"><Relationship Id="rId3" Type="http://schemas.openxmlformats.org/officeDocument/2006/relationships/hyperlink" Target="https://link.springer.com/book/10.1007/978-981-13-0599-3/" TargetMode="External"/><Relationship Id="rId2" Type="http://schemas.openxmlformats.org/officeDocument/2006/relationships/hyperlink" Target="https://arxiv.org/pdf/1711.11427.pdf" TargetMode="External"/><Relationship Id="rId1" Type="http://schemas.openxmlformats.org/officeDocument/2006/relationships/slideLayout" Target="../slideLayouts/slideLayout59.xml"/><Relationship Id="rId4" Type="http://schemas.openxmlformats.org/officeDocument/2006/relationships/image" Target="../media/image13.png"/></Relationships>
</file>

<file path=ppt/slides/_rels/slide22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59.xml"/></Relationships>
</file>

<file path=ppt/slides/_rels/slide223.xml.rels><?xml version="1.0" encoding="UTF-8" standalone="yes"?>
<Relationships xmlns="http://schemas.openxmlformats.org/package/2006/relationships"><Relationship Id="rId3" Type="http://schemas.openxmlformats.org/officeDocument/2006/relationships/image" Target="../media/image96.jpeg"/><Relationship Id="rId7" Type="http://schemas.openxmlformats.org/officeDocument/2006/relationships/image" Target="../media/image99.jpeg"/><Relationship Id="rId2" Type="http://schemas.openxmlformats.org/officeDocument/2006/relationships/notesSlide" Target="../notesSlides/notesSlide104.xml"/><Relationship Id="rId1" Type="http://schemas.openxmlformats.org/officeDocument/2006/relationships/slideLayout" Target="../slideLayouts/slideLayout58.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1.png"/></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63.xml"/></Relationships>
</file>

<file path=ppt/slides/_rels/slide22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07.xml"/><Relationship Id="rId1" Type="http://schemas.openxmlformats.org/officeDocument/2006/relationships/slideLayout" Target="../slideLayouts/slideLayout71.xml"/><Relationship Id="rId5" Type="http://schemas.openxmlformats.org/officeDocument/2006/relationships/image" Target="../media/image101.png"/><Relationship Id="rId4" Type="http://schemas.microsoft.com/office/2007/relationships/hdphoto" Target="../media/hdphoto1.wdp"/></Relationships>
</file>

<file path=ppt/slides/_rels/slide22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08.xml"/><Relationship Id="rId1" Type="http://schemas.openxmlformats.org/officeDocument/2006/relationships/slideLayout" Target="../slideLayouts/slideLayout71.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9.xml"/></Relationships>
</file>

<file path=ppt/slides/_rels/slide23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09.xml"/><Relationship Id="rId1" Type="http://schemas.openxmlformats.org/officeDocument/2006/relationships/slideLayout" Target="../slideLayouts/slideLayout71.xml"/></Relationships>
</file>

<file path=ppt/slides/_rels/slide2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0.xml"/><Relationship Id="rId1" Type="http://schemas.openxmlformats.org/officeDocument/2006/relationships/slideLayout" Target="../slideLayouts/slideLayout63.xml"/></Relationships>
</file>

<file path=ppt/slides/_rels/slide23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11.xml"/><Relationship Id="rId1" Type="http://schemas.openxmlformats.org/officeDocument/2006/relationships/slideLayout" Target="../slideLayouts/slideLayout71.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7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63.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63.xml"/></Relationships>
</file>

<file path=ppt/slides/_rels/slide237.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15.xml"/><Relationship Id="rId1" Type="http://schemas.openxmlformats.org/officeDocument/2006/relationships/slideLayout" Target="../slideLayouts/slideLayout71.xml"/></Relationships>
</file>

<file path=ppt/slides/_rels/slide238.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16.xml"/><Relationship Id="rId1" Type="http://schemas.openxmlformats.org/officeDocument/2006/relationships/slideLayout" Target="../slideLayouts/slideLayout71.xml"/></Relationships>
</file>

<file path=ppt/slides/_rels/slide239.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17.xml"/><Relationship Id="rId1" Type="http://schemas.openxmlformats.org/officeDocument/2006/relationships/slideLayout" Target="../slideLayouts/slideLayout71.xml"/></Relationships>
</file>

<file path=ppt/slides/_rels/slide24.xml.rels><?xml version="1.0" encoding="UTF-8" standalone="yes"?>
<Relationships xmlns="http://schemas.openxmlformats.org/package/2006/relationships"><Relationship Id="rId3" Type="http://schemas.openxmlformats.org/officeDocument/2006/relationships/hyperlink" Target="https://arxiv.org/pdf/1706.08642" TargetMode="External"/><Relationship Id="rId2" Type="http://schemas.openxmlformats.org/officeDocument/2006/relationships/image" Target="../media/image11.jpeg"/><Relationship Id="rId1" Type="http://schemas.openxmlformats.org/officeDocument/2006/relationships/slideLayout" Target="../slideLayouts/slideLayout59.xml"/><Relationship Id="rId4" Type="http://schemas.openxmlformats.org/officeDocument/2006/relationships/image" Target="../media/image12.png"/></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41.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71.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4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63.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71.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25.xml.rels><?xml version="1.0" encoding="UTF-8" standalone="yes"?>
<Relationships xmlns="http://schemas.openxmlformats.org/package/2006/relationships"><Relationship Id="rId3" Type="http://schemas.openxmlformats.org/officeDocument/2006/relationships/hyperlink" Target="https://link.springer.com/book/10.1007%2F978-981-13-0599-3/" TargetMode="External"/><Relationship Id="rId2" Type="http://schemas.openxmlformats.org/officeDocument/2006/relationships/hyperlink" Target="https://arxiv.org/pdf/1711.11427.pdf" TargetMode="External"/><Relationship Id="rId1" Type="http://schemas.openxmlformats.org/officeDocument/2006/relationships/slideLayout" Target="../slideLayouts/slideLayout59.xml"/><Relationship Id="rId4" Type="http://schemas.openxmlformats.org/officeDocument/2006/relationships/image" Target="../media/image13.png"/></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1.xml"/></Relationships>
</file>

<file path=ppt/slides/_rels/slide251.xml.rels><?xml version="1.0" encoding="UTF-8" standalone="yes"?>
<Relationships xmlns="http://schemas.openxmlformats.org/package/2006/relationships"><Relationship Id="rId3" Type="http://schemas.openxmlformats.org/officeDocument/2006/relationships/image" Target="../media/image96.jpeg"/><Relationship Id="rId7" Type="http://schemas.openxmlformats.org/officeDocument/2006/relationships/image" Target="../media/image99.jpeg"/><Relationship Id="rId2" Type="http://schemas.openxmlformats.org/officeDocument/2006/relationships/notesSlide" Target="../notesSlides/notesSlide120.xml"/><Relationship Id="rId1" Type="http://schemas.openxmlformats.org/officeDocument/2006/relationships/slideLayout" Target="../slideLayouts/slideLayout58.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1.png"/></Relationships>
</file>

<file path=ppt/slides/_rels/slide252.xml.rels><?xml version="1.0" encoding="UTF-8" standalone="yes"?>
<Relationships xmlns="http://schemas.openxmlformats.org/package/2006/relationships"><Relationship Id="rId3" Type="http://schemas.openxmlformats.org/officeDocument/2006/relationships/hyperlink" Target="https://people.inf.ethz.ch/omutlu/pub/3D-NAND-flash-lifetime-early-retention-loss-and-process-variation_sigmetrics18-abstract.pdf" TargetMode="External"/><Relationship Id="rId2" Type="http://schemas.openxmlformats.org/officeDocument/2006/relationships/hyperlink" Target="http://www.sigmetrics.org/sigmetrics2018/" TargetMode="External"/><Relationship Id="rId1" Type="http://schemas.openxmlformats.org/officeDocument/2006/relationships/slideLayout" Target="../slideLayouts/slideLayout59.xml"/><Relationship Id="rId4" Type="http://schemas.openxmlformats.org/officeDocument/2006/relationships/image" Target="../media/image94.png"/></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7.jpeg"/><Relationship Id="rId1" Type="http://schemas.openxmlformats.org/officeDocument/2006/relationships/slideLayout" Target="../slideLayouts/slideLayout58.xml"/><Relationship Id="rId4" Type="http://schemas.openxmlformats.org/officeDocument/2006/relationships/image" Target="../media/image108.png"/></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71.xml"/></Relationships>
</file>

<file path=ppt/slides/_rels/slide25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2.xml"/><Relationship Id="rId1" Type="http://schemas.openxmlformats.org/officeDocument/2006/relationships/slideLayout" Target="../slideLayouts/slideLayout63.xml"/></Relationships>
</file>

<file path=ppt/slides/_rels/slide25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3.xml"/><Relationship Id="rId1" Type="http://schemas.openxmlformats.org/officeDocument/2006/relationships/slideLayout" Target="../slideLayouts/slideLayout63.xml"/></Relationships>
</file>

<file path=ppt/slides/_rels/slide258.xml.rels><?xml version="1.0" encoding="UTF-8" standalone="yes"?>
<Relationships xmlns="http://schemas.openxmlformats.org/package/2006/relationships"><Relationship Id="rId3" Type="http://schemas.openxmlformats.org/officeDocument/2006/relationships/hyperlink" Target="http://storageconference.us/" TargetMode="External"/><Relationship Id="rId7" Type="http://schemas.openxmlformats.org/officeDocument/2006/relationships/image" Target="../media/image109.png"/><Relationship Id="rId2" Type="http://schemas.openxmlformats.org/officeDocument/2006/relationships/hyperlink" Target="https://people.inf.ethz.ch/omutlu/pub/warm-flash-write-hotness-aware-retention-management_msst15.pdf" TargetMode="External"/><Relationship Id="rId1" Type="http://schemas.openxmlformats.org/officeDocument/2006/relationships/slideLayout" Target="../slideLayouts/slideLayout59.xml"/><Relationship Id="rId6" Type="http://schemas.openxmlformats.org/officeDocument/2006/relationships/hyperlink" Target="https://people.inf.ethz.ch/omutlu/pub/warm-flash-write-hotness-aware-retention-management_fms15-poster.pdf" TargetMode="External"/><Relationship Id="rId5" Type="http://schemas.openxmlformats.org/officeDocument/2006/relationships/hyperlink" Target="https://people.inf.ethz.ch/omutlu/pub/warm-flash-write-hotness-aware-retention-management_msst15-talk.pdf" TargetMode="External"/><Relationship Id="rId4" Type="http://schemas.openxmlformats.org/officeDocument/2006/relationships/hyperlink" Target="https://people.inf.ethz.ch/omutlu/pub/warm-flash-write-hotness-aware-retention-management_msst15-talk.pptx" TargetMode="Externa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5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8.xml"/></Relationships>
</file>

<file path=ppt/slides/_rels/slide260.xml.rels><?xml version="1.0" encoding="UTF-8" standalone="yes"?>
<Relationships xmlns="http://schemas.openxmlformats.org/package/2006/relationships"><Relationship Id="rId3" Type="http://schemas.openxmlformats.org/officeDocument/2006/relationships/hyperlink" Target="http://proceedingsoftheieee.ieee.org/" TargetMode="External"/><Relationship Id="rId2" Type="http://schemas.openxmlformats.org/officeDocument/2006/relationships/hyperlink" Target="https://arxiv.org/pdf/1706.08642.pdf" TargetMode="External"/><Relationship Id="rId1" Type="http://schemas.openxmlformats.org/officeDocument/2006/relationships/slideLayout" Target="../slideLayouts/slideLayout59.xml"/></Relationships>
</file>

<file path=ppt/slides/_rels/slide261.xml.rels><?xml version="1.0" encoding="UTF-8" standalone="yes"?>
<Relationships xmlns="http://schemas.openxmlformats.org/package/2006/relationships"><Relationship Id="rId3" Type="http://schemas.openxmlformats.org/officeDocument/2006/relationships/hyperlink" Target="https://people.inf.ethz.ch/omutlu/pub/flash-memory-programming-vulnerabilities_hpca17.pdf" TargetMode="External"/><Relationship Id="rId2" Type="http://schemas.openxmlformats.org/officeDocument/2006/relationships/image" Target="../media/image110.emf"/><Relationship Id="rId1" Type="http://schemas.openxmlformats.org/officeDocument/2006/relationships/slideLayout" Target="../slideLayouts/slideLayout59.xml"/></Relationships>
</file>

<file path=ppt/slides/_rels/slide262.xml.rels><?xml version="1.0" encoding="UTF-8" standalone="yes"?>
<Relationships xmlns="http://schemas.openxmlformats.org/package/2006/relationships"><Relationship Id="rId3" Type="http://schemas.openxmlformats.org/officeDocument/2006/relationships/hyperlink" Target="https://arxiv.org/pdf/1706.08642" TargetMode="External"/><Relationship Id="rId2" Type="http://schemas.openxmlformats.org/officeDocument/2006/relationships/image" Target="../media/image11.jpeg"/><Relationship Id="rId1" Type="http://schemas.openxmlformats.org/officeDocument/2006/relationships/slideLayout" Target="../slideLayouts/slideLayout59.xml"/><Relationship Id="rId4" Type="http://schemas.openxmlformats.org/officeDocument/2006/relationships/image" Target="../media/image12.png"/></Relationships>
</file>

<file path=ppt/slides/_rels/slide263.xml.rels><?xml version="1.0" encoding="UTF-8" standalone="yes"?>
<Relationships xmlns="http://schemas.openxmlformats.org/package/2006/relationships"><Relationship Id="rId3" Type="http://schemas.openxmlformats.org/officeDocument/2006/relationships/hyperlink" Target="https://link.springer.com/book/10.1007/978-981-13-0599-3/" TargetMode="External"/><Relationship Id="rId2" Type="http://schemas.openxmlformats.org/officeDocument/2006/relationships/hyperlink" Target="https://arxiv.org/pdf/1711.11427.pdf" TargetMode="External"/><Relationship Id="rId1" Type="http://schemas.openxmlformats.org/officeDocument/2006/relationships/slideLayout" Target="../slideLayouts/slideLayout59.xml"/><Relationship Id="rId4" Type="http://schemas.openxmlformats.org/officeDocument/2006/relationships/image" Target="../media/image13.png"/></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58.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66.xml.rels><?xml version="1.0" encoding="UTF-8" standalone="yes"?>
<Relationships xmlns="http://schemas.openxmlformats.org/package/2006/relationships"><Relationship Id="rId3" Type="http://schemas.openxmlformats.org/officeDocument/2006/relationships/image" Target="../media/image96.jpeg"/><Relationship Id="rId7" Type="http://schemas.openxmlformats.org/officeDocument/2006/relationships/image" Target="../media/image99.jpeg"/><Relationship Id="rId2" Type="http://schemas.openxmlformats.org/officeDocument/2006/relationships/notesSlide" Target="../notesSlides/notesSlide126.xml"/><Relationship Id="rId1" Type="http://schemas.openxmlformats.org/officeDocument/2006/relationships/slideLayout" Target="../slideLayouts/slideLayout58.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1.png"/></Relationships>
</file>

<file path=ppt/slides/_rels/slide267.xml.rels><?xml version="1.0" encoding="UTF-8" standalone="yes"?>
<Relationships xmlns="http://schemas.openxmlformats.org/package/2006/relationships"><Relationship Id="rId8" Type="http://schemas.openxmlformats.org/officeDocument/2006/relationships/image" Target="../media/image116.jpeg"/><Relationship Id="rId3" Type="http://schemas.openxmlformats.org/officeDocument/2006/relationships/image" Target="../media/image111.png"/><Relationship Id="rId7" Type="http://schemas.openxmlformats.org/officeDocument/2006/relationships/image" Target="../media/image115.jpeg"/><Relationship Id="rId2" Type="http://schemas.openxmlformats.org/officeDocument/2006/relationships/notesSlide" Target="../notesSlides/notesSlide127.xml"/><Relationship Id="rId1" Type="http://schemas.openxmlformats.org/officeDocument/2006/relationships/slideLayout" Target="../slideLayouts/slideLayout63.xml"/><Relationship Id="rId6" Type="http://schemas.openxmlformats.org/officeDocument/2006/relationships/image" Target="../media/image114.jpeg"/><Relationship Id="rId5" Type="http://schemas.openxmlformats.org/officeDocument/2006/relationships/image" Target="../media/image113.jpeg"/><Relationship Id="rId4" Type="http://schemas.openxmlformats.org/officeDocument/2006/relationships/image" Target="../media/image112.png"/></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71.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7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8.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63.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63.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63.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63.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63.xml"/></Relationships>
</file>

<file path=ppt/slides/_rels/slide275.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35.xml"/><Relationship Id="rId1" Type="http://schemas.openxmlformats.org/officeDocument/2006/relationships/slideLayout" Target="../slideLayouts/slideLayout63.xml"/><Relationship Id="rId4" Type="http://schemas.openxmlformats.org/officeDocument/2006/relationships/image" Target="../media/image118.svg"/></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71.xml"/></Relationships>
</file>

<file path=ppt/slides/_rels/slide27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37.xml"/><Relationship Id="rId1" Type="http://schemas.openxmlformats.org/officeDocument/2006/relationships/slideLayout" Target="../slideLayouts/slideLayout71.xml"/><Relationship Id="rId5" Type="http://schemas.openxmlformats.org/officeDocument/2006/relationships/image" Target="../media/image101.png"/><Relationship Id="rId4" Type="http://schemas.microsoft.com/office/2007/relationships/hdphoto" Target="../media/hdphoto1.wdp"/></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63.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63.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9.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63.xml"/></Relationships>
</file>

<file path=ppt/slides/_rels/slide28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41.xml"/><Relationship Id="rId1" Type="http://schemas.openxmlformats.org/officeDocument/2006/relationships/slideLayout" Target="../slideLayouts/slideLayout63.xml"/></Relationships>
</file>

<file path=ppt/slides/_rels/slide28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42.xml"/><Relationship Id="rId1" Type="http://schemas.openxmlformats.org/officeDocument/2006/relationships/slideLayout" Target="../slideLayouts/slideLayout63.xml"/></Relationships>
</file>

<file path=ppt/slides/_rels/slide28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3.xml"/><Relationship Id="rId1" Type="http://schemas.openxmlformats.org/officeDocument/2006/relationships/slideLayout" Target="../slideLayouts/slideLayout63.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71.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71.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63.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63.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63.xml"/></Relationships>
</file>

<file path=ppt/slides/_rels/slide28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49.xml"/><Relationship Id="rId1" Type="http://schemas.openxmlformats.org/officeDocument/2006/relationships/slideLayout" Target="../slideLayouts/slideLayout63.xml"/><Relationship Id="rId5" Type="http://schemas.openxmlformats.org/officeDocument/2006/relationships/image" Target="../media/image119.tmp"/><Relationship Id="rId4" Type="http://schemas.openxmlformats.org/officeDocument/2006/relationships/image" Target="../media/image118.sv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9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50.xml"/><Relationship Id="rId1" Type="http://schemas.openxmlformats.org/officeDocument/2006/relationships/slideLayout" Target="../slideLayouts/slideLayout63.xml"/><Relationship Id="rId5" Type="http://schemas.openxmlformats.org/officeDocument/2006/relationships/image" Target="../media/image120.tmp"/><Relationship Id="rId4" Type="http://schemas.openxmlformats.org/officeDocument/2006/relationships/image" Target="../media/image118.svg"/></Relationships>
</file>

<file path=ppt/slides/_rels/slide29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51.xml"/><Relationship Id="rId1" Type="http://schemas.openxmlformats.org/officeDocument/2006/relationships/slideLayout" Target="../slideLayouts/slideLayout63.xml"/><Relationship Id="rId5" Type="http://schemas.openxmlformats.org/officeDocument/2006/relationships/image" Target="../media/image121.tmp"/><Relationship Id="rId4" Type="http://schemas.openxmlformats.org/officeDocument/2006/relationships/image" Target="../media/image118.svg"/></Relationships>
</file>

<file path=ppt/slides/_rels/slide29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52.xml"/><Relationship Id="rId1" Type="http://schemas.openxmlformats.org/officeDocument/2006/relationships/slideLayout" Target="../slideLayouts/slideLayout63.xml"/><Relationship Id="rId4" Type="http://schemas.openxmlformats.org/officeDocument/2006/relationships/image" Target="../media/image118.svg"/></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71.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71.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3.xml"/><Relationship Id="rId1" Type="http://schemas.openxmlformats.org/officeDocument/2006/relationships/tags" Target="../tags/tag1.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9.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71.xml"/></Relationships>
</file>

<file path=ppt/slides/_rels/slide30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56.xml"/><Relationship Id="rId1" Type="http://schemas.openxmlformats.org/officeDocument/2006/relationships/slideLayout" Target="../slideLayouts/slideLayout63.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305.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71.xml"/></Relationships>
</file>

<file path=ppt/slides/_rels/slide306.xml.rels><?xml version="1.0" encoding="UTF-8" standalone="yes"?>
<Relationships xmlns="http://schemas.openxmlformats.org/package/2006/relationships"><Relationship Id="rId3" Type="http://schemas.openxmlformats.org/officeDocument/2006/relationships/image" Target="../media/image96.jpeg"/><Relationship Id="rId7" Type="http://schemas.openxmlformats.org/officeDocument/2006/relationships/image" Target="../media/image99.jpeg"/><Relationship Id="rId2" Type="http://schemas.openxmlformats.org/officeDocument/2006/relationships/notesSlide" Target="../notesSlides/notesSlide158.xml"/><Relationship Id="rId1" Type="http://schemas.openxmlformats.org/officeDocument/2006/relationships/slideLayout" Target="../slideLayouts/slideLayout58.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9.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59.xm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59.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9.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9.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38.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59.xml"/></Relationships>
</file>

<file path=ppt/slides/_rels/slide39.xml.rels><?xml version="1.0" encoding="UTF-8" standalone="yes"?>
<Relationships xmlns="http://schemas.openxmlformats.org/package/2006/relationships"><Relationship Id="rId3" Type="http://schemas.openxmlformats.org/officeDocument/2006/relationships/hyperlink" Target="https://arxiv.org/pdf/1706.08642" TargetMode="External"/><Relationship Id="rId2" Type="http://schemas.openxmlformats.org/officeDocument/2006/relationships/image" Target="../media/image11.jpeg"/><Relationship Id="rId1" Type="http://schemas.openxmlformats.org/officeDocument/2006/relationships/slideLayout" Target="../slideLayouts/slideLayout59.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3.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hyperlink" Target="https://link.springer.com/book/10.1007%2F978-981-13-0599-3/" TargetMode="External"/><Relationship Id="rId2" Type="http://schemas.openxmlformats.org/officeDocument/2006/relationships/hyperlink" Target="https://arxiv.org/pdf/1711.11427.pdf" TargetMode="External"/><Relationship Id="rId1" Type="http://schemas.openxmlformats.org/officeDocument/2006/relationships/slideLayout" Target="../slideLayouts/slideLayout59.xml"/><Relationship Id="rId4" Type="http://schemas.openxmlformats.org/officeDocument/2006/relationships/image" Target="../media/image13.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9.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4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59.xml"/></Relationships>
</file>

<file path=ppt/slides/_rels/slide4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59.xml"/><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3.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9.xml"/></Relationships>
</file>

<file path=ppt/slides/_rels/slide51.xml.rels><?xml version="1.0" encoding="UTF-8" standalone="yes"?>
<Relationships xmlns="http://schemas.openxmlformats.org/package/2006/relationships"><Relationship Id="rId3" Type="http://schemas.openxmlformats.org/officeDocument/2006/relationships/hyperlink" Target="http://www.date-conference.com/" TargetMode="External"/><Relationship Id="rId2" Type="http://schemas.openxmlformats.org/officeDocument/2006/relationships/hyperlink" Target="http://users.ece.cmu.edu/~omutlu/pub/flash-error-patterns_date12.pdf" TargetMode="External"/><Relationship Id="rId1" Type="http://schemas.openxmlformats.org/officeDocument/2006/relationships/slideLayout" Target="../slideLayouts/slideLayout59.xml"/><Relationship Id="rId5" Type="http://schemas.openxmlformats.org/officeDocument/2006/relationships/image" Target="../media/image27.png"/><Relationship Id="rId4" Type="http://schemas.openxmlformats.org/officeDocument/2006/relationships/hyperlink" Target="http://users.ece.cmu.edu/~omutlu/pub/cai_date12_talk.ppt" TargetMode="Externa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5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9.xml"/><Relationship Id="rId4" Type="http://schemas.openxmlformats.org/officeDocument/2006/relationships/image" Target="../media/image30.png"/></Relationships>
</file>

<file path=ppt/slides/_rels/slide5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0.xml"/><Relationship Id="rId1" Type="http://schemas.openxmlformats.org/officeDocument/2006/relationships/slideLayout" Target="../slideLayouts/slideLayout59.xml"/></Relationships>
</file>

<file path=ppt/slides/_rels/slide5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9.xml"/></Relationships>
</file>

<file path=ppt/slides/_rels/slide59.xml.rels><?xml version="1.0" encoding="UTF-8" standalone="yes"?>
<Relationships xmlns="http://schemas.openxmlformats.org/package/2006/relationships"><Relationship Id="rId3" Type="http://schemas.openxmlformats.org/officeDocument/2006/relationships/hyperlink" Target="http://www.iccd-conf.com/" TargetMode="External"/><Relationship Id="rId2" Type="http://schemas.openxmlformats.org/officeDocument/2006/relationships/hyperlink" Target="https://people.inf.ethz.ch/omutlu/pub/flash-correct-and-refresh_iccd12.pdf" TargetMode="External"/><Relationship Id="rId1" Type="http://schemas.openxmlformats.org/officeDocument/2006/relationships/slideLayout" Target="../slideLayouts/slideLayout59.xml"/><Relationship Id="rId6" Type="http://schemas.openxmlformats.org/officeDocument/2006/relationships/image" Target="../media/image31.png"/><Relationship Id="rId5" Type="http://schemas.openxmlformats.org/officeDocument/2006/relationships/hyperlink" Target="https://people.inf.ethz.ch/omutlu/pub/mutlu_iccd12_talk.pdf" TargetMode="External"/><Relationship Id="rId4" Type="http://schemas.openxmlformats.org/officeDocument/2006/relationships/hyperlink" Target="https://people.inf.ethz.ch/omutlu/pub/mutlu_iccd12_talk.ppt"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3.xml"/></Relationships>
</file>

<file path=ppt/slides/_rels/slide60.xml.rels><?xml version="1.0" encoding="UTF-8" standalone="yes"?>
<Relationships xmlns="http://schemas.openxmlformats.org/package/2006/relationships"><Relationship Id="rId3" Type="http://schemas.openxmlformats.org/officeDocument/2006/relationships/hyperlink" Target="http://noggin.intel.com/technology-journal/2013/171/memory-resiliency" TargetMode="External"/><Relationship Id="rId2" Type="http://schemas.openxmlformats.org/officeDocument/2006/relationships/hyperlink" Target="http://users.ece.cmu.edu/~omutlu/pub/flash-error-analysis-and-management_itj13.pdf" TargetMode="External"/><Relationship Id="rId1" Type="http://schemas.openxmlformats.org/officeDocument/2006/relationships/slideLayout" Target="../slideLayouts/slideLayout59.xml"/><Relationship Id="rId4" Type="http://schemas.openxmlformats.org/officeDocument/2006/relationships/image" Target="../media/image32.png"/></Relationships>
</file>

<file path=ppt/slides/_rels/slide61.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59.xml"/></Relationships>
</file>

<file path=ppt/slides/_rels/slide62.xml.rels><?xml version="1.0" encoding="UTF-8" standalone="yes"?>
<Relationships xmlns="http://schemas.openxmlformats.org/package/2006/relationships"><Relationship Id="rId3" Type="http://schemas.openxmlformats.org/officeDocument/2006/relationships/hyperlink" Target="https://arxiv.org/pdf/1706.08642" TargetMode="External"/><Relationship Id="rId2" Type="http://schemas.openxmlformats.org/officeDocument/2006/relationships/image" Target="../media/image11.jpeg"/><Relationship Id="rId1" Type="http://schemas.openxmlformats.org/officeDocument/2006/relationships/slideLayout" Target="../slideLayouts/slideLayout59.xml"/><Relationship Id="rId4" Type="http://schemas.openxmlformats.org/officeDocument/2006/relationships/image" Target="../media/image12.png"/></Relationships>
</file>

<file path=ppt/slides/_rels/slide63.xml.rels><?xml version="1.0" encoding="UTF-8" standalone="yes"?>
<Relationships xmlns="http://schemas.openxmlformats.org/package/2006/relationships"><Relationship Id="rId3" Type="http://schemas.openxmlformats.org/officeDocument/2006/relationships/hyperlink" Target="https://link.springer.com/book/10.1007%2F978-981-13-0599-3/" TargetMode="External"/><Relationship Id="rId2" Type="http://schemas.openxmlformats.org/officeDocument/2006/relationships/hyperlink" Target="https://arxiv.org/pdf/1711.11427.pdf" TargetMode="External"/><Relationship Id="rId1" Type="http://schemas.openxmlformats.org/officeDocument/2006/relationships/slideLayout" Target="../slideLayouts/slideLayout59.xml"/><Relationship Id="rId4" Type="http://schemas.openxmlformats.org/officeDocument/2006/relationships/image" Target="../media/image13.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66.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2.xml"/><Relationship Id="rId1" Type="http://schemas.openxmlformats.org/officeDocument/2006/relationships/slideLayout" Target="../slideLayouts/slideLayout5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9.xml"/></Relationships>
</file>

<file path=ppt/slides/_rels/slide68.xml.rels><?xml version="1.0" encoding="UTF-8" standalone="yes"?>
<Relationships xmlns="http://schemas.openxmlformats.org/package/2006/relationships"><Relationship Id="rId3" Type="http://schemas.openxmlformats.org/officeDocument/2006/relationships/hyperlink" Target="http://www.date-conference.com/" TargetMode="External"/><Relationship Id="rId2" Type="http://schemas.openxmlformats.org/officeDocument/2006/relationships/hyperlink" Target="http://users.ece.cmu.edu/~omutlu/pub/flash-memory-voltage-characterization_date13.pdf" TargetMode="External"/><Relationship Id="rId1" Type="http://schemas.openxmlformats.org/officeDocument/2006/relationships/slideLayout" Target="../slideLayouts/slideLayout59.xml"/><Relationship Id="rId5" Type="http://schemas.openxmlformats.org/officeDocument/2006/relationships/image" Target="../media/image34.png"/><Relationship Id="rId4" Type="http://schemas.openxmlformats.org/officeDocument/2006/relationships/hyperlink" Target="http://users.ece.cmu.edu/~omutlu/pub/cai_date13_talk.ppt"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www.comsoc.org/jsac" TargetMode="External"/><Relationship Id="rId2" Type="http://schemas.openxmlformats.org/officeDocument/2006/relationships/hyperlink" Target="https://people.inf.ethz.ch/omutlu/pub/online-nand-flash-memory-channel-model_jsac16.pdf" TargetMode="External"/><Relationship Id="rId1" Type="http://schemas.openxmlformats.org/officeDocument/2006/relationships/slideLayout" Target="../slideLayouts/slideLayout59.xml"/><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3.xml"/></Relationships>
</file>

<file path=ppt/slides/_rels/slide7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9.xml"/></Relationships>
</file>

<file path=ppt/slides/_rels/slide7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9.xml"/></Relationships>
</file>

<file path=ppt/slides/_rels/slide7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9.xml"/></Relationships>
</file>

<file path=ppt/slides/_rels/slide7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59.xml"/></Relationships>
</file>

<file path=ppt/slides/_rels/slide74.xml.rels><?xml version="1.0" encoding="UTF-8" standalone="yes"?>
<Relationships xmlns="http://schemas.openxmlformats.org/package/2006/relationships"><Relationship Id="rId3" Type="http://schemas.openxmlformats.org/officeDocument/2006/relationships/hyperlink" Target="http://www.comsoc.org/jsac" TargetMode="External"/><Relationship Id="rId2" Type="http://schemas.openxmlformats.org/officeDocument/2006/relationships/hyperlink" Target="https://people.inf.ethz.ch/omutlu/pub/online-nand-flash-memory-channel-model_jsac16.pdf" TargetMode="External"/><Relationship Id="rId1" Type="http://schemas.openxmlformats.org/officeDocument/2006/relationships/slideLayout" Target="../slideLayouts/slideLayout59.xml"/><Relationship Id="rId4" Type="http://schemas.openxmlformats.org/officeDocument/2006/relationships/image" Target="../media/image3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78.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oleObject" Target="../embeddings/oleObject1.bin"/><Relationship Id="rId1" Type="http://schemas.openxmlformats.org/officeDocument/2006/relationships/slideLayout" Target="../slideLayouts/slideLayout59.xml"/></Relationships>
</file>

<file path=ppt/slides/_rels/slide79.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oleObject" Target="../embeddings/oleObject2.bin"/><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3.xml"/></Relationships>
</file>

<file path=ppt/slides/_rels/slide80.xml.rels><?xml version="1.0" encoding="UTF-8" standalone="yes"?>
<Relationships xmlns="http://schemas.openxmlformats.org/package/2006/relationships"><Relationship Id="rId3" Type="http://schemas.openxmlformats.org/officeDocument/2006/relationships/image" Target="../media/image41.wmf"/><Relationship Id="rId7" Type="http://schemas.openxmlformats.org/officeDocument/2006/relationships/image" Target="../media/image43.wmf"/><Relationship Id="rId2" Type="http://schemas.openxmlformats.org/officeDocument/2006/relationships/oleObject" Target="../embeddings/oleObject3.bin"/><Relationship Id="rId1" Type="http://schemas.openxmlformats.org/officeDocument/2006/relationships/slideLayout" Target="../slideLayouts/slideLayout59.xml"/><Relationship Id="rId6" Type="http://schemas.openxmlformats.org/officeDocument/2006/relationships/oleObject" Target="../embeddings/oleObject5.bin"/><Relationship Id="rId5" Type="http://schemas.openxmlformats.org/officeDocument/2006/relationships/image" Target="../media/image42.wmf"/><Relationship Id="rId4" Type="http://schemas.openxmlformats.org/officeDocument/2006/relationships/oleObject" Target="../embeddings/oleObject4.bin"/></Relationships>
</file>

<file path=ppt/slides/_rels/slide8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9.xml"/></Relationships>
</file>

<file path=ppt/slides/_rels/slide82.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oleObject" Target="../embeddings/oleObject6.bin"/><Relationship Id="rId1" Type="http://schemas.openxmlformats.org/officeDocument/2006/relationships/slideLayout" Target="../slideLayouts/slideLayout59.xml"/></Relationships>
</file>

<file path=ppt/slides/_rels/slide8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59.xml"/><Relationship Id="rId4" Type="http://schemas.openxmlformats.org/officeDocument/2006/relationships/image" Target="../media/image47.png"/></Relationships>
</file>

<file path=ppt/slides/_rels/slide84.xml.rels><?xml version="1.0" encoding="UTF-8" standalone="yes"?>
<Relationships xmlns="http://schemas.openxmlformats.org/package/2006/relationships"><Relationship Id="rId3" Type="http://schemas.openxmlformats.org/officeDocument/2006/relationships/hyperlink" Target="http://www.iccd-conf.com/" TargetMode="External"/><Relationship Id="rId7" Type="http://schemas.openxmlformats.org/officeDocument/2006/relationships/image" Target="../media/image48.png"/><Relationship Id="rId2" Type="http://schemas.openxmlformats.org/officeDocument/2006/relationships/hyperlink" Target="http://users.ece.cmu.edu/~omutlu/pub/flash-programming-interference_iccd13.pdf" TargetMode="External"/><Relationship Id="rId1" Type="http://schemas.openxmlformats.org/officeDocument/2006/relationships/slideLayout" Target="../slideLayouts/slideLayout59.xml"/><Relationship Id="rId6" Type="http://schemas.openxmlformats.org/officeDocument/2006/relationships/hyperlink" Target="http://users.ece.cmu.edu/~omutlu/pub/cai_iccd13_lightning-talk.pdf" TargetMode="External"/><Relationship Id="rId5" Type="http://schemas.openxmlformats.org/officeDocument/2006/relationships/hyperlink" Target="http://users.ece.cmu.edu/~omutlu/pub/cai_iccd13_talk.pdf" TargetMode="External"/><Relationship Id="rId4" Type="http://schemas.openxmlformats.org/officeDocument/2006/relationships/hyperlink" Target="http://users.ece.cmu.edu/~omutlu/pub/cai_iccd13_talk.pptx" TargetMode="Externa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8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oleObject" Target="../embeddings/oleObject7.bin"/><Relationship Id="rId7"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59.xml"/><Relationship Id="rId6" Type="http://schemas.openxmlformats.org/officeDocument/2006/relationships/image" Target="../media/image50.wmf"/><Relationship Id="rId5" Type="http://schemas.openxmlformats.org/officeDocument/2006/relationships/oleObject" Target="../embeddings/oleObject8.bin"/><Relationship Id="rId4" Type="http://schemas.openxmlformats.org/officeDocument/2006/relationships/image" Target="../media/image49.wmf"/></Relationships>
</file>

<file path=ppt/slides/_rels/slide8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59.xml"/></Relationships>
</file>

<file path=ppt/slides/_rels/slide8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3.xml"/><Relationship Id="rId1" Type="http://schemas.openxmlformats.org/officeDocument/2006/relationships/tags" Target="../tags/tag4.xml"/></Relationships>
</file>

<file path=ppt/slides/_rels/slide90.xml.rels><?xml version="1.0" encoding="UTF-8" standalone="yes"?>
<Relationships xmlns="http://schemas.openxmlformats.org/package/2006/relationships"><Relationship Id="rId3" Type="http://schemas.openxmlformats.org/officeDocument/2006/relationships/hyperlink" Target="http://www.iccd-conf.com/" TargetMode="External"/><Relationship Id="rId7" Type="http://schemas.openxmlformats.org/officeDocument/2006/relationships/image" Target="../media/image48.png"/><Relationship Id="rId2" Type="http://schemas.openxmlformats.org/officeDocument/2006/relationships/hyperlink" Target="http://users.ece.cmu.edu/~omutlu/pub/flash-programming-interference_iccd13.pdf" TargetMode="External"/><Relationship Id="rId1" Type="http://schemas.openxmlformats.org/officeDocument/2006/relationships/slideLayout" Target="../slideLayouts/slideLayout59.xml"/><Relationship Id="rId6" Type="http://schemas.openxmlformats.org/officeDocument/2006/relationships/hyperlink" Target="http://users.ece.cmu.edu/~omutlu/pub/cai_iccd13_lightning-talk.pdf" TargetMode="External"/><Relationship Id="rId5" Type="http://schemas.openxmlformats.org/officeDocument/2006/relationships/hyperlink" Target="http://users.ece.cmu.edu/~omutlu/pub/cai_iccd13_talk.pdf" TargetMode="External"/><Relationship Id="rId4" Type="http://schemas.openxmlformats.org/officeDocument/2006/relationships/hyperlink" Target="http://users.ece.cmu.edu/~omutlu/pub/cai_iccd13_talk.pptx" TargetMode="External"/></Relationships>
</file>

<file path=ppt/slides/_rels/slide91.xml.rels><?xml version="1.0" encoding="UTF-8" standalone="yes"?>
<Relationships xmlns="http://schemas.openxmlformats.org/package/2006/relationships"><Relationship Id="rId3" Type="http://schemas.openxmlformats.org/officeDocument/2006/relationships/hyperlink" Target="http://www.comsoc.org/jsac" TargetMode="External"/><Relationship Id="rId2" Type="http://schemas.openxmlformats.org/officeDocument/2006/relationships/hyperlink" Target="https://people.inf.ethz.ch/omutlu/pub/online-nand-flash-memory-channel-model_jsac16.pdf" TargetMode="External"/><Relationship Id="rId1" Type="http://schemas.openxmlformats.org/officeDocument/2006/relationships/slideLayout" Target="../slideLayouts/slideLayout59.xml"/><Relationship Id="rId4" Type="http://schemas.openxmlformats.org/officeDocument/2006/relationships/image" Target="../media/image35.pn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8.xml"/></Relationships>
</file>

<file path=ppt/slides/_rels/slide93.xml.rels><?xml version="1.0" encoding="UTF-8" standalone="yes"?>
<Relationships xmlns="http://schemas.openxmlformats.org/package/2006/relationships"><Relationship Id="rId3" Type="http://schemas.openxmlformats.org/officeDocument/2006/relationships/hyperlink" Target="https://arxiv.org/pdf/1706.08642" TargetMode="External"/><Relationship Id="rId2" Type="http://schemas.openxmlformats.org/officeDocument/2006/relationships/image" Target="../media/image11.jpeg"/><Relationship Id="rId1" Type="http://schemas.openxmlformats.org/officeDocument/2006/relationships/slideLayout" Target="../slideLayouts/slideLayout59.xml"/><Relationship Id="rId4" Type="http://schemas.openxmlformats.org/officeDocument/2006/relationships/image" Target="../media/image12.png"/></Relationships>
</file>

<file path=ppt/slides/_rels/slide94.xml.rels><?xml version="1.0" encoding="UTF-8" standalone="yes"?>
<Relationships xmlns="http://schemas.openxmlformats.org/package/2006/relationships"><Relationship Id="rId3" Type="http://schemas.openxmlformats.org/officeDocument/2006/relationships/hyperlink" Target="https://link.springer.com/book/10.1007/978-981-13-0599-3/" TargetMode="External"/><Relationship Id="rId2" Type="http://schemas.openxmlformats.org/officeDocument/2006/relationships/hyperlink" Target="https://arxiv.org/pdf/1711.11427.pdf" TargetMode="External"/><Relationship Id="rId1" Type="http://schemas.openxmlformats.org/officeDocument/2006/relationships/slideLayout" Target="../slideLayouts/slideLayout59.xml"/><Relationship Id="rId4" Type="http://schemas.openxmlformats.org/officeDocument/2006/relationships/image" Target="../media/image13.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8.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98.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oleObject" Target="../embeddings/oleObject9.bin"/><Relationship Id="rId7"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59.xml"/><Relationship Id="rId6" Type="http://schemas.openxmlformats.org/officeDocument/2006/relationships/image" Target="../media/image50.wmf"/><Relationship Id="rId5" Type="http://schemas.openxmlformats.org/officeDocument/2006/relationships/oleObject" Target="../embeddings/oleObject10.bin"/><Relationship Id="rId4" Type="http://schemas.openxmlformats.org/officeDocument/2006/relationships/image" Target="../media/image49.wmf"/></Relationships>
</file>

<file path=ppt/slides/_rels/slide9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 25 January 2023</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143000"/>
            <a:ext cx="8458200" cy="2209800"/>
          </a:xfrm>
        </p:spPr>
        <p:txBody>
          <a:bodyPr/>
          <a:lstStyle/>
          <a:p>
            <a:pPr algn="ctr"/>
            <a:r>
              <a:rPr lang="en-US" b="1" dirty="0">
                <a:solidFill>
                  <a:srgbClr val="C00000"/>
                </a:solidFill>
              </a:rPr>
              <a:t>P&amp;S Modern SSDs</a:t>
            </a:r>
            <a:br>
              <a:rPr lang="en-US" b="1" dirty="0">
                <a:solidFill>
                  <a:srgbClr val="C00000"/>
                </a:solidFill>
              </a:rPr>
            </a:br>
            <a:br>
              <a:rPr lang="en-US" sz="1600" b="1" dirty="0">
                <a:solidFill>
                  <a:srgbClr val="C00000"/>
                </a:solidFill>
              </a:rPr>
            </a:br>
            <a:r>
              <a:rPr lang="en-US" sz="4000" dirty="0"/>
              <a:t>Flash Memory and Solid-State Drives</a:t>
            </a:r>
            <a:endParaRPr lang="en-US" sz="3200" b="1" dirty="0">
              <a:solidFill>
                <a:srgbClr val="C00000"/>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C2173-D174-474A-B9D7-FF1213310576}"/>
              </a:ext>
            </a:extLst>
          </p:cNvPr>
          <p:cNvSpPr>
            <a:spLocks noGrp="1"/>
          </p:cNvSpPr>
          <p:nvPr>
            <p:ph type="title"/>
          </p:nvPr>
        </p:nvSpPr>
        <p:spPr/>
        <p:txBody>
          <a:bodyPr/>
          <a:lstStyle/>
          <a:p>
            <a:r>
              <a:rPr lang="en-US" dirty="0"/>
              <a:t>Aside: NAND vs. NOR Flash Memory</a:t>
            </a:r>
          </a:p>
        </p:txBody>
      </p:sp>
      <p:sp>
        <p:nvSpPr>
          <p:cNvPr id="3" name="Slide Number Placeholder 2">
            <a:extLst>
              <a:ext uri="{FF2B5EF4-FFF2-40B4-BE49-F238E27FC236}">
                <a16:creationId xmlns:a16="http://schemas.microsoft.com/office/drawing/2014/main" id="{D2931EBE-0034-2E48-ABD5-4E26EAFEB765}"/>
              </a:ext>
            </a:extLst>
          </p:cNvPr>
          <p:cNvSpPr>
            <a:spLocks noGrp="1"/>
          </p:cNvSpPr>
          <p:nvPr>
            <p:ph type="sldNum" sz="quarter" idx="12"/>
          </p:nvPr>
        </p:nvSpPr>
        <p:spPr>
          <a:xfrm>
            <a:off x="7010400" y="6488113"/>
            <a:ext cx="21336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a:defRPr/>
            </a:pPr>
            <a:fld id="{4A6961CF-A6F8-FD4A-A828-0B1E1D4CA4C3}" type="slidenum">
              <a:rPr lang="en-US" smtClean="0"/>
              <a:pPr>
                <a:defRPr/>
              </a:pPr>
              <a:t>10</a:t>
            </a:fld>
            <a:endParaRPr lang="en-US"/>
          </a:p>
        </p:txBody>
      </p:sp>
      <p:sp>
        <p:nvSpPr>
          <p:cNvPr id="4" name="Rectangle 3">
            <a:extLst>
              <a:ext uri="{FF2B5EF4-FFF2-40B4-BE49-F238E27FC236}">
                <a16:creationId xmlns:a16="http://schemas.microsoft.com/office/drawing/2014/main" id="{1271FA6B-9E37-6A4A-A4F0-91D48CDAD77B}"/>
              </a:ext>
            </a:extLst>
          </p:cNvPr>
          <p:cNvSpPr/>
          <p:nvPr/>
        </p:nvSpPr>
        <p:spPr>
          <a:xfrm>
            <a:off x="1219200" y="6433372"/>
            <a:ext cx="8670235" cy="215444"/>
          </a:xfrm>
          <a:prstGeom prst="rect">
            <a:avLst/>
          </a:prstGeom>
        </p:spPr>
        <p:txBody>
          <a:bodyPr wrap="square">
            <a:spAutoFit/>
          </a:bodyPr>
          <a:lstStyle/>
          <a:p>
            <a:r>
              <a:rPr lang="en-US" sz="800" dirty="0"/>
              <a:t>By ​</a:t>
            </a:r>
            <a:r>
              <a:rPr lang="en-US" sz="800" dirty="0" err="1"/>
              <a:t>wikipedia</a:t>
            </a:r>
            <a:r>
              <a:rPr lang="en-US" sz="800" dirty="0"/>
              <a:t> user </a:t>
            </a:r>
            <a:r>
              <a:rPr lang="en-US" sz="800" dirty="0" err="1"/>
              <a:t>Cyferz</a:t>
            </a:r>
            <a:r>
              <a:rPr lang="en-US" sz="800" dirty="0"/>
              <a:t>, CC BY-SA 3.0, https://</a:t>
            </a:r>
            <a:r>
              <a:rPr lang="en-US" sz="800" dirty="0" err="1"/>
              <a:t>commons.wikimedia.org</a:t>
            </a:r>
            <a:r>
              <a:rPr lang="en-US" sz="800" dirty="0"/>
              <a:t>/w/</a:t>
            </a:r>
            <a:r>
              <a:rPr lang="en-US" sz="800" dirty="0" err="1"/>
              <a:t>index.php?curid</a:t>
            </a:r>
            <a:r>
              <a:rPr lang="en-US" sz="800" dirty="0"/>
              <a:t>=4571194</a:t>
            </a:r>
          </a:p>
        </p:txBody>
      </p:sp>
      <p:pic>
        <p:nvPicPr>
          <p:cNvPr id="6" name="Graphic 5">
            <a:extLst>
              <a:ext uri="{FF2B5EF4-FFF2-40B4-BE49-F238E27FC236}">
                <a16:creationId xmlns:a16="http://schemas.microsoft.com/office/drawing/2014/main" id="{3DF88782-841B-AD41-90F8-4FF8A559BB9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63991" y="2538206"/>
            <a:ext cx="5216017" cy="3912013"/>
          </a:xfrm>
          <a:prstGeom prst="rect">
            <a:avLst/>
          </a:prstGeom>
        </p:spPr>
      </p:pic>
      <p:sp>
        <p:nvSpPr>
          <p:cNvPr id="7" name="TextBox 6">
            <a:extLst>
              <a:ext uri="{FF2B5EF4-FFF2-40B4-BE49-F238E27FC236}">
                <a16:creationId xmlns:a16="http://schemas.microsoft.com/office/drawing/2014/main" id="{6B8FFF55-2304-1641-99A2-DED19F03A2CC}"/>
              </a:ext>
            </a:extLst>
          </p:cNvPr>
          <p:cNvSpPr txBox="1"/>
          <p:nvPr/>
        </p:nvSpPr>
        <p:spPr>
          <a:xfrm>
            <a:off x="1219200" y="6637794"/>
            <a:ext cx="4823756" cy="215444"/>
          </a:xfrm>
          <a:prstGeom prst="rect">
            <a:avLst/>
          </a:prstGeom>
          <a:noFill/>
        </p:spPr>
        <p:txBody>
          <a:bodyPr wrap="none" rtlCol="0">
            <a:spAutoFit/>
          </a:bodyPr>
          <a:lstStyle/>
          <a:p>
            <a:r>
              <a:rPr lang="en-US" sz="800" dirty="0"/>
              <a:t>By ​</a:t>
            </a:r>
            <a:r>
              <a:rPr lang="en-US" sz="800" dirty="0" err="1"/>
              <a:t>wikipedia</a:t>
            </a:r>
            <a:r>
              <a:rPr lang="en-US" sz="800" dirty="0"/>
              <a:t> user </a:t>
            </a:r>
            <a:r>
              <a:rPr lang="en-US" sz="800" dirty="0" err="1"/>
              <a:t>Cyferz</a:t>
            </a:r>
            <a:r>
              <a:rPr lang="en-US" sz="800" dirty="0"/>
              <a:t>, CC BY-SA 3.0, https://</a:t>
            </a:r>
            <a:r>
              <a:rPr lang="en-US" sz="800" dirty="0" err="1"/>
              <a:t>commons.wikimedia.org</a:t>
            </a:r>
            <a:r>
              <a:rPr lang="en-US" sz="800" dirty="0"/>
              <a:t>/w/</a:t>
            </a:r>
            <a:r>
              <a:rPr lang="en-US" sz="800" dirty="0" err="1"/>
              <a:t>index.php?curid</a:t>
            </a:r>
            <a:r>
              <a:rPr lang="en-US" sz="800" dirty="0"/>
              <a:t>=4571172</a:t>
            </a:r>
          </a:p>
        </p:txBody>
      </p:sp>
      <p:pic>
        <p:nvPicPr>
          <p:cNvPr id="9" name="Graphic 8">
            <a:extLst>
              <a:ext uri="{FF2B5EF4-FFF2-40B4-BE49-F238E27FC236}">
                <a16:creationId xmlns:a16="http://schemas.microsoft.com/office/drawing/2014/main" id="{9A79E9A9-4D5B-4B48-9BDC-EC7225BAE3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95500" y="337379"/>
            <a:ext cx="4953000" cy="3714750"/>
          </a:xfrm>
          <a:prstGeom prst="rect">
            <a:avLst/>
          </a:prstGeom>
        </p:spPr>
      </p:pic>
      <p:sp>
        <p:nvSpPr>
          <p:cNvPr id="10" name="TextBox 9">
            <a:extLst>
              <a:ext uri="{FF2B5EF4-FFF2-40B4-BE49-F238E27FC236}">
                <a16:creationId xmlns:a16="http://schemas.microsoft.com/office/drawing/2014/main" id="{60B7F986-B612-C145-935B-8672DA1E2C05}"/>
              </a:ext>
            </a:extLst>
          </p:cNvPr>
          <p:cNvSpPr txBox="1"/>
          <p:nvPr/>
        </p:nvSpPr>
        <p:spPr>
          <a:xfrm>
            <a:off x="695739" y="1888435"/>
            <a:ext cx="851515" cy="369332"/>
          </a:xfrm>
          <a:prstGeom prst="rect">
            <a:avLst/>
          </a:prstGeom>
          <a:noFill/>
        </p:spPr>
        <p:txBody>
          <a:bodyPr wrap="none" rtlCol="0">
            <a:spAutoFit/>
          </a:bodyPr>
          <a:lstStyle/>
          <a:p>
            <a:r>
              <a:rPr lang="en-US" b="1" dirty="0">
                <a:solidFill>
                  <a:srgbClr val="FF0000"/>
                </a:solidFill>
              </a:rPr>
              <a:t>NAND</a:t>
            </a:r>
          </a:p>
        </p:txBody>
      </p:sp>
      <p:sp>
        <p:nvSpPr>
          <p:cNvPr id="11" name="TextBox 10">
            <a:extLst>
              <a:ext uri="{FF2B5EF4-FFF2-40B4-BE49-F238E27FC236}">
                <a16:creationId xmlns:a16="http://schemas.microsoft.com/office/drawing/2014/main" id="{90F9AA18-8A30-A449-B615-C62EFED94AA5}"/>
              </a:ext>
            </a:extLst>
          </p:cNvPr>
          <p:cNvSpPr txBox="1"/>
          <p:nvPr/>
        </p:nvSpPr>
        <p:spPr>
          <a:xfrm>
            <a:off x="695739" y="4494212"/>
            <a:ext cx="697627" cy="369332"/>
          </a:xfrm>
          <a:prstGeom prst="rect">
            <a:avLst/>
          </a:prstGeom>
          <a:noFill/>
        </p:spPr>
        <p:txBody>
          <a:bodyPr wrap="none" rtlCol="0">
            <a:spAutoFit/>
          </a:bodyPr>
          <a:lstStyle/>
          <a:p>
            <a:r>
              <a:rPr lang="en-US" b="1" dirty="0">
                <a:solidFill>
                  <a:srgbClr val="FF0000"/>
                </a:solidFill>
              </a:rPr>
              <a:t>NOR</a:t>
            </a:r>
          </a:p>
        </p:txBody>
      </p:sp>
    </p:spTree>
    <p:extLst>
      <p:ext uri="{BB962C8B-B14F-4D97-AF65-F5344CB8AC3E}">
        <p14:creationId xmlns:p14="http://schemas.microsoft.com/office/powerpoint/2010/main" val="2775140934"/>
      </p:ext>
    </p:extLst>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7" name="Picture 16" descr="raw_ber_dac_prediction_1.bmp"/>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969963"/>
            <a:ext cx="9144000" cy="4714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5218" name="Title 1"/>
          <p:cNvSpPr>
            <a:spLocks noGrp="1"/>
          </p:cNvSpPr>
          <p:nvPr>
            <p:ph type="title"/>
          </p:nvPr>
        </p:nvSpPr>
        <p:spPr/>
        <p:txBody>
          <a:bodyPr/>
          <a:lstStyle/>
          <a:p>
            <a:r>
              <a:rPr lang="en-US" sz="3800">
                <a:latin typeface="Garamond" charset="0"/>
              </a:rPr>
              <a:t>Effect of Read Reference Voltage Prediction</a:t>
            </a:r>
          </a:p>
        </p:txBody>
      </p:sp>
      <p:sp>
        <p:nvSpPr>
          <p:cNvPr id="21508" name="Content Placeholder 2"/>
          <p:cNvSpPr>
            <a:spLocks noGrp="1"/>
          </p:cNvSpPr>
          <p:nvPr>
            <p:ph idx="1"/>
          </p:nvPr>
        </p:nvSpPr>
        <p:spPr>
          <a:xfrm>
            <a:off x="142875" y="5505450"/>
            <a:ext cx="8791575" cy="819150"/>
          </a:xfrm>
        </p:spPr>
        <p:txBody>
          <a:bodyPr/>
          <a:lstStyle/>
          <a:p>
            <a:r>
              <a:rPr lang="en-US">
                <a:latin typeface="Tahoma" charset="0"/>
              </a:rPr>
              <a:t>Read reference voltage prediction reduces raw BER (by 64%) and increases the P/E cycle lifetime (by 30%)</a:t>
            </a:r>
          </a:p>
        </p:txBody>
      </p:sp>
      <p:cxnSp>
        <p:nvCxnSpPr>
          <p:cNvPr id="21509" name="Straight Connector 5"/>
          <p:cNvCxnSpPr>
            <a:cxnSpLocks noChangeShapeType="1"/>
          </p:cNvCxnSpPr>
          <p:nvPr/>
        </p:nvCxnSpPr>
        <p:spPr bwMode="auto">
          <a:xfrm flipV="1">
            <a:off x="963613" y="3201988"/>
            <a:ext cx="7864475" cy="12700"/>
          </a:xfrm>
          <a:prstGeom prst="line">
            <a:avLst/>
          </a:prstGeom>
          <a:noFill/>
          <a:ln w="38100">
            <a:solidFill>
              <a:schemeClr val="tx1"/>
            </a:solidFill>
            <a:prstDash val="sysDash"/>
            <a:round/>
            <a:headEnd/>
            <a:tailEnd/>
          </a:ln>
          <a:extLst>
            <a:ext uri="{909E8E84-426E-40dd-AFC4-6F175D3DCCD1}">
              <a14:hiddenFill xmlns:a14="http://schemas.microsoft.com/office/drawing/2010/main" xmlns="">
                <a:noFill/>
              </a14:hiddenFill>
            </a:ext>
          </a:extLst>
        </p:spPr>
      </p:cxnSp>
      <p:sp>
        <p:nvSpPr>
          <p:cNvPr id="21510" name="TextBox 9"/>
          <p:cNvSpPr txBox="1">
            <a:spLocks noChangeArrowheads="1"/>
          </p:cNvSpPr>
          <p:nvPr/>
        </p:nvSpPr>
        <p:spPr bwMode="auto">
          <a:xfrm>
            <a:off x="1020763" y="2324100"/>
            <a:ext cx="349885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000000"/>
                </a:solidFill>
                <a:effectLst/>
                <a:uLnTx/>
                <a:uFillTx/>
                <a:latin typeface="Arial" charset="0"/>
                <a:ea typeface="ＭＳ Ｐゴシック" charset="0"/>
              </a:rPr>
              <a:t>32k-bit BCH Code</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000000"/>
                </a:solidFill>
                <a:effectLst/>
                <a:uLnTx/>
                <a:uFillTx/>
                <a:latin typeface="Arial" charset="0"/>
                <a:ea typeface="ＭＳ Ｐゴシック" charset="0"/>
              </a:rPr>
              <a:t>(acceptable BER = 2x10</a:t>
            </a:r>
            <a:r>
              <a:rPr kumimoji="0" lang="en-US" sz="2200" b="0" i="0" u="none" strike="noStrike" kern="1200" cap="none" spc="0" normalizeH="0" baseline="30000" noProof="0">
                <a:ln>
                  <a:noFill/>
                </a:ln>
                <a:solidFill>
                  <a:srgbClr val="000000"/>
                </a:solidFill>
                <a:effectLst/>
                <a:uLnTx/>
                <a:uFillTx/>
                <a:latin typeface="Arial" charset="0"/>
                <a:ea typeface="ＭＳ Ｐゴシック" charset="0"/>
              </a:rPr>
              <a:t>-3</a:t>
            </a:r>
            <a:r>
              <a:rPr kumimoji="0" lang="en-US" sz="2200" b="0" i="0" u="none" strike="noStrike" kern="1200" cap="none" spc="0" normalizeH="0" baseline="0" noProof="0">
                <a:ln>
                  <a:noFill/>
                </a:ln>
                <a:solidFill>
                  <a:srgbClr val="000000"/>
                </a:solidFill>
                <a:effectLst/>
                <a:uLnTx/>
                <a:uFillTx/>
                <a:latin typeface="Arial" charset="0"/>
                <a:ea typeface="ＭＳ Ｐゴシック" charset="0"/>
              </a:rPr>
              <a:t>)</a:t>
            </a:r>
          </a:p>
        </p:txBody>
      </p:sp>
      <p:grpSp>
        <p:nvGrpSpPr>
          <p:cNvPr id="2" name="Group 1"/>
          <p:cNvGrpSpPr>
            <a:grpSpLocks/>
          </p:cNvGrpSpPr>
          <p:nvPr/>
        </p:nvGrpSpPr>
        <p:grpSpPr bwMode="auto">
          <a:xfrm>
            <a:off x="5092700" y="1584325"/>
            <a:ext cx="3433763" cy="1625600"/>
            <a:chOff x="5092700" y="1393825"/>
            <a:chExt cx="3433763" cy="1625600"/>
          </a:xfrm>
        </p:grpSpPr>
        <p:cxnSp>
          <p:nvCxnSpPr>
            <p:cNvPr id="265228" name="Straight Arrow Connector 11"/>
            <p:cNvCxnSpPr>
              <a:cxnSpLocks noChangeShapeType="1"/>
            </p:cNvCxnSpPr>
            <p:nvPr/>
          </p:nvCxnSpPr>
          <p:spPr bwMode="auto">
            <a:xfrm>
              <a:off x="5130800" y="3005138"/>
              <a:ext cx="1365250" cy="14287"/>
            </a:xfrm>
            <a:prstGeom prst="straightConnector1">
              <a:avLst/>
            </a:prstGeom>
            <a:noFill/>
            <a:ln w="57150">
              <a:solidFill>
                <a:srgbClr val="A50021"/>
              </a:solidFill>
              <a:round/>
              <a:headEnd/>
              <a:tailEnd type="arrow" w="med" len="med"/>
            </a:ln>
            <a:extLst>
              <a:ext uri="{909E8E84-426E-40dd-AFC4-6F175D3DCCD1}">
                <a14:hiddenFill xmlns:a14="http://schemas.microsoft.com/office/drawing/2010/main" xmlns="">
                  <a:noFill/>
                </a14:hiddenFill>
              </a:ext>
            </a:extLst>
          </p:spPr>
        </p:cxnSp>
        <p:sp>
          <p:nvSpPr>
            <p:cNvPr id="265229" name="TextBox 12"/>
            <p:cNvSpPr txBox="1">
              <a:spLocks noChangeArrowheads="1"/>
            </p:cNvSpPr>
            <p:nvPr/>
          </p:nvSpPr>
          <p:spPr bwMode="auto">
            <a:xfrm>
              <a:off x="5092700" y="1393825"/>
              <a:ext cx="3433763" cy="430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000000"/>
                  </a:solidFill>
                  <a:effectLst/>
                  <a:uLnTx/>
                  <a:uFillTx/>
                  <a:latin typeface="Arial" charset="0"/>
                  <a:ea typeface="ＭＳ Ｐゴシック" charset="0"/>
                </a:rPr>
                <a:t>30% lifetime improvement</a:t>
              </a:r>
            </a:p>
          </p:txBody>
        </p:sp>
        <p:cxnSp>
          <p:nvCxnSpPr>
            <p:cNvPr id="265230" name="Straight Arrow Connector 14"/>
            <p:cNvCxnSpPr>
              <a:cxnSpLocks noChangeShapeType="1"/>
            </p:cNvCxnSpPr>
            <p:nvPr/>
          </p:nvCxnSpPr>
          <p:spPr bwMode="auto">
            <a:xfrm flipH="1">
              <a:off x="5935663" y="1906588"/>
              <a:ext cx="196850" cy="1096962"/>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xmlns="">
                  <a:noFill/>
                </a14:hiddenFill>
              </a:ext>
            </a:extLst>
          </p:spPr>
        </p:cxnSp>
      </p:grpSp>
      <p:sp>
        <p:nvSpPr>
          <p:cNvPr id="265223" name="Rectangle 1"/>
          <p:cNvSpPr>
            <a:spLocks noChangeArrowheads="1"/>
          </p:cNvSpPr>
          <p:nvPr/>
        </p:nvSpPr>
        <p:spPr bwMode="auto">
          <a:xfrm>
            <a:off x="114300" y="1727200"/>
            <a:ext cx="433388" cy="2598738"/>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
        <p:nvSpPr>
          <p:cNvPr id="3" name="TextBox 2"/>
          <p:cNvSpPr txBox="1"/>
          <p:nvPr/>
        </p:nvSpPr>
        <p:spPr>
          <a:xfrm>
            <a:off x="115580" y="1710386"/>
            <a:ext cx="523220" cy="2275623"/>
          </a:xfrm>
          <a:prstGeom prst="rect">
            <a:avLst/>
          </a:prstGeom>
          <a:noFill/>
        </p:spPr>
        <p:txBody>
          <a:bodyPr vert="vert270"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Tahoma"/>
                <a:ea typeface="ＭＳ Ｐゴシック" pitchFamily="34" charset="-128"/>
                <a:cs typeface="+mn-cs"/>
              </a:rPr>
              <a:t>Raw bit error rate</a:t>
            </a:r>
          </a:p>
        </p:txBody>
      </p:sp>
      <p:sp>
        <p:nvSpPr>
          <p:cNvPr id="265225" name="Rectangle 3"/>
          <p:cNvSpPr>
            <a:spLocks noChangeArrowheads="1"/>
          </p:cNvSpPr>
          <p:nvPr/>
        </p:nvSpPr>
        <p:spPr bwMode="auto">
          <a:xfrm>
            <a:off x="4902200" y="4097338"/>
            <a:ext cx="3844925" cy="517525"/>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
        <p:nvSpPr>
          <p:cNvPr id="265226" name="TextBox 4"/>
          <p:cNvSpPr txBox="1">
            <a:spLocks noChangeArrowheads="1"/>
          </p:cNvSpPr>
          <p:nvPr/>
        </p:nvSpPr>
        <p:spPr bwMode="auto">
          <a:xfrm>
            <a:off x="4811713" y="4021138"/>
            <a:ext cx="391636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No read reference voltage prediction</a:t>
            </a:r>
          </a:p>
        </p:txBody>
      </p:sp>
      <p:sp>
        <p:nvSpPr>
          <p:cNvPr id="265227" name="TextBox 13"/>
          <p:cNvSpPr txBox="1">
            <a:spLocks noChangeArrowheads="1"/>
          </p:cNvSpPr>
          <p:nvPr/>
        </p:nvSpPr>
        <p:spPr bwMode="auto">
          <a:xfrm>
            <a:off x="4819650" y="4305300"/>
            <a:ext cx="408305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With read reference voltage prediction</a:t>
            </a:r>
          </a:p>
        </p:txBody>
      </p:sp>
    </p:spTree>
    <p:extLst>
      <p:ext uri="{BB962C8B-B14F-4D97-AF65-F5344CB8AC3E}">
        <p14:creationId xmlns:p14="http://schemas.microsoft.com/office/powerpoint/2010/main" val="1779106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50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0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uild="p"/>
      <p:bldP spid="21510"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Title 1"/>
          <p:cNvSpPr>
            <a:spLocks noGrp="1"/>
          </p:cNvSpPr>
          <p:nvPr>
            <p:ph type="title"/>
          </p:nvPr>
        </p:nvSpPr>
        <p:spPr>
          <a:xfrm>
            <a:off x="228600" y="152400"/>
            <a:ext cx="8915400" cy="1066800"/>
          </a:xfrm>
        </p:spPr>
        <p:txBody>
          <a:bodyPr/>
          <a:lstStyle/>
          <a:p>
            <a:r>
              <a:rPr lang="en-US">
                <a:latin typeface="Garamond" charset="0"/>
              </a:rPr>
              <a:t>More on Read Reference Voltage Prediction</a:t>
            </a:r>
          </a:p>
        </p:txBody>
      </p:sp>
      <p:sp>
        <p:nvSpPr>
          <p:cNvPr id="266242" name="Content Placeholder 2"/>
          <p:cNvSpPr>
            <a:spLocks noGrp="1"/>
          </p:cNvSpPr>
          <p:nvPr>
            <p:ph idx="1"/>
          </p:nvPr>
        </p:nvSpPr>
        <p:spPr/>
        <p:txBody>
          <a:bodyPr/>
          <a:lstStyle/>
          <a:p>
            <a:r>
              <a:rPr lang="en-US">
                <a:latin typeface="Tahoma" charset="0"/>
              </a:rPr>
              <a:t>Yu Cai, Onur Mutlu, Erich F. Haratsch, and Ken Mai,</a:t>
            </a:r>
            <a:br>
              <a:rPr lang="en-US">
                <a:latin typeface="Tahoma" charset="0"/>
              </a:rPr>
            </a:br>
            <a:r>
              <a:rPr lang="en-US" b="1">
                <a:latin typeface="Tahoma" charset="0"/>
                <a:hlinkClick r:id="rId2"/>
              </a:rPr>
              <a:t>"Program Interference in MLC NAND Flash Memory: Characterization, Modeling, and Mitigation"</a:t>
            </a:r>
            <a:br>
              <a:rPr lang="en-US">
                <a:latin typeface="Tahoma" charset="0"/>
              </a:rPr>
            </a:br>
            <a:r>
              <a:rPr lang="en-US" i="1">
                <a:latin typeface="Tahoma" charset="0"/>
              </a:rPr>
              <a:t>Proceedings of the </a:t>
            </a:r>
            <a:r>
              <a:rPr lang="en-US" i="1">
                <a:latin typeface="Tahoma" charset="0"/>
                <a:hlinkClick r:id="rId3"/>
              </a:rPr>
              <a:t>31st IEEE International Conference on Computer Design</a:t>
            </a:r>
            <a:r>
              <a:rPr lang="en-US" i="1">
                <a:latin typeface="Tahoma" charset="0"/>
              </a:rPr>
              <a:t> (</a:t>
            </a:r>
            <a:r>
              <a:rPr lang="en-US" b="1" i="1">
                <a:latin typeface="Tahoma" charset="0"/>
              </a:rPr>
              <a:t>ICCD</a:t>
            </a:r>
            <a:r>
              <a:rPr lang="en-US" i="1">
                <a:latin typeface="Tahoma" charset="0"/>
              </a:rPr>
              <a:t>)</a:t>
            </a:r>
            <a:r>
              <a:rPr lang="en-US">
                <a:latin typeface="Tahoma" charset="0"/>
              </a:rPr>
              <a:t>, Asheville, NC, October 2013. </a:t>
            </a:r>
            <a:r>
              <a:rPr lang="en-US">
                <a:latin typeface="Tahoma" charset="0"/>
                <a:hlinkClick r:id="rId4"/>
              </a:rPr>
              <a:t>Slides (pptx)</a:t>
            </a:r>
            <a:r>
              <a:rPr lang="en-US">
                <a:latin typeface="Tahoma" charset="0"/>
              </a:rPr>
              <a:t> </a:t>
            </a:r>
            <a:r>
              <a:rPr lang="en-US">
                <a:latin typeface="Tahoma" charset="0"/>
                <a:hlinkClick r:id="rId5"/>
              </a:rPr>
              <a:t>(pdf)</a:t>
            </a:r>
            <a:r>
              <a:rPr lang="en-US">
                <a:latin typeface="Tahoma" charset="0"/>
              </a:rPr>
              <a:t> </a:t>
            </a:r>
            <a:r>
              <a:rPr lang="en-US">
                <a:latin typeface="Tahoma" charset="0"/>
                <a:hlinkClick r:id="rId6"/>
              </a:rPr>
              <a:t>Lightning Session Slides (pdf)</a:t>
            </a:r>
            <a:r>
              <a:rPr lang="en-US">
                <a:latin typeface="Tahoma" charset="0"/>
              </a:rPr>
              <a:t> </a:t>
            </a:r>
          </a:p>
        </p:txBody>
      </p:sp>
      <p:sp>
        <p:nvSpPr>
          <p:cNvPr id="26624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8666C632-2AB3-BE41-B63C-DC9C00931982}"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101</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2" name="Picture 1"/>
          <p:cNvPicPr>
            <a:picLocks noChangeAspect="1"/>
          </p:cNvPicPr>
          <p:nvPr/>
        </p:nvPicPr>
        <p:blipFill>
          <a:blip r:embed="rId7"/>
          <a:stretch>
            <a:fillRect/>
          </a:stretch>
        </p:blipFill>
        <p:spPr>
          <a:xfrm>
            <a:off x="0" y="4509120"/>
            <a:ext cx="9144000" cy="1751960"/>
          </a:xfrm>
          <a:prstGeom prst="rect">
            <a:avLst/>
          </a:prstGeom>
        </p:spPr>
      </p:pic>
    </p:spTree>
    <p:extLst>
      <p:ext uri="{BB962C8B-B14F-4D97-AF65-F5344CB8AC3E}">
        <p14:creationId xmlns:p14="http://schemas.microsoft.com/office/powerpoint/2010/main" val="3807359337"/>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sz="3800" dirty="0"/>
              <a:t>More Accurate and Online Channel Modeling</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28456-B93E-5440-A8F9-7EDDF5DA4557}"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
        <p:nvSpPr>
          <p:cNvPr id="8" name="Content Placeholder 2"/>
          <p:cNvSpPr>
            <a:spLocks noGrp="1"/>
          </p:cNvSpPr>
          <p:nvPr>
            <p:ph idx="1"/>
          </p:nvPr>
        </p:nvSpPr>
        <p:spPr>
          <a:xfrm>
            <a:off x="228600" y="1055688"/>
            <a:ext cx="8915400" cy="5037608"/>
          </a:xfrm>
        </p:spPr>
        <p:txBody>
          <a:bodyPr/>
          <a:lstStyle/>
          <a:p>
            <a:r>
              <a:rPr lang="en-US" sz="2000" dirty="0" err="1"/>
              <a:t>Yixin</a:t>
            </a:r>
            <a:r>
              <a:rPr lang="en-US" sz="2000" dirty="0"/>
              <a:t> Luo, </a:t>
            </a:r>
            <a:r>
              <a:rPr lang="en-US" sz="2000" dirty="0" err="1"/>
              <a:t>Saugata</a:t>
            </a:r>
            <a:r>
              <a:rPr lang="en-US" sz="2000" dirty="0"/>
              <a:t> </a:t>
            </a:r>
            <a:r>
              <a:rPr lang="en-US" sz="2000" dirty="0" err="1"/>
              <a:t>Ghose</a:t>
            </a:r>
            <a:r>
              <a:rPr lang="en-US" sz="2000" dirty="0"/>
              <a:t>, Yu Cai, Erich F. </a:t>
            </a:r>
            <a:r>
              <a:rPr lang="en-US" sz="2000" dirty="0" err="1"/>
              <a:t>Haratsch</a:t>
            </a:r>
            <a:r>
              <a:rPr lang="en-US" sz="2000" dirty="0"/>
              <a:t>, and </a:t>
            </a:r>
            <a:r>
              <a:rPr lang="en-US" sz="2000" u="sng" dirty="0"/>
              <a:t>Onur Mutlu</a:t>
            </a:r>
            <a:r>
              <a:rPr lang="en-US" sz="2000" dirty="0"/>
              <a:t>,</a:t>
            </a:r>
            <a:br>
              <a:rPr lang="en-US" sz="2000" dirty="0"/>
            </a:br>
            <a:r>
              <a:rPr lang="en-US" sz="2000" b="1" dirty="0">
                <a:hlinkClick r:id="rId2"/>
              </a:rPr>
              <a:t>"Enabling Accurate and Practical Online Flash Channel Modeling for Modern MLC NAND Flash Memory"</a:t>
            </a:r>
            <a:br>
              <a:rPr lang="en-US" sz="2000" dirty="0"/>
            </a:br>
            <a:r>
              <a:rPr lang="en-US" sz="2000" i="1" dirty="0"/>
              <a:t>to appear in </a:t>
            </a:r>
            <a:r>
              <a:rPr lang="en-US" sz="2000" i="1" dirty="0">
                <a:hlinkClick r:id="rId3"/>
              </a:rPr>
              <a:t>IEEE Journal on Selected Areas in Communications</a:t>
            </a:r>
            <a:r>
              <a:rPr lang="en-US" sz="2000" i="1" dirty="0"/>
              <a:t> (</a:t>
            </a:r>
            <a:r>
              <a:rPr lang="en-US" sz="2000" b="1" i="1" dirty="0"/>
              <a:t>JSAC</a:t>
            </a:r>
            <a:r>
              <a:rPr lang="en-US" sz="2000" i="1" dirty="0"/>
              <a:t>)</a:t>
            </a:r>
            <a:r>
              <a:rPr lang="en-US" sz="2000" dirty="0"/>
              <a:t>, 2016. </a:t>
            </a:r>
            <a:endParaRPr lang="en-US" dirty="0">
              <a:latin typeface="Tahoma" charset="0"/>
            </a:endParaRPr>
          </a:p>
          <a:p>
            <a:endParaRPr lang="en-US" dirty="0">
              <a:latin typeface="Tahoma" charset="0"/>
            </a:endParaRPr>
          </a:p>
          <a:p>
            <a:endParaRPr lang="en-US" dirty="0">
              <a:latin typeface="Tahoma" charset="0"/>
            </a:endParaRPr>
          </a:p>
        </p:txBody>
      </p:sp>
      <p:pic>
        <p:nvPicPr>
          <p:cNvPr id="3" name="Picture 2"/>
          <p:cNvPicPr>
            <a:picLocks noChangeAspect="1"/>
          </p:cNvPicPr>
          <p:nvPr/>
        </p:nvPicPr>
        <p:blipFill>
          <a:blip r:embed="rId4"/>
          <a:stretch>
            <a:fillRect/>
          </a:stretch>
        </p:blipFill>
        <p:spPr>
          <a:xfrm>
            <a:off x="292100" y="3726780"/>
            <a:ext cx="8559800" cy="2222500"/>
          </a:xfrm>
          <a:prstGeom prst="rect">
            <a:avLst/>
          </a:prstGeom>
        </p:spPr>
      </p:pic>
    </p:spTree>
    <p:extLst>
      <p:ext uri="{BB962C8B-B14F-4D97-AF65-F5344CB8AC3E}">
        <p14:creationId xmlns:p14="http://schemas.microsoft.com/office/powerpoint/2010/main" val="974495373"/>
      </p:ext>
    </p:extLst>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AC19C-2799-EB49-B360-A273381DBE56}"/>
              </a:ext>
            </a:extLst>
          </p:cNvPr>
          <p:cNvSpPr>
            <a:spLocks noGrp="1"/>
          </p:cNvSpPr>
          <p:nvPr>
            <p:ph type="title"/>
          </p:nvPr>
        </p:nvSpPr>
        <p:spPr/>
        <p:txBody>
          <a:bodyPr/>
          <a:lstStyle/>
          <a:p>
            <a:r>
              <a:rPr lang="en-US" dirty="0"/>
              <a:t>Non-Gaussian Vth Distributions (1X-nm)</a:t>
            </a:r>
          </a:p>
        </p:txBody>
      </p:sp>
      <p:sp>
        <p:nvSpPr>
          <p:cNvPr id="3" name="Content Placeholder 2">
            <a:extLst>
              <a:ext uri="{FF2B5EF4-FFF2-40B4-BE49-F238E27FC236}">
                <a16:creationId xmlns:a16="http://schemas.microsoft.com/office/drawing/2014/main" id="{14D4BE29-D0EA-7844-97ED-45881878C78A}"/>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A154A704-8054-9F47-B570-668A8EE82E5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7F28456-B93E-5440-A8F9-7EDDF5DA4557}"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103</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936FDEBB-81DF-854E-B580-0EC2FA90E348}"/>
              </a:ext>
            </a:extLst>
          </p:cNvPr>
          <p:cNvPicPr>
            <a:picLocks noChangeAspect="1"/>
          </p:cNvPicPr>
          <p:nvPr/>
        </p:nvPicPr>
        <p:blipFill>
          <a:blip r:embed="rId2"/>
          <a:stretch>
            <a:fillRect/>
          </a:stretch>
        </p:blipFill>
        <p:spPr>
          <a:xfrm>
            <a:off x="1828801" y="997527"/>
            <a:ext cx="5105400" cy="5418148"/>
          </a:xfrm>
          <a:prstGeom prst="rect">
            <a:avLst/>
          </a:prstGeom>
        </p:spPr>
      </p:pic>
      <p:sp>
        <p:nvSpPr>
          <p:cNvPr id="6" name="TextBox 5">
            <a:extLst>
              <a:ext uri="{FF2B5EF4-FFF2-40B4-BE49-F238E27FC236}">
                <a16:creationId xmlns:a16="http://schemas.microsoft.com/office/drawing/2014/main" id="{3F2D61E2-5360-834D-AFDC-CF2D03CB1B07}"/>
              </a:ext>
            </a:extLst>
          </p:cNvPr>
          <p:cNvSpPr txBox="1"/>
          <p:nvPr/>
        </p:nvSpPr>
        <p:spPr>
          <a:xfrm>
            <a:off x="4267200" y="6453129"/>
            <a:ext cx="4408579"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Luo+, “</a:t>
            </a:r>
            <a:r>
              <a:rPr kumimoji="0" lang="en-US" sz="1200" b="0" i="0" u="none" strike="noStrike" kern="1200" cap="none" spc="0" normalizeH="0" baseline="0" noProof="0" dirty="0">
                <a:ln>
                  <a:noFill/>
                </a:ln>
                <a:solidFill>
                  <a:srgbClr val="0432FF"/>
                </a:solidFill>
                <a:effectLst/>
                <a:uLnTx/>
                <a:uFillTx/>
                <a:latin typeface="Arial" panose="020B0604020202020204" pitchFamily="34" charset="0"/>
                <a:ea typeface="ＭＳ Ｐゴシック" panose="020B0600070205080204" pitchFamily="34" charset="-128"/>
                <a:cs typeface="+mn-cs"/>
              </a:rPr>
              <a:t>Enabling Accurate and Practical Online Flash Channel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432FF"/>
                </a:solidFill>
                <a:effectLst/>
                <a:uLnTx/>
                <a:uFillTx/>
                <a:latin typeface="Arial" panose="020B0604020202020204" pitchFamily="34" charset="0"/>
                <a:ea typeface="ＭＳ Ｐゴシック" panose="020B0600070205080204" pitchFamily="34" charset="-128"/>
                <a:cs typeface="+mn-cs"/>
              </a:rPr>
              <a:t>Modeling for Modern MLC NAND Flash Memory</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JSAC 2016.</a:t>
            </a:r>
          </a:p>
        </p:txBody>
      </p:sp>
    </p:spTree>
    <p:extLst>
      <p:ext uri="{BB962C8B-B14F-4D97-AF65-F5344CB8AC3E}">
        <p14:creationId xmlns:p14="http://schemas.microsoft.com/office/powerpoint/2010/main" val="2881101865"/>
      </p:ext>
    </p:extLst>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E6963-0F33-7948-A1E0-3D8CA1AD4F59}"/>
              </a:ext>
            </a:extLst>
          </p:cNvPr>
          <p:cNvSpPr>
            <a:spLocks noGrp="1"/>
          </p:cNvSpPr>
          <p:nvPr>
            <p:ph type="title"/>
          </p:nvPr>
        </p:nvSpPr>
        <p:spPr/>
        <p:txBody>
          <a:bodyPr/>
          <a:lstStyle/>
          <a:p>
            <a:r>
              <a:rPr lang="en-US" dirty="0"/>
              <a:t>Better Modeling of Vth Distributions (I)</a:t>
            </a:r>
          </a:p>
        </p:txBody>
      </p:sp>
      <p:sp>
        <p:nvSpPr>
          <p:cNvPr id="3" name="Content Placeholder 2">
            <a:extLst>
              <a:ext uri="{FF2B5EF4-FFF2-40B4-BE49-F238E27FC236}">
                <a16:creationId xmlns:a16="http://schemas.microsoft.com/office/drawing/2014/main" id="{DF387347-A321-4545-880D-D8A5EF1B4404}"/>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25926B9A-CF4F-E347-A053-5CBE332D6DF0}"/>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7F28456-B93E-5440-A8F9-7EDDF5DA4557}"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104</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DD5C90BD-4584-3848-BA5A-E3BCEC53AF17}"/>
              </a:ext>
            </a:extLst>
          </p:cNvPr>
          <p:cNvPicPr>
            <a:picLocks noChangeAspect="1"/>
          </p:cNvPicPr>
          <p:nvPr/>
        </p:nvPicPr>
        <p:blipFill>
          <a:blip r:embed="rId2"/>
          <a:stretch>
            <a:fillRect/>
          </a:stretch>
        </p:blipFill>
        <p:spPr>
          <a:xfrm>
            <a:off x="1579940" y="975272"/>
            <a:ext cx="5181600" cy="5364934"/>
          </a:xfrm>
          <a:prstGeom prst="rect">
            <a:avLst/>
          </a:prstGeom>
        </p:spPr>
      </p:pic>
      <p:sp>
        <p:nvSpPr>
          <p:cNvPr id="6" name="TextBox 5">
            <a:extLst>
              <a:ext uri="{FF2B5EF4-FFF2-40B4-BE49-F238E27FC236}">
                <a16:creationId xmlns:a16="http://schemas.microsoft.com/office/drawing/2014/main" id="{8D627681-82CB-8F4D-B80A-783D5B91D37D}"/>
              </a:ext>
            </a:extLst>
          </p:cNvPr>
          <p:cNvSpPr txBox="1"/>
          <p:nvPr/>
        </p:nvSpPr>
        <p:spPr>
          <a:xfrm>
            <a:off x="4267200" y="6453129"/>
            <a:ext cx="4408579"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Luo+, “</a:t>
            </a:r>
            <a:r>
              <a:rPr kumimoji="0" lang="en-US" sz="1200" b="0" i="0" u="none" strike="noStrike" kern="1200" cap="none" spc="0" normalizeH="0" baseline="0" noProof="0" dirty="0">
                <a:ln>
                  <a:noFill/>
                </a:ln>
                <a:solidFill>
                  <a:srgbClr val="0432FF"/>
                </a:solidFill>
                <a:effectLst/>
                <a:uLnTx/>
                <a:uFillTx/>
                <a:latin typeface="Arial" panose="020B0604020202020204" pitchFamily="34" charset="0"/>
                <a:ea typeface="ＭＳ Ｐゴシック" panose="020B0600070205080204" pitchFamily="34" charset="-128"/>
                <a:cs typeface="+mn-cs"/>
              </a:rPr>
              <a:t>Enabling Accurate and Practical Online Flash Channel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432FF"/>
                </a:solidFill>
                <a:effectLst/>
                <a:uLnTx/>
                <a:uFillTx/>
                <a:latin typeface="Arial" panose="020B0604020202020204" pitchFamily="34" charset="0"/>
                <a:ea typeface="ＭＳ Ｐゴシック" panose="020B0600070205080204" pitchFamily="34" charset="-128"/>
                <a:cs typeface="+mn-cs"/>
              </a:rPr>
              <a:t>Modeling for Modern MLC NAND Flash Memory</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JSAC 2016.</a:t>
            </a:r>
          </a:p>
        </p:txBody>
      </p:sp>
    </p:spTree>
    <p:extLst>
      <p:ext uri="{BB962C8B-B14F-4D97-AF65-F5344CB8AC3E}">
        <p14:creationId xmlns:p14="http://schemas.microsoft.com/office/powerpoint/2010/main" val="153529782"/>
      </p:ext>
    </p:ext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3D3B5-9269-5140-9158-6438AB22CFCF}"/>
              </a:ext>
            </a:extLst>
          </p:cNvPr>
          <p:cNvSpPr>
            <a:spLocks noGrp="1"/>
          </p:cNvSpPr>
          <p:nvPr>
            <p:ph type="title"/>
          </p:nvPr>
        </p:nvSpPr>
        <p:spPr/>
        <p:txBody>
          <a:bodyPr/>
          <a:lstStyle/>
          <a:p>
            <a:r>
              <a:rPr lang="en-US" dirty="0"/>
              <a:t>Better Modeling of Vth Distributions (II)</a:t>
            </a:r>
          </a:p>
        </p:txBody>
      </p:sp>
      <p:sp>
        <p:nvSpPr>
          <p:cNvPr id="3" name="Content Placeholder 2">
            <a:extLst>
              <a:ext uri="{FF2B5EF4-FFF2-40B4-BE49-F238E27FC236}">
                <a16:creationId xmlns:a16="http://schemas.microsoft.com/office/drawing/2014/main" id="{BE340544-079D-CB4C-8F04-A2F7A5032F21}"/>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E5F4D9B4-6B5C-B94E-9541-D148ED2B63E1}"/>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7F28456-B93E-5440-A8F9-7EDDF5DA4557}"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105</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0AC333DD-A361-E84A-AB30-21AE39CECBD7}"/>
              </a:ext>
            </a:extLst>
          </p:cNvPr>
          <p:cNvPicPr>
            <a:picLocks noChangeAspect="1"/>
          </p:cNvPicPr>
          <p:nvPr/>
        </p:nvPicPr>
        <p:blipFill>
          <a:blip r:embed="rId2"/>
          <a:stretch>
            <a:fillRect/>
          </a:stretch>
        </p:blipFill>
        <p:spPr>
          <a:xfrm>
            <a:off x="296025" y="1143000"/>
            <a:ext cx="8334895" cy="2660073"/>
          </a:xfrm>
          <a:prstGeom prst="rect">
            <a:avLst/>
          </a:prstGeom>
        </p:spPr>
      </p:pic>
      <p:pic>
        <p:nvPicPr>
          <p:cNvPr id="6" name="Picture 5">
            <a:extLst>
              <a:ext uri="{FF2B5EF4-FFF2-40B4-BE49-F238E27FC236}">
                <a16:creationId xmlns:a16="http://schemas.microsoft.com/office/drawing/2014/main" id="{CD2AA6D6-C094-FB4D-8D41-FF5BAA3186F5}"/>
              </a:ext>
            </a:extLst>
          </p:cNvPr>
          <p:cNvPicPr>
            <a:picLocks noChangeAspect="1"/>
          </p:cNvPicPr>
          <p:nvPr/>
        </p:nvPicPr>
        <p:blipFill>
          <a:blip r:embed="rId3"/>
          <a:stretch>
            <a:fillRect/>
          </a:stretch>
        </p:blipFill>
        <p:spPr>
          <a:xfrm>
            <a:off x="1250950" y="3810000"/>
            <a:ext cx="6642100" cy="2743200"/>
          </a:xfrm>
          <a:prstGeom prst="rect">
            <a:avLst/>
          </a:prstGeom>
        </p:spPr>
      </p:pic>
    </p:spTree>
    <p:extLst>
      <p:ext uri="{BB962C8B-B14F-4D97-AF65-F5344CB8AC3E}">
        <p14:creationId xmlns:p14="http://schemas.microsoft.com/office/powerpoint/2010/main" val="2218232897"/>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E6963-0F33-7948-A1E0-3D8CA1AD4F59}"/>
              </a:ext>
            </a:extLst>
          </p:cNvPr>
          <p:cNvSpPr>
            <a:spLocks noGrp="1"/>
          </p:cNvSpPr>
          <p:nvPr>
            <p:ph type="title"/>
          </p:nvPr>
        </p:nvSpPr>
        <p:spPr>
          <a:xfrm>
            <a:off x="228600" y="152400"/>
            <a:ext cx="8915400" cy="1066800"/>
          </a:xfrm>
        </p:spPr>
        <p:txBody>
          <a:bodyPr/>
          <a:lstStyle/>
          <a:p>
            <a:r>
              <a:rPr lang="en-US" sz="3600" dirty="0"/>
              <a:t>Vth Prediction vs. Reality with Better Modeling</a:t>
            </a:r>
          </a:p>
        </p:txBody>
      </p:sp>
      <p:sp>
        <p:nvSpPr>
          <p:cNvPr id="3" name="Content Placeholder 2">
            <a:extLst>
              <a:ext uri="{FF2B5EF4-FFF2-40B4-BE49-F238E27FC236}">
                <a16:creationId xmlns:a16="http://schemas.microsoft.com/office/drawing/2014/main" id="{DF387347-A321-4545-880D-D8A5EF1B4404}"/>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25926B9A-CF4F-E347-A053-5CBE332D6DF0}"/>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7F28456-B93E-5440-A8F9-7EDDF5DA4557}"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106</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8D627681-82CB-8F4D-B80A-783D5B91D37D}"/>
              </a:ext>
            </a:extLst>
          </p:cNvPr>
          <p:cNvSpPr txBox="1"/>
          <p:nvPr/>
        </p:nvSpPr>
        <p:spPr>
          <a:xfrm>
            <a:off x="4267200" y="6453129"/>
            <a:ext cx="4408579" cy="46166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Luo+, “</a:t>
            </a:r>
            <a:r>
              <a:rPr kumimoji="0" lang="en-US" sz="1200" b="0" i="0" u="none" strike="noStrike" kern="1200" cap="none" spc="0" normalizeH="0" baseline="0" noProof="0" dirty="0">
                <a:ln>
                  <a:noFill/>
                </a:ln>
                <a:solidFill>
                  <a:srgbClr val="0432FF"/>
                </a:solidFill>
                <a:effectLst/>
                <a:uLnTx/>
                <a:uFillTx/>
                <a:latin typeface="Arial" panose="020B0604020202020204" pitchFamily="34" charset="0"/>
                <a:ea typeface="ＭＳ Ｐゴシック" panose="020B0600070205080204" pitchFamily="34" charset="-128"/>
                <a:cs typeface="+mn-cs"/>
              </a:rPr>
              <a:t>Enabling Accurate and Practical Online Flash Channel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432FF"/>
                </a:solidFill>
                <a:effectLst/>
                <a:uLnTx/>
                <a:uFillTx/>
                <a:latin typeface="Arial" panose="020B0604020202020204" pitchFamily="34" charset="0"/>
                <a:ea typeface="ＭＳ Ｐゴシック" panose="020B0600070205080204" pitchFamily="34" charset="-128"/>
                <a:cs typeface="+mn-cs"/>
              </a:rPr>
              <a:t>Modeling for Modern MLC NAND Flash Memory</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 JSAC 2016.</a:t>
            </a:r>
          </a:p>
        </p:txBody>
      </p:sp>
      <p:pic>
        <p:nvPicPr>
          <p:cNvPr id="7" name="Picture 6">
            <a:extLst>
              <a:ext uri="{FF2B5EF4-FFF2-40B4-BE49-F238E27FC236}">
                <a16:creationId xmlns:a16="http://schemas.microsoft.com/office/drawing/2014/main" id="{0DDB683C-697E-A341-B1FE-66CADAD83F5C}"/>
              </a:ext>
            </a:extLst>
          </p:cNvPr>
          <p:cNvPicPr>
            <a:picLocks noChangeAspect="1"/>
          </p:cNvPicPr>
          <p:nvPr/>
        </p:nvPicPr>
        <p:blipFill>
          <a:blip r:embed="rId2"/>
          <a:stretch>
            <a:fillRect/>
          </a:stretch>
        </p:blipFill>
        <p:spPr>
          <a:xfrm>
            <a:off x="1155700" y="1105061"/>
            <a:ext cx="6756400" cy="5270500"/>
          </a:xfrm>
          <a:prstGeom prst="rect">
            <a:avLst/>
          </a:prstGeom>
        </p:spPr>
      </p:pic>
    </p:spTree>
    <p:extLst>
      <p:ext uri="{BB962C8B-B14F-4D97-AF65-F5344CB8AC3E}">
        <p14:creationId xmlns:p14="http://schemas.microsoft.com/office/powerpoint/2010/main" val="4197891282"/>
      </p:ext>
    </p:extLst>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AB8A3-26AB-624A-828A-13351679B210}"/>
              </a:ext>
            </a:extLst>
          </p:cNvPr>
          <p:cNvSpPr>
            <a:spLocks noGrp="1"/>
          </p:cNvSpPr>
          <p:nvPr>
            <p:ph type="title"/>
          </p:nvPr>
        </p:nvSpPr>
        <p:spPr/>
        <p:txBody>
          <a:bodyPr/>
          <a:lstStyle/>
          <a:p>
            <a:r>
              <a:rPr lang="en-US" dirty="0"/>
              <a:t>Online Read Reference Voltage Prediction</a:t>
            </a:r>
          </a:p>
        </p:txBody>
      </p:sp>
      <p:sp>
        <p:nvSpPr>
          <p:cNvPr id="4" name="Slide Number Placeholder 3">
            <a:extLst>
              <a:ext uri="{FF2B5EF4-FFF2-40B4-BE49-F238E27FC236}">
                <a16:creationId xmlns:a16="http://schemas.microsoft.com/office/drawing/2014/main" id="{1A090639-A051-D74C-A856-8A04CF7823EC}"/>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7F28456-B93E-5440-A8F9-7EDDF5DA4557}"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107</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E5831890-99C0-9F41-86D3-418DE7DF3A33}"/>
              </a:ext>
            </a:extLst>
          </p:cNvPr>
          <p:cNvPicPr>
            <a:picLocks noChangeAspect="1"/>
          </p:cNvPicPr>
          <p:nvPr/>
        </p:nvPicPr>
        <p:blipFill>
          <a:blip r:embed="rId2"/>
          <a:stretch>
            <a:fillRect/>
          </a:stretch>
        </p:blipFill>
        <p:spPr>
          <a:xfrm>
            <a:off x="1282700" y="1295400"/>
            <a:ext cx="6578600" cy="4711700"/>
          </a:xfrm>
          <a:prstGeom prst="rect">
            <a:avLst/>
          </a:prstGeom>
        </p:spPr>
      </p:pic>
    </p:spTree>
    <p:extLst>
      <p:ext uri="{BB962C8B-B14F-4D97-AF65-F5344CB8AC3E}">
        <p14:creationId xmlns:p14="http://schemas.microsoft.com/office/powerpoint/2010/main" val="2241076997"/>
      </p:ext>
    </p:extLst>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9CFF3-A6AF-3B42-8295-0B2EDE607B6A}"/>
              </a:ext>
            </a:extLst>
          </p:cNvPr>
          <p:cNvSpPr>
            <a:spLocks noGrp="1"/>
          </p:cNvSpPr>
          <p:nvPr>
            <p:ph type="title"/>
          </p:nvPr>
        </p:nvSpPr>
        <p:spPr/>
        <p:txBody>
          <a:bodyPr/>
          <a:lstStyle/>
          <a:p>
            <a:r>
              <a:rPr lang="en-US" dirty="0"/>
              <a:t>Effect on RBER of Read Ref V Prediction</a:t>
            </a:r>
          </a:p>
        </p:txBody>
      </p:sp>
      <p:sp>
        <p:nvSpPr>
          <p:cNvPr id="4" name="Slide Number Placeholder 3">
            <a:extLst>
              <a:ext uri="{FF2B5EF4-FFF2-40B4-BE49-F238E27FC236}">
                <a16:creationId xmlns:a16="http://schemas.microsoft.com/office/drawing/2014/main" id="{DB6F5D42-4E3E-E247-B58B-04980F90C0E8}"/>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27F28456-B93E-5440-A8F9-7EDDF5DA4557}"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108</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D261506F-805C-D54F-99CE-DB1C853095B4}"/>
              </a:ext>
            </a:extLst>
          </p:cNvPr>
          <p:cNvPicPr>
            <a:picLocks noChangeAspect="1"/>
          </p:cNvPicPr>
          <p:nvPr/>
        </p:nvPicPr>
        <p:blipFill>
          <a:blip r:embed="rId2"/>
          <a:stretch>
            <a:fillRect/>
          </a:stretch>
        </p:blipFill>
        <p:spPr>
          <a:xfrm>
            <a:off x="1320800" y="1219200"/>
            <a:ext cx="6502400" cy="4800600"/>
          </a:xfrm>
          <a:prstGeom prst="rect">
            <a:avLst/>
          </a:prstGeom>
        </p:spPr>
      </p:pic>
    </p:spTree>
    <p:extLst>
      <p:ext uri="{BB962C8B-B14F-4D97-AF65-F5344CB8AC3E}">
        <p14:creationId xmlns:p14="http://schemas.microsoft.com/office/powerpoint/2010/main" val="964946909"/>
      </p:ext>
    </p:extLst>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sz="3800" dirty="0"/>
              <a:t>More Accurate and Online Channel Modeling</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28456-B93E-5440-A8F9-7EDDF5DA4557}"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
        <p:nvSpPr>
          <p:cNvPr id="8" name="Content Placeholder 2"/>
          <p:cNvSpPr>
            <a:spLocks noGrp="1"/>
          </p:cNvSpPr>
          <p:nvPr>
            <p:ph idx="1"/>
          </p:nvPr>
        </p:nvSpPr>
        <p:spPr>
          <a:xfrm>
            <a:off x="228600" y="1055688"/>
            <a:ext cx="8915400" cy="5037608"/>
          </a:xfrm>
        </p:spPr>
        <p:txBody>
          <a:bodyPr/>
          <a:lstStyle/>
          <a:p>
            <a:r>
              <a:rPr lang="en-US" sz="2000" dirty="0" err="1"/>
              <a:t>Yixin</a:t>
            </a:r>
            <a:r>
              <a:rPr lang="en-US" sz="2000" dirty="0"/>
              <a:t> Luo, </a:t>
            </a:r>
            <a:r>
              <a:rPr lang="en-US" sz="2000" dirty="0" err="1"/>
              <a:t>Saugata</a:t>
            </a:r>
            <a:r>
              <a:rPr lang="en-US" sz="2000" dirty="0"/>
              <a:t> </a:t>
            </a:r>
            <a:r>
              <a:rPr lang="en-US" sz="2000" dirty="0" err="1"/>
              <a:t>Ghose</a:t>
            </a:r>
            <a:r>
              <a:rPr lang="en-US" sz="2000" dirty="0"/>
              <a:t>, Yu Cai, Erich F. </a:t>
            </a:r>
            <a:r>
              <a:rPr lang="en-US" sz="2000" dirty="0" err="1"/>
              <a:t>Haratsch</a:t>
            </a:r>
            <a:r>
              <a:rPr lang="en-US" sz="2000" dirty="0"/>
              <a:t>, and </a:t>
            </a:r>
            <a:r>
              <a:rPr lang="en-US" sz="2000" u="sng" dirty="0"/>
              <a:t>Onur Mutlu</a:t>
            </a:r>
            <a:r>
              <a:rPr lang="en-US" sz="2000" dirty="0"/>
              <a:t>,</a:t>
            </a:r>
            <a:br>
              <a:rPr lang="en-US" sz="2000" dirty="0"/>
            </a:br>
            <a:r>
              <a:rPr lang="en-US" sz="2000" b="1" dirty="0">
                <a:hlinkClick r:id="rId2"/>
              </a:rPr>
              <a:t>"Enabling Accurate and Practical Online Flash Channel Modeling for Modern MLC NAND Flash Memory"</a:t>
            </a:r>
            <a:br>
              <a:rPr lang="en-US" sz="2000" dirty="0"/>
            </a:br>
            <a:r>
              <a:rPr lang="en-US" sz="2000" i="1" dirty="0"/>
              <a:t>to appear in </a:t>
            </a:r>
            <a:r>
              <a:rPr lang="en-US" sz="2000" i="1" dirty="0">
                <a:hlinkClick r:id="rId3"/>
              </a:rPr>
              <a:t>IEEE Journal on Selected Areas in Communications</a:t>
            </a:r>
            <a:r>
              <a:rPr lang="en-US" sz="2000" i="1" dirty="0"/>
              <a:t> (</a:t>
            </a:r>
            <a:r>
              <a:rPr lang="en-US" sz="2000" b="1" i="1" dirty="0"/>
              <a:t>JSAC</a:t>
            </a:r>
            <a:r>
              <a:rPr lang="en-US" sz="2000" i="1" dirty="0"/>
              <a:t>)</a:t>
            </a:r>
            <a:r>
              <a:rPr lang="en-US" sz="2000" dirty="0"/>
              <a:t>, 2016. </a:t>
            </a:r>
            <a:endParaRPr lang="en-US" dirty="0">
              <a:latin typeface="Tahoma" charset="0"/>
            </a:endParaRPr>
          </a:p>
          <a:p>
            <a:endParaRPr lang="en-US" dirty="0">
              <a:latin typeface="Tahoma" charset="0"/>
            </a:endParaRPr>
          </a:p>
          <a:p>
            <a:endParaRPr lang="en-US" dirty="0">
              <a:latin typeface="Tahoma" charset="0"/>
            </a:endParaRPr>
          </a:p>
        </p:txBody>
      </p:sp>
      <p:pic>
        <p:nvPicPr>
          <p:cNvPr id="3" name="Picture 2"/>
          <p:cNvPicPr>
            <a:picLocks noChangeAspect="1"/>
          </p:cNvPicPr>
          <p:nvPr/>
        </p:nvPicPr>
        <p:blipFill>
          <a:blip r:embed="rId4"/>
          <a:stretch>
            <a:fillRect/>
          </a:stretch>
        </p:blipFill>
        <p:spPr>
          <a:xfrm>
            <a:off x="292100" y="3726780"/>
            <a:ext cx="8559800" cy="2222500"/>
          </a:xfrm>
          <a:prstGeom prst="rect">
            <a:avLst/>
          </a:prstGeom>
        </p:spPr>
      </p:pic>
    </p:spTree>
    <p:extLst>
      <p:ext uri="{BB962C8B-B14F-4D97-AF65-F5344CB8AC3E}">
        <p14:creationId xmlns:p14="http://schemas.microsoft.com/office/powerpoint/2010/main" val="54508818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Threshold Voltage (V</a:t>
            </a:r>
            <a:r>
              <a:rPr lang="en-US" baseline="-25000" dirty="0"/>
              <a:t>th</a:t>
            </a:r>
            <a:r>
              <a:rPr lang="en-US" dirty="0"/>
              <a:t>)</a:t>
            </a:r>
          </a:p>
        </p:txBody>
      </p:sp>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11</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mn-ea"/>
              <a:cs typeface="+mn-cs"/>
            </a:endParaRPr>
          </a:p>
        </p:txBody>
      </p:sp>
      <p:cxnSp>
        <p:nvCxnSpPr>
          <p:cNvPr id="17" name="Straight Arrow Connector 16"/>
          <p:cNvCxnSpPr/>
          <p:nvPr/>
        </p:nvCxnSpPr>
        <p:spPr>
          <a:xfrm>
            <a:off x="54430" y="582806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6183084" y="582806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grpSp>
        <p:nvGrpSpPr>
          <p:cNvPr id="7" name="Group 6"/>
          <p:cNvGrpSpPr/>
          <p:nvPr/>
        </p:nvGrpSpPr>
        <p:grpSpPr>
          <a:xfrm>
            <a:off x="6448387" y="4160253"/>
            <a:ext cx="624060" cy="1280487"/>
            <a:chOff x="1651390" y="2788757"/>
            <a:chExt cx="624060" cy="1280487"/>
          </a:xfrm>
        </p:grpSpPr>
        <p:sp>
          <p:nvSpPr>
            <p:cNvPr id="8" name="Freeform 7"/>
            <p:cNvSpPr/>
            <p:nvPr/>
          </p:nvSpPr>
          <p:spPr>
            <a:xfrm>
              <a:off x="1651390" y="2788757"/>
              <a:ext cx="624060" cy="1280487"/>
            </a:xfrm>
            <a:custGeom>
              <a:avLst/>
              <a:gdLst>
                <a:gd name="connsiteX0" fmla="*/ 218231 w 624060"/>
                <a:gd name="connsiteY0" fmla="*/ 0 h 1280487"/>
                <a:gd name="connsiteX1" fmla="*/ 405829 w 624060"/>
                <a:gd name="connsiteY1" fmla="*/ 0 h 1280487"/>
                <a:gd name="connsiteX2" fmla="*/ 405829 w 624060"/>
                <a:gd name="connsiteY2" fmla="*/ 123018 h 1280487"/>
                <a:gd name="connsiteX3" fmla="*/ 520048 w 624060"/>
                <a:gd name="connsiteY3" fmla="*/ 123018 h 1280487"/>
                <a:gd name="connsiteX4" fmla="*/ 624060 w 624060"/>
                <a:gd name="connsiteY4" fmla="*/ 227030 h 1280487"/>
                <a:gd name="connsiteX5" fmla="*/ 624060 w 624060"/>
                <a:gd name="connsiteY5" fmla="*/ 1176475 h 1280487"/>
                <a:gd name="connsiteX6" fmla="*/ 520048 w 624060"/>
                <a:gd name="connsiteY6" fmla="*/ 1280487 h 1280487"/>
                <a:gd name="connsiteX7" fmla="*/ 104012 w 624060"/>
                <a:gd name="connsiteY7" fmla="*/ 1280487 h 1280487"/>
                <a:gd name="connsiteX8" fmla="*/ 0 w 624060"/>
                <a:gd name="connsiteY8" fmla="*/ 1176475 h 1280487"/>
                <a:gd name="connsiteX9" fmla="*/ 0 w 624060"/>
                <a:gd name="connsiteY9" fmla="*/ 227030 h 1280487"/>
                <a:gd name="connsiteX10" fmla="*/ 104012 w 624060"/>
                <a:gd name="connsiteY10" fmla="*/ 123018 h 1280487"/>
                <a:gd name="connsiteX11" fmla="*/ 218231 w 624060"/>
                <a:gd name="connsiteY11" fmla="*/ 123018 h 128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4060" h="1280487">
                  <a:moveTo>
                    <a:pt x="218231" y="0"/>
                  </a:moveTo>
                  <a:lnTo>
                    <a:pt x="405829" y="0"/>
                  </a:lnTo>
                  <a:lnTo>
                    <a:pt x="405829" y="123018"/>
                  </a:lnTo>
                  <a:lnTo>
                    <a:pt x="520048" y="123018"/>
                  </a:lnTo>
                  <a:cubicBezTo>
                    <a:pt x="577492" y="123018"/>
                    <a:pt x="624060" y="169586"/>
                    <a:pt x="624060" y="227030"/>
                  </a:cubicBezTo>
                  <a:lnTo>
                    <a:pt x="624060" y="1176475"/>
                  </a:lnTo>
                  <a:cubicBezTo>
                    <a:pt x="624060" y="1233919"/>
                    <a:pt x="577492" y="1280487"/>
                    <a:pt x="520048" y="1280487"/>
                  </a:cubicBezTo>
                  <a:lnTo>
                    <a:pt x="104012" y="1280487"/>
                  </a:lnTo>
                  <a:cubicBezTo>
                    <a:pt x="46568" y="1280487"/>
                    <a:pt x="0" y="1233919"/>
                    <a:pt x="0" y="1176475"/>
                  </a:cubicBezTo>
                  <a:lnTo>
                    <a:pt x="0" y="227030"/>
                  </a:lnTo>
                  <a:cubicBezTo>
                    <a:pt x="0" y="169586"/>
                    <a:pt x="46568" y="123018"/>
                    <a:pt x="104012" y="123018"/>
                  </a:cubicBezTo>
                  <a:lnTo>
                    <a:pt x="218231" y="12301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 Same Side Corner Rectangle 8"/>
            <p:cNvSpPr/>
            <p:nvPr/>
          </p:nvSpPr>
          <p:spPr>
            <a:xfrm rot="10800000">
              <a:off x="1651390" y="3034793"/>
              <a:ext cx="624060" cy="1034450"/>
            </a:xfrm>
            <a:prstGeom prst="round2SameRect">
              <a:avLst>
                <a:gd name="adj1" fmla="val 16014"/>
                <a:gd name="adj2"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Rectangle 9"/>
            <p:cNvSpPr/>
            <p:nvPr/>
          </p:nvSpPr>
          <p:spPr>
            <a:xfrm>
              <a:off x="1651390" y="3167390"/>
              <a:ext cx="62060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a:ln>
                    <a:noFill/>
                  </a:ln>
                  <a:solidFill>
                    <a:prstClr val="white"/>
                  </a:solidFill>
                  <a:effectLst/>
                  <a:uLnTx/>
                  <a:uFillTx/>
                  <a:latin typeface="Calibri"/>
                  <a:ea typeface="Dotum" pitchFamily="34" charset="-127"/>
                  <a:cs typeface="+mn-cs"/>
                </a:rPr>
                <a:t>0</a:t>
              </a:r>
              <a:endParaRPr kumimoji="0" lang="ko-KR" altLang="ko-KR" sz="2800" b="0" i="0" u="none" strike="noStrike" kern="1200" cap="none" spc="0" normalizeH="0" baseline="0" noProof="0" dirty="0">
                <a:ln>
                  <a:noFill/>
                </a:ln>
                <a:solidFill>
                  <a:prstClr val="white"/>
                </a:solidFill>
                <a:effectLst/>
                <a:uLnTx/>
                <a:uFillTx/>
                <a:latin typeface="Calibri"/>
                <a:ea typeface="Dotum" pitchFamily="34" charset="-127"/>
                <a:cs typeface="+mn-cs"/>
              </a:endParaRPr>
            </a:p>
          </p:txBody>
        </p:sp>
        <p:pic>
          <p:nvPicPr>
            <p:cNvPr id="11"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20032" y="3654090"/>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80077" y="3814991"/>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47506" y="3583624"/>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87374" y="3041328"/>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02912" y="3096237"/>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9" name="Group 18"/>
          <p:cNvGrpSpPr/>
          <p:nvPr/>
        </p:nvGrpSpPr>
        <p:grpSpPr>
          <a:xfrm>
            <a:off x="2071553" y="4183526"/>
            <a:ext cx="624060" cy="1280487"/>
            <a:chOff x="6868550" y="2788757"/>
            <a:chExt cx="624060" cy="1280487"/>
          </a:xfrm>
        </p:grpSpPr>
        <p:sp>
          <p:nvSpPr>
            <p:cNvPr id="20" name="Freeform 19"/>
            <p:cNvSpPr/>
            <p:nvPr/>
          </p:nvSpPr>
          <p:spPr>
            <a:xfrm>
              <a:off x="6868550" y="2788757"/>
              <a:ext cx="624060" cy="1280487"/>
            </a:xfrm>
            <a:custGeom>
              <a:avLst/>
              <a:gdLst>
                <a:gd name="connsiteX0" fmla="*/ 218231 w 624060"/>
                <a:gd name="connsiteY0" fmla="*/ 0 h 1280487"/>
                <a:gd name="connsiteX1" fmla="*/ 405829 w 624060"/>
                <a:gd name="connsiteY1" fmla="*/ 0 h 1280487"/>
                <a:gd name="connsiteX2" fmla="*/ 405829 w 624060"/>
                <a:gd name="connsiteY2" fmla="*/ 123018 h 1280487"/>
                <a:gd name="connsiteX3" fmla="*/ 520048 w 624060"/>
                <a:gd name="connsiteY3" fmla="*/ 123018 h 1280487"/>
                <a:gd name="connsiteX4" fmla="*/ 624060 w 624060"/>
                <a:gd name="connsiteY4" fmla="*/ 227030 h 1280487"/>
                <a:gd name="connsiteX5" fmla="*/ 624060 w 624060"/>
                <a:gd name="connsiteY5" fmla="*/ 1176475 h 1280487"/>
                <a:gd name="connsiteX6" fmla="*/ 520048 w 624060"/>
                <a:gd name="connsiteY6" fmla="*/ 1280487 h 1280487"/>
                <a:gd name="connsiteX7" fmla="*/ 104012 w 624060"/>
                <a:gd name="connsiteY7" fmla="*/ 1280487 h 1280487"/>
                <a:gd name="connsiteX8" fmla="*/ 0 w 624060"/>
                <a:gd name="connsiteY8" fmla="*/ 1176475 h 1280487"/>
                <a:gd name="connsiteX9" fmla="*/ 0 w 624060"/>
                <a:gd name="connsiteY9" fmla="*/ 227030 h 1280487"/>
                <a:gd name="connsiteX10" fmla="*/ 104012 w 624060"/>
                <a:gd name="connsiteY10" fmla="*/ 123018 h 1280487"/>
                <a:gd name="connsiteX11" fmla="*/ 218231 w 624060"/>
                <a:gd name="connsiteY11" fmla="*/ 123018 h 128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4060" h="1280487">
                  <a:moveTo>
                    <a:pt x="218231" y="0"/>
                  </a:moveTo>
                  <a:lnTo>
                    <a:pt x="405829" y="0"/>
                  </a:lnTo>
                  <a:lnTo>
                    <a:pt x="405829" y="123018"/>
                  </a:lnTo>
                  <a:lnTo>
                    <a:pt x="520048" y="123018"/>
                  </a:lnTo>
                  <a:cubicBezTo>
                    <a:pt x="577492" y="123018"/>
                    <a:pt x="624060" y="169586"/>
                    <a:pt x="624060" y="227030"/>
                  </a:cubicBezTo>
                  <a:lnTo>
                    <a:pt x="624060" y="1176475"/>
                  </a:lnTo>
                  <a:cubicBezTo>
                    <a:pt x="624060" y="1233919"/>
                    <a:pt x="577492" y="1280487"/>
                    <a:pt x="520048" y="1280487"/>
                  </a:cubicBezTo>
                  <a:lnTo>
                    <a:pt x="104012" y="1280487"/>
                  </a:lnTo>
                  <a:cubicBezTo>
                    <a:pt x="46568" y="1280487"/>
                    <a:pt x="0" y="1233919"/>
                    <a:pt x="0" y="1176475"/>
                  </a:cubicBezTo>
                  <a:lnTo>
                    <a:pt x="0" y="227030"/>
                  </a:lnTo>
                  <a:cubicBezTo>
                    <a:pt x="0" y="169586"/>
                    <a:pt x="46568" y="123018"/>
                    <a:pt x="104012" y="123018"/>
                  </a:cubicBezTo>
                  <a:lnTo>
                    <a:pt x="218231" y="12301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Calibri"/>
                  <a:ea typeface="+mn-ea"/>
                  <a:cs typeface="+mn-cs"/>
                </a:rPr>
                <a:t>1</a:t>
              </a: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1" name="Round Same Side Corner Rectangle 20"/>
            <p:cNvSpPr/>
            <p:nvPr/>
          </p:nvSpPr>
          <p:spPr>
            <a:xfrm rot="10800000">
              <a:off x="6868550" y="3863094"/>
              <a:ext cx="624060" cy="206147"/>
            </a:xfrm>
            <a:prstGeom prst="round2SameRect">
              <a:avLst>
                <a:gd name="adj1" fmla="val 50000"/>
                <a:gd name="adj2"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22"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090012" y="3863091"/>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 name="Group 96"/>
          <p:cNvGrpSpPr/>
          <p:nvPr/>
        </p:nvGrpSpPr>
        <p:grpSpPr>
          <a:xfrm>
            <a:off x="1157917" y="1366408"/>
            <a:ext cx="6882596" cy="1796067"/>
            <a:chOff x="1130702" y="1351204"/>
            <a:chExt cx="6882596" cy="1796067"/>
          </a:xfrm>
        </p:grpSpPr>
        <p:sp>
          <p:nvSpPr>
            <p:cNvPr id="98" name="Rounded Rectangle 97"/>
            <p:cNvSpPr/>
            <p:nvPr/>
          </p:nvSpPr>
          <p:spPr>
            <a:xfrm>
              <a:off x="1130702" y="2473163"/>
              <a:ext cx="2552395" cy="67410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9" name="Rectangle 990"/>
            <p:cNvSpPr>
              <a:spLocks noChangeArrowheads="1"/>
            </p:cNvSpPr>
            <p:nvPr/>
          </p:nvSpPr>
          <p:spPr bwMode="auto">
            <a:xfrm>
              <a:off x="1732801" y="1915289"/>
              <a:ext cx="1348197" cy="278937"/>
            </a:xfrm>
            <a:prstGeom prst="rect">
              <a:avLst/>
            </a:prstGeom>
            <a:solidFill>
              <a:schemeClr val="bg1">
                <a:lumMod val="65000"/>
              </a:schemeClr>
            </a:solidFill>
            <a:ln w="28575">
              <a:noFill/>
              <a:miter lim="800000"/>
              <a:headEnd/>
              <a:tailEnd/>
            </a:ln>
          </p:spPr>
          <p:txBody>
            <a:bodyPr wrap="square" lIns="0" tIns="0" rIns="0" bIns="0" anchor="ctr">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ko-KR" altLang="ko-KR" sz="24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100" name="Rectangle 992"/>
            <p:cNvSpPr>
              <a:spLocks noChangeArrowheads="1"/>
            </p:cNvSpPr>
            <p:nvPr/>
          </p:nvSpPr>
          <p:spPr bwMode="auto">
            <a:xfrm>
              <a:off x="1732801" y="1356565"/>
              <a:ext cx="1348197" cy="278937"/>
            </a:xfrm>
            <a:prstGeom prst="rect">
              <a:avLst/>
            </a:prstGeom>
            <a:solidFill>
              <a:schemeClr val="bg1">
                <a:lumMod val="65000"/>
              </a:schemeClr>
            </a:solidFill>
            <a:ln w="28575">
              <a:noFill/>
              <a:miter lim="800000"/>
              <a:headEnd/>
              <a:tailEnd/>
            </a:ln>
          </p:spPr>
          <p:txBody>
            <a:bodyPr wrap="square" lIns="0" tIns="0" rIns="0" bIns="0" anchor="ctr">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sp>
          <p:nvSpPr>
            <p:cNvPr id="101" name="Freeform 987"/>
            <p:cNvSpPr>
              <a:spLocks/>
            </p:cNvSpPr>
            <p:nvPr/>
          </p:nvSpPr>
          <p:spPr bwMode="auto">
            <a:xfrm>
              <a:off x="1430457" y="1356564"/>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102" name="Freeform 987"/>
            <p:cNvSpPr>
              <a:spLocks/>
            </p:cNvSpPr>
            <p:nvPr/>
          </p:nvSpPr>
          <p:spPr bwMode="auto">
            <a:xfrm flipH="1">
              <a:off x="3078952" y="1356564"/>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103" name="Freeform 102"/>
            <p:cNvSpPr/>
            <p:nvPr/>
          </p:nvSpPr>
          <p:spPr>
            <a:xfrm>
              <a:off x="2908508" y="2471950"/>
              <a:ext cx="774589"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4" name="Freeform 103"/>
            <p:cNvSpPr/>
            <p:nvPr/>
          </p:nvSpPr>
          <p:spPr>
            <a:xfrm flipH="1">
              <a:off x="1130702" y="2470829"/>
              <a:ext cx="776518"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5" name="Rectangle 992"/>
            <p:cNvSpPr>
              <a:spLocks noChangeArrowheads="1"/>
            </p:cNvSpPr>
            <p:nvPr/>
          </p:nvSpPr>
          <p:spPr bwMode="auto">
            <a:xfrm>
              <a:off x="1732801" y="1636264"/>
              <a:ext cx="1348197" cy="278937"/>
            </a:xfrm>
            <a:prstGeom prst="rect">
              <a:avLst/>
            </a:prstGeom>
            <a:solidFill>
              <a:schemeClr val="bg1"/>
            </a:solidFill>
            <a:ln w="28575">
              <a:noFill/>
              <a:miter lim="800000"/>
              <a:headEnd/>
              <a:tailEnd/>
            </a:ln>
          </p:spPr>
          <p:txBody>
            <a:bodyPr lIns="0" rIns="0"/>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sp>
          <p:nvSpPr>
            <p:cNvPr id="106" name="Rectangle 992"/>
            <p:cNvSpPr>
              <a:spLocks noChangeArrowheads="1"/>
            </p:cNvSpPr>
            <p:nvPr/>
          </p:nvSpPr>
          <p:spPr bwMode="auto">
            <a:xfrm>
              <a:off x="1732801" y="2194227"/>
              <a:ext cx="1348197" cy="278937"/>
            </a:xfrm>
            <a:prstGeom prst="rect">
              <a:avLst/>
            </a:prstGeom>
            <a:solidFill>
              <a:schemeClr val="bg1"/>
            </a:solidFill>
            <a:ln w="28575">
              <a:noFill/>
              <a:miter lim="800000"/>
              <a:headEnd/>
              <a:tailEnd/>
            </a:ln>
          </p:spPr>
          <p:txBody>
            <a:bodyPr lIns="0" rIns="0"/>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pic>
          <p:nvPicPr>
            <p:cNvPr id="107"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668442" y="1973475"/>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8" name="Rounded Rectangle 107"/>
            <p:cNvSpPr/>
            <p:nvPr/>
          </p:nvSpPr>
          <p:spPr>
            <a:xfrm>
              <a:off x="5460903" y="2467803"/>
              <a:ext cx="2552395" cy="67410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9" name="Rectangle 990"/>
            <p:cNvSpPr>
              <a:spLocks noChangeArrowheads="1"/>
            </p:cNvSpPr>
            <p:nvPr/>
          </p:nvSpPr>
          <p:spPr bwMode="auto">
            <a:xfrm>
              <a:off x="6063002" y="1909929"/>
              <a:ext cx="1348197" cy="278937"/>
            </a:xfrm>
            <a:prstGeom prst="rect">
              <a:avLst/>
            </a:prstGeom>
            <a:solidFill>
              <a:schemeClr val="bg1">
                <a:lumMod val="65000"/>
              </a:schemeClr>
            </a:solidFill>
            <a:ln w="28575">
              <a:noFill/>
              <a:miter lim="800000"/>
              <a:headEnd/>
              <a:tailEnd/>
            </a:ln>
          </p:spPr>
          <p:txBody>
            <a:bodyPr wrap="square" lIns="0" tIns="0" rIns="0" bIns="0">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ko-KR" altLang="ko-KR" sz="24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110" name="Freeform 987"/>
            <p:cNvSpPr>
              <a:spLocks/>
            </p:cNvSpPr>
            <p:nvPr/>
          </p:nvSpPr>
          <p:spPr bwMode="auto">
            <a:xfrm>
              <a:off x="5760658" y="1351204"/>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111" name="Freeform 987"/>
            <p:cNvSpPr>
              <a:spLocks/>
            </p:cNvSpPr>
            <p:nvPr/>
          </p:nvSpPr>
          <p:spPr bwMode="auto">
            <a:xfrm flipH="1">
              <a:off x="7409153" y="1351204"/>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112" name="Freeform 111"/>
            <p:cNvSpPr/>
            <p:nvPr/>
          </p:nvSpPr>
          <p:spPr>
            <a:xfrm>
              <a:off x="7238709" y="2466590"/>
              <a:ext cx="774589"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3" name="Freeform 112"/>
            <p:cNvSpPr/>
            <p:nvPr/>
          </p:nvSpPr>
          <p:spPr>
            <a:xfrm flipH="1">
              <a:off x="5460903" y="2465469"/>
              <a:ext cx="776518"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4" name="Rectangle 992"/>
            <p:cNvSpPr>
              <a:spLocks noChangeArrowheads="1"/>
            </p:cNvSpPr>
            <p:nvPr/>
          </p:nvSpPr>
          <p:spPr bwMode="auto">
            <a:xfrm>
              <a:off x="6063002" y="1630904"/>
              <a:ext cx="1348197" cy="278937"/>
            </a:xfrm>
            <a:prstGeom prst="rect">
              <a:avLst/>
            </a:prstGeom>
            <a:solidFill>
              <a:schemeClr val="bg1"/>
            </a:solidFill>
            <a:ln w="28575">
              <a:noFill/>
              <a:miter lim="800000"/>
              <a:headEnd/>
              <a:tailEnd/>
            </a:ln>
          </p:spPr>
          <p:txBody>
            <a:bodyPr lIns="0" rIns="0"/>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sp>
          <p:nvSpPr>
            <p:cNvPr id="115" name="Rectangle 992"/>
            <p:cNvSpPr>
              <a:spLocks noChangeArrowheads="1"/>
            </p:cNvSpPr>
            <p:nvPr/>
          </p:nvSpPr>
          <p:spPr bwMode="auto">
            <a:xfrm>
              <a:off x="6063002" y="2188867"/>
              <a:ext cx="1348197" cy="278937"/>
            </a:xfrm>
            <a:prstGeom prst="rect">
              <a:avLst/>
            </a:prstGeom>
            <a:solidFill>
              <a:schemeClr val="bg1"/>
            </a:solidFill>
            <a:ln w="28575">
              <a:noFill/>
              <a:miter lim="800000"/>
              <a:headEnd/>
              <a:tailEnd/>
            </a:ln>
          </p:spPr>
          <p:txBody>
            <a:bodyPr lIns="0" rIns="0"/>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sp>
          <p:nvSpPr>
            <p:cNvPr id="116" name="Rectangle 992"/>
            <p:cNvSpPr>
              <a:spLocks noChangeArrowheads="1"/>
            </p:cNvSpPr>
            <p:nvPr/>
          </p:nvSpPr>
          <p:spPr bwMode="auto">
            <a:xfrm>
              <a:off x="6063002" y="1351205"/>
              <a:ext cx="1348197" cy="278937"/>
            </a:xfrm>
            <a:prstGeom prst="rect">
              <a:avLst/>
            </a:prstGeom>
            <a:solidFill>
              <a:schemeClr val="bg1">
                <a:lumMod val="65000"/>
              </a:schemeClr>
            </a:solidFill>
            <a:ln w="28575">
              <a:noFill/>
              <a:miter lim="800000"/>
              <a:headEnd/>
              <a:tailEnd/>
            </a:ln>
          </p:spPr>
          <p:txBody>
            <a:bodyPr wrap="square" lIns="0" tIns="0" rIns="0" bIns="0" anchor="ctr">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pic>
          <p:nvPicPr>
            <p:cNvPr id="117"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115691" y="1955805"/>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8"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380675" y="1955805"/>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9"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10643" y="1955805"/>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0"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75628" y="1955805"/>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1"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45659" y="1955805"/>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22" name="Rectangle 121"/>
          <p:cNvSpPr/>
          <p:nvPr/>
        </p:nvSpPr>
        <p:spPr>
          <a:xfrm>
            <a:off x="950718" y="2572921"/>
            <a:ext cx="2865728"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6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rPr>
              <a:t>Flash cell</a:t>
            </a:r>
            <a:endParaRPr kumimoji="0" lang="ko-KR" altLang="ko-KR" sz="36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endParaRPr>
          </a:p>
        </p:txBody>
      </p:sp>
      <p:sp>
        <p:nvSpPr>
          <p:cNvPr id="123" name="Rectangle 122"/>
          <p:cNvSpPr/>
          <p:nvPr/>
        </p:nvSpPr>
        <p:spPr>
          <a:xfrm>
            <a:off x="5358485" y="2574219"/>
            <a:ext cx="2865728"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6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rPr>
              <a:t>Flash cell</a:t>
            </a:r>
            <a:endParaRPr kumimoji="0" lang="ko-KR" altLang="ko-KR" sz="36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endParaRPr>
          </a:p>
        </p:txBody>
      </p:sp>
    </p:spTree>
    <p:extLst>
      <p:ext uri="{BB962C8B-B14F-4D97-AF65-F5344CB8AC3E}">
        <p14:creationId xmlns:p14="http://schemas.microsoft.com/office/powerpoint/2010/main" val="3321006979"/>
      </p:ext>
    </p:extLst>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Title 1"/>
          <p:cNvSpPr>
            <a:spLocks noGrp="1"/>
          </p:cNvSpPr>
          <p:nvPr>
            <p:ph type="title"/>
          </p:nvPr>
        </p:nvSpPr>
        <p:spPr/>
        <p:txBody>
          <a:bodyPr/>
          <a:lstStyle/>
          <a:p>
            <a:pPr eaLnBrk="1" hangingPunct="1"/>
            <a:r>
              <a:rPr lang="en-US">
                <a:latin typeface="Garamond" charset="0"/>
              </a:rPr>
              <a:t>Agenda</a:t>
            </a:r>
          </a:p>
        </p:txBody>
      </p:sp>
      <p:sp>
        <p:nvSpPr>
          <p:cNvPr id="267266" name="Content Placeholder 2"/>
          <p:cNvSpPr>
            <a:spLocks noGrp="1"/>
          </p:cNvSpPr>
          <p:nvPr>
            <p:ph idx="1"/>
          </p:nvPr>
        </p:nvSpPr>
        <p:spPr>
          <a:xfrm>
            <a:off x="228600" y="1096963"/>
            <a:ext cx="8793163" cy="4876800"/>
          </a:xfrm>
        </p:spPr>
        <p:txBody>
          <a:bodyPr/>
          <a:lstStyle/>
          <a:p>
            <a:pPr eaLnBrk="1" hangingPunct="1"/>
            <a:r>
              <a:rPr lang="en-US" dirty="0">
                <a:latin typeface="Tahoma" charset="0"/>
              </a:rPr>
              <a:t>Background, Motivation and Approach</a:t>
            </a:r>
          </a:p>
          <a:p>
            <a:pPr eaLnBrk="1" hangingPunct="1"/>
            <a:r>
              <a:rPr lang="en-US" dirty="0">
                <a:solidFill>
                  <a:srgbClr val="000000"/>
                </a:solidFill>
                <a:latin typeface="Tahoma" charset="0"/>
              </a:rPr>
              <a:t>Experimental Characterization Methodology</a:t>
            </a:r>
          </a:p>
          <a:p>
            <a:pPr eaLnBrk="1" hangingPunct="1"/>
            <a:r>
              <a:rPr lang="en-US" dirty="0">
                <a:solidFill>
                  <a:srgbClr val="0000FF"/>
                </a:solidFill>
                <a:latin typeface="Tahoma" charset="0"/>
              </a:rPr>
              <a:t>Error Analysis and Management </a:t>
            </a:r>
          </a:p>
          <a:p>
            <a:pPr lvl="1" eaLnBrk="1" hangingPunct="1"/>
            <a:r>
              <a:rPr lang="en-US" dirty="0">
                <a:solidFill>
                  <a:srgbClr val="000000"/>
                </a:solidFill>
                <a:latin typeface="Tahoma" charset="0"/>
                <a:cs typeface="ＭＳ Ｐゴシック" charset="0"/>
              </a:rPr>
              <a:t>Main Characterization Results</a:t>
            </a:r>
          </a:p>
          <a:p>
            <a:pPr lvl="1" eaLnBrk="1" hangingPunct="1"/>
            <a:r>
              <a:rPr lang="en-US" dirty="0">
                <a:latin typeface="Tahoma" charset="0"/>
                <a:cs typeface="ＭＳ Ｐゴシック" charset="0"/>
              </a:rPr>
              <a:t>Retention-Aware Error Management</a:t>
            </a:r>
          </a:p>
          <a:p>
            <a:pPr lvl="1" eaLnBrk="1" hangingPunct="1"/>
            <a:r>
              <a:rPr lang="en-US" dirty="0">
                <a:latin typeface="Tahoma" charset="0"/>
                <a:cs typeface="ＭＳ Ｐゴシック" charset="0"/>
              </a:rPr>
              <a:t>Threshold Voltage and Program Interference Analysis</a:t>
            </a:r>
          </a:p>
          <a:p>
            <a:pPr lvl="1" eaLnBrk="1" hangingPunct="1"/>
            <a:r>
              <a:rPr lang="en-US" dirty="0">
                <a:latin typeface="Tahoma" charset="0"/>
                <a:cs typeface="ＭＳ Ｐゴシック" charset="0"/>
              </a:rPr>
              <a:t>Read Reference Voltage Prediction</a:t>
            </a:r>
          </a:p>
          <a:p>
            <a:pPr lvl="1" eaLnBrk="1" hangingPunct="1"/>
            <a:r>
              <a:rPr lang="en-US" dirty="0">
                <a:solidFill>
                  <a:srgbClr val="0000FF"/>
                </a:solidFill>
                <a:latin typeface="Tahoma" charset="0"/>
                <a:cs typeface="ＭＳ Ｐゴシック" charset="0"/>
              </a:rPr>
              <a:t>Neighbor-Assisted Error Correction</a:t>
            </a:r>
          </a:p>
          <a:p>
            <a:pPr lvl="1" eaLnBrk="1" hangingPunct="1"/>
            <a:r>
              <a:rPr lang="en-US" dirty="0">
                <a:latin typeface="Tahoma" charset="0"/>
                <a:cs typeface="ＭＳ Ｐゴシック" charset="0"/>
              </a:rPr>
              <a:t>Read Disturb Error Handling</a:t>
            </a:r>
          </a:p>
          <a:p>
            <a:pPr lvl="1" eaLnBrk="1" hangingPunct="1"/>
            <a:r>
              <a:rPr lang="en-US" dirty="0">
                <a:latin typeface="Tahoma" charset="0"/>
                <a:cs typeface="ＭＳ Ｐゴシック" charset="0"/>
              </a:rPr>
              <a:t>Retention Error Handling</a:t>
            </a:r>
          </a:p>
          <a:p>
            <a:pPr lvl="1" eaLnBrk="1" hangingPunct="1"/>
            <a:r>
              <a:rPr lang="en-US" dirty="0">
                <a:latin typeface="Tahoma" charset="0"/>
                <a:cs typeface="ＭＳ Ｐゴシック" charset="0"/>
              </a:rPr>
              <a:t>3D NAND Flash Memory Reliability</a:t>
            </a:r>
            <a:endParaRPr lang="en-US" dirty="0">
              <a:solidFill>
                <a:srgbClr val="0000FF"/>
              </a:solidFill>
              <a:latin typeface="Tahoma" charset="0"/>
              <a:cs typeface="ＭＳ Ｐゴシック" charset="0"/>
            </a:endParaRPr>
          </a:p>
          <a:p>
            <a:pPr eaLnBrk="1" hangingPunct="1"/>
            <a:r>
              <a:rPr lang="en-US" dirty="0">
                <a:latin typeface="Tahoma" charset="0"/>
              </a:rPr>
              <a:t>Summary</a:t>
            </a:r>
          </a:p>
          <a:p>
            <a:pPr eaLnBrk="1" hangingPunct="1"/>
            <a:endParaRPr lang="en-US" dirty="0">
              <a:latin typeface="Tahoma" charset="0"/>
            </a:endParaRPr>
          </a:p>
          <a:p>
            <a:pPr eaLnBrk="1" hangingPunct="1"/>
            <a:endParaRPr lang="en-US" dirty="0">
              <a:latin typeface="Tahoma" charset="0"/>
            </a:endParaRPr>
          </a:p>
        </p:txBody>
      </p:sp>
      <p:sp>
        <p:nvSpPr>
          <p:cNvPr id="267267"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63C5170-C67C-B740-8150-F040018B9562}"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110</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163267693"/>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Title 1"/>
          <p:cNvSpPr>
            <a:spLocks noGrp="1"/>
          </p:cNvSpPr>
          <p:nvPr>
            <p:ph type="title"/>
          </p:nvPr>
        </p:nvSpPr>
        <p:spPr/>
        <p:txBody>
          <a:bodyPr/>
          <a:lstStyle/>
          <a:p>
            <a:r>
              <a:rPr lang="en-US">
                <a:latin typeface="Garamond" charset="0"/>
              </a:rPr>
              <a:t>Goal </a:t>
            </a:r>
          </a:p>
        </p:txBody>
      </p:sp>
      <p:sp>
        <p:nvSpPr>
          <p:cNvPr id="269314" name="Content Placeholder 2"/>
          <p:cNvSpPr>
            <a:spLocks noGrp="1"/>
          </p:cNvSpPr>
          <p:nvPr>
            <p:ph idx="1"/>
          </p:nvPr>
        </p:nvSpPr>
        <p:spPr/>
        <p:txBody>
          <a:bodyPr/>
          <a:lstStyle/>
          <a:p>
            <a:r>
              <a:rPr lang="en-US">
                <a:latin typeface="Tahoma" charset="0"/>
              </a:rPr>
              <a:t>Develop a better error correction mechanism for cases where ECC fails to correct a page</a:t>
            </a:r>
          </a:p>
        </p:txBody>
      </p:sp>
      <p:sp>
        <p:nvSpPr>
          <p:cNvPr id="269315"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4E4DA18F-92F1-9F4B-8251-00963A8F1F42}"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111</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3959987962"/>
      </p:ext>
    </p:extLst>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Title 1"/>
          <p:cNvSpPr>
            <a:spLocks noGrp="1"/>
          </p:cNvSpPr>
          <p:nvPr>
            <p:ph type="title"/>
          </p:nvPr>
        </p:nvSpPr>
        <p:spPr/>
        <p:txBody>
          <a:bodyPr/>
          <a:lstStyle/>
          <a:p>
            <a:r>
              <a:rPr lang="en-US">
                <a:latin typeface="Garamond" charset="0"/>
              </a:rPr>
              <a:t>Observations So Far</a:t>
            </a:r>
          </a:p>
        </p:txBody>
      </p:sp>
      <p:sp>
        <p:nvSpPr>
          <p:cNvPr id="3" name="Content Placeholder 2"/>
          <p:cNvSpPr>
            <a:spLocks noGrp="1"/>
          </p:cNvSpPr>
          <p:nvPr>
            <p:ph idx="1"/>
          </p:nvPr>
        </p:nvSpPr>
        <p:spPr/>
        <p:txBody>
          <a:bodyPr/>
          <a:lstStyle/>
          <a:p>
            <a:r>
              <a:rPr lang="en-US">
                <a:solidFill>
                  <a:srgbClr val="0000FF"/>
                </a:solidFill>
                <a:latin typeface="Tahoma" charset="0"/>
              </a:rPr>
              <a:t>Immediate neighbor cell has the most effect on the victim cell </a:t>
            </a:r>
            <a:r>
              <a:rPr lang="en-US">
                <a:solidFill>
                  <a:srgbClr val="000000"/>
                </a:solidFill>
                <a:latin typeface="Tahoma" charset="0"/>
              </a:rPr>
              <a:t>when programmed</a:t>
            </a:r>
          </a:p>
          <a:p>
            <a:endParaRPr lang="en-US">
              <a:latin typeface="Tahoma" charset="0"/>
            </a:endParaRPr>
          </a:p>
          <a:p>
            <a:r>
              <a:rPr lang="en-US">
                <a:solidFill>
                  <a:srgbClr val="0000FF"/>
                </a:solidFill>
                <a:latin typeface="Tahoma" charset="0"/>
              </a:rPr>
              <a:t>A single set of read reference voltages is used </a:t>
            </a:r>
            <a:r>
              <a:rPr lang="en-US">
                <a:solidFill>
                  <a:srgbClr val="000000"/>
                </a:solidFill>
                <a:latin typeface="Tahoma" charset="0"/>
              </a:rPr>
              <a:t>to determine the value of the (victim) cell</a:t>
            </a:r>
          </a:p>
          <a:p>
            <a:endParaRPr lang="en-US">
              <a:latin typeface="Tahoma" charset="0"/>
            </a:endParaRPr>
          </a:p>
          <a:p>
            <a:r>
              <a:rPr lang="en-US">
                <a:latin typeface="Tahoma" charset="0"/>
              </a:rPr>
              <a:t>The set of </a:t>
            </a:r>
            <a:r>
              <a:rPr lang="en-US">
                <a:solidFill>
                  <a:srgbClr val="0000FF"/>
                </a:solidFill>
                <a:latin typeface="Tahoma" charset="0"/>
              </a:rPr>
              <a:t>read reference voltages</a:t>
            </a:r>
            <a:r>
              <a:rPr lang="en-US">
                <a:latin typeface="Tahoma" charset="0"/>
              </a:rPr>
              <a:t> is </a:t>
            </a:r>
            <a:r>
              <a:rPr lang="en-US">
                <a:solidFill>
                  <a:srgbClr val="0000FF"/>
                </a:solidFill>
                <a:latin typeface="Tahoma" charset="0"/>
              </a:rPr>
              <a:t>determined</a:t>
            </a:r>
            <a:r>
              <a:rPr lang="en-US">
                <a:latin typeface="Tahoma" charset="0"/>
              </a:rPr>
              <a:t> based on the </a:t>
            </a:r>
            <a:r>
              <a:rPr lang="en-US" b="1" i="1">
                <a:solidFill>
                  <a:srgbClr val="0000FF"/>
                </a:solidFill>
                <a:latin typeface="Tahoma" charset="0"/>
              </a:rPr>
              <a:t>overall threshold voltage distribution of all cells </a:t>
            </a:r>
            <a:r>
              <a:rPr lang="en-US">
                <a:latin typeface="Tahoma" charset="0"/>
              </a:rPr>
              <a:t>in flash memory</a:t>
            </a:r>
          </a:p>
        </p:txBody>
      </p:sp>
      <p:sp>
        <p:nvSpPr>
          <p:cNvPr id="270339"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F6E52734-B06B-1045-89EA-70E4E022F196}"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112</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5988898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Title 1"/>
          <p:cNvSpPr>
            <a:spLocks noGrp="1"/>
          </p:cNvSpPr>
          <p:nvPr>
            <p:ph type="title"/>
          </p:nvPr>
        </p:nvSpPr>
        <p:spPr/>
        <p:txBody>
          <a:bodyPr/>
          <a:lstStyle/>
          <a:p>
            <a:r>
              <a:rPr lang="en-US">
                <a:latin typeface="Garamond" charset="0"/>
              </a:rPr>
              <a:t>New Observations </a:t>
            </a:r>
            <a:r>
              <a:rPr lang="en-US" sz="2800" b="1">
                <a:latin typeface="Garamond" charset="0"/>
              </a:rPr>
              <a:t>[Cai+ SIGMETRICS’14]</a:t>
            </a:r>
          </a:p>
        </p:txBody>
      </p:sp>
      <p:sp>
        <p:nvSpPr>
          <p:cNvPr id="3" name="Content Placeholder 2"/>
          <p:cNvSpPr>
            <a:spLocks noGrp="1"/>
          </p:cNvSpPr>
          <p:nvPr>
            <p:ph idx="1"/>
          </p:nvPr>
        </p:nvSpPr>
        <p:spPr/>
        <p:txBody>
          <a:bodyPr/>
          <a:lstStyle/>
          <a:p>
            <a:r>
              <a:rPr lang="en-US">
                <a:solidFill>
                  <a:srgbClr val="0000FF"/>
                </a:solidFill>
                <a:latin typeface="Tahoma" charset="0"/>
              </a:rPr>
              <a:t>Vth distributions of </a:t>
            </a:r>
            <a:r>
              <a:rPr lang="en-US" b="1">
                <a:solidFill>
                  <a:srgbClr val="0000FF"/>
                </a:solidFill>
                <a:latin typeface="Tahoma" charset="0"/>
              </a:rPr>
              <a:t>cells with different-valued immediate-neighbor cells </a:t>
            </a:r>
            <a:r>
              <a:rPr lang="en-US">
                <a:solidFill>
                  <a:srgbClr val="0000FF"/>
                </a:solidFill>
                <a:latin typeface="Tahoma" charset="0"/>
              </a:rPr>
              <a:t>are significantly different</a:t>
            </a:r>
          </a:p>
          <a:p>
            <a:pPr lvl="1"/>
            <a:r>
              <a:rPr lang="en-US">
                <a:latin typeface="Tahoma" charset="0"/>
              </a:rPr>
              <a:t>Because neighbor value affects the amount of Vth shift</a:t>
            </a:r>
          </a:p>
          <a:p>
            <a:endParaRPr lang="en-US">
              <a:latin typeface="Tahoma" charset="0"/>
            </a:endParaRPr>
          </a:p>
          <a:p>
            <a:r>
              <a:rPr lang="en-US">
                <a:solidFill>
                  <a:srgbClr val="FF0000"/>
                </a:solidFill>
                <a:latin typeface="Tahoma" charset="0"/>
              </a:rPr>
              <a:t>Corollary:</a:t>
            </a:r>
            <a:r>
              <a:rPr lang="en-US">
                <a:solidFill>
                  <a:srgbClr val="0000FF"/>
                </a:solidFill>
                <a:latin typeface="Tahoma" charset="0"/>
              </a:rPr>
              <a:t> If we know the value of the immediate-neighbor</a:t>
            </a:r>
            <a:r>
              <a:rPr lang="en-US">
                <a:solidFill>
                  <a:srgbClr val="000000"/>
                </a:solidFill>
                <a:latin typeface="Tahoma" charset="0"/>
              </a:rPr>
              <a:t>, we can find a </a:t>
            </a:r>
            <a:r>
              <a:rPr lang="en-US">
                <a:solidFill>
                  <a:srgbClr val="0000FF"/>
                </a:solidFill>
                <a:latin typeface="Tahoma" charset="0"/>
              </a:rPr>
              <a:t>more accurate set of read reference voltages </a:t>
            </a:r>
            <a:r>
              <a:rPr lang="en-US">
                <a:solidFill>
                  <a:srgbClr val="000000"/>
                </a:solidFill>
                <a:latin typeface="Tahoma" charset="0"/>
              </a:rPr>
              <a:t>based on the “conditional” threshold voltage distribution</a:t>
            </a:r>
          </a:p>
          <a:p>
            <a:endParaRPr lang="en-US">
              <a:solidFill>
                <a:srgbClr val="000000"/>
              </a:solidFill>
              <a:latin typeface="Tahoma" charset="0"/>
            </a:endParaRPr>
          </a:p>
        </p:txBody>
      </p:sp>
      <p:sp>
        <p:nvSpPr>
          <p:cNvPr id="27136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39770247-4D09-A648-B95E-A9FF88F1C7B3}"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113</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271364" name="Rectangle 1"/>
          <p:cNvSpPr>
            <a:spLocks noChangeArrowheads="1"/>
          </p:cNvSpPr>
          <p:nvPr/>
        </p:nvSpPr>
        <p:spPr bwMode="auto">
          <a:xfrm>
            <a:off x="469900" y="5151438"/>
            <a:ext cx="8826500"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Tahoma" charset="0"/>
                <a:ea typeface="ＭＳ Ｐゴシック" panose="020B0600070205080204" pitchFamily="34" charset="-128"/>
                <a:cs typeface="+mn-cs"/>
              </a:rPr>
              <a:t>Cai et al.,</a:t>
            </a:r>
            <a:r>
              <a:rPr kumimoji="0" lang="en-US" sz="2000" b="0" i="0" u="none" strike="noStrike" kern="1200" cap="none" spc="0" normalizeH="0" baseline="0" noProof="0">
                <a:ln>
                  <a:noFill/>
                </a:ln>
                <a:solidFill>
                  <a:srgbClr val="0000FF"/>
                </a:solidFill>
                <a:effectLst/>
                <a:uLnTx/>
                <a:uFillTx/>
                <a:latin typeface="Tahoma" charset="0"/>
                <a:ea typeface="ＭＳ Ｐゴシック" panose="020B0600070205080204" pitchFamily="34" charset="-128"/>
                <a:cs typeface="+mn-cs"/>
              </a:rPr>
              <a:t> </a:t>
            </a:r>
            <a:r>
              <a:rPr kumimoji="0" lang="en-US" sz="2000" b="0" i="0" u="none" strike="noStrike" kern="1200" cap="none" spc="0" normalizeH="0" baseline="0" noProof="0">
                <a:ln>
                  <a:noFill/>
                </a:ln>
                <a:solidFill>
                  <a:srgbClr val="FF0000"/>
                </a:solidFill>
                <a:effectLst/>
                <a:uLnTx/>
                <a:uFillTx/>
                <a:latin typeface="Tahoma" charset="0"/>
                <a:ea typeface="ＭＳ Ｐゴシック" panose="020B0600070205080204" pitchFamily="34" charset="-128"/>
                <a:cs typeface="+mn-cs"/>
              </a:rPr>
              <a:t>Neighbor-Cell Assisted Error Correction for MLC NAND Flash Memories, </a:t>
            </a:r>
            <a:r>
              <a:rPr kumimoji="0" lang="en-US" sz="2000" b="0" i="0" u="none" strike="noStrike" kern="1200" cap="none" spc="0" normalizeH="0" baseline="0" noProof="0">
                <a:ln>
                  <a:noFill/>
                </a:ln>
                <a:solidFill>
                  <a:srgbClr val="000000"/>
                </a:solidFill>
                <a:effectLst/>
                <a:uLnTx/>
                <a:uFillTx/>
                <a:latin typeface="Tahoma" charset="0"/>
                <a:ea typeface="ＭＳ Ｐゴシック" panose="020B0600070205080204" pitchFamily="34" charset="-128"/>
                <a:cs typeface="+mn-cs"/>
              </a:rPr>
              <a:t>SIGMETRICS 2014.</a:t>
            </a:r>
          </a:p>
        </p:txBody>
      </p:sp>
    </p:spTree>
    <p:extLst>
      <p:ext uri="{BB962C8B-B14F-4D97-AF65-F5344CB8AC3E}">
        <p14:creationId xmlns:p14="http://schemas.microsoft.com/office/powerpoint/2010/main" val="18088722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Title 1"/>
          <p:cNvSpPr>
            <a:spLocks noGrp="1"/>
          </p:cNvSpPr>
          <p:nvPr>
            <p:ph type="title"/>
          </p:nvPr>
        </p:nvSpPr>
        <p:spPr>
          <a:xfrm>
            <a:off x="228600" y="152400"/>
            <a:ext cx="8785225" cy="1066800"/>
          </a:xfrm>
        </p:spPr>
        <p:txBody>
          <a:bodyPr/>
          <a:lstStyle/>
          <a:p>
            <a:r>
              <a:rPr lang="en-US">
                <a:latin typeface="Garamond" charset="0"/>
              </a:rPr>
              <a:t>Secrets of Threshold Voltage Distributions</a:t>
            </a:r>
          </a:p>
        </p:txBody>
      </p:sp>
      <p:sp>
        <p:nvSpPr>
          <p:cNvPr id="272386"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134E4BA2-BF2F-8941-B50E-E49A8ECFE83E}"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114</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grpSp>
        <p:nvGrpSpPr>
          <p:cNvPr id="272387" name="Group 31"/>
          <p:cNvGrpSpPr>
            <a:grpSpLocks/>
          </p:cNvGrpSpPr>
          <p:nvPr/>
        </p:nvGrpSpPr>
        <p:grpSpPr bwMode="auto">
          <a:xfrm>
            <a:off x="1797050" y="1131888"/>
            <a:ext cx="7275513" cy="554037"/>
            <a:chOff x="1563020" y="1132361"/>
            <a:chExt cx="7275437" cy="552896"/>
          </a:xfrm>
        </p:grpSpPr>
        <p:grpSp>
          <p:nvGrpSpPr>
            <p:cNvPr id="31" name="Group 30"/>
            <p:cNvGrpSpPr/>
            <p:nvPr/>
          </p:nvGrpSpPr>
          <p:grpSpPr>
            <a:xfrm>
              <a:off x="1563020" y="1228057"/>
              <a:ext cx="6571140" cy="457200"/>
              <a:chOff x="765545" y="1313121"/>
              <a:chExt cx="6571140" cy="457200"/>
            </a:xfrm>
            <a:noFill/>
          </p:grpSpPr>
          <p:grpSp>
            <p:nvGrpSpPr>
              <p:cNvPr id="8" name="Group 7"/>
              <p:cNvGrpSpPr/>
              <p:nvPr/>
            </p:nvGrpSpPr>
            <p:grpSpPr>
              <a:xfrm>
                <a:off x="765545" y="1313121"/>
                <a:ext cx="818706" cy="457200"/>
                <a:chOff x="765545" y="1313121"/>
                <a:chExt cx="818706" cy="457200"/>
              </a:xfrm>
              <a:grpFill/>
            </p:grpSpPr>
            <p:sp>
              <p:nvSpPr>
                <p:cNvPr id="5" name="Rectangle 4"/>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7" name="Straight Connector 6"/>
                <p:cNvCxnSpPr>
                  <a:stCxn id="5"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9" name="Group 8"/>
              <p:cNvGrpSpPr/>
              <p:nvPr/>
            </p:nvGrpSpPr>
            <p:grpSpPr>
              <a:xfrm>
                <a:off x="1587824" y="1313121"/>
                <a:ext cx="818706" cy="457200"/>
                <a:chOff x="765545" y="1313121"/>
                <a:chExt cx="818706" cy="457200"/>
              </a:xfrm>
              <a:grpFill/>
            </p:grpSpPr>
            <p:sp>
              <p:nvSpPr>
                <p:cNvPr id="10" name="Rectangle 9"/>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11" name="Straight Connector 10"/>
                <p:cNvCxnSpPr>
                  <a:stCxn id="10"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2" name="Group 11"/>
              <p:cNvGrpSpPr/>
              <p:nvPr/>
            </p:nvGrpSpPr>
            <p:grpSpPr>
              <a:xfrm>
                <a:off x="2406565" y="1313121"/>
                <a:ext cx="818706" cy="457200"/>
                <a:chOff x="765545" y="1313121"/>
                <a:chExt cx="818706" cy="457200"/>
              </a:xfrm>
              <a:grpFill/>
            </p:grpSpPr>
            <p:sp>
              <p:nvSpPr>
                <p:cNvPr id="13" name="Rectangle 12"/>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14" name="Straight Connector 13"/>
                <p:cNvCxnSpPr>
                  <a:stCxn id="13"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5" name="Group 14"/>
              <p:cNvGrpSpPr/>
              <p:nvPr/>
            </p:nvGrpSpPr>
            <p:grpSpPr>
              <a:xfrm>
                <a:off x="3228844" y="1313121"/>
                <a:ext cx="818706" cy="457200"/>
                <a:chOff x="765545" y="1313121"/>
                <a:chExt cx="818706" cy="457200"/>
              </a:xfrm>
              <a:grpFill/>
            </p:grpSpPr>
            <p:sp>
              <p:nvSpPr>
                <p:cNvPr id="16" name="Rectangle 15"/>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17" name="Straight Connector 16"/>
                <p:cNvCxnSpPr>
                  <a:stCxn id="16"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a:off x="4054680" y="1313121"/>
                <a:ext cx="818706" cy="457200"/>
                <a:chOff x="765545" y="1313121"/>
                <a:chExt cx="818706" cy="457200"/>
              </a:xfrm>
              <a:grpFill/>
            </p:grpSpPr>
            <p:sp>
              <p:nvSpPr>
                <p:cNvPr id="19" name="Rectangle 18"/>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20" name="Straight Connector 19"/>
                <p:cNvCxnSpPr>
                  <a:stCxn id="19"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1" name="Group 20"/>
              <p:cNvGrpSpPr/>
              <p:nvPr/>
            </p:nvGrpSpPr>
            <p:grpSpPr>
              <a:xfrm>
                <a:off x="4876959" y="1313121"/>
                <a:ext cx="818706" cy="457200"/>
                <a:chOff x="765545" y="1313121"/>
                <a:chExt cx="818706" cy="457200"/>
              </a:xfrm>
              <a:grpFill/>
            </p:grpSpPr>
            <p:sp>
              <p:nvSpPr>
                <p:cNvPr id="22" name="Rectangle 21"/>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23" name="Straight Connector 22"/>
                <p:cNvCxnSpPr>
                  <a:stCxn id="22"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4" name="Group 23"/>
              <p:cNvGrpSpPr/>
              <p:nvPr/>
            </p:nvGrpSpPr>
            <p:grpSpPr>
              <a:xfrm>
                <a:off x="5695700" y="1313121"/>
                <a:ext cx="818706" cy="457200"/>
                <a:chOff x="765545" y="1313121"/>
                <a:chExt cx="818706" cy="457200"/>
              </a:xfrm>
              <a:grpFill/>
            </p:grpSpPr>
            <p:sp>
              <p:nvSpPr>
                <p:cNvPr id="25" name="Rectangle 24"/>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26" name="Straight Connector 25"/>
                <p:cNvCxnSpPr>
                  <a:stCxn id="25"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27" name="Group 26"/>
              <p:cNvGrpSpPr/>
              <p:nvPr/>
            </p:nvGrpSpPr>
            <p:grpSpPr>
              <a:xfrm>
                <a:off x="6517979" y="1313121"/>
                <a:ext cx="818706" cy="457200"/>
                <a:chOff x="765545" y="1313121"/>
                <a:chExt cx="818706" cy="457200"/>
              </a:xfrm>
              <a:grpFill/>
            </p:grpSpPr>
            <p:sp>
              <p:nvSpPr>
                <p:cNvPr id="28" name="Rectangle 27"/>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29" name="Straight Connector 28"/>
                <p:cNvCxnSpPr>
                  <a:stCxn id="28"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sp>
          <p:nvSpPr>
            <p:cNvPr id="272476" name="TextBox 29"/>
            <p:cNvSpPr txBox="1">
              <a:spLocks noChangeArrowheads="1"/>
            </p:cNvSpPr>
            <p:nvPr/>
          </p:nvSpPr>
          <p:spPr bwMode="auto">
            <a:xfrm>
              <a:off x="8038238" y="1132361"/>
              <a:ext cx="80021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ＭＳ Ｐゴシック" charset="0"/>
                </a:rPr>
                <a:t>……</a:t>
              </a:r>
            </a:p>
          </p:txBody>
        </p:sp>
      </p:grpSp>
      <p:grpSp>
        <p:nvGrpSpPr>
          <p:cNvPr id="272388" name="Group 32"/>
          <p:cNvGrpSpPr>
            <a:grpSpLocks/>
          </p:cNvGrpSpPr>
          <p:nvPr/>
        </p:nvGrpSpPr>
        <p:grpSpPr bwMode="auto">
          <a:xfrm>
            <a:off x="1800225" y="1965325"/>
            <a:ext cx="7275513" cy="552450"/>
            <a:chOff x="1563020" y="1132361"/>
            <a:chExt cx="7275437" cy="552896"/>
          </a:xfrm>
        </p:grpSpPr>
        <p:grpSp>
          <p:nvGrpSpPr>
            <p:cNvPr id="34" name="Group 33"/>
            <p:cNvGrpSpPr/>
            <p:nvPr/>
          </p:nvGrpSpPr>
          <p:grpSpPr>
            <a:xfrm>
              <a:off x="1563020" y="1228057"/>
              <a:ext cx="6571140" cy="457200"/>
              <a:chOff x="765545" y="1313121"/>
              <a:chExt cx="6571140" cy="457200"/>
            </a:xfrm>
            <a:noFill/>
          </p:grpSpPr>
          <p:grpSp>
            <p:nvGrpSpPr>
              <p:cNvPr id="36" name="Group 35"/>
              <p:cNvGrpSpPr/>
              <p:nvPr/>
            </p:nvGrpSpPr>
            <p:grpSpPr>
              <a:xfrm>
                <a:off x="765545" y="1313121"/>
                <a:ext cx="818706" cy="457200"/>
                <a:chOff x="765545" y="1313121"/>
                <a:chExt cx="818706" cy="457200"/>
              </a:xfrm>
              <a:grpFill/>
            </p:grpSpPr>
            <p:sp>
              <p:nvSpPr>
                <p:cNvPr id="58" name="Rectangle 57"/>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59" name="Straight Connector 58"/>
                <p:cNvCxnSpPr>
                  <a:stCxn id="58"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37" name="Group 36"/>
              <p:cNvGrpSpPr/>
              <p:nvPr/>
            </p:nvGrpSpPr>
            <p:grpSpPr>
              <a:xfrm>
                <a:off x="1587824" y="1313121"/>
                <a:ext cx="818706" cy="457200"/>
                <a:chOff x="765545" y="1313121"/>
                <a:chExt cx="818706" cy="457200"/>
              </a:xfrm>
              <a:grpFill/>
            </p:grpSpPr>
            <p:sp>
              <p:nvSpPr>
                <p:cNvPr id="56" name="Rectangle 55"/>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57" name="Straight Connector 56"/>
                <p:cNvCxnSpPr>
                  <a:stCxn id="56"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38" name="Group 37"/>
              <p:cNvGrpSpPr/>
              <p:nvPr/>
            </p:nvGrpSpPr>
            <p:grpSpPr>
              <a:xfrm>
                <a:off x="2406565" y="1313121"/>
                <a:ext cx="818706" cy="457200"/>
                <a:chOff x="765545" y="1313121"/>
                <a:chExt cx="818706" cy="457200"/>
              </a:xfrm>
              <a:grpFill/>
            </p:grpSpPr>
            <p:sp>
              <p:nvSpPr>
                <p:cNvPr id="54" name="Rectangle 53"/>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55" name="Straight Connector 54"/>
                <p:cNvCxnSpPr>
                  <a:stCxn id="54"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39" name="Group 38"/>
              <p:cNvGrpSpPr/>
              <p:nvPr/>
            </p:nvGrpSpPr>
            <p:grpSpPr>
              <a:xfrm>
                <a:off x="3228844" y="1313121"/>
                <a:ext cx="818706" cy="457200"/>
                <a:chOff x="765545" y="1313121"/>
                <a:chExt cx="818706" cy="457200"/>
              </a:xfrm>
              <a:grpFill/>
            </p:grpSpPr>
            <p:sp>
              <p:nvSpPr>
                <p:cNvPr id="52" name="Rectangle 51"/>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53" name="Straight Connector 52"/>
                <p:cNvCxnSpPr>
                  <a:stCxn id="52"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40" name="Group 39"/>
              <p:cNvGrpSpPr/>
              <p:nvPr/>
            </p:nvGrpSpPr>
            <p:grpSpPr>
              <a:xfrm>
                <a:off x="4054680" y="1313121"/>
                <a:ext cx="818706" cy="457200"/>
                <a:chOff x="765545" y="1313121"/>
                <a:chExt cx="818706" cy="457200"/>
              </a:xfrm>
              <a:grpFill/>
            </p:grpSpPr>
            <p:sp>
              <p:nvSpPr>
                <p:cNvPr id="50" name="Rectangle 49"/>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51" name="Straight Connector 50"/>
                <p:cNvCxnSpPr>
                  <a:stCxn id="50"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41" name="Group 40"/>
              <p:cNvGrpSpPr/>
              <p:nvPr/>
            </p:nvGrpSpPr>
            <p:grpSpPr>
              <a:xfrm>
                <a:off x="4876959" y="1313121"/>
                <a:ext cx="818706" cy="457200"/>
                <a:chOff x="765545" y="1313121"/>
                <a:chExt cx="818706" cy="457200"/>
              </a:xfrm>
              <a:grpFill/>
            </p:grpSpPr>
            <p:sp>
              <p:nvSpPr>
                <p:cNvPr id="48" name="Rectangle 47"/>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49" name="Straight Connector 48"/>
                <p:cNvCxnSpPr>
                  <a:stCxn id="48"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42" name="Group 41"/>
              <p:cNvGrpSpPr/>
              <p:nvPr/>
            </p:nvGrpSpPr>
            <p:grpSpPr>
              <a:xfrm>
                <a:off x="5695700" y="1313121"/>
                <a:ext cx="818706" cy="457200"/>
                <a:chOff x="765545" y="1313121"/>
                <a:chExt cx="818706" cy="457200"/>
              </a:xfrm>
              <a:grpFill/>
            </p:grpSpPr>
            <p:sp>
              <p:nvSpPr>
                <p:cNvPr id="46" name="Rectangle 45"/>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47" name="Straight Connector 46"/>
                <p:cNvCxnSpPr>
                  <a:stCxn id="46"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43" name="Group 42"/>
              <p:cNvGrpSpPr/>
              <p:nvPr/>
            </p:nvGrpSpPr>
            <p:grpSpPr>
              <a:xfrm>
                <a:off x="6517979" y="1313121"/>
                <a:ext cx="818706" cy="457200"/>
                <a:chOff x="765545" y="1313121"/>
                <a:chExt cx="818706" cy="457200"/>
              </a:xfrm>
              <a:grpFill/>
            </p:grpSpPr>
            <p:sp>
              <p:nvSpPr>
                <p:cNvPr id="44" name="Rectangle 43"/>
                <p:cNvSpPr/>
                <p:nvPr/>
              </p:nvSpPr>
              <p:spPr>
                <a:xfrm>
                  <a:off x="765545" y="1313121"/>
                  <a:ext cx="457200" cy="457200"/>
                </a:xfrm>
                <a:prstGeom prst="rect">
                  <a:avLst/>
                </a:prstGeom>
                <a:grpFill/>
                <a:ln w="19050">
                  <a:solidFill>
                    <a:schemeClr val="tx1"/>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cxnSp>
              <p:nvCxnSpPr>
                <p:cNvPr id="45" name="Straight Connector 44"/>
                <p:cNvCxnSpPr>
                  <a:stCxn id="44" idx="3"/>
                </p:cNvCxnSpPr>
                <p:nvPr/>
              </p:nvCxnSpPr>
              <p:spPr>
                <a:xfrm>
                  <a:off x="1222745" y="1541721"/>
                  <a:ext cx="361506" cy="0"/>
                </a:xfrm>
                <a:prstGeom prst="line">
                  <a:avLst/>
                </a:prstGeom>
                <a:grpFill/>
                <a:ln w="19050">
                  <a:solidFill>
                    <a:schemeClr val="tx1"/>
                  </a:solidFill>
                </a:ln>
              </p:spPr>
              <p:style>
                <a:lnRef idx="2">
                  <a:schemeClr val="accent1"/>
                </a:lnRef>
                <a:fillRef idx="0">
                  <a:schemeClr val="accent1"/>
                </a:fillRef>
                <a:effectRef idx="1">
                  <a:schemeClr val="accent1"/>
                </a:effectRef>
                <a:fontRef idx="minor">
                  <a:schemeClr val="tx1"/>
                </a:fontRef>
              </p:style>
            </p:cxnSp>
          </p:grpSp>
        </p:grpSp>
        <p:sp>
          <p:nvSpPr>
            <p:cNvPr id="272474" name="TextBox 34"/>
            <p:cNvSpPr txBox="1">
              <a:spLocks noChangeArrowheads="1"/>
            </p:cNvSpPr>
            <p:nvPr/>
          </p:nvSpPr>
          <p:spPr bwMode="auto">
            <a:xfrm>
              <a:off x="8038238" y="1132361"/>
              <a:ext cx="80021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ＭＳ Ｐゴシック" charset="0"/>
                </a:rPr>
                <a:t>……</a:t>
              </a:r>
            </a:p>
          </p:txBody>
        </p:sp>
      </p:grpSp>
      <p:sp>
        <p:nvSpPr>
          <p:cNvPr id="272389" name="TextBox 59"/>
          <p:cNvSpPr txBox="1">
            <a:spLocks noChangeArrowheads="1"/>
          </p:cNvSpPr>
          <p:nvPr/>
        </p:nvSpPr>
        <p:spPr bwMode="auto">
          <a:xfrm>
            <a:off x="127000" y="2105025"/>
            <a:ext cx="12192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Victim WL</a:t>
            </a:r>
          </a:p>
        </p:txBody>
      </p:sp>
      <p:sp>
        <p:nvSpPr>
          <p:cNvPr id="272390" name="TextBox 60"/>
          <p:cNvSpPr txBox="1">
            <a:spLocks noChangeArrowheads="1"/>
          </p:cNvSpPr>
          <p:nvPr/>
        </p:nvSpPr>
        <p:spPr bwMode="auto">
          <a:xfrm>
            <a:off x="141288" y="1268413"/>
            <a:ext cx="16478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Aggressor WL</a:t>
            </a:r>
          </a:p>
        </p:txBody>
      </p:sp>
      <p:grpSp>
        <p:nvGrpSpPr>
          <p:cNvPr id="71" name="Group 70"/>
          <p:cNvGrpSpPr>
            <a:grpSpLocks/>
          </p:cNvGrpSpPr>
          <p:nvPr/>
        </p:nvGrpSpPr>
        <p:grpSpPr bwMode="auto">
          <a:xfrm>
            <a:off x="1800225" y="1252538"/>
            <a:ext cx="6197600" cy="369887"/>
            <a:chOff x="1800484" y="1253185"/>
            <a:chExt cx="6198069" cy="369332"/>
          </a:xfrm>
        </p:grpSpPr>
        <p:sp>
          <p:nvSpPr>
            <p:cNvPr id="272465" name="TextBox 61"/>
            <p:cNvSpPr txBox="1">
              <a:spLocks noChangeArrowheads="1"/>
            </p:cNvSpPr>
            <p:nvPr/>
          </p:nvSpPr>
          <p:spPr bwMode="auto">
            <a:xfrm>
              <a:off x="1800484" y="1253185"/>
              <a:ext cx="4240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11</a:t>
              </a:r>
            </a:p>
          </p:txBody>
        </p:sp>
        <p:sp>
          <p:nvSpPr>
            <p:cNvPr id="272466" name="TextBox 63"/>
            <p:cNvSpPr txBox="1">
              <a:spLocks noChangeArrowheads="1"/>
            </p:cNvSpPr>
            <p:nvPr/>
          </p:nvSpPr>
          <p:spPr bwMode="auto">
            <a:xfrm>
              <a:off x="2622763" y="1253185"/>
              <a:ext cx="44114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10</a:t>
              </a:r>
            </a:p>
          </p:txBody>
        </p:sp>
        <p:sp>
          <p:nvSpPr>
            <p:cNvPr id="272467" name="TextBox 64"/>
            <p:cNvSpPr txBox="1">
              <a:spLocks noChangeArrowheads="1"/>
            </p:cNvSpPr>
            <p:nvPr/>
          </p:nvSpPr>
          <p:spPr bwMode="auto">
            <a:xfrm>
              <a:off x="3437931" y="1253185"/>
              <a:ext cx="44114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01</a:t>
              </a:r>
            </a:p>
          </p:txBody>
        </p:sp>
        <p:sp>
          <p:nvSpPr>
            <p:cNvPr id="272468" name="TextBox 65"/>
            <p:cNvSpPr txBox="1">
              <a:spLocks noChangeArrowheads="1"/>
            </p:cNvSpPr>
            <p:nvPr/>
          </p:nvSpPr>
          <p:spPr bwMode="auto">
            <a:xfrm>
              <a:off x="4279837" y="1253185"/>
              <a:ext cx="44114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00</a:t>
              </a:r>
            </a:p>
          </p:txBody>
        </p:sp>
        <p:sp>
          <p:nvSpPr>
            <p:cNvPr id="272469" name="TextBox 66"/>
            <p:cNvSpPr txBox="1">
              <a:spLocks noChangeArrowheads="1"/>
            </p:cNvSpPr>
            <p:nvPr/>
          </p:nvSpPr>
          <p:spPr bwMode="auto">
            <a:xfrm>
              <a:off x="5070156" y="1253185"/>
              <a:ext cx="44114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01</a:t>
              </a:r>
            </a:p>
          </p:txBody>
        </p:sp>
        <p:sp>
          <p:nvSpPr>
            <p:cNvPr id="272470" name="TextBox 67"/>
            <p:cNvSpPr txBox="1">
              <a:spLocks noChangeArrowheads="1"/>
            </p:cNvSpPr>
            <p:nvPr/>
          </p:nvSpPr>
          <p:spPr bwMode="auto">
            <a:xfrm>
              <a:off x="5927952" y="1253185"/>
              <a:ext cx="44114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10</a:t>
              </a:r>
            </a:p>
          </p:txBody>
        </p:sp>
        <p:sp>
          <p:nvSpPr>
            <p:cNvPr id="272471" name="TextBox 68"/>
            <p:cNvSpPr txBox="1">
              <a:spLocks noChangeArrowheads="1"/>
            </p:cNvSpPr>
            <p:nvPr/>
          </p:nvSpPr>
          <p:spPr bwMode="auto">
            <a:xfrm>
              <a:off x="6760274" y="1253185"/>
              <a:ext cx="42402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11</a:t>
              </a:r>
            </a:p>
          </p:txBody>
        </p:sp>
        <p:sp>
          <p:nvSpPr>
            <p:cNvPr id="272472" name="TextBox 69"/>
            <p:cNvSpPr txBox="1">
              <a:spLocks noChangeArrowheads="1"/>
            </p:cNvSpPr>
            <p:nvPr/>
          </p:nvSpPr>
          <p:spPr bwMode="auto">
            <a:xfrm>
              <a:off x="7557407" y="1253185"/>
              <a:ext cx="44114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00</a:t>
              </a:r>
            </a:p>
          </p:txBody>
        </p:sp>
      </p:grpSp>
      <p:grpSp>
        <p:nvGrpSpPr>
          <p:cNvPr id="178" name="Group 177"/>
          <p:cNvGrpSpPr>
            <a:grpSpLocks/>
          </p:cNvGrpSpPr>
          <p:nvPr/>
        </p:nvGrpSpPr>
        <p:grpSpPr bwMode="auto">
          <a:xfrm>
            <a:off x="3186113" y="4252913"/>
            <a:ext cx="4332287" cy="1557337"/>
            <a:chOff x="3186324" y="4252672"/>
            <a:chExt cx="4332513" cy="1557576"/>
          </a:xfrm>
        </p:grpSpPr>
        <p:grpSp>
          <p:nvGrpSpPr>
            <p:cNvPr id="272455" name="Group 75"/>
            <p:cNvGrpSpPr>
              <a:grpSpLocks/>
            </p:cNvGrpSpPr>
            <p:nvPr/>
          </p:nvGrpSpPr>
          <p:grpSpPr bwMode="auto">
            <a:xfrm>
              <a:off x="4528408" y="4964190"/>
              <a:ext cx="943916" cy="846058"/>
              <a:chOff x="1318260" y="1119902"/>
              <a:chExt cx="1165860" cy="846058"/>
            </a:xfrm>
          </p:grpSpPr>
          <p:sp>
            <p:nvSpPr>
              <p:cNvPr id="86" name="Freeform 85"/>
              <p:cNvSpPr/>
              <p:nvPr/>
            </p:nvSpPr>
            <p:spPr>
              <a:xfrm>
                <a:off x="1317547" y="1119693"/>
                <a:ext cx="586301" cy="846267"/>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87" name="Freeform 86"/>
              <p:cNvSpPr/>
              <p:nvPr/>
            </p:nvSpPr>
            <p:spPr>
              <a:xfrm flipH="1">
                <a:off x="1897966" y="1119693"/>
                <a:ext cx="586301" cy="846267"/>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grpSp>
          <p:nvGrpSpPr>
            <p:cNvPr id="272456" name="Group 91"/>
            <p:cNvGrpSpPr>
              <a:grpSpLocks/>
            </p:cNvGrpSpPr>
            <p:nvPr/>
          </p:nvGrpSpPr>
          <p:grpSpPr bwMode="auto">
            <a:xfrm>
              <a:off x="5690664" y="4956570"/>
              <a:ext cx="943916" cy="846058"/>
              <a:chOff x="1318260" y="1119902"/>
              <a:chExt cx="1165860" cy="846058"/>
            </a:xfrm>
          </p:grpSpPr>
          <p:sp>
            <p:nvSpPr>
              <p:cNvPr id="102" name="Freeform 101"/>
              <p:cNvSpPr/>
              <p:nvPr/>
            </p:nvSpPr>
            <p:spPr>
              <a:xfrm>
                <a:off x="1317368" y="1119374"/>
                <a:ext cx="586301" cy="846268"/>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03" name="Freeform 102"/>
              <p:cNvSpPr/>
              <p:nvPr/>
            </p:nvSpPr>
            <p:spPr>
              <a:xfrm flipH="1">
                <a:off x="1897786" y="1119374"/>
                <a:ext cx="586301" cy="846268"/>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cxnSp>
          <p:nvCxnSpPr>
            <p:cNvPr id="138" name="Straight Arrow Connector 137"/>
            <p:cNvCxnSpPr>
              <a:endCxn id="86" idx="2"/>
            </p:cNvCxnSpPr>
            <p:nvPr/>
          </p:nvCxnSpPr>
          <p:spPr>
            <a:xfrm>
              <a:off x="3567344" y="4570221"/>
              <a:ext cx="1300230" cy="447744"/>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2458" name="TextBox 141"/>
            <p:cNvSpPr txBox="1">
              <a:spLocks noChangeArrowheads="1"/>
            </p:cNvSpPr>
            <p:nvPr/>
          </p:nvSpPr>
          <p:spPr bwMode="auto">
            <a:xfrm>
              <a:off x="3186324" y="4252672"/>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ＭＳ Ｐゴシック" charset="0"/>
                </a:rPr>
                <a:t>N11</a:t>
              </a:r>
            </a:p>
          </p:txBody>
        </p:sp>
        <p:cxnSp>
          <p:nvCxnSpPr>
            <p:cNvPr id="155" name="Straight Arrow Connector 154"/>
            <p:cNvCxnSpPr>
              <a:endCxn id="103" idx="3"/>
            </p:cNvCxnSpPr>
            <p:nvPr/>
          </p:nvCxnSpPr>
          <p:spPr>
            <a:xfrm flipH="1">
              <a:off x="6159866" y="4608327"/>
              <a:ext cx="1171636" cy="347715"/>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2460" name="TextBox 158"/>
            <p:cNvSpPr txBox="1">
              <a:spLocks noChangeArrowheads="1"/>
            </p:cNvSpPr>
            <p:nvPr/>
          </p:nvSpPr>
          <p:spPr bwMode="auto">
            <a:xfrm>
              <a:off x="6951053" y="4290772"/>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ＭＳ Ｐゴシック" charset="0"/>
                </a:rPr>
                <a:t>N11</a:t>
              </a:r>
            </a:p>
          </p:txBody>
        </p:sp>
      </p:grpSp>
      <p:grpSp>
        <p:nvGrpSpPr>
          <p:cNvPr id="179" name="Group 178"/>
          <p:cNvGrpSpPr>
            <a:grpSpLocks/>
          </p:cNvGrpSpPr>
          <p:nvPr/>
        </p:nvGrpSpPr>
        <p:grpSpPr bwMode="auto">
          <a:xfrm>
            <a:off x="3649663" y="4252913"/>
            <a:ext cx="4332287" cy="1557337"/>
            <a:chOff x="3649740" y="4252672"/>
            <a:chExt cx="4332513" cy="1557576"/>
          </a:xfrm>
        </p:grpSpPr>
        <p:cxnSp>
          <p:nvCxnSpPr>
            <p:cNvPr id="139" name="Straight Arrow Connector 138"/>
            <p:cNvCxnSpPr>
              <a:endCxn id="84" idx="3"/>
            </p:cNvCxnSpPr>
            <p:nvPr/>
          </p:nvCxnSpPr>
          <p:spPr>
            <a:xfrm>
              <a:off x="4029172" y="4570221"/>
              <a:ext cx="1255779" cy="393760"/>
            </a:xfrm>
            <a:prstGeom prst="straightConnector1">
              <a:avLst/>
            </a:prstGeom>
            <a:ln w="127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272446" name="TextBox 142"/>
            <p:cNvSpPr txBox="1">
              <a:spLocks noChangeArrowheads="1"/>
            </p:cNvSpPr>
            <p:nvPr/>
          </p:nvSpPr>
          <p:spPr bwMode="auto">
            <a:xfrm>
              <a:off x="3649740" y="4252672"/>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C000"/>
                  </a:solidFill>
                  <a:effectLst/>
                  <a:uLnTx/>
                  <a:uFillTx/>
                  <a:latin typeface="Arial" charset="0"/>
                  <a:ea typeface="ＭＳ Ｐゴシック" charset="0"/>
                </a:rPr>
                <a:t>N00</a:t>
              </a:r>
            </a:p>
          </p:txBody>
        </p:sp>
        <p:cxnSp>
          <p:nvCxnSpPr>
            <p:cNvPr id="156" name="Straight Arrow Connector 155"/>
            <p:cNvCxnSpPr>
              <a:endCxn id="101" idx="3"/>
            </p:cNvCxnSpPr>
            <p:nvPr/>
          </p:nvCxnSpPr>
          <p:spPr>
            <a:xfrm flipH="1">
              <a:off x="6440711" y="4608327"/>
              <a:ext cx="1354208" cy="347715"/>
            </a:xfrm>
            <a:prstGeom prst="straightConnector1">
              <a:avLst/>
            </a:prstGeom>
            <a:ln w="12700">
              <a:solidFill>
                <a:srgbClr val="FFC000"/>
              </a:solidFill>
              <a:tailEnd type="arrow"/>
            </a:ln>
          </p:spPr>
          <p:style>
            <a:lnRef idx="1">
              <a:schemeClr val="accent1"/>
            </a:lnRef>
            <a:fillRef idx="0">
              <a:schemeClr val="accent1"/>
            </a:fillRef>
            <a:effectRef idx="0">
              <a:schemeClr val="accent1"/>
            </a:effectRef>
            <a:fontRef idx="minor">
              <a:schemeClr val="tx1"/>
            </a:fontRef>
          </p:style>
        </p:cxnSp>
        <p:grpSp>
          <p:nvGrpSpPr>
            <p:cNvPr id="272448" name="Group 76"/>
            <p:cNvGrpSpPr>
              <a:grpSpLocks/>
            </p:cNvGrpSpPr>
            <p:nvPr/>
          </p:nvGrpSpPr>
          <p:grpSpPr bwMode="auto">
            <a:xfrm>
              <a:off x="4810367" y="4964190"/>
              <a:ext cx="943916" cy="846058"/>
              <a:chOff x="1318260" y="1119902"/>
              <a:chExt cx="1165860" cy="846058"/>
            </a:xfrm>
          </p:grpSpPr>
          <p:sp>
            <p:nvSpPr>
              <p:cNvPr id="84" name="Freeform 83"/>
              <p:cNvSpPr/>
              <p:nvPr/>
            </p:nvSpPr>
            <p:spPr>
              <a:xfrm>
                <a:off x="1318132" y="1119693"/>
                <a:ext cx="586301" cy="846267"/>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85" name="Freeform 84"/>
              <p:cNvSpPr/>
              <p:nvPr/>
            </p:nvSpPr>
            <p:spPr>
              <a:xfrm flipH="1">
                <a:off x="1898550" y="1119693"/>
                <a:ext cx="586301" cy="846267"/>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grpSp>
          <p:nvGrpSpPr>
            <p:cNvPr id="272449" name="Group 92"/>
            <p:cNvGrpSpPr>
              <a:grpSpLocks/>
            </p:cNvGrpSpPr>
            <p:nvPr/>
          </p:nvGrpSpPr>
          <p:grpSpPr bwMode="auto">
            <a:xfrm>
              <a:off x="5972623" y="4956570"/>
              <a:ext cx="943916" cy="846058"/>
              <a:chOff x="1318260" y="1119902"/>
              <a:chExt cx="1165860" cy="846058"/>
            </a:xfrm>
          </p:grpSpPr>
          <p:sp>
            <p:nvSpPr>
              <p:cNvPr id="100" name="Freeform 99"/>
              <p:cNvSpPr/>
              <p:nvPr/>
            </p:nvSpPr>
            <p:spPr>
              <a:xfrm>
                <a:off x="1317951" y="1119374"/>
                <a:ext cx="586301" cy="846268"/>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01" name="Freeform 100"/>
              <p:cNvSpPr/>
              <p:nvPr/>
            </p:nvSpPr>
            <p:spPr>
              <a:xfrm flipH="1">
                <a:off x="1898369" y="1119374"/>
                <a:ext cx="586301" cy="846268"/>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sp>
          <p:nvSpPr>
            <p:cNvPr id="272450" name="TextBox 159"/>
            <p:cNvSpPr txBox="1">
              <a:spLocks noChangeArrowheads="1"/>
            </p:cNvSpPr>
            <p:nvPr/>
          </p:nvSpPr>
          <p:spPr bwMode="auto">
            <a:xfrm>
              <a:off x="7414469" y="4290772"/>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C000"/>
                  </a:solidFill>
                  <a:effectLst/>
                  <a:uLnTx/>
                  <a:uFillTx/>
                  <a:latin typeface="Arial" charset="0"/>
                  <a:ea typeface="ＭＳ Ｐゴシック" charset="0"/>
                </a:rPr>
                <a:t>N00</a:t>
              </a:r>
            </a:p>
          </p:txBody>
        </p:sp>
      </p:grpSp>
      <p:grpSp>
        <p:nvGrpSpPr>
          <p:cNvPr id="180" name="Group 179"/>
          <p:cNvGrpSpPr>
            <a:grpSpLocks/>
          </p:cNvGrpSpPr>
          <p:nvPr/>
        </p:nvGrpSpPr>
        <p:grpSpPr bwMode="auto">
          <a:xfrm>
            <a:off x="4140200" y="4252913"/>
            <a:ext cx="4332288" cy="1557337"/>
            <a:chOff x="4140291" y="4252672"/>
            <a:chExt cx="4332513" cy="1557576"/>
          </a:xfrm>
        </p:grpSpPr>
        <p:cxnSp>
          <p:nvCxnSpPr>
            <p:cNvPr id="140" name="Straight Arrow Connector 139"/>
            <p:cNvCxnSpPr/>
            <p:nvPr/>
          </p:nvCxnSpPr>
          <p:spPr>
            <a:xfrm>
              <a:off x="4481622" y="4570221"/>
              <a:ext cx="977951" cy="401699"/>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72436" name="TextBox 143"/>
            <p:cNvSpPr txBox="1">
              <a:spLocks noChangeArrowheads="1"/>
            </p:cNvSpPr>
            <p:nvPr/>
          </p:nvSpPr>
          <p:spPr bwMode="auto">
            <a:xfrm>
              <a:off x="4140291" y="4252672"/>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B050"/>
                  </a:solidFill>
                  <a:effectLst/>
                  <a:uLnTx/>
                  <a:uFillTx/>
                  <a:latin typeface="Arial" charset="0"/>
                  <a:ea typeface="ＭＳ Ｐゴシック" charset="0"/>
                </a:rPr>
                <a:t>N10</a:t>
              </a:r>
            </a:p>
          </p:txBody>
        </p:sp>
        <p:cxnSp>
          <p:nvCxnSpPr>
            <p:cNvPr id="157" name="Straight Arrow Connector 156"/>
            <p:cNvCxnSpPr>
              <a:endCxn id="99" idx="3"/>
            </p:cNvCxnSpPr>
            <p:nvPr/>
          </p:nvCxnSpPr>
          <p:spPr>
            <a:xfrm flipH="1">
              <a:off x="6664547" y="4608327"/>
              <a:ext cx="1581232" cy="347715"/>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grpSp>
          <p:nvGrpSpPr>
            <p:cNvPr id="272438" name="Group 77"/>
            <p:cNvGrpSpPr>
              <a:grpSpLocks/>
            </p:cNvGrpSpPr>
            <p:nvPr/>
          </p:nvGrpSpPr>
          <p:grpSpPr bwMode="auto">
            <a:xfrm>
              <a:off x="5033631" y="4964190"/>
              <a:ext cx="943916" cy="846058"/>
              <a:chOff x="1318260" y="1119902"/>
              <a:chExt cx="1165860" cy="846058"/>
            </a:xfrm>
          </p:grpSpPr>
          <p:sp>
            <p:nvSpPr>
              <p:cNvPr id="82" name="Freeform 81"/>
              <p:cNvSpPr/>
              <p:nvPr/>
            </p:nvSpPr>
            <p:spPr>
              <a:xfrm>
                <a:off x="1318839" y="1119693"/>
                <a:ext cx="586300" cy="846267"/>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83" name="Freeform 82"/>
              <p:cNvSpPr/>
              <p:nvPr/>
            </p:nvSpPr>
            <p:spPr>
              <a:xfrm flipH="1">
                <a:off x="1897296" y="1119693"/>
                <a:ext cx="586301" cy="846267"/>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grpSp>
          <p:nvGrpSpPr>
            <p:cNvPr id="272439" name="Group 93"/>
            <p:cNvGrpSpPr>
              <a:grpSpLocks/>
            </p:cNvGrpSpPr>
            <p:nvPr/>
          </p:nvGrpSpPr>
          <p:grpSpPr bwMode="auto">
            <a:xfrm>
              <a:off x="6195887" y="4956570"/>
              <a:ext cx="943916" cy="846058"/>
              <a:chOff x="1318260" y="1119902"/>
              <a:chExt cx="1165860" cy="846058"/>
            </a:xfrm>
          </p:grpSpPr>
          <p:sp>
            <p:nvSpPr>
              <p:cNvPr id="98" name="Freeform 97"/>
              <p:cNvSpPr/>
              <p:nvPr/>
            </p:nvSpPr>
            <p:spPr>
              <a:xfrm>
                <a:off x="1318660" y="1119374"/>
                <a:ext cx="586300" cy="846268"/>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99" name="Freeform 98"/>
              <p:cNvSpPr/>
              <p:nvPr/>
            </p:nvSpPr>
            <p:spPr>
              <a:xfrm flipH="1">
                <a:off x="1897117" y="1119374"/>
                <a:ext cx="586301" cy="846268"/>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sp>
          <p:nvSpPr>
            <p:cNvPr id="272440" name="TextBox 160"/>
            <p:cNvSpPr txBox="1">
              <a:spLocks noChangeArrowheads="1"/>
            </p:cNvSpPr>
            <p:nvPr/>
          </p:nvSpPr>
          <p:spPr bwMode="auto">
            <a:xfrm>
              <a:off x="7905020" y="4290772"/>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B050"/>
                  </a:solidFill>
                  <a:effectLst/>
                  <a:uLnTx/>
                  <a:uFillTx/>
                  <a:latin typeface="Arial" charset="0"/>
                  <a:ea typeface="ＭＳ Ｐゴシック" charset="0"/>
                </a:rPr>
                <a:t>N10</a:t>
              </a:r>
            </a:p>
          </p:txBody>
        </p:sp>
      </p:grpSp>
      <p:grpSp>
        <p:nvGrpSpPr>
          <p:cNvPr id="181" name="Group 180"/>
          <p:cNvGrpSpPr>
            <a:grpSpLocks/>
          </p:cNvGrpSpPr>
          <p:nvPr/>
        </p:nvGrpSpPr>
        <p:grpSpPr bwMode="auto">
          <a:xfrm>
            <a:off x="4562475" y="4252913"/>
            <a:ext cx="4332288" cy="1565275"/>
            <a:chOff x="4562927" y="4252672"/>
            <a:chExt cx="4332513" cy="1565196"/>
          </a:xfrm>
        </p:grpSpPr>
        <p:cxnSp>
          <p:nvCxnSpPr>
            <p:cNvPr id="141" name="Straight Arrow Connector 140"/>
            <p:cNvCxnSpPr>
              <a:endCxn id="80" idx="3"/>
            </p:cNvCxnSpPr>
            <p:nvPr/>
          </p:nvCxnSpPr>
          <p:spPr>
            <a:xfrm>
              <a:off x="4947122" y="4570156"/>
              <a:ext cx="798554" cy="401617"/>
            </a:xfrm>
            <a:prstGeom prst="straightConnector1">
              <a:avLst/>
            </a:prstGeom>
            <a:ln w="127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72426" name="TextBox 144"/>
            <p:cNvSpPr txBox="1">
              <a:spLocks noChangeArrowheads="1"/>
            </p:cNvSpPr>
            <p:nvPr/>
          </p:nvSpPr>
          <p:spPr bwMode="auto">
            <a:xfrm>
              <a:off x="4562927" y="4252672"/>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7030A0"/>
                  </a:solidFill>
                  <a:effectLst/>
                  <a:uLnTx/>
                  <a:uFillTx/>
                  <a:latin typeface="Arial" charset="0"/>
                  <a:ea typeface="ＭＳ Ｐゴシック" charset="0"/>
                </a:rPr>
                <a:t>N01</a:t>
              </a:r>
            </a:p>
          </p:txBody>
        </p:sp>
        <p:cxnSp>
          <p:nvCxnSpPr>
            <p:cNvPr id="158" name="Straight Arrow Connector 157"/>
            <p:cNvCxnSpPr>
              <a:endCxn id="97" idx="2"/>
            </p:cNvCxnSpPr>
            <p:nvPr/>
          </p:nvCxnSpPr>
          <p:spPr>
            <a:xfrm flipH="1">
              <a:off x="7037969" y="4608254"/>
              <a:ext cx="1674899" cy="409554"/>
            </a:xfrm>
            <a:prstGeom prst="straightConnector1">
              <a:avLst/>
            </a:prstGeom>
            <a:ln w="12700">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nvGrpSpPr>
            <p:cNvPr id="272428" name="Group 78"/>
            <p:cNvGrpSpPr>
              <a:grpSpLocks/>
            </p:cNvGrpSpPr>
            <p:nvPr/>
          </p:nvGrpSpPr>
          <p:grpSpPr bwMode="auto">
            <a:xfrm>
              <a:off x="5271152" y="4971810"/>
              <a:ext cx="943916" cy="846058"/>
              <a:chOff x="1318260" y="1119902"/>
              <a:chExt cx="1165860" cy="846058"/>
            </a:xfrm>
          </p:grpSpPr>
          <p:sp>
            <p:nvSpPr>
              <p:cNvPr id="80" name="Freeform 79"/>
              <p:cNvSpPr/>
              <p:nvPr/>
            </p:nvSpPr>
            <p:spPr>
              <a:xfrm>
                <a:off x="1318059" y="1119865"/>
                <a:ext cx="586301" cy="846095"/>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81" name="Freeform 80"/>
              <p:cNvSpPr/>
              <p:nvPr/>
            </p:nvSpPr>
            <p:spPr>
              <a:xfrm flipH="1">
                <a:off x="1898477" y="1119865"/>
                <a:ext cx="586301" cy="846095"/>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grpSp>
          <p:nvGrpSpPr>
            <p:cNvPr id="272429" name="Group 94"/>
            <p:cNvGrpSpPr>
              <a:grpSpLocks/>
            </p:cNvGrpSpPr>
            <p:nvPr/>
          </p:nvGrpSpPr>
          <p:grpSpPr bwMode="auto">
            <a:xfrm>
              <a:off x="6433408" y="4964190"/>
              <a:ext cx="943916" cy="846058"/>
              <a:chOff x="1318260" y="1119902"/>
              <a:chExt cx="1165860" cy="846058"/>
            </a:xfrm>
          </p:grpSpPr>
          <p:sp>
            <p:nvSpPr>
              <p:cNvPr id="96" name="Freeform 95"/>
              <p:cNvSpPr/>
              <p:nvPr/>
            </p:nvSpPr>
            <p:spPr>
              <a:xfrm>
                <a:off x="1317878" y="1119548"/>
                <a:ext cx="586301" cy="846094"/>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97" name="Freeform 96"/>
              <p:cNvSpPr/>
              <p:nvPr/>
            </p:nvSpPr>
            <p:spPr>
              <a:xfrm flipH="1">
                <a:off x="1898297" y="1119548"/>
                <a:ext cx="586301" cy="846094"/>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sp>
          <p:nvSpPr>
            <p:cNvPr id="272430" name="TextBox 161"/>
            <p:cNvSpPr txBox="1">
              <a:spLocks noChangeArrowheads="1"/>
            </p:cNvSpPr>
            <p:nvPr/>
          </p:nvSpPr>
          <p:spPr bwMode="auto">
            <a:xfrm>
              <a:off x="8327656" y="4290772"/>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7030A0"/>
                  </a:solidFill>
                  <a:effectLst/>
                  <a:uLnTx/>
                  <a:uFillTx/>
                  <a:latin typeface="Arial" charset="0"/>
                  <a:ea typeface="ＭＳ Ｐゴシック" charset="0"/>
                </a:rPr>
                <a:t>N01</a:t>
              </a:r>
            </a:p>
          </p:txBody>
        </p:sp>
      </p:grpSp>
      <p:grpSp>
        <p:nvGrpSpPr>
          <p:cNvPr id="168" name="Group 167"/>
          <p:cNvGrpSpPr>
            <a:grpSpLocks/>
          </p:cNvGrpSpPr>
          <p:nvPr/>
        </p:nvGrpSpPr>
        <p:grpSpPr bwMode="auto">
          <a:xfrm>
            <a:off x="0" y="2998788"/>
            <a:ext cx="7531100" cy="1016000"/>
            <a:chOff x="1" y="2998468"/>
            <a:chExt cx="7531381" cy="1016817"/>
          </a:xfrm>
        </p:grpSpPr>
        <p:grpSp>
          <p:nvGrpSpPr>
            <p:cNvPr id="272416" name="Group 71"/>
            <p:cNvGrpSpPr>
              <a:grpSpLocks/>
            </p:cNvGrpSpPr>
            <p:nvPr/>
          </p:nvGrpSpPr>
          <p:grpSpPr bwMode="auto">
            <a:xfrm>
              <a:off x="4405524" y="2998468"/>
              <a:ext cx="724223" cy="846058"/>
              <a:chOff x="1318260" y="1119902"/>
              <a:chExt cx="1165860" cy="846058"/>
            </a:xfrm>
          </p:grpSpPr>
          <p:sp>
            <p:nvSpPr>
              <p:cNvPr id="73" name="Freeform 72"/>
              <p:cNvSpPr/>
              <p:nvPr/>
            </p:nvSpPr>
            <p:spPr>
              <a:xfrm>
                <a:off x="1318186" y="1119902"/>
                <a:ext cx="585247" cy="846818"/>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74" name="Freeform 73"/>
              <p:cNvSpPr/>
              <p:nvPr/>
            </p:nvSpPr>
            <p:spPr>
              <a:xfrm flipH="1">
                <a:off x="1898321" y="1119902"/>
                <a:ext cx="585248" cy="846818"/>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grpSp>
          <p:nvGrpSpPr>
            <p:cNvPr id="272417" name="Group 87"/>
            <p:cNvGrpSpPr>
              <a:grpSpLocks/>
            </p:cNvGrpSpPr>
            <p:nvPr/>
          </p:nvGrpSpPr>
          <p:grpSpPr bwMode="auto">
            <a:xfrm>
              <a:off x="5777124" y="2998468"/>
              <a:ext cx="724223" cy="846058"/>
              <a:chOff x="1318260" y="1119902"/>
              <a:chExt cx="1165860" cy="846058"/>
            </a:xfrm>
          </p:grpSpPr>
          <p:sp>
            <p:nvSpPr>
              <p:cNvPr id="89" name="Freeform 88"/>
              <p:cNvSpPr/>
              <p:nvPr/>
            </p:nvSpPr>
            <p:spPr>
              <a:xfrm>
                <a:off x="1318270" y="1119902"/>
                <a:ext cx="585247" cy="846818"/>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90" name="Freeform 89"/>
              <p:cNvSpPr/>
              <p:nvPr/>
            </p:nvSpPr>
            <p:spPr>
              <a:xfrm flipH="1">
                <a:off x="1898405" y="1119902"/>
                <a:ext cx="585248" cy="846818"/>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sp>
          <p:nvSpPr>
            <p:cNvPr id="272418" name="TextBox 135"/>
            <p:cNvSpPr txBox="1">
              <a:spLocks noChangeArrowheads="1"/>
            </p:cNvSpPr>
            <p:nvPr/>
          </p:nvSpPr>
          <p:spPr bwMode="auto">
            <a:xfrm>
              <a:off x="3518286" y="3045788"/>
              <a:ext cx="96269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State P</a:t>
              </a:r>
              <a:r>
                <a:rPr kumimoji="0" lang="en-US" sz="1800" b="0" i="0" u="none" strike="noStrike" kern="1200" cap="none" spc="0" normalizeH="0" baseline="-25000" noProof="0">
                  <a:ln>
                    <a:noFill/>
                  </a:ln>
                  <a:solidFill>
                    <a:srgbClr val="000000"/>
                  </a:solidFill>
                  <a:effectLst/>
                  <a:uLnTx/>
                  <a:uFillTx/>
                  <a:latin typeface="Arial" charset="0"/>
                  <a:ea typeface="ＭＳ Ｐゴシック" charset="0"/>
                </a:rPr>
                <a:t>(i)</a:t>
              </a:r>
            </a:p>
          </p:txBody>
        </p:sp>
        <p:sp>
          <p:nvSpPr>
            <p:cNvPr id="272419" name="TextBox 136"/>
            <p:cNvSpPr txBox="1">
              <a:spLocks noChangeArrowheads="1"/>
            </p:cNvSpPr>
            <p:nvPr/>
          </p:nvSpPr>
          <p:spPr bwMode="auto">
            <a:xfrm>
              <a:off x="6413191" y="3045788"/>
              <a:ext cx="111819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State P</a:t>
              </a:r>
              <a:r>
                <a:rPr kumimoji="0" lang="en-US" sz="1800" b="0" i="0" u="none" strike="noStrike" kern="1200" cap="none" spc="0" normalizeH="0" baseline="-25000" noProof="0">
                  <a:ln>
                    <a:noFill/>
                  </a:ln>
                  <a:solidFill>
                    <a:srgbClr val="000000"/>
                  </a:solidFill>
                  <a:effectLst/>
                  <a:uLnTx/>
                  <a:uFillTx/>
                  <a:latin typeface="Arial" charset="0"/>
                  <a:ea typeface="ＭＳ Ｐゴシック" charset="0"/>
                </a:rPr>
                <a:t>(i+1)</a:t>
              </a:r>
            </a:p>
          </p:txBody>
        </p:sp>
        <p:sp>
          <p:nvSpPr>
            <p:cNvPr id="272420" name="TextBox 162"/>
            <p:cNvSpPr txBox="1">
              <a:spLocks noChangeArrowheads="1"/>
            </p:cNvSpPr>
            <p:nvPr/>
          </p:nvSpPr>
          <p:spPr bwMode="auto">
            <a:xfrm>
              <a:off x="1" y="3091955"/>
              <a:ext cx="2615652"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Victim WL </a:t>
              </a: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before</a:t>
              </a: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 MSB page of aggressor WL are programmed </a:t>
              </a:r>
            </a:p>
          </p:txBody>
        </p:sp>
      </p:grpSp>
      <p:grpSp>
        <p:nvGrpSpPr>
          <p:cNvPr id="174" name="Group 173"/>
          <p:cNvGrpSpPr>
            <a:grpSpLocks/>
          </p:cNvGrpSpPr>
          <p:nvPr/>
        </p:nvGrpSpPr>
        <p:grpSpPr bwMode="auto">
          <a:xfrm>
            <a:off x="3175" y="4570413"/>
            <a:ext cx="8696325" cy="1247775"/>
            <a:chOff x="3538" y="4570026"/>
            <a:chExt cx="8696584" cy="1247842"/>
          </a:xfrm>
        </p:grpSpPr>
        <p:sp>
          <p:nvSpPr>
            <p:cNvPr id="272410" name="TextBox 164"/>
            <p:cNvSpPr txBox="1">
              <a:spLocks noChangeArrowheads="1"/>
            </p:cNvSpPr>
            <p:nvPr/>
          </p:nvSpPr>
          <p:spPr bwMode="auto">
            <a:xfrm>
              <a:off x="3518160" y="5008362"/>
              <a:ext cx="102579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State P’</a:t>
              </a:r>
              <a:r>
                <a:rPr kumimoji="0" lang="en-US" altLang="ja-JP" sz="1800" b="0" i="0" u="none" strike="noStrike" kern="1200" cap="none" spc="0" normalizeH="0" baseline="-25000" noProof="0">
                  <a:ln>
                    <a:noFill/>
                  </a:ln>
                  <a:solidFill>
                    <a:srgbClr val="000000"/>
                  </a:solidFill>
                  <a:effectLst/>
                  <a:uLnTx/>
                  <a:uFillTx/>
                  <a:latin typeface="Arial" charset="0"/>
                  <a:ea typeface="ＭＳ Ｐゴシック" charset="0"/>
                </a:rPr>
                <a:t>(i)</a:t>
              </a:r>
              <a:endParaRPr kumimoji="0" lang="en-US" sz="1800" b="0" i="0" u="none" strike="noStrike" kern="1200" cap="none" spc="0" normalizeH="0" baseline="-25000" noProof="0">
                <a:ln>
                  <a:noFill/>
                </a:ln>
                <a:solidFill>
                  <a:srgbClr val="000000"/>
                </a:solidFill>
                <a:effectLst/>
                <a:uLnTx/>
                <a:uFillTx/>
                <a:latin typeface="Arial" charset="0"/>
                <a:ea typeface="ＭＳ Ｐゴシック" charset="0"/>
              </a:endParaRPr>
            </a:p>
          </p:txBody>
        </p:sp>
        <p:sp>
          <p:nvSpPr>
            <p:cNvPr id="272411" name="TextBox 165"/>
            <p:cNvSpPr txBox="1">
              <a:spLocks noChangeArrowheads="1"/>
            </p:cNvSpPr>
            <p:nvPr/>
          </p:nvSpPr>
          <p:spPr bwMode="auto">
            <a:xfrm>
              <a:off x="7518837" y="5008362"/>
              <a:ext cx="118128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State P’</a:t>
              </a:r>
              <a:r>
                <a:rPr kumimoji="0" lang="en-US" altLang="ja-JP" sz="1800" b="0" i="0" u="none" strike="noStrike" kern="1200" cap="none" spc="0" normalizeH="0" baseline="-25000" noProof="0">
                  <a:ln>
                    <a:noFill/>
                  </a:ln>
                  <a:solidFill>
                    <a:srgbClr val="000000"/>
                  </a:solidFill>
                  <a:effectLst/>
                  <a:uLnTx/>
                  <a:uFillTx/>
                  <a:latin typeface="Arial" charset="0"/>
                  <a:ea typeface="ＭＳ Ｐゴシック" charset="0"/>
                </a:rPr>
                <a:t>(i+1)</a:t>
              </a:r>
              <a:endParaRPr kumimoji="0" lang="en-US" sz="1800" b="0" i="0" u="none" strike="noStrike" kern="1200" cap="none" spc="0" normalizeH="0" baseline="-25000" noProof="0">
                <a:ln>
                  <a:noFill/>
                </a:ln>
                <a:solidFill>
                  <a:srgbClr val="000000"/>
                </a:solidFill>
                <a:effectLst/>
                <a:uLnTx/>
                <a:uFillTx/>
                <a:latin typeface="Arial" charset="0"/>
                <a:ea typeface="ＭＳ Ｐゴシック" charset="0"/>
              </a:endParaRPr>
            </a:p>
          </p:txBody>
        </p:sp>
        <p:grpSp>
          <p:nvGrpSpPr>
            <p:cNvPr id="272412" name="Group 168"/>
            <p:cNvGrpSpPr>
              <a:grpSpLocks/>
            </p:cNvGrpSpPr>
            <p:nvPr/>
          </p:nvGrpSpPr>
          <p:grpSpPr bwMode="auto">
            <a:xfrm>
              <a:off x="3538" y="4570026"/>
              <a:ext cx="7505236" cy="1247842"/>
              <a:chOff x="3538" y="4570026"/>
              <a:chExt cx="7505236" cy="1247842"/>
            </a:xfrm>
          </p:grpSpPr>
          <p:sp>
            <p:nvSpPr>
              <p:cNvPr id="104" name="Freeform 103"/>
              <p:cNvSpPr/>
              <p:nvPr/>
            </p:nvSpPr>
            <p:spPr>
              <a:xfrm>
                <a:off x="4459784" y="4570026"/>
                <a:ext cx="1860606" cy="1247842"/>
              </a:xfrm>
              <a:custGeom>
                <a:avLst/>
                <a:gdLst>
                  <a:gd name="connsiteX0" fmla="*/ 0 w 1562100"/>
                  <a:gd name="connsiteY0" fmla="*/ 1209742 h 1247842"/>
                  <a:gd name="connsiteX1" fmla="*/ 60960 w 1562100"/>
                  <a:gd name="connsiteY1" fmla="*/ 950662 h 1247842"/>
                  <a:gd name="connsiteX2" fmla="*/ 167640 w 1562100"/>
                  <a:gd name="connsiteY2" fmla="*/ 683962 h 1247842"/>
                  <a:gd name="connsiteX3" fmla="*/ 304800 w 1562100"/>
                  <a:gd name="connsiteY3" fmla="*/ 379162 h 1247842"/>
                  <a:gd name="connsiteX4" fmla="*/ 525780 w 1562100"/>
                  <a:gd name="connsiteY4" fmla="*/ 135322 h 1247842"/>
                  <a:gd name="connsiteX5" fmla="*/ 670560 w 1562100"/>
                  <a:gd name="connsiteY5" fmla="*/ 13402 h 1247842"/>
                  <a:gd name="connsiteX6" fmla="*/ 830580 w 1562100"/>
                  <a:gd name="connsiteY6" fmla="*/ 13402 h 1247842"/>
                  <a:gd name="connsiteX7" fmla="*/ 982980 w 1562100"/>
                  <a:gd name="connsiteY7" fmla="*/ 104842 h 1247842"/>
                  <a:gd name="connsiteX8" fmla="*/ 1127760 w 1562100"/>
                  <a:gd name="connsiteY8" fmla="*/ 280102 h 1247842"/>
                  <a:gd name="connsiteX9" fmla="*/ 1249680 w 1562100"/>
                  <a:gd name="connsiteY9" fmla="*/ 455362 h 1247842"/>
                  <a:gd name="connsiteX10" fmla="*/ 1394460 w 1562100"/>
                  <a:gd name="connsiteY10" fmla="*/ 737302 h 1247842"/>
                  <a:gd name="connsiteX11" fmla="*/ 1455420 w 1562100"/>
                  <a:gd name="connsiteY11" fmla="*/ 897322 h 1247842"/>
                  <a:gd name="connsiteX12" fmla="*/ 1562100 w 1562100"/>
                  <a:gd name="connsiteY12" fmla="*/ 1247842 h 124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2100" h="1247842">
                    <a:moveTo>
                      <a:pt x="0" y="1209742"/>
                    </a:moveTo>
                    <a:cubicBezTo>
                      <a:pt x="16510" y="1124017"/>
                      <a:pt x="33020" y="1038292"/>
                      <a:pt x="60960" y="950662"/>
                    </a:cubicBezTo>
                    <a:cubicBezTo>
                      <a:pt x="88900" y="863032"/>
                      <a:pt x="127000" y="779212"/>
                      <a:pt x="167640" y="683962"/>
                    </a:cubicBezTo>
                    <a:cubicBezTo>
                      <a:pt x="208280" y="588712"/>
                      <a:pt x="245110" y="470602"/>
                      <a:pt x="304800" y="379162"/>
                    </a:cubicBezTo>
                    <a:cubicBezTo>
                      <a:pt x="364490" y="287722"/>
                      <a:pt x="464820" y="196282"/>
                      <a:pt x="525780" y="135322"/>
                    </a:cubicBezTo>
                    <a:cubicBezTo>
                      <a:pt x="586740" y="74362"/>
                      <a:pt x="619760" y="33722"/>
                      <a:pt x="670560" y="13402"/>
                    </a:cubicBezTo>
                    <a:cubicBezTo>
                      <a:pt x="721360" y="-6918"/>
                      <a:pt x="778510" y="-1838"/>
                      <a:pt x="830580" y="13402"/>
                    </a:cubicBezTo>
                    <a:cubicBezTo>
                      <a:pt x="882650" y="28642"/>
                      <a:pt x="933450" y="60392"/>
                      <a:pt x="982980" y="104842"/>
                    </a:cubicBezTo>
                    <a:cubicBezTo>
                      <a:pt x="1032510" y="149292"/>
                      <a:pt x="1083310" y="221682"/>
                      <a:pt x="1127760" y="280102"/>
                    </a:cubicBezTo>
                    <a:cubicBezTo>
                      <a:pt x="1172210" y="338522"/>
                      <a:pt x="1205230" y="379162"/>
                      <a:pt x="1249680" y="455362"/>
                    </a:cubicBezTo>
                    <a:cubicBezTo>
                      <a:pt x="1294130" y="531562"/>
                      <a:pt x="1360170" y="663642"/>
                      <a:pt x="1394460" y="737302"/>
                    </a:cubicBezTo>
                    <a:cubicBezTo>
                      <a:pt x="1428750" y="810962"/>
                      <a:pt x="1427480" y="812232"/>
                      <a:pt x="1455420" y="897322"/>
                    </a:cubicBezTo>
                    <a:cubicBezTo>
                      <a:pt x="1483360" y="982412"/>
                      <a:pt x="1522730" y="1115127"/>
                      <a:pt x="1562100" y="1247842"/>
                    </a:cubicBezTo>
                  </a:path>
                </a:pathLst>
              </a:custGeom>
              <a:noFill/>
              <a:ln>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05" name="Freeform 104"/>
              <p:cNvSpPr/>
              <p:nvPr/>
            </p:nvSpPr>
            <p:spPr>
              <a:xfrm>
                <a:off x="5648856" y="4570026"/>
                <a:ext cx="1860606" cy="1247842"/>
              </a:xfrm>
              <a:custGeom>
                <a:avLst/>
                <a:gdLst>
                  <a:gd name="connsiteX0" fmla="*/ 0 w 1562100"/>
                  <a:gd name="connsiteY0" fmla="*/ 1209742 h 1247842"/>
                  <a:gd name="connsiteX1" fmla="*/ 60960 w 1562100"/>
                  <a:gd name="connsiteY1" fmla="*/ 950662 h 1247842"/>
                  <a:gd name="connsiteX2" fmla="*/ 167640 w 1562100"/>
                  <a:gd name="connsiteY2" fmla="*/ 683962 h 1247842"/>
                  <a:gd name="connsiteX3" fmla="*/ 304800 w 1562100"/>
                  <a:gd name="connsiteY3" fmla="*/ 379162 h 1247842"/>
                  <a:gd name="connsiteX4" fmla="*/ 525780 w 1562100"/>
                  <a:gd name="connsiteY4" fmla="*/ 135322 h 1247842"/>
                  <a:gd name="connsiteX5" fmla="*/ 670560 w 1562100"/>
                  <a:gd name="connsiteY5" fmla="*/ 13402 h 1247842"/>
                  <a:gd name="connsiteX6" fmla="*/ 830580 w 1562100"/>
                  <a:gd name="connsiteY6" fmla="*/ 13402 h 1247842"/>
                  <a:gd name="connsiteX7" fmla="*/ 982980 w 1562100"/>
                  <a:gd name="connsiteY7" fmla="*/ 104842 h 1247842"/>
                  <a:gd name="connsiteX8" fmla="*/ 1127760 w 1562100"/>
                  <a:gd name="connsiteY8" fmla="*/ 280102 h 1247842"/>
                  <a:gd name="connsiteX9" fmla="*/ 1249680 w 1562100"/>
                  <a:gd name="connsiteY9" fmla="*/ 455362 h 1247842"/>
                  <a:gd name="connsiteX10" fmla="*/ 1394460 w 1562100"/>
                  <a:gd name="connsiteY10" fmla="*/ 737302 h 1247842"/>
                  <a:gd name="connsiteX11" fmla="*/ 1455420 w 1562100"/>
                  <a:gd name="connsiteY11" fmla="*/ 897322 h 1247842"/>
                  <a:gd name="connsiteX12" fmla="*/ 1562100 w 1562100"/>
                  <a:gd name="connsiteY12" fmla="*/ 1247842 h 124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2100" h="1247842">
                    <a:moveTo>
                      <a:pt x="0" y="1209742"/>
                    </a:moveTo>
                    <a:cubicBezTo>
                      <a:pt x="16510" y="1124017"/>
                      <a:pt x="33020" y="1038292"/>
                      <a:pt x="60960" y="950662"/>
                    </a:cubicBezTo>
                    <a:cubicBezTo>
                      <a:pt x="88900" y="863032"/>
                      <a:pt x="127000" y="779212"/>
                      <a:pt x="167640" y="683962"/>
                    </a:cubicBezTo>
                    <a:cubicBezTo>
                      <a:pt x="208280" y="588712"/>
                      <a:pt x="245110" y="470602"/>
                      <a:pt x="304800" y="379162"/>
                    </a:cubicBezTo>
                    <a:cubicBezTo>
                      <a:pt x="364490" y="287722"/>
                      <a:pt x="464820" y="196282"/>
                      <a:pt x="525780" y="135322"/>
                    </a:cubicBezTo>
                    <a:cubicBezTo>
                      <a:pt x="586740" y="74362"/>
                      <a:pt x="619760" y="33722"/>
                      <a:pt x="670560" y="13402"/>
                    </a:cubicBezTo>
                    <a:cubicBezTo>
                      <a:pt x="721360" y="-6918"/>
                      <a:pt x="778510" y="-1838"/>
                      <a:pt x="830580" y="13402"/>
                    </a:cubicBezTo>
                    <a:cubicBezTo>
                      <a:pt x="882650" y="28642"/>
                      <a:pt x="933450" y="60392"/>
                      <a:pt x="982980" y="104842"/>
                    </a:cubicBezTo>
                    <a:cubicBezTo>
                      <a:pt x="1032510" y="149292"/>
                      <a:pt x="1083310" y="221682"/>
                      <a:pt x="1127760" y="280102"/>
                    </a:cubicBezTo>
                    <a:cubicBezTo>
                      <a:pt x="1172210" y="338522"/>
                      <a:pt x="1205230" y="379162"/>
                      <a:pt x="1249680" y="455362"/>
                    </a:cubicBezTo>
                    <a:cubicBezTo>
                      <a:pt x="1294130" y="531562"/>
                      <a:pt x="1360170" y="663642"/>
                      <a:pt x="1394460" y="737302"/>
                    </a:cubicBezTo>
                    <a:cubicBezTo>
                      <a:pt x="1428750" y="810962"/>
                      <a:pt x="1427480" y="812232"/>
                      <a:pt x="1455420" y="897322"/>
                    </a:cubicBezTo>
                    <a:cubicBezTo>
                      <a:pt x="1483360" y="982412"/>
                      <a:pt x="1522730" y="1115127"/>
                      <a:pt x="1562100" y="1247842"/>
                    </a:cubicBezTo>
                  </a:path>
                </a:pathLst>
              </a:custGeom>
              <a:noFill/>
              <a:ln>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72415" name="TextBox 166"/>
              <p:cNvSpPr txBox="1">
                <a:spLocks noChangeArrowheads="1"/>
              </p:cNvSpPr>
              <p:nvPr/>
            </p:nvSpPr>
            <p:spPr bwMode="auto">
              <a:xfrm>
                <a:off x="3538" y="4786140"/>
                <a:ext cx="2431361"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Victim WL </a:t>
                </a: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after</a:t>
                </a: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 MSB page of aggressor WL are programmed </a:t>
                </a:r>
              </a:p>
            </p:txBody>
          </p:sp>
        </p:grpSp>
      </p:grpSp>
      <p:grpSp>
        <p:nvGrpSpPr>
          <p:cNvPr id="172" name="Group 171"/>
          <p:cNvGrpSpPr>
            <a:grpSpLocks/>
          </p:cNvGrpSpPr>
          <p:nvPr/>
        </p:nvGrpSpPr>
        <p:grpSpPr bwMode="auto">
          <a:xfrm>
            <a:off x="1670050" y="1857375"/>
            <a:ext cx="5637213" cy="865188"/>
            <a:chOff x="1669601" y="999460"/>
            <a:chExt cx="5637467" cy="1722475"/>
          </a:xfrm>
        </p:grpSpPr>
        <p:sp>
          <p:nvSpPr>
            <p:cNvPr id="170" name="Rectangle 169"/>
            <p:cNvSpPr>
              <a:spLocks noChangeArrowheads="1"/>
            </p:cNvSpPr>
            <p:nvPr/>
          </p:nvSpPr>
          <p:spPr bwMode="auto">
            <a:xfrm>
              <a:off x="1669601" y="999460"/>
              <a:ext cx="669955" cy="1722475"/>
            </a:xfrm>
            <a:prstGeom prst="rect">
              <a:avLst/>
            </a:prstGeom>
            <a:noFill/>
            <a:ln w="19050">
              <a:solidFill>
                <a:srgbClr val="FF0000"/>
              </a:solidFill>
              <a:prstDash val="sysDash"/>
              <a:miter lim="800000"/>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ＭＳ Ｐゴシック" panose="020B0600070205080204" pitchFamily="34" charset="-128"/>
                <a:cs typeface="+mn-cs"/>
              </a:endParaRPr>
            </a:p>
          </p:txBody>
        </p:sp>
        <p:sp>
          <p:nvSpPr>
            <p:cNvPr id="171" name="Rectangle 170"/>
            <p:cNvSpPr>
              <a:spLocks noChangeArrowheads="1"/>
            </p:cNvSpPr>
            <p:nvPr/>
          </p:nvSpPr>
          <p:spPr bwMode="auto">
            <a:xfrm>
              <a:off x="6637113" y="999460"/>
              <a:ext cx="669955" cy="1722475"/>
            </a:xfrm>
            <a:prstGeom prst="rect">
              <a:avLst/>
            </a:prstGeom>
            <a:noFill/>
            <a:ln w="19050">
              <a:solidFill>
                <a:srgbClr val="FF0000"/>
              </a:solidFill>
              <a:prstDash val="sysDash"/>
              <a:miter lim="800000"/>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ＭＳ Ｐゴシック" panose="020B0600070205080204" pitchFamily="34" charset="-128"/>
                <a:cs typeface="+mn-cs"/>
              </a:endParaRPr>
            </a:p>
          </p:txBody>
        </p:sp>
      </p:grpSp>
      <p:grpSp>
        <p:nvGrpSpPr>
          <p:cNvPr id="177" name="Group 176"/>
          <p:cNvGrpSpPr>
            <a:grpSpLocks/>
          </p:cNvGrpSpPr>
          <p:nvPr/>
        </p:nvGrpSpPr>
        <p:grpSpPr bwMode="auto">
          <a:xfrm>
            <a:off x="4160838" y="1871663"/>
            <a:ext cx="3970337" cy="854075"/>
            <a:chOff x="4161261" y="995903"/>
            <a:chExt cx="3969330" cy="1729570"/>
          </a:xfrm>
        </p:grpSpPr>
        <p:sp>
          <p:nvSpPr>
            <p:cNvPr id="175" name="Rectangle 174"/>
            <p:cNvSpPr>
              <a:spLocks noChangeArrowheads="1"/>
            </p:cNvSpPr>
            <p:nvPr/>
          </p:nvSpPr>
          <p:spPr bwMode="auto">
            <a:xfrm>
              <a:off x="4161261" y="1002333"/>
              <a:ext cx="669755" cy="1723140"/>
            </a:xfrm>
            <a:prstGeom prst="rect">
              <a:avLst/>
            </a:prstGeom>
            <a:noFill/>
            <a:ln w="19050">
              <a:solidFill>
                <a:srgbClr val="FFC000"/>
              </a:solidFill>
              <a:prstDash val="sysDash"/>
              <a:miter lim="800000"/>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ＭＳ Ｐゴシック" panose="020B0600070205080204" pitchFamily="34" charset="-128"/>
                <a:cs typeface="+mn-cs"/>
              </a:endParaRPr>
            </a:p>
          </p:txBody>
        </p:sp>
        <p:sp>
          <p:nvSpPr>
            <p:cNvPr id="176" name="Rectangle 175"/>
            <p:cNvSpPr>
              <a:spLocks noChangeArrowheads="1"/>
            </p:cNvSpPr>
            <p:nvPr/>
          </p:nvSpPr>
          <p:spPr bwMode="auto">
            <a:xfrm>
              <a:off x="7460836" y="995903"/>
              <a:ext cx="669755" cy="1723140"/>
            </a:xfrm>
            <a:prstGeom prst="rect">
              <a:avLst/>
            </a:prstGeom>
            <a:noFill/>
            <a:ln w="19050">
              <a:solidFill>
                <a:srgbClr val="FFC000"/>
              </a:solidFill>
              <a:prstDash val="sysDash"/>
              <a:miter lim="800000"/>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ＭＳ Ｐゴシック" panose="020B0600070205080204" pitchFamily="34" charset="-128"/>
                <a:cs typeface="+mn-cs"/>
              </a:endParaRPr>
            </a:p>
          </p:txBody>
        </p:sp>
      </p:grpSp>
      <p:grpSp>
        <p:nvGrpSpPr>
          <p:cNvPr id="184" name="Group 183"/>
          <p:cNvGrpSpPr>
            <a:grpSpLocks/>
          </p:cNvGrpSpPr>
          <p:nvPr/>
        </p:nvGrpSpPr>
        <p:grpSpPr bwMode="auto">
          <a:xfrm>
            <a:off x="2506663" y="1871663"/>
            <a:ext cx="3957637" cy="871537"/>
            <a:chOff x="2506051" y="1006536"/>
            <a:chExt cx="3958697" cy="1736646"/>
          </a:xfrm>
        </p:grpSpPr>
        <p:sp>
          <p:nvSpPr>
            <p:cNvPr id="182" name="Rectangle 181"/>
            <p:cNvSpPr>
              <a:spLocks noChangeArrowheads="1"/>
            </p:cNvSpPr>
            <p:nvPr/>
          </p:nvSpPr>
          <p:spPr bwMode="auto">
            <a:xfrm>
              <a:off x="2506051" y="1006536"/>
              <a:ext cx="670104" cy="1723993"/>
            </a:xfrm>
            <a:prstGeom prst="rect">
              <a:avLst/>
            </a:prstGeom>
            <a:noFill/>
            <a:ln w="19050">
              <a:solidFill>
                <a:srgbClr val="00B050"/>
              </a:solidFill>
              <a:prstDash val="sysDash"/>
              <a:miter lim="800000"/>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ＭＳ Ｐゴシック" panose="020B0600070205080204" pitchFamily="34" charset="-128"/>
                <a:cs typeface="+mn-cs"/>
              </a:endParaRPr>
            </a:p>
          </p:txBody>
        </p:sp>
        <p:sp>
          <p:nvSpPr>
            <p:cNvPr id="183" name="Rectangle 182"/>
            <p:cNvSpPr>
              <a:spLocks noChangeArrowheads="1"/>
            </p:cNvSpPr>
            <p:nvPr/>
          </p:nvSpPr>
          <p:spPr bwMode="auto">
            <a:xfrm>
              <a:off x="5794644" y="1019189"/>
              <a:ext cx="670104" cy="1723993"/>
            </a:xfrm>
            <a:prstGeom prst="rect">
              <a:avLst/>
            </a:prstGeom>
            <a:noFill/>
            <a:ln w="19050">
              <a:solidFill>
                <a:srgbClr val="00B050"/>
              </a:solidFill>
              <a:prstDash val="sysDash"/>
              <a:miter lim="800000"/>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ＭＳ Ｐゴシック" panose="020B0600070205080204" pitchFamily="34" charset="-128"/>
                <a:cs typeface="+mn-cs"/>
              </a:endParaRPr>
            </a:p>
          </p:txBody>
        </p:sp>
      </p:grpSp>
      <p:grpSp>
        <p:nvGrpSpPr>
          <p:cNvPr id="187" name="Group 186"/>
          <p:cNvGrpSpPr>
            <a:grpSpLocks/>
          </p:cNvGrpSpPr>
          <p:nvPr/>
        </p:nvGrpSpPr>
        <p:grpSpPr bwMode="auto">
          <a:xfrm>
            <a:off x="3317875" y="1863725"/>
            <a:ext cx="2332038" cy="873125"/>
            <a:chOff x="3317697" y="1010074"/>
            <a:chExt cx="2331848" cy="1726013"/>
          </a:xfrm>
        </p:grpSpPr>
        <p:sp>
          <p:nvSpPr>
            <p:cNvPr id="185" name="Rectangle 184"/>
            <p:cNvSpPr>
              <a:spLocks noChangeArrowheads="1"/>
            </p:cNvSpPr>
            <p:nvPr/>
          </p:nvSpPr>
          <p:spPr bwMode="auto">
            <a:xfrm>
              <a:off x="3317697" y="1010074"/>
              <a:ext cx="669870" cy="1722876"/>
            </a:xfrm>
            <a:prstGeom prst="rect">
              <a:avLst/>
            </a:prstGeom>
            <a:noFill/>
            <a:ln w="19050">
              <a:solidFill>
                <a:srgbClr val="7030A0"/>
              </a:solidFill>
              <a:prstDash val="sysDash"/>
              <a:miter lim="800000"/>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ＭＳ Ｐゴシック" panose="020B0600070205080204" pitchFamily="34" charset="-128"/>
                <a:cs typeface="+mn-cs"/>
              </a:endParaRPr>
            </a:p>
          </p:txBody>
        </p:sp>
        <p:sp>
          <p:nvSpPr>
            <p:cNvPr id="186" name="Rectangle 185"/>
            <p:cNvSpPr>
              <a:spLocks noChangeArrowheads="1"/>
            </p:cNvSpPr>
            <p:nvPr/>
          </p:nvSpPr>
          <p:spPr bwMode="auto">
            <a:xfrm>
              <a:off x="4979675" y="1013213"/>
              <a:ext cx="669870" cy="1722874"/>
            </a:xfrm>
            <a:prstGeom prst="rect">
              <a:avLst/>
            </a:prstGeom>
            <a:noFill/>
            <a:ln w="19050">
              <a:solidFill>
                <a:srgbClr val="7030A0"/>
              </a:solidFill>
              <a:prstDash val="sysDash"/>
              <a:miter lim="800000"/>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ＭＳ Ｐゴシック" panose="020B0600070205080204" pitchFamily="34" charset="-128"/>
                <a:cs typeface="+mn-cs"/>
              </a:endParaRPr>
            </a:p>
          </p:txBody>
        </p:sp>
      </p:grpSp>
    </p:spTree>
    <p:extLst>
      <p:ext uri="{BB962C8B-B14F-4D97-AF65-F5344CB8AC3E}">
        <p14:creationId xmlns:p14="http://schemas.microsoft.com/office/powerpoint/2010/main" val="18526936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6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7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7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2"/>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17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8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4"/>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18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Title 1"/>
          <p:cNvSpPr>
            <a:spLocks noGrp="1"/>
          </p:cNvSpPr>
          <p:nvPr>
            <p:ph type="title"/>
          </p:nvPr>
        </p:nvSpPr>
        <p:spPr/>
        <p:txBody>
          <a:bodyPr/>
          <a:lstStyle/>
          <a:p>
            <a:r>
              <a:rPr lang="en-US">
                <a:latin typeface="Garamond" charset="0"/>
              </a:rPr>
              <a:t>If We Knew the Immediate Neighbor …</a:t>
            </a:r>
          </a:p>
        </p:txBody>
      </p:sp>
      <p:sp>
        <p:nvSpPr>
          <p:cNvPr id="273410" name="Content Placeholder 2"/>
          <p:cNvSpPr>
            <a:spLocks noGrp="1"/>
          </p:cNvSpPr>
          <p:nvPr>
            <p:ph idx="1"/>
          </p:nvPr>
        </p:nvSpPr>
        <p:spPr/>
        <p:txBody>
          <a:bodyPr/>
          <a:lstStyle/>
          <a:p>
            <a:r>
              <a:rPr lang="en-US">
                <a:latin typeface="Tahoma" charset="0"/>
              </a:rPr>
              <a:t>Then, we could choose a different read reference voltage to more accurately read the “victim” cell</a:t>
            </a:r>
          </a:p>
          <a:p>
            <a:endParaRPr lang="en-US">
              <a:latin typeface="Tahoma" charset="0"/>
            </a:endParaRPr>
          </a:p>
          <a:p>
            <a:endParaRPr lang="en-US">
              <a:latin typeface="Tahoma" charset="0"/>
            </a:endParaRPr>
          </a:p>
        </p:txBody>
      </p:sp>
      <p:sp>
        <p:nvSpPr>
          <p:cNvPr id="273411"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AE08D767-FAD2-4F41-87F2-C821393B1BD5}"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115</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2952236151"/>
      </p:ext>
    </p:extLst>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Title 1"/>
          <p:cNvSpPr>
            <a:spLocks noGrp="1"/>
          </p:cNvSpPr>
          <p:nvPr>
            <p:ph type="title"/>
          </p:nvPr>
        </p:nvSpPr>
        <p:spPr/>
        <p:txBody>
          <a:bodyPr/>
          <a:lstStyle/>
          <a:p>
            <a:r>
              <a:rPr lang="en-US">
                <a:latin typeface="Garamond" charset="0"/>
              </a:rPr>
              <a:t>Overall vs Conditional Reading</a:t>
            </a:r>
          </a:p>
        </p:txBody>
      </p:sp>
      <p:sp>
        <p:nvSpPr>
          <p:cNvPr id="232450" name="Content Placeholder 2"/>
          <p:cNvSpPr>
            <a:spLocks noGrp="1"/>
          </p:cNvSpPr>
          <p:nvPr>
            <p:ph idx="1"/>
          </p:nvPr>
        </p:nvSpPr>
        <p:spPr>
          <a:xfrm>
            <a:off x="117475" y="3465513"/>
            <a:ext cx="8909050" cy="2690812"/>
          </a:xfrm>
        </p:spPr>
        <p:txBody>
          <a:bodyPr/>
          <a:lstStyle/>
          <a:p>
            <a:r>
              <a:rPr lang="en-US">
                <a:latin typeface="Tahoma" charset="0"/>
              </a:rPr>
              <a:t>Using the optimum </a:t>
            </a:r>
            <a:r>
              <a:rPr lang="en-US">
                <a:solidFill>
                  <a:srgbClr val="FF0000"/>
                </a:solidFill>
                <a:latin typeface="Tahoma" charset="0"/>
              </a:rPr>
              <a:t>read reference voltage based on the overall distribution leads to more errors</a:t>
            </a:r>
          </a:p>
          <a:p>
            <a:endParaRPr lang="en-US">
              <a:latin typeface="Tahoma" charset="0"/>
            </a:endParaRPr>
          </a:p>
          <a:p>
            <a:r>
              <a:rPr lang="en-US">
                <a:solidFill>
                  <a:srgbClr val="0000FF"/>
                </a:solidFill>
                <a:latin typeface="Tahoma" charset="0"/>
              </a:rPr>
              <a:t>Better to use the optimum read reference voltage based on the conditional distribution (i.e., value of the neighbor)</a:t>
            </a:r>
          </a:p>
          <a:p>
            <a:pPr lvl="1"/>
            <a:r>
              <a:rPr lang="en-US">
                <a:latin typeface="Tahoma" charset="0"/>
              </a:rPr>
              <a:t>Conditional distributions of two states are farther apart from each other</a:t>
            </a:r>
          </a:p>
        </p:txBody>
      </p:sp>
      <p:sp>
        <p:nvSpPr>
          <p:cNvPr id="274435"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2FBB7960-2534-A84C-8B22-51297F29CB51}"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116</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39941"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
        <p:nvSpPr>
          <p:cNvPr id="39942"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
        <p:nvSpPr>
          <p:cNvPr id="3994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grpSp>
        <p:nvGrpSpPr>
          <p:cNvPr id="274439" name="Group 68"/>
          <p:cNvGrpSpPr>
            <a:grpSpLocks/>
          </p:cNvGrpSpPr>
          <p:nvPr/>
        </p:nvGrpSpPr>
        <p:grpSpPr bwMode="auto">
          <a:xfrm>
            <a:off x="2705100" y="1401763"/>
            <a:ext cx="3049588" cy="1247775"/>
            <a:chOff x="2704419" y="1709749"/>
            <a:chExt cx="3049910" cy="1247842"/>
          </a:xfrm>
        </p:grpSpPr>
        <p:sp>
          <p:nvSpPr>
            <p:cNvPr id="31" name="Freeform 30"/>
            <p:cNvSpPr/>
            <p:nvPr/>
          </p:nvSpPr>
          <p:spPr>
            <a:xfrm>
              <a:off x="2704419" y="1709749"/>
              <a:ext cx="1860746" cy="1247842"/>
            </a:xfrm>
            <a:custGeom>
              <a:avLst/>
              <a:gdLst>
                <a:gd name="connsiteX0" fmla="*/ 0 w 1562100"/>
                <a:gd name="connsiteY0" fmla="*/ 1209742 h 1247842"/>
                <a:gd name="connsiteX1" fmla="*/ 60960 w 1562100"/>
                <a:gd name="connsiteY1" fmla="*/ 950662 h 1247842"/>
                <a:gd name="connsiteX2" fmla="*/ 167640 w 1562100"/>
                <a:gd name="connsiteY2" fmla="*/ 683962 h 1247842"/>
                <a:gd name="connsiteX3" fmla="*/ 304800 w 1562100"/>
                <a:gd name="connsiteY3" fmla="*/ 379162 h 1247842"/>
                <a:gd name="connsiteX4" fmla="*/ 525780 w 1562100"/>
                <a:gd name="connsiteY4" fmla="*/ 135322 h 1247842"/>
                <a:gd name="connsiteX5" fmla="*/ 670560 w 1562100"/>
                <a:gd name="connsiteY5" fmla="*/ 13402 h 1247842"/>
                <a:gd name="connsiteX6" fmla="*/ 830580 w 1562100"/>
                <a:gd name="connsiteY6" fmla="*/ 13402 h 1247842"/>
                <a:gd name="connsiteX7" fmla="*/ 982980 w 1562100"/>
                <a:gd name="connsiteY7" fmla="*/ 104842 h 1247842"/>
                <a:gd name="connsiteX8" fmla="*/ 1127760 w 1562100"/>
                <a:gd name="connsiteY8" fmla="*/ 280102 h 1247842"/>
                <a:gd name="connsiteX9" fmla="*/ 1249680 w 1562100"/>
                <a:gd name="connsiteY9" fmla="*/ 455362 h 1247842"/>
                <a:gd name="connsiteX10" fmla="*/ 1394460 w 1562100"/>
                <a:gd name="connsiteY10" fmla="*/ 737302 h 1247842"/>
                <a:gd name="connsiteX11" fmla="*/ 1455420 w 1562100"/>
                <a:gd name="connsiteY11" fmla="*/ 897322 h 1247842"/>
                <a:gd name="connsiteX12" fmla="*/ 1562100 w 1562100"/>
                <a:gd name="connsiteY12" fmla="*/ 1247842 h 124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2100" h="1247842">
                  <a:moveTo>
                    <a:pt x="0" y="1209742"/>
                  </a:moveTo>
                  <a:cubicBezTo>
                    <a:pt x="16510" y="1124017"/>
                    <a:pt x="33020" y="1038292"/>
                    <a:pt x="60960" y="950662"/>
                  </a:cubicBezTo>
                  <a:cubicBezTo>
                    <a:pt x="88900" y="863032"/>
                    <a:pt x="127000" y="779212"/>
                    <a:pt x="167640" y="683962"/>
                  </a:cubicBezTo>
                  <a:cubicBezTo>
                    <a:pt x="208280" y="588712"/>
                    <a:pt x="245110" y="470602"/>
                    <a:pt x="304800" y="379162"/>
                  </a:cubicBezTo>
                  <a:cubicBezTo>
                    <a:pt x="364490" y="287722"/>
                    <a:pt x="464820" y="196282"/>
                    <a:pt x="525780" y="135322"/>
                  </a:cubicBezTo>
                  <a:cubicBezTo>
                    <a:pt x="586740" y="74362"/>
                    <a:pt x="619760" y="33722"/>
                    <a:pt x="670560" y="13402"/>
                  </a:cubicBezTo>
                  <a:cubicBezTo>
                    <a:pt x="721360" y="-6918"/>
                    <a:pt x="778510" y="-1838"/>
                    <a:pt x="830580" y="13402"/>
                  </a:cubicBezTo>
                  <a:cubicBezTo>
                    <a:pt x="882650" y="28642"/>
                    <a:pt x="933450" y="60392"/>
                    <a:pt x="982980" y="104842"/>
                  </a:cubicBezTo>
                  <a:cubicBezTo>
                    <a:pt x="1032510" y="149292"/>
                    <a:pt x="1083310" y="221682"/>
                    <a:pt x="1127760" y="280102"/>
                  </a:cubicBezTo>
                  <a:cubicBezTo>
                    <a:pt x="1172210" y="338522"/>
                    <a:pt x="1205230" y="379162"/>
                    <a:pt x="1249680" y="455362"/>
                  </a:cubicBezTo>
                  <a:cubicBezTo>
                    <a:pt x="1294130" y="531562"/>
                    <a:pt x="1360170" y="663642"/>
                    <a:pt x="1394460" y="737302"/>
                  </a:cubicBezTo>
                  <a:cubicBezTo>
                    <a:pt x="1428750" y="810962"/>
                    <a:pt x="1427480" y="812232"/>
                    <a:pt x="1455420" y="897322"/>
                  </a:cubicBezTo>
                  <a:cubicBezTo>
                    <a:pt x="1483360" y="982412"/>
                    <a:pt x="1522730" y="1115127"/>
                    <a:pt x="1562100" y="1247842"/>
                  </a:cubicBezTo>
                </a:path>
              </a:pathLst>
            </a:custGeom>
            <a:noFill/>
            <a:ln>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2" name="Freeform 31"/>
            <p:cNvSpPr/>
            <p:nvPr/>
          </p:nvSpPr>
          <p:spPr>
            <a:xfrm>
              <a:off x="3893583" y="1709749"/>
              <a:ext cx="1860746" cy="1247842"/>
            </a:xfrm>
            <a:custGeom>
              <a:avLst/>
              <a:gdLst>
                <a:gd name="connsiteX0" fmla="*/ 0 w 1562100"/>
                <a:gd name="connsiteY0" fmla="*/ 1209742 h 1247842"/>
                <a:gd name="connsiteX1" fmla="*/ 60960 w 1562100"/>
                <a:gd name="connsiteY1" fmla="*/ 950662 h 1247842"/>
                <a:gd name="connsiteX2" fmla="*/ 167640 w 1562100"/>
                <a:gd name="connsiteY2" fmla="*/ 683962 h 1247842"/>
                <a:gd name="connsiteX3" fmla="*/ 304800 w 1562100"/>
                <a:gd name="connsiteY3" fmla="*/ 379162 h 1247842"/>
                <a:gd name="connsiteX4" fmla="*/ 525780 w 1562100"/>
                <a:gd name="connsiteY4" fmla="*/ 135322 h 1247842"/>
                <a:gd name="connsiteX5" fmla="*/ 670560 w 1562100"/>
                <a:gd name="connsiteY5" fmla="*/ 13402 h 1247842"/>
                <a:gd name="connsiteX6" fmla="*/ 830580 w 1562100"/>
                <a:gd name="connsiteY6" fmla="*/ 13402 h 1247842"/>
                <a:gd name="connsiteX7" fmla="*/ 982980 w 1562100"/>
                <a:gd name="connsiteY7" fmla="*/ 104842 h 1247842"/>
                <a:gd name="connsiteX8" fmla="*/ 1127760 w 1562100"/>
                <a:gd name="connsiteY8" fmla="*/ 280102 h 1247842"/>
                <a:gd name="connsiteX9" fmla="*/ 1249680 w 1562100"/>
                <a:gd name="connsiteY9" fmla="*/ 455362 h 1247842"/>
                <a:gd name="connsiteX10" fmla="*/ 1394460 w 1562100"/>
                <a:gd name="connsiteY10" fmla="*/ 737302 h 1247842"/>
                <a:gd name="connsiteX11" fmla="*/ 1455420 w 1562100"/>
                <a:gd name="connsiteY11" fmla="*/ 897322 h 1247842"/>
                <a:gd name="connsiteX12" fmla="*/ 1562100 w 1562100"/>
                <a:gd name="connsiteY12" fmla="*/ 1247842 h 124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2100" h="1247842">
                  <a:moveTo>
                    <a:pt x="0" y="1209742"/>
                  </a:moveTo>
                  <a:cubicBezTo>
                    <a:pt x="16510" y="1124017"/>
                    <a:pt x="33020" y="1038292"/>
                    <a:pt x="60960" y="950662"/>
                  </a:cubicBezTo>
                  <a:cubicBezTo>
                    <a:pt x="88900" y="863032"/>
                    <a:pt x="127000" y="779212"/>
                    <a:pt x="167640" y="683962"/>
                  </a:cubicBezTo>
                  <a:cubicBezTo>
                    <a:pt x="208280" y="588712"/>
                    <a:pt x="245110" y="470602"/>
                    <a:pt x="304800" y="379162"/>
                  </a:cubicBezTo>
                  <a:cubicBezTo>
                    <a:pt x="364490" y="287722"/>
                    <a:pt x="464820" y="196282"/>
                    <a:pt x="525780" y="135322"/>
                  </a:cubicBezTo>
                  <a:cubicBezTo>
                    <a:pt x="586740" y="74362"/>
                    <a:pt x="619760" y="33722"/>
                    <a:pt x="670560" y="13402"/>
                  </a:cubicBezTo>
                  <a:cubicBezTo>
                    <a:pt x="721360" y="-6918"/>
                    <a:pt x="778510" y="-1838"/>
                    <a:pt x="830580" y="13402"/>
                  </a:cubicBezTo>
                  <a:cubicBezTo>
                    <a:pt x="882650" y="28642"/>
                    <a:pt x="933450" y="60392"/>
                    <a:pt x="982980" y="104842"/>
                  </a:cubicBezTo>
                  <a:cubicBezTo>
                    <a:pt x="1032510" y="149292"/>
                    <a:pt x="1083310" y="221682"/>
                    <a:pt x="1127760" y="280102"/>
                  </a:cubicBezTo>
                  <a:cubicBezTo>
                    <a:pt x="1172210" y="338522"/>
                    <a:pt x="1205230" y="379162"/>
                    <a:pt x="1249680" y="455362"/>
                  </a:cubicBezTo>
                  <a:cubicBezTo>
                    <a:pt x="1294130" y="531562"/>
                    <a:pt x="1360170" y="663642"/>
                    <a:pt x="1394460" y="737302"/>
                  </a:cubicBezTo>
                  <a:cubicBezTo>
                    <a:pt x="1428750" y="810962"/>
                    <a:pt x="1427480" y="812232"/>
                    <a:pt x="1455420" y="897322"/>
                  </a:cubicBezTo>
                  <a:cubicBezTo>
                    <a:pt x="1483360" y="982412"/>
                    <a:pt x="1522730" y="1115127"/>
                    <a:pt x="1562100" y="1247842"/>
                  </a:cubicBezTo>
                </a:path>
              </a:pathLst>
            </a:custGeom>
            <a:noFill/>
            <a:ln>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grpSp>
        <p:nvGrpSpPr>
          <p:cNvPr id="47" name="Group 46"/>
          <p:cNvGrpSpPr>
            <a:grpSpLocks/>
          </p:cNvGrpSpPr>
          <p:nvPr/>
        </p:nvGrpSpPr>
        <p:grpSpPr bwMode="auto">
          <a:xfrm>
            <a:off x="1431925" y="1084263"/>
            <a:ext cx="4332288" cy="1609725"/>
            <a:chOff x="1431879" y="1084038"/>
            <a:chExt cx="4332513" cy="1610741"/>
          </a:xfrm>
        </p:grpSpPr>
        <p:cxnSp>
          <p:nvCxnSpPr>
            <p:cNvPr id="81" name="Straight Connector 80"/>
            <p:cNvCxnSpPr/>
            <p:nvPr/>
          </p:nvCxnSpPr>
          <p:spPr>
            <a:xfrm>
              <a:off x="3805315" y="1406503"/>
              <a:ext cx="22226" cy="128827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74489" name="Group 70"/>
            <p:cNvGrpSpPr>
              <a:grpSpLocks/>
            </p:cNvGrpSpPr>
            <p:nvPr/>
          </p:nvGrpSpPr>
          <p:grpSpPr bwMode="auto">
            <a:xfrm>
              <a:off x="1431879" y="1084038"/>
              <a:ext cx="4332513" cy="1557576"/>
              <a:chOff x="1431879" y="1392395"/>
              <a:chExt cx="4332513" cy="1557576"/>
            </a:xfrm>
          </p:grpSpPr>
          <p:grpSp>
            <p:nvGrpSpPr>
              <p:cNvPr id="274490" name="Group 5"/>
              <p:cNvGrpSpPr>
                <a:grpSpLocks/>
              </p:cNvGrpSpPr>
              <p:nvPr/>
            </p:nvGrpSpPr>
            <p:grpSpPr bwMode="auto">
              <a:xfrm>
                <a:off x="2773963" y="2103913"/>
                <a:ext cx="943916" cy="846058"/>
                <a:chOff x="1318260" y="1119902"/>
                <a:chExt cx="1165860" cy="846058"/>
              </a:xfrm>
            </p:grpSpPr>
            <p:sp>
              <p:nvSpPr>
                <p:cNvPr id="16" name="Freeform 15"/>
                <p:cNvSpPr/>
                <p:nvPr/>
              </p:nvSpPr>
              <p:spPr>
                <a:xfrm>
                  <a:off x="1317549" y="1120033"/>
                  <a:ext cx="586300" cy="846670"/>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7" name="Freeform 16"/>
                <p:cNvSpPr/>
                <p:nvPr/>
              </p:nvSpPr>
              <p:spPr>
                <a:xfrm flipH="1">
                  <a:off x="1897967" y="1120033"/>
                  <a:ext cx="586300" cy="846670"/>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grpSp>
            <p:nvGrpSpPr>
              <p:cNvPr id="274491" name="Group 18"/>
              <p:cNvGrpSpPr>
                <a:grpSpLocks/>
              </p:cNvGrpSpPr>
              <p:nvPr/>
            </p:nvGrpSpPr>
            <p:grpSpPr bwMode="auto">
              <a:xfrm>
                <a:off x="3936219" y="2096293"/>
                <a:ext cx="943916" cy="846058"/>
                <a:chOff x="1318260" y="1119902"/>
                <a:chExt cx="1165860" cy="846058"/>
              </a:xfrm>
            </p:grpSpPr>
            <p:sp>
              <p:nvSpPr>
                <p:cNvPr id="29" name="Freeform 28"/>
                <p:cNvSpPr/>
                <p:nvPr/>
              </p:nvSpPr>
              <p:spPr>
                <a:xfrm>
                  <a:off x="1317368" y="1119710"/>
                  <a:ext cx="586300" cy="846671"/>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0" name="Freeform 29"/>
                <p:cNvSpPr/>
                <p:nvPr/>
              </p:nvSpPr>
              <p:spPr>
                <a:xfrm flipH="1">
                  <a:off x="1897786" y="1119710"/>
                  <a:ext cx="586300" cy="846671"/>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cxnSp>
            <p:nvCxnSpPr>
              <p:cNvPr id="48" name="Straight Arrow Connector 47"/>
              <p:cNvCxnSpPr>
                <a:endCxn id="16" idx="2"/>
              </p:cNvCxnSpPr>
              <p:nvPr/>
            </p:nvCxnSpPr>
            <p:spPr>
              <a:xfrm>
                <a:off x="1812899" y="1710095"/>
                <a:ext cx="1300231" cy="447957"/>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4493" name="TextBox 51"/>
              <p:cNvSpPr txBox="1">
                <a:spLocks noChangeArrowheads="1"/>
              </p:cNvSpPr>
              <p:nvPr/>
            </p:nvSpPr>
            <p:spPr bwMode="auto">
              <a:xfrm>
                <a:off x="1431879" y="1392395"/>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ＭＳ Ｐゴシック" charset="0"/>
                  </a:rPr>
                  <a:t>N11</a:t>
                </a:r>
              </a:p>
            </p:txBody>
          </p:sp>
          <p:cxnSp>
            <p:nvCxnSpPr>
              <p:cNvPr id="59" name="Straight Arrow Connector 58"/>
              <p:cNvCxnSpPr>
                <a:endCxn id="30" idx="3"/>
              </p:cNvCxnSpPr>
              <p:nvPr/>
            </p:nvCxnSpPr>
            <p:spPr>
              <a:xfrm flipH="1">
                <a:off x="4405421" y="1748219"/>
                <a:ext cx="1171636" cy="347881"/>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4495" name="TextBox 62"/>
              <p:cNvSpPr txBox="1">
                <a:spLocks noChangeArrowheads="1"/>
              </p:cNvSpPr>
              <p:nvPr/>
            </p:nvSpPr>
            <p:spPr bwMode="auto">
              <a:xfrm>
                <a:off x="5196608" y="1430495"/>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ＭＳ Ｐゴシック" charset="0"/>
                  </a:rPr>
                  <a:t>N11</a:t>
                </a:r>
              </a:p>
            </p:txBody>
          </p:sp>
        </p:grpSp>
      </p:grpSp>
      <p:grpSp>
        <p:nvGrpSpPr>
          <p:cNvPr id="58" name="Group 57"/>
          <p:cNvGrpSpPr>
            <a:grpSpLocks/>
          </p:cNvGrpSpPr>
          <p:nvPr/>
        </p:nvGrpSpPr>
        <p:grpSpPr bwMode="auto">
          <a:xfrm>
            <a:off x="2808288" y="1084263"/>
            <a:ext cx="4332287" cy="1609725"/>
            <a:chOff x="2808482" y="1084038"/>
            <a:chExt cx="4332513" cy="1610741"/>
          </a:xfrm>
        </p:grpSpPr>
        <p:cxnSp>
          <p:nvCxnSpPr>
            <p:cNvPr id="82" name="Straight Connector 81"/>
            <p:cNvCxnSpPr/>
            <p:nvPr/>
          </p:nvCxnSpPr>
          <p:spPr>
            <a:xfrm>
              <a:off x="4599275" y="1406503"/>
              <a:ext cx="22226" cy="1288276"/>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grpSp>
          <p:nvGrpSpPr>
            <p:cNvPr id="274477" name="Group 73"/>
            <p:cNvGrpSpPr>
              <a:grpSpLocks/>
            </p:cNvGrpSpPr>
            <p:nvPr/>
          </p:nvGrpSpPr>
          <p:grpSpPr bwMode="auto">
            <a:xfrm>
              <a:off x="2808482" y="1084038"/>
              <a:ext cx="4332513" cy="1565196"/>
              <a:chOff x="2808482" y="1392395"/>
              <a:chExt cx="4332513" cy="1565196"/>
            </a:xfrm>
          </p:grpSpPr>
          <p:cxnSp>
            <p:nvCxnSpPr>
              <p:cNvPr id="51" name="Straight Arrow Connector 50"/>
              <p:cNvCxnSpPr>
                <a:endCxn id="10" idx="3"/>
              </p:cNvCxnSpPr>
              <p:nvPr/>
            </p:nvCxnSpPr>
            <p:spPr>
              <a:xfrm>
                <a:off x="3192677" y="1710095"/>
                <a:ext cx="798554" cy="401890"/>
              </a:xfrm>
              <a:prstGeom prst="straightConnector1">
                <a:avLst/>
              </a:prstGeom>
              <a:ln w="127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74479" name="TextBox 54"/>
              <p:cNvSpPr txBox="1">
                <a:spLocks noChangeArrowheads="1"/>
              </p:cNvSpPr>
              <p:nvPr/>
            </p:nvSpPr>
            <p:spPr bwMode="auto">
              <a:xfrm>
                <a:off x="2808482" y="1392395"/>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7030A0"/>
                    </a:solidFill>
                    <a:effectLst/>
                    <a:uLnTx/>
                    <a:uFillTx/>
                    <a:latin typeface="Arial" charset="0"/>
                    <a:ea typeface="ＭＳ Ｐゴシック" charset="0"/>
                  </a:rPr>
                  <a:t>N01</a:t>
                </a:r>
              </a:p>
            </p:txBody>
          </p:sp>
          <p:cxnSp>
            <p:nvCxnSpPr>
              <p:cNvPr id="62" name="Straight Arrow Connector 61"/>
              <p:cNvCxnSpPr>
                <a:endCxn id="24" idx="2"/>
              </p:cNvCxnSpPr>
              <p:nvPr/>
            </p:nvCxnSpPr>
            <p:spPr>
              <a:xfrm flipH="1">
                <a:off x="5283523" y="1748219"/>
                <a:ext cx="1674900" cy="408244"/>
              </a:xfrm>
              <a:prstGeom prst="straightConnector1">
                <a:avLst/>
              </a:prstGeom>
              <a:ln w="12700">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nvGrpSpPr>
              <p:cNvPr id="274481" name="Group 8"/>
              <p:cNvGrpSpPr>
                <a:grpSpLocks/>
              </p:cNvGrpSpPr>
              <p:nvPr/>
            </p:nvGrpSpPr>
            <p:grpSpPr bwMode="auto">
              <a:xfrm>
                <a:off x="3516707" y="2111533"/>
                <a:ext cx="943916" cy="846058"/>
                <a:chOff x="1318260" y="1119902"/>
                <a:chExt cx="1165860" cy="846058"/>
              </a:xfrm>
            </p:grpSpPr>
            <p:sp>
              <p:nvSpPr>
                <p:cNvPr id="10" name="Freeform 9"/>
                <p:cNvSpPr/>
                <p:nvPr/>
              </p:nvSpPr>
              <p:spPr>
                <a:xfrm>
                  <a:off x="1318059" y="1120354"/>
                  <a:ext cx="586300" cy="845083"/>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1" name="Freeform 10"/>
                <p:cNvSpPr/>
                <p:nvPr/>
              </p:nvSpPr>
              <p:spPr>
                <a:xfrm flipH="1">
                  <a:off x="1898477" y="1120354"/>
                  <a:ext cx="586300" cy="845083"/>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grpSp>
            <p:nvGrpSpPr>
              <p:cNvPr id="274482" name="Group 21"/>
              <p:cNvGrpSpPr>
                <a:grpSpLocks/>
              </p:cNvGrpSpPr>
              <p:nvPr/>
            </p:nvGrpSpPr>
            <p:grpSpPr bwMode="auto">
              <a:xfrm>
                <a:off x="4678963" y="2103913"/>
                <a:ext cx="943916" cy="846058"/>
                <a:chOff x="1318260" y="1119902"/>
                <a:chExt cx="1165860" cy="846058"/>
              </a:xfrm>
            </p:grpSpPr>
            <p:sp>
              <p:nvSpPr>
                <p:cNvPr id="23" name="Freeform 22"/>
                <p:cNvSpPr/>
                <p:nvPr/>
              </p:nvSpPr>
              <p:spPr>
                <a:xfrm>
                  <a:off x="1317880" y="1120033"/>
                  <a:ext cx="586300" cy="835552"/>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4" name="Freeform 23"/>
                <p:cNvSpPr/>
                <p:nvPr/>
              </p:nvSpPr>
              <p:spPr>
                <a:xfrm flipH="1">
                  <a:off x="1898298" y="1120033"/>
                  <a:ext cx="586300" cy="835552"/>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7030A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sp>
            <p:nvSpPr>
              <p:cNvPr id="274483" name="TextBox 65"/>
              <p:cNvSpPr txBox="1">
                <a:spLocks noChangeArrowheads="1"/>
              </p:cNvSpPr>
              <p:nvPr/>
            </p:nvSpPr>
            <p:spPr bwMode="auto">
              <a:xfrm>
                <a:off x="6573211" y="1430495"/>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7030A0"/>
                    </a:solidFill>
                    <a:effectLst/>
                    <a:uLnTx/>
                    <a:uFillTx/>
                    <a:latin typeface="Arial" charset="0"/>
                    <a:ea typeface="ＭＳ Ｐゴシック" charset="0"/>
                  </a:rPr>
                  <a:t>N01</a:t>
                </a:r>
              </a:p>
            </p:txBody>
          </p:sp>
        </p:grpSp>
      </p:grpSp>
      <p:sp>
        <p:nvSpPr>
          <p:cNvPr id="274442" name="TextBox 66"/>
          <p:cNvSpPr txBox="1">
            <a:spLocks noChangeArrowheads="1"/>
          </p:cNvSpPr>
          <p:nvPr/>
        </p:nvSpPr>
        <p:spPr bwMode="auto">
          <a:xfrm>
            <a:off x="1763713" y="1839913"/>
            <a:ext cx="10255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State P’</a:t>
            </a:r>
            <a:r>
              <a:rPr kumimoji="0" lang="en-US" altLang="ja-JP" sz="1800" b="0" i="0" u="none" strike="noStrike" kern="1200" cap="none" spc="0" normalizeH="0" baseline="-25000" noProof="0">
                <a:ln>
                  <a:noFill/>
                </a:ln>
                <a:solidFill>
                  <a:srgbClr val="000000"/>
                </a:solidFill>
                <a:effectLst/>
                <a:uLnTx/>
                <a:uFillTx/>
                <a:latin typeface="Arial" charset="0"/>
                <a:ea typeface="ＭＳ Ｐゴシック" charset="0"/>
              </a:rPr>
              <a:t>(i)</a:t>
            </a:r>
            <a:endParaRPr kumimoji="0" lang="en-US" sz="1800" b="0" i="0" u="none" strike="noStrike" kern="1200" cap="none" spc="0" normalizeH="0" baseline="-25000" noProof="0">
              <a:ln>
                <a:noFill/>
              </a:ln>
              <a:solidFill>
                <a:srgbClr val="000000"/>
              </a:solidFill>
              <a:effectLst/>
              <a:uLnTx/>
              <a:uFillTx/>
              <a:latin typeface="Arial" charset="0"/>
              <a:ea typeface="ＭＳ Ｐゴシック" charset="0"/>
            </a:endParaRPr>
          </a:p>
        </p:txBody>
      </p:sp>
      <p:sp>
        <p:nvSpPr>
          <p:cNvPr id="274443" name="TextBox 67"/>
          <p:cNvSpPr txBox="1">
            <a:spLocks noChangeArrowheads="1"/>
          </p:cNvSpPr>
          <p:nvPr/>
        </p:nvSpPr>
        <p:spPr bwMode="auto">
          <a:xfrm>
            <a:off x="5764213" y="1839913"/>
            <a:ext cx="11811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State P’</a:t>
            </a:r>
            <a:r>
              <a:rPr kumimoji="0" lang="en-US" altLang="ja-JP" sz="1800" b="0" i="0" u="none" strike="noStrike" kern="1200" cap="none" spc="0" normalizeH="0" baseline="-25000" noProof="0">
                <a:ln>
                  <a:noFill/>
                </a:ln>
                <a:solidFill>
                  <a:srgbClr val="000000"/>
                </a:solidFill>
                <a:effectLst/>
                <a:uLnTx/>
                <a:uFillTx/>
                <a:latin typeface="Arial" charset="0"/>
                <a:ea typeface="ＭＳ Ｐゴシック" charset="0"/>
              </a:rPr>
              <a:t>(i+1)</a:t>
            </a:r>
            <a:endParaRPr kumimoji="0" lang="en-US" sz="1800" b="0" i="0" u="none" strike="noStrike" kern="1200" cap="none" spc="0" normalizeH="0" baseline="-25000" noProof="0">
              <a:ln>
                <a:noFill/>
              </a:ln>
              <a:solidFill>
                <a:srgbClr val="000000"/>
              </a:solidFill>
              <a:effectLst/>
              <a:uLnTx/>
              <a:uFillTx/>
              <a:latin typeface="Arial" charset="0"/>
              <a:ea typeface="ＭＳ Ｐゴシック" charset="0"/>
            </a:endParaRPr>
          </a:p>
        </p:txBody>
      </p:sp>
      <p:grpSp>
        <p:nvGrpSpPr>
          <p:cNvPr id="56" name="Group 55"/>
          <p:cNvGrpSpPr>
            <a:grpSpLocks/>
          </p:cNvGrpSpPr>
          <p:nvPr/>
        </p:nvGrpSpPr>
        <p:grpSpPr bwMode="auto">
          <a:xfrm>
            <a:off x="1895475" y="1084263"/>
            <a:ext cx="4332288" cy="1617662"/>
            <a:chOff x="1895295" y="1084038"/>
            <a:chExt cx="4332513" cy="1618361"/>
          </a:xfrm>
        </p:grpSpPr>
        <p:grpSp>
          <p:nvGrpSpPr>
            <p:cNvPr id="274464" name="Group 71"/>
            <p:cNvGrpSpPr>
              <a:grpSpLocks/>
            </p:cNvGrpSpPr>
            <p:nvPr/>
          </p:nvGrpSpPr>
          <p:grpSpPr bwMode="auto">
            <a:xfrm>
              <a:off x="1895295" y="1084038"/>
              <a:ext cx="4332513" cy="1557576"/>
              <a:chOff x="1895295" y="1392395"/>
              <a:chExt cx="4332513" cy="1557576"/>
            </a:xfrm>
          </p:grpSpPr>
          <p:cxnSp>
            <p:nvCxnSpPr>
              <p:cNvPr id="49" name="Straight Arrow Connector 48"/>
              <p:cNvCxnSpPr>
                <a:endCxn id="14" idx="3"/>
              </p:cNvCxnSpPr>
              <p:nvPr/>
            </p:nvCxnSpPr>
            <p:spPr>
              <a:xfrm>
                <a:off x="2274728" y="1710032"/>
                <a:ext cx="1255777" cy="393870"/>
              </a:xfrm>
              <a:prstGeom prst="straightConnector1">
                <a:avLst/>
              </a:prstGeom>
              <a:ln w="127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274467" name="TextBox 52"/>
              <p:cNvSpPr txBox="1">
                <a:spLocks noChangeArrowheads="1"/>
              </p:cNvSpPr>
              <p:nvPr/>
            </p:nvSpPr>
            <p:spPr bwMode="auto">
              <a:xfrm>
                <a:off x="1895295" y="1392395"/>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C000"/>
                    </a:solidFill>
                    <a:effectLst/>
                    <a:uLnTx/>
                    <a:uFillTx/>
                    <a:latin typeface="Arial" charset="0"/>
                    <a:ea typeface="ＭＳ Ｐゴシック" charset="0"/>
                  </a:rPr>
                  <a:t>N00</a:t>
                </a:r>
              </a:p>
            </p:txBody>
          </p:sp>
          <p:cxnSp>
            <p:nvCxnSpPr>
              <p:cNvPr id="60" name="Straight Arrow Connector 59"/>
              <p:cNvCxnSpPr>
                <a:endCxn id="28" idx="3"/>
              </p:cNvCxnSpPr>
              <p:nvPr/>
            </p:nvCxnSpPr>
            <p:spPr>
              <a:xfrm flipH="1">
                <a:off x="4686265" y="1748149"/>
                <a:ext cx="1354208" cy="347812"/>
              </a:xfrm>
              <a:prstGeom prst="straightConnector1">
                <a:avLst/>
              </a:prstGeom>
              <a:ln w="12700">
                <a:solidFill>
                  <a:srgbClr val="FFC000"/>
                </a:solidFill>
                <a:tailEnd type="arrow"/>
              </a:ln>
            </p:spPr>
            <p:style>
              <a:lnRef idx="1">
                <a:schemeClr val="accent1"/>
              </a:lnRef>
              <a:fillRef idx="0">
                <a:schemeClr val="accent1"/>
              </a:fillRef>
              <a:effectRef idx="0">
                <a:schemeClr val="accent1"/>
              </a:effectRef>
              <a:fontRef idx="minor">
                <a:schemeClr val="tx1"/>
              </a:fontRef>
            </p:style>
          </p:cxnSp>
          <p:grpSp>
            <p:nvGrpSpPr>
              <p:cNvPr id="274469" name="Group 6"/>
              <p:cNvGrpSpPr>
                <a:grpSpLocks/>
              </p:cNvGrpSpPr>
              <p:nvPr/>
            </p:nvGrpSpPr>
            <p:grpSpPr bwMode="auto">
              <a:xfrm>
                <a:off x="3055922" y="2103913"/>
                <a:ext cx="943916" cy="846058"/>
                <a:chOff x="1318260" y="1119902"/>
                <a:chExt cx="1165860" cy="846058"/>
              </a:xfrm>
            </p:grpSpPr>
            <p:sp>
              <p:nvSpPr>
                <p:cNvPr id="14" name="Freeform 13"/>
                <p:cNvSpPr/>
                <p:nvPr/>
              </p:nvSpPr>
              <p:spPr>
                <a:xfrm>
                  <a:off x="1318132" y="1119891"/>
                  <a:ext cx="586300" cy="846503"/>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5" name="Freeform 14"/>
                <p:cNvSpPr/>
                <p:nvPr/>
              </p:nvSpPr>
              <p:spPr>
                <a:xfrm flipH="1">
                  <a:off x="1898550" y="1119891"/>
                  <a:ext cx="586300" cy="846503"/>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grpSp>
            <p:nvGrpSpPr>
              <p:cNvPr id="274470" name="Group 19"/>
              <p:cNvGrpSpPr>
                <a:grpSpLocks/>
              </p:cNvGrpSpPr>
              <p:nvPr/>
            </p:nvGrpSpPr>
            <p:grpSpPr bwMode="auto">
              <a:xfrm>
                <a:off x="4218178" y="2096293"/>
                <a:ext cx="943916" cy="846058"/>
                <a:chOff x="1318260" y="1119902"/>
                <a:chExt cx="1165860" cy="846058"/>
              </a:xfrm>
            </p:grpSpPr>
            <p:sp>
              <p:nvSpPr>
                <p:cNvPr id="27" name="Freeform 26"/>
                <p:cNvSpPr/>
                <p:nvPr/>
              </p:nvSpPr>
              <p:spPr>
                <a:xfrm>
                  <a:off x="1317952" y="1119570"/>
                  <a:ext cx="586300" cy="846504"/>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8" name="Freeform 27"/>
                <p:cNvSpPr/>
                <p:nvPr/>
              </p:nvSpPr>
              <p:spPr>
                <a:xfrm flipH="1">
                  <a:off x="1898371" y="1119570"/>
                  <a:ext cx="586300" cy="846504"/>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sp>
            <p:nvSpPr>
              <p:cNvPr id="274471" name="TextBox 63"/>
              <p:cNvSpPr txBox="1">
                <a:spLocks noChangeArrowheads="1"/>
              </p:cNvSpPr>
              <p:nvPr/>
            </p:nvSpPr>
            <p:spPr bwMode="auto">
              <a:xfrm>
                <a:off x="5660024" y="1430495"/>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C000"/>
                    </a:solidFill>
                    <a:effectLst/>
                    <a:uLnTx/>
                    <a:uFillTx/>
                    <a:latin typeface="Arial" charset="0"/>
                    <a:ea typeface="ＭＳ Ｐゴシック" charset="0"/>
                  </a:rPr>
                  <a:t>N00</a:t>
                </a:r>
              </a:p>
            </p:txBody>
          </p:sp>
        </p:grpSp>
        <p:cxnSp>
          <p:nvCxnSpPr>
            <p:cNvPr id="83" name="Straight Connector 82"/>
            <p:cNvCxnSpPr/>
            <p:nvPr/>
          </p:nvCxnSpPr>
          <p:spPr>
            <a:xfrm>
              <a:off x="4076633" y="1414381"/>
              <a:ext cx="22226" cy="128801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57" name="Group 56"/>
          <p:cNvGrpSpPr>
            <a:grpSpLocks/>
          </p:cNvGrpSpPr>
          <p:nvPr/>
        </p:nvGrpSpPr>
        <p:grpSpPr bwMode="auto">
          <a:xfrm>
            <a:off x="2386013" y="1084263"/>
            <a:ext cx="4332287" cy="1617662"/>
            <a:chOff x="2385846" y="1084038"/>
            <a:chExt cx="4332513" cy="1618361"/>
          </a:xfrm>
        </p:grpSpPr>
        <p:grpSp>
          <p:nvGrpSpPr>
            <p:cNvPr id="274452" name="Group 72"/>
            <p:cNvGrpSpPr>
              <a:grpSpLocks/>
            </p:cNvGrpSpPr>
            <p:nvPr/>
          </p:nvGrpSpPr>
          <p:grpSpPr bwMode="auto">
            <a:xfrm>
              <a:off x="2385846" y="1084038"/>
              <a:ext cx="4332513" cy="1557576"/>
              <a:chOff x="2385846" y="1392395"/>
              <a:chExt cx="4332513" cy="1557576"/>
            </a:xfrm>
          </p:grpSpPr>
          <p:cxnSp>
            <p:nvCxnSpPr>
              <p:cNvPr id="50" name="Straight Arrow Connector 49"/>
              <p:cNvCxnSpPr/>
              <p:nvPr/>
            </p:nvCxnSpPr>
            <p:spPr>
              <a:xfrm>
                <a:off x="2727176" y="1710032"/>
                <a:ext cx="977951" cy="401811"/>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74455" name="TextBox 53"/>
              <p:cNvSpPr txBox="1">
                <a:spLocks noChangeArrowheads="1"/>
              </p:cNvSpPr>
              <p:nvPr/>
            </p:nvSpPr>
            <p:spPr bwMode="auto">
              <a:xfrm>
                <a:off x="2385846" y="1392395"/>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B050"/>
                    </a:solidFill>
                    <a:effectLst/>
                    <a:uLnTx/>
                    <a:uFillTx/>
                    <a:latin typeface="Arial" charset="0"/>
                    <a:ea typeface="ＭＳ Ｐゴシック" charset="0"/>
                  </a:rPr>
                  <a:t>N10</a:t>
                </a:r>
              </a:p>
            </p:txBody>
          </p:sp>
          <p:cxnSp>
            <p:nvCxnSpPr>
              <p:cNvPr id="61" name="Straight Arrow Connector 60"/>
              <p:cNvCxnSpPr>
                <a:endCxn id="26" idx="3"/>
              </p:cNvCxnSpPr>
              <p:nvPr/>
            </p:nvCxnSpPr>
            <p:spPr>
              <a:xfrm flipH="1">
                <a:off x="4910103" y="1748149"/>
                <a:ext cx="1581232" cy="347812"/>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grpSp>
            <p:nvGrpSpPr>
              <p:cNvPr id="274457" name="Group 7"/>
              <p:cNvGrpSpPr>
                <a:grpSpLocks/>
              </p:cNvGrpSpPr>
              <p:nvPr/>
            </p:nvGrpSpPr>
            <p:grpSpPr bwMode="auto">
              <a:xfrm>
                <a:off x="3279186" y="2103913"/>
                <a:ext cx="943916" cy="846058"/>
                <a:chOff x="1318260" y="1119902"/>
                <a:chExt cx="1165860" cy="846058"/>
              </a:xfrm>
            </p:grpSpPr>
            <p:sp>
              <p:nvSpPr>
                <p:cNvPr id="12" name="Freeform 11"/>
                <p:cNvSpPr/>
                <p:nvPr/>
              </p:nvSpPr>
              <p:spPr>
                <a:xfrm>
                  <a:off x="1318839" y="1119891"/>
                  <a:ext cx="586301" cy="846503"/>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3" name="Freeform 12"/>
                <p:cNvSpPr/>
                <p:nvPr/>
              </p:nvSpPr>
              <p:spPr>
                <a:xfrm flipH="1">
                  <a:off x="1897297" y="1119891"/>
                  <a:ext cx="586300" cy="846503"/>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grpSp>
            <p:nvGrpSpPr>
              <p:cNvPr id="274458" name="Group 20"/>
              <p:cNvGrpSpPr>
                <a:grpSpLocks/>
              </p:cNvGrpSpPr>
              <p:nvPr/>
            </p:nvGrpSpPr>
            <p:grpSpPr bwMode="auto">
              <a:xfrm>
                <a:off x="4441442" y="2096293"/>
                <a:ext cx="943916" cy="846058"/>
                <a:chOff x="1318260" y="1119902"/>
                <a:chExt cx="1165860" cy="846058"/>
              </a:xfrm>
            </p:grpSpPr>
            <p:sp>
              <p:nvSpPr>
                <p:cNvPr id="25" name="Freeform 24"/>
                <p:cNvSpPr/>
                <p:nvPr/>
              </p:nvSpPr>
              <p:spPr>
                <a:xfrm>
                  <a:off x="1318659" y="1119570"/>
                  <a:ext cx="586301" cy="846504"/>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6" name="Freeform 25"/>
                <p:cNvSpPr/>
                <p:nvPr/>
              </p:nvSpPr>
              <p:spPr>
                <a:xfrm flipH="1">
                  <a:off x="1897117" y="1119570"/>
                  <a:ext cx="586300" cy="846504"/>
                </a:xfrm>
                <a:custGeom>
                  <a:avLst/>
                  <a:gdLst>
                    <a:gd name="connsiteX0" fmla="*/ 0 w 586740"/>
                    <a:gd name="connsiteY0" fmla="*/ 846058 h 846058"/>
                    <a:gd name="connsiteX1" fmla="*/ 175260 w 586740"/>
                    <a:gd name="connsiteY1" fmla="*/ 388858 h 846058"/>
                    <a:gd name="connsiteX2" fmla="*/ 419100 w 586740"/>
                    <a:gd name="connsiteY2" fmla="*/ 53578 h 846058"/>
                    <a:gd name="connsiteX3" fmla="*/ 586740 w 586740"/>
                    <a:gd name="connsiteY3" fmla="*/ 238 h 846058"/>
                  </a:gdLst>
                  <a:ahLst/>
                  <a:cxnLst>
                    <a:cxn ang="0">
                      <a:pos x="connsiteX0" y="connsiteY0"/>
                    </a:cxn>
                    <a:cxn ang="0">
                      <a:pos x="connsiteX1" y="connsiteY1"/>
                    </a:cxn>
                    <a:cxn ang="0">
                      <a:pos x="connsiteX2" y="connsiteY2"/>
                    </a:cxn>
                    <a:cxn ang="0">
                      <a:pos x="connsiteX3" y="connsiteY3"/>
                    </a:cxn>
                  </a:cxnLst>
                  <a:rect l="l" t="t" r="r" b="b"/>
                  <a:pathLst>
                    <a:path w="586740" h="846058">
                      <a:moveTo>
                        <a:pt x="0" y="846058"/>
                      </a:moveTo>
                      <a:cubicBezTo>
                        <a:pt x="52705" y="683498"/>
                        <a:pt x="105410" y="520938"/>
                        <a:pt x="175260" y="388858"/>
                      </a:cubicBezTo>
                      <a:cubicBezTo>
                        <a:pt x="245110" y="256778"/>
                        <a:pt x="350520" y="118348"/>
                        <a:pt x="419100" y="53578"/>
                      </a:cubicBezTo>
                      <a:cubicBezTo>
                        <a:pt x="487680" y="-11192"/>
                        <a:pt x="551180" y="1508"/>
                        <a:pt x="586740" y="238"/>
                      </a:cubicBezTo>
                    </a:path>
                  </a:pathLst>
                </a:custGeom>
                <a:noFill/>
                <a:ln>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sp>
            <p:nvSpPr>
              <p:cNvPr id="274459" name="TextBox 64"/>
              <p:cNvSpPr txBox="1">
                <a:spLocks noChangeArrowheads="1"/>
              </p:cNvSpPr>
              <p:nvPr/>
            </p:nvSpPr>
            <p:spPr bwMode="auto">
              <a:xfrm>
                <a:off x="6150575" y="1430495"/>
                <a:ext cx="5677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B050"/>
                    </a:solidFill>
                    <a:effectLst/>
                    <a:uLnTx/>
                    <a:uFillTx/>
                    <a:latin typeface="Arial" charset="0"/>
                    <a:ea typeface="ＭＳ Ｐゴシック" charset="0"/>
                  </a:rPr>
                  <a:t>N10</a:t>
                </a:r>
              </a:p>
            </p:txBody>
          </p:sp>
        </p:grpSp>
        <p:cxnSp>
          <p:nvCxnSpPr>
            <p:cNvPr id="84" name="Straight Connector 83"/>
            <p:cNvCxnSpPr/>
            <p:nvPr/>
          </p:nvCxnSpPr>
          <p:spPr>
            <a:xfrm>
              <a:off x="4311583" y="1414381"/>
              <a:ext cx="22226" cy="1288018"/>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274446" name="Group 41"/>
          <p:cNvGrpSpPr>
            <a:grpSpLocks/>
          </p:cNvGrpSpPr>
          <p:nvPr/>
        </p:nvGrpSpPr>
        <p:grpSpPr bwMode="auto">
          <a:xfrm>
            <a:off x="3879850" y="1001713"/>
            <a:ext cx="552450" cy="1692275"/>
            <a:chOff x="3880480" y="1001399"/>
            <a:chExt cx="551754" cy="1693380"/>
          </a:xfrm>
        </p:grpSpPr>
        <p:cxnSp>
          <p:nvCxnSpPr>
            <p:cNvPr id="80" name="Straight Connector 79"/>
            <p:cNvCxnSpPr/>
            <p:nvPr/>
          </p:nvCxnSpPr>
          <p:spPr>
            <a:xfrm>
              <a:off x="4183311" y="1406475"/>
              <a:ext cx="19026" cy="12883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74451" name="TextBox 84"/>
            <p:cNvSpPr txBox="1">
              <a:spLocks noChangeArrowheads="1"/>
            </p:cNvSpPr>
            <p:nvPr/>
          </p:nvSpPr>
          <p:spPr bwMode="auto">
            <a:xfrm>
              <a:off x="3880480" y="1001399"/>
              <a:ext cx="55175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ＭＳ Ｐゴシック" charset="0"/>
                </a:rPr>
                <a:t>REF</a:t>
              </a:r>
              <a:r>
                <a:rPr kumimoji="0" lang="en-US" sz="1600" b="0" i="0" u="none" strike="noStrike" kern="1200" cap="none" spc="0" normalizeH="0" baseline="-25000" noProof="0">
                  <a:ln>
                    <a:noFill/>
                  </a:ln>
                  <a:solidFill>
                    <a:srgbClr val="000000"/>
                  </a:solidFill>
                  <a:effectLst/>
                  <a:uLnTx/>
                  <a:uFillTx/>
                  <a:latin typeface="Arial" charset="0"/>
                  <a:ea typeface="ＭＳ Ｐゴシック" charset="0"/>
                </a:rPr>
                <a:t>x</a:t>
              </a:r>
            </a:p>
          </p:txBody>
        </p:sp>
      </p:grpSp>
      <p:cxnSp>
        <p:nvCxnSpPr>
          <p:cNvPr id="274447" name="Straight Connector 27"/>
          <p:cNvCxnSpPr>
            <a:cxnSpLocks noChangeShapeType="1"/>
          </p:cNvCxnSpPr>
          <p:nvPr/>
        </p:nvCxnSpPr>
        <p:spPr bwMode="auto">
          <a:xfrm>
            <a:off x="1943100" y="2695575"/>
            <a:ext cx="4602163" cy="0"/>
          </a:xfrm>
          <a:prstGeom prst="line">
            <a:avLst/>
          </a:prstGeom>
          <a:noFill/>
          <a:ln w="2857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74448" name="TextBox 35"/>
          <p:cNvSpPr txBox="1">
            <a:spLocks noChangeArrowheads="1"/>
          </p:cNvSpPr>
          <p:nvPr/>
        </p:nvSpPr>
        <p:spPr bwMode="auto">
          <a:xfrm>
            <a:off x="6545263" y="2490788"/>
            <a:ext cx="4349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altLang="zh-CN" sz="1600" b="0" i="0" u="none" strike="noStrike" kern="1200" cap="none" spc="0" normalizeH="0" baseline="-25000" noProof="0">
                <a:ln>
                  <a:noFill/>
                </a:ln>
                <a:solidFill>
                  <a:srgbClr val="000000"/>
                </a:solidFill>
                <a:effectLst/>
                <a:uLnTx/>
                <a:uFillTx/>
                <a:latin typeface="Arial" charset="0"/>
                <a:ea typeface="ＭＳ Ｐゴシック" charset="0"/>
              </a:rPr>
              <a:t>th</a:t>
            </a:r>
          </a:p>
        </p:txBody>
      </p:sp>
    </p:spTree>
    <p:extLst>
      <p:ext uri="{BB962C8B-B14F-4D97-AF65-F5344CB8AC3E}">
        <p14:creationId xmlns:p14="http://schemas.microsoft.com/office/powerpoint/2010/main" val="15252452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xit" presetSubtype="0" fill="hold" nodeType="clickEffect">
                                  <p:stCondLst>
                                    <p:cond delay="0"/>
                                  </p:stCondLst>
                                  <p:childTnLst>
                                    <p:animEffect transition="out" filter="fade">
                                      <p:cBhvr>
                                        <p:cTn id="10" dur="500"/>
                                        <p:tgtEl>
                                          <p:spTgt spid="47"/>
                                        </p:tgtEl>
                                      </p:cBhvr>
                                    </p:animEffect>
                                    <p:set>
                                      <p:cBhvr>
                                        <p:cTn id="11" dur="1" fill="hold">
                                          <p:stCondLst>
                                            <p:cond delay="499"/>
                                          </p:stCondLst>
                                        </p:cTn>
                                        <p:tgtEl>
                                          <p:spTgt spid="47"/>
                                        </p:tgtEl>
                                        <p:attrNameLst>
                                          <p:attrName>style.visibility</p:attrName>
                                        </p:attrNameLst>
                                      </p:cBhvr>
                                      <p:to>
                                        <p:strVal val="hidden"/>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nodeType="clickEffect">
                                  <p:stCondLst>
                                    <p:cond delay="0"/>
                                  </p:stCondLst>
                                  <p:childTnLst>
                                    <p:set>
                                      <p:cBhvr>
                                        <p:cTn id="15" dur="1" fill="hold">
                                          <p:stCondLst>
                                            <p:cond delay="0"/>
                                          </p:stCondLst>
                                        </p:cTn>
                                        <p:tgtEl>
                                          <p:spTgt spid="56"/>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xit" presetSubtype="0" fill="hold" nodeType="clickEffect">
                                  <p:stCondLst>
                                    <p:cond delay="0"/>
                                  </p:stCondLst>
                                  <p:childTnLst>
                                    <p:animEffect transition="out" filter="fade">
                                      <p:cBhvr>
                                        <p:cTn id="19" dur="500"/>
                                        <p:tgtEl>
                                          <p:spTgt spid="56"/>
                                        </p:tgtEl>
                                      </p:cBhvr>
                                    </p:animEffect>
                                    <p:set>
                                      <p:cBhvr>
                                        <p:cTn id="20" dur="1" fill="hold">
                                          <p:stCondLst>
                                            <p:cond delay="499"/>
                                          </p:stCondLst>
                                        </p:cTn>
                                        <p:tgtEl>
                                          <p:spTgt spid="56"/>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5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xit" presetSubtype="0" fill="hold" nodeType="clickEffect">
                                  <p:stCondLst>
                                    <p:cond delay="0"/>
                                  </p:stCondLst>
                                  <p:childTnLst>
                                    <p:animEffect transition="out" filter="fade">
                                      <p:cBhvr>
                                        <p:cTn id="28" dur="500"/>
                                        <p:tgtEl>
                                          <p:spTgt spid="57"/>
                                        </p:tgtEl>
                                      </p:cBhvr>
                                    </p:animEffect>
                                    <p:set>
                                      <p:cBhvr>
                                        <p:cTn id="29" dur="1" fill="hold">
                                          <p:stCondLst>
                                            <p:cond delay="499"/>
                                          </p:stCondLst>
                                        </p:cTn>
                                        <p:tgtEl>
                                          <p:spTgt spid="57"/>
                                        </p:tgtEl>
                                        <p:attrNameLst>
                                          <p:attrName>style.visibility</p:attrName>
                                        </p:attrNameLst>
                                      </p:cBhvr>
                                      <p:to>
                                        <p:strVal val="hidden"/>
                                      </p:to>
                                    </p:se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nodeType="clickEffect">
                                  <p:stCondLst>
                                    <p:cond delay="0"/>
                                  </p:stCondLst>
                                  <p:childTnLst>
                                    <p:set>
                                      <p:cBhvr>
                                        <p:cTn id="33" dur="1" fill="hold">
                                          <p:stCondLst>
                                            <p:cond delay="0"/>
                                          </p:stCondLst>
                                        </p:cTn>
                                        <p:tgtEl>
                                          <p:spTgt spid="58"/>
                                        </p:tgtEl>
                                        <p:attrNameLst>
                                          <p:attrName>style.visibility</p:attrName>
                                        </p:attrNameLst>
                                      </p:cBhvr>
                                      <p:to>
                                        <p:strVal val="visible"/>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10" presetClass="exit" presetSubtype="0" fill="hold" nodeType="clickEffect">
                                  <p:stCondLst>
                                    <p:cond delay="0"/>
                                  </p:stCondLst>
                                  <p:childTnLst>
                                    <p:animEffect transition="out" filter="fade">
                                      <p:cBhvr>
                                        <p:cTn id="37" dur="500"/>
                                        <p:tgtEl>
                                          <p:spTgt spid="58"/>
                                        </p:tgtEl>
                                      </p:cBhvr>
                                    </p:animEffect>
                                    <p:set>
                                      <p:cBhvr>
                                        <p:cTn id="38" dur="1" fill="hold">
                                          <p:stCondLst>
                                            <p:cond delay="499"/>
                                          </p:stCondLst>
                                        </p:cTn>
                                        <p:tgtEl>
                                          <p:spTgt spid="58"/>
                                        </p:tgtEl>
                                        <p:attrNameLst>
                                          <p:attrName>style.visibility</p:attrName>
                                        </p:attrNameLst>
                                      </p:cBhvr>
                                      <p:to>
                                        <p:strVal val="hidden"/>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232450">
                                            <p:txEl>
                                              <p:pRg st="0" end="0"/>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232450">
                                            <p:txEl>
                                              <p:pRg st="2" end="2"/>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presetSubtype="0" fill="hold" nodeType="clickEffect">
                                  <p:stCondLst>
                                    <p:cond delay="0"/>
                                  </p:stCondLst>
                                  <p:childTnLst>
                                    <p:set>
                                      <p:cBhvr>
                                        <p:cTn id="50" dur="1" fill="hold">
                                          <p:stCondLst>
                                            <p:cond delay="0"/>
                                          </p:stCondLst>
                                        </p:cTn>
                                        <p:tgtEl>
                                          <p:spTgt spid="23245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Title 1"/>
          <p:cNvSpPr>
            <a:spLocks noGrp="1"/>
          </p:cNvSpPr>
          <p:nvPr>
            <p:ph type="title"/>
          </p:nvPr>
        </p:nvSpPr>
        <p:spPr/>
        <p:txBody>
          <a:bodyPr/>
          <a:lstStyle/>
          <a:p>
            <a:r>
              <a:rPr lang="en-US" sz="3600" dirty="0">
                <a:latin typeface="Garamond" charset="0"/>
              </a:rPr>
              <a:t>Real NAND Flash Chip Measurement Results</a:t>
            </a:r>
          </a:p>
        </p:txBody>
      </p:sp>
      <p:sp>
        <p:nvSpPr>
          <p:cNvPr id="275458"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A021E96-1BC9-9F4D-A9D5-AA64987F21AC}"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117</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275459"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6363" y="1047750"/>
            <a:ext cx="9017000" cy="2662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5460" name="TextBox 2"/>
          <p:cNvSpPr txBox="1">
            <a:spLocks noChangeArrowheads="1"/>
          </p:cNvSpPr>
          <p:nvPr/>
        </p:nvSpPr>
        <p:spPr bwMode="auto">
          <a:xfrm>
            <a:off x="2838450" y="1452563"/>
            <a:ext cx="10699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P1 State</a:t>
            </a:r>
          </a:p>
        </p:txBody>
      </p:sp>
      <p:sp>
        <p:nvSpPr>
          <p:cNvPr id="275461" name="TextBox 10"/>
          <p:cNvSpPr txBox="1">
            <a:spLocks noChangeArrowheads="1"/>
          </p:cNvSpPr>
          <p:nvPr/>
        </p:nvSpPr>
        <p:spPr bwMode="auto">
          <a:xfrm>
            <a:off x="5000625" y="1452563"/>
            <a:ext cx="10699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P2 State</a:t>
            </a:r>
          </a:p>
        </p:txBody>
      </p:sp>
      <p:sp>
        <p:nvSpPr>
          <p:cNvPr id="275462" name="TextBox 11"/>
          <p:cNvSpPr txBox="1">
            <a:spLocks noChangeArrowheads="1"/>
          </p:cNvSpPr>
          <p:nvPr/>
        </p:nvSpPr>
        <p:spPr bwMode="auto">
          <a:xfrm>
            <a:off x="7893050" y="1452563"/>
            <a:ext cx="10699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P3 State</a:t>
            </a:r>
          </a:p>
        </p:txBody>
      </p:sp>
      <p:pic>
        <p:nvPicPr>
          <p:cNvPr id="27546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363" y="3881438"/>
            <a:ext cx="8763000" cy="181768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TextBox 4"/>
          <p:cNvSpPr txBox="1">
            <a:spLocks noChangeArrowheads="1"/>
          </p:cNvSpPr>
          <p:nvPr/>
        </p:nvSpPr>
        <p:spPr bwMode="auto">
          <a:xfrm>
            <a:off x="676275" y="5756275"/>
            <a:ext cx="775176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ＭＳ Ｐゴシック" charset="0"/>
              </a:rPr>
              <a:t>Raw BER of conditional reading is much smaller than overall reading</a:t>
            </a:r>
          </a:p>
        </p:txBody>
      </p:sp>
      <p:grpSp>
        <p:nvGrpSpPr>
          <p:cNvPr id="15" name="Group 14"/>
          <p:cNvGrpSpPr>
            <a:grpSpLocks/>
          </p:cNvGrpSpPr>
          <p:nvPr/>
        </p:nvGrpSpPr>
        <p:grpSpPr bwMode="auto">
          <a:xfrm>
            <a:off x="3200400" y="2867025"/>
            <a:ext cx="1600200" cy="368300"/>
            <a:chOff x="3200400" y="2866507"/>
            <a:chExt cx="1600200" cy="369332"/>
          </a:xfrm>
        </p:grpSpPr>
        <p:cxnSp>
          <p:nvCxnSpPr>
            <p:cNvPr id="8" name="Straight Arrow Connector 7"/>
            <p:cNvCxnSpPr/>
            <p:nvPr/>
          </p:nvCxnSpPr>
          <p:spPr>
            <a:xfrm>
              <a:off x="3200400" y="3235839"/>
              <a:ext cx="1600200"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75473" name="TextBox 12"/>
            <p:cNvSpPr txBox="1">
              <a:spLocks noChangeArrowheads="1"/>
            </p:cNvSpPr>
            <p:nvPr/>
          </p:nvSpPr>
          <p:spPr bwMode="auto">
            <a:xfrm>
              <a:off x="3256588" y="2866507"/>
              <a:ext cx="154401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Large margin</a:t>
              </a:r>
            </a:p>
          </p:txBody>
        </p:sp>
      </p:grpSp>
      <p:grpSp>
        <p:nvGrpSpPr>
          <p:cNvPr id="14" name="Group 13"/>
          <p:cNvGrpSpPr>
            <a:grpSpLocks/>
          </p:cNvGrpSpPr>
          <p:nvPr/>
        </p:nvGrpSpPr>
        <p:grpSpPr bwMode="auto">
          <a:xfrm>
            <a:off x="3462338" y="2220913"/>
            <a:ext cx="1530350" cy="404812"/>
            <a:chOff x="3462153" y="2221432"/>
            <a:chExt cx="1531188" cy="404807"/>
          </a:xfrm>
        </p:grpSpPr>
        <p:cxnSp>
          <p:nvCxnSpPr>
            <p:cNvPr id="9" name="Straight Arrow Connector 8"/>
            <p:cNvCxnSpPr/>
            <p:nvPr/>
          </p:nvCxnSpPr>
          <p:spPr>
            <a:xfrm>
              <a:off x="3471683" y="2626239"/>
              <a:ext cx="1447004" cy="0"/>
            </a:xfrm>
            <a:prstGeom prst="straightConnector1">
              <a:avLst/>
            </a:prstGeom>
            <a:ln w="285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75471" name="TextBox 17"/>
            <p:cNvSpPr txBox="1">
              <a:spLocks noChangeArrowheads="1"/>
            </p:cNvSpPr>
            <p:nvPr/>
          </p:nvSpPr>
          <p:spPr bwMode="auto">
            <a:xfrm>
              <a:off x="3462153" y="2221432"/>
              <a:ext cx="153118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ＭＳ Ｐゴシック" charset="0"/>
                </a:rPr>
                <a:t>Small margin</a:t>
              </a:r>
            </a:p>
          </p:txBody>
        </p:sp>
      </p:grpSp>
      <p:sp>
        <p:nvSpPr>
          <p:cNvPr id="16" name="Rectangle 15"/>
          <p:cNvSpPr>
            <a:spLocks noChangeArrowheads="1"/>
          </p:cNvSpPr>
          <p:nvPr/>
        </p:nvSpPr>
        <p:spPr bwMode="auto">
          <a:xfrm>
            <a:off x="1681163" y="5105400"/>
            <a:ext cx="1366837" cy="571500"/>
          </a:xfrm>
          <a:prstGeom prst="rect">
            <a:avLst/>
          </a:prstGeom>
          <a:noFill/>
          <a:ln w="38100">
            <a:solidFill>
              <a:srgbClr val="FF0000"/>
            </a:solidFill>
            <a:miter lim="800000"/>
            <a:headEnd/>
            <a:tailEnd/>
          </a:ln>
          <a:effectLst>
            <a:outerShdw blurRad="63500" dist="23000" dir="5400000" rotWithShape="0">
              <a:srgbClr val="00000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ＭＳ Ｐゴシック" panose="020B0600070205080204" pitchFamily="34" charset="-128"/>
              <a:cs typeface="+mn-cs"/>
            </a:endParaRPr>
          </a:p>
        </p:txBody>
      </p:sp>
      <p:sp>
        <p:nvSpPr>
          <p:cNvPr id="17" name="Rectangle 16"/>
          <p:cNvSpPr>
            <a:spLocks noChangeArrowheads="1"/>
          </p:cNvSpPr>
          <p:nvPr/>
        </p:nvSpPr>
        <p:spPr bwMode="auto">
          <a:xfrm>
            <a:off x="3179763" y="5130800"/>
            <a:ext cx="5532437" cy="546100"/>
          </a:xfrm>
          <a:prstGeom prst="rect">
            <a:avLst/>
          </a:prstGeom>
          <a:noFill/>
          <a:ln w="38100">
            <a:solidFill>
              <a:schemeClr val="tx2">
                <a:lumMod val="75000"/>
              </a:schemeClr>
            </a:solidFill>
            <a:miter lim="800000"/>
            <a:headEnd/>
            <a:tailEnd/>
          </a:ln>
          <a:effectLst>
            <a:outerShdw blurRad="63500" dist="23000" dir="5400000" rotWithShape="0">
              <a:srgbClr val="00000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ＭＳ Ｐゴシック" panose="020B0600070205080204" pitchFamily="34" charset="-128"/>
              <a:cs typeface="+mn-cs"/>
            </a:endParaRPr>
          </a:p>
        </p:txBody>
      </p:sp>
    </p:spTree>
    <p:extLst>
      <p:ext uri="{BB962C8B-B14F-4D97-AF65-F5344CB8AC3E}">
        <p14:creationId xmlns:p14="http://schemas.microsoft.com/office/powerpoint/2010/main" val="19433481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animBg="1"/>
      <p:bldP spid="17"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Title 1"/>
          <p:cNvSpPr>
            <a:spLocks noGrp="1"/>
          </p:cNvSpPr>
          <p:nvPr>
            <p:ph type="title"/>
          </p:nvPr>
        </p:nvSpPr>
        <p:spPr>
          <a:xfrm>
            <a:off x="228600" y="152400"/>
            <a:ext cx="8915400" cy="1066800"/>
          </a:xfrm>
        </p:spPr>
        <p:txBody>
          <a:bodyPr/>
          <a:lstStyle/>
          <a:p>
            <a:r>
              <a:rPr lang="en-US">
                <a:latin typeface="Garamond" charset="0"/>
              </a:rPr>
              <a:t>Idea: Neighbor Assisted Correction (NAC)</a:t>
            </a:r>
          </a:p>
        </p:txBody>
      </p:sp>
      <p:sp>
        <p:nvSpPr>
          <p:cNvPr id="3" name="Content Placeholder 2"/>
          <p:cNvSpPr>
            <a:spLocks noGrp="1"/>
          </p:cNvSpPr>
          <p:nvPr>
            <p:ph idx="1"/>
          </p:nvPr>
        </p:nvSpPr>
        <p:spPr/>
        <p:txBody>
          <a:bodyPr/>
          <a:lstStyle/>
          <a:p>
            <a:r>
              <a:rPr lang="en-US">
                <a:latin typeface="Tahoma" charset="0"/>
              </a:rPr>
              <a:t>Read a page with the read reference voltages based on overall Vth distribution (same as today) and buffer it</a:t>
            </a:r>
          </a:p>
          <a:p>
            <a:endParaRPr lang="en-US">
              <a:latin typeface="Tahoma" charset="0"/>
            </a:endParaRPr>
          </a:p>
          <a:p>
            <a:r>
              <a:rPr lang="en-US">
                <a:latin typeface="Tahoma" charset="0"/>
              </a:rPr>
              <a:t>If ECC fails:</a:t>
            </a:r>
          </a:p>
          <a:p>
            <a:pPr lvl="1"/>
            <a:r>
              <a:rPr lang="en-US">
                <a:latin typeface="Tahoma" charset="0"/>
              </a:rPr>
              <a:t>Read the immediate-neighbor page</a:t>
            </a:r>
          </a:p>
          <a:p>
            <a:pPr lvl="1"/>
            <a:r>
              <a:rPr lang="en-US">
                <a:solidFill>
                  <a:srgbClr val="0000FF"/>
                </a:solidFill>
                <a:latin typeface="Tahoma" charset="0"/>
              </a:rPr>
              <a:t>Re-read the page using the read reference voltages corresponding to the voltage distribution assuming a particular immediate-neighbor value</a:t>
            </a:r>
            <a:endParaRPr lang="en-US">
              <a:latin typeface="Tahoma" charset="0"/>
            </a:endParaRPr>
          </a:p>
          <a:p>
            <a:pPr lvl="1"/>
            <a:r>
              <a:rPr lang="en-US">
                <a:solidFill>
                  <a:srgbClr val="FF0000"/>
                </a:solidFill>
                <a:latin typeface="Tahoma" charset="0"/>
              </a:rPr>
              <a:t>Replace the buffered values of the cells with that particular immediate-neighbor cell value</a:t>
            </a:r>
          </a:p>
          <a:p>
            <a:pPr lvl="1"/>
            <a:r>
              <a:rPr lang="en-US">
                <a:latin typeface="Tahoma" charset="0"/>
              </a:rPr>
              <a:t>Apply ECC again</a:t>
            </a:r>
          </a:p>
        </p:txBody>
      </p:sp>
      <p:sp>
        <p:nvSpPr>
          <p:cNvPr id="27648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49B7E4FD-C4A2-114F-83CE-AF7CAE7F4A1E}"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118</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32306893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Title 1"/>
          <p:cNvSpPr>
            <a:spLocks noGrp="1"/>
          </p:cNvSpPr>
          <p:nvPr>
            <p:ph type="title"/>
          </p:nvPr>
        </p:nvSpPr>
        <p:spPr/>
        <p:txBody>
          <a:bodyPr/>
          <a:lstStyle/>
          <a:p>
            <a:r>
              <a:rPr lang="en-US">
                <a:latin typeface="Garamond" charset="0"/>
              </a:rPr>
              <a:t>Neighbor Assisted Correction Flow</a:t>
            </a:r>
          </a:p>
        </p:txBody>
      </p:sp>
      <p:sp>
        <p:nvSpPr>
          <p:cNvPr id="277506" name="Content Placeholder 2"/>
          <p:cNvSpPr>
            <a:spLocks noGrp="1"/>
          </p:cNvSpPr>
          <p:nvPr>
            <p:ph idx="1"/>
          </p:nvPr>
        </p:nvSpPr>
        <p:spPr>
          <a:xfrm>
            <a:off x="271463" y="4552950"/>
            <a:ext cx="8610600" cy="1049338"/>
          </a:xfrm>
        </p:spPr>
        <p:txBody>
          <a:bodyPr/>
          <a:lstStyle/>
          <a:p>
            <a:endParaRPr lang="en-US">
              <a:latin typeface="Tahoma" charset="0"/>
            </a:endParaRPr>
          </a:p>
          <a:p>
            <a:r>
              <a:rPr lang="en-US">
                <a:latin typeface="Tahoma" charset="0"/>
              </a:rPr>
              <a:t>Trigger neighbor-assisted reading only when ECC fails</a:t>
            </a:r>
          </a:p>
          <a:p>
            <a:r>
              <a:rPr lang="en-US">
                <a:latin typeface="Tahoma" charset="0"/>
              </a:rPr>
              <a:t>Read neighbor values and use corresponding read reference voltages in a prioritized order until ECC passes</a:t>
            </a:r>
          </a:p>
        </p:txBody>
      </p:sp>
      <p:sp>
        <p:nvSpPr>
          <p:cNvPr id="277507"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CF63075-7D80-F049-8C2F-1453F72B1A97}"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119</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277508" name="Picture 4" descr="NACFlow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613" y="947738"/>
            <a:ext cx="7615237" cy="3624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Oval 12"/>
          <p:cNvSpPr>
            <a:spLocks noChangeArrowheads="1"/>
          </p:cNvSpPr>
          <p:nvPr/>
        </p:nvSpPr>
        <p:spPr bwMode="auto">
          <a:xfrm>
            <a:off x="819150" y="2584450"/>
            <a:ext cx="1743075" cy="817563"/>
          </a:xfrm>
          <a:prstGeom prst="ellipse">
            <a:avLst/>
          </a:prstGeom>
          <a:noFill/>
          <a:ln w="38100">
            <a:solidFill>
              <a:srgbClr val="FF0000"/>
            </a:solidFill>
            <a:prstDash val="sysDash"/>
            <a:round/>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ＭＳ Ｐゴシック" panose="020B0600070205080204" pitchFamily="34" charset="-128"/>
              <a:cs typeface="+mn-cs"/>
            </a:endParaRPr>
          </a:p>
        </p:txBody>
      </p:sp>
      <p:grpSp>
        <p:nvGrpSpPr>
          <p:cNvPr id="17" name="Group 16"/>
          <p:cNvGrpSpPr>
            <a:grpSpLocks/>
          </p:cNvGrpSpPr>
          <p:nvPr/>
        </p:nvGrpSpPr>
        <p:grpSpPr bwMode="auto">
          <a:xfrm>
            <a:off x="5922963" y="947738"/>
            <a:ext cx="2997200" cy="923925"/>
            <a:chOff x="5922335" y="947862"/>
            <a:chExt cx="2998381" cy="923330"/>
          </a:xfrm>
        </p:grpSpPr>
        <p:sp>
          <p:nvSpPr>
            <p:cNvPr id="277512" name="TextBox 13"/>
            <p:cNvSpPr txBox="1">
              <a:spLocks noChangeArrowheads="1"/>
            </p:cNvSpPr>
            <p:nvPr/>
          </p:nvSpPr>
          <p:spPr bwMode="auto">
            <a:xfrm>
              <a:off x="6179086" y="947862"/>
              <a:ext cx="274163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ＭＳ Ｐゴシック" charset="0"/>
                </a:rPr>
                <a:t>How to select next local optimum read reference voltage?</a:t>
              </a:r>
            </a:p>
          </p:txBody>
        </p:sp>
        <p:cxnSp>
          <p:nvCxnSpPr>
            <p:cNvPr id="16" name="Straight Arrow Connector 15"/>
            <p:cNvCxnSpPr>
              <a:cxnSpLocks noChangeShapeType="1"/>
              <a:stCxn id="277512" idx="1"/>
            </p:cNvCxnSpPr>
            <p:nvPr/>
          </p:nvCxnSpPr>
          <p:spPr bwMode="auto">
            <a:xfrm flipH="1">
              <a:off x="5922335" y="1409527"/>
              <a:ext cx="257276" cy="280807"/>
            </a:xfrm>
            <a:prstGeom prst="straightConnector1">
              <a:avLst/>
            </a:prstGeom>
            <a:noFill/>
            <a:ln w="25400">
              <a:solidFill>
                <a:srgbClr val="FF0000"/>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grpSp>
    </p:spTree>
    <p:extLst>
      <p:ext uri="{BB962C8B-B14F-4D97-AF65-F5344CB8AC3E}">
        <p14:creationId xmlns:p14="http://schemas.microsoft.com/office/powerpoint/2010/main" val="9277870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Threshold Voltage (V</a:t>
            </a:r>
            <a:r>
              <a:rPr lang="en-US" baseline="-25000" dirty="0"/>
              <a:t>th</a:t>
            </a:r>
            <a:r>
              <a:rPr lang="en-US" dirty="0"/>
              <a:t>) Distribution</a:t>
            </a:r>
          </a:p>
        </p:txBody>
      </p:sp>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12</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mn-ea"/>
              <a:cs typeface="+mn-cs"/>
            </a:endParaRPr>
          </a:p>
        </p:txBody>
      </p:sp>
      <p:cxnSp>
        <p:nvCxnSpPr>
          <p:cNvPr id="17" name="Straight Arrow Connector 16"/>
          <p:cNvCxnSpPr/>
          <p:nvPr/>
        </p:nvCxnSpPr>
        <p:spPr>
          <a:xfrm>
            <a:off x="54430" y="582806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6183084" y="582806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grpSp>
        <p:nvGrpSpPr>
          <p:cNvPr id="7" name="Group 6"/>
          <p:cNvGrpSpPr/>
          <p:nvPr/>
        </p:nvGrpSpPr>
        <p:grpSpPr>
          <a:xfrm>
            <a:off x="6448387" y="4160253"/>
            <a:ext cx="624060" cy="1280487"/>
            <a:chOff x="1651390" y="2788757"/>
            <a:chExt cx="624060" cy="1280487"/>
          </a:xfrm>
        </p:grpSpPr>
        <p:sp>
          <p:nvSpPr>
            <p:cNvPr id="8" name="Freeform 7"/>
            <p:cNvSpPr/>
            <p:nvPr/>
          </p:nvSpPr>
          <p:spPr>
            <a:xfrm>
              <a:off x="1651390" y="2788757"/>
              <a:ext cx="624060" cy="1280487"/>
            </a:xfrm>
            <a:custGeom>
              <a:avLst/>
              <a:gdLst>
                <a:gd name="connsiteX0" fmla="*/ 218231 w 624060"/>
                <a:gd name="connsiteY0" fmla="*/ 0 h 1280487"/>
                <a:gd name="connsiteX1" fmla="*/ 405829 w 624060"/>
                <a:gd name="connsiteY1" fmla="*/ 0 h 1280487"/>
                <a:gd name="connsiteX2" fmla="*/ 405829 w 624060"/>
                <a:gd name="connsiteY2" fmla="*/ 123018 h 1280487"/>
                <a:gd name="connsiteX3" fmla="*/ 520048 w 624060"/>
                <a:gd name="connsiteY3" fmla="*/ 123018 h 1280487"/>
                <a:gd name="connsiteX4" fmla="*/ 624060 w 624060"/>
                <a:gd name="connsiteY4" fmla="*/ 227030 h 1280487"/>
                <a:gd name="connsiteX5" fmla="*/ 624060 w 624060"/>
                <a:gd name="connsiteY5" fmla="*/ 1176475 h 1280487"/>
                <a:gd name="connsiteX6" fmla="*/ 520048 w 624060"/>
                <a:gd name="connsiteY6" fmla="*/ 1280487 h 1280487"/>
                <a:gd name="connsiteX7" fmla="*/ 104012 w 624060"/>
                <a:gd name="connsiteY7" fmla="*/ 1280487 h 1280487"/>
                <a:gd name="connsiteX8" fmla="*/ 0 w 624060"/>
                <a:gd name="connsiteY8" fmla="*/ 1176475 h 1280487"/>
                <a:gd name="connsiteX9" fmla="*/ 0 w 624060"/>
                <a:gd name="connsiteY9" fmla="*/ 227030 h 1280487"/>
                <a:gd name="connsiteX10" fmla="*/ 104012 w 624060"/>
                <a:gd name="connsiteY10" fmla="*/ 123018 h 1280487"/>
                <a:gd name="connsiteX11" fmla="*/ 218231 w 624060"/>
                <a:gd name="connsiteY11" fmla="*/ 123018 h 128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4060" h="1280487">
                  <a:moveTo>
                    <a:pt x="218231" y="0"/>
                  </a:moveTo>
                  <a:lnTo>
                    <a:pt x="405829" y="0"/>
                  </a:lnTo>
                  <a:lnTo>
                    <a:pt x="405829" y="123018"/>
                  </a:lnTo>
                  <a:lnTo>
                    <a:pt x="520048" y="123018"/>
                  </a:lnTo>
                  <a:cubicBezTo>
                    <a:pt x="577492" y="123018"/>
                    <a:pt x="624060" y="169586"/>
                    <a:pt x="624060" y="227030"/>
                  </a:cubicBezTo>
                  <a:lnTo>
                    <a:pt x="624060" y="1176475"/>
                  </a:lnTo>
                  <a:cubicBezTo>
                    <a:pt x="624060" y="1233919"/>
                    <a:pt x="577492" y="1280487"/>
                    <a:pt x="520048" y="1280487"/>
                  </a:cubicBezTo>
                  <a:lnTo>
                    <a:pt x="104012" y="1280487"/>
                  </a:lnTo>
                  <a:cubicBezTo>
                    <a:pt x="46568" y="1280487"/>
                    <a:pt x="0" y="1233919"/>
                    <a:pt x="0" y="1176475"/>
                  </a:cubicBezTo>
                  <a:lnTo>
                    <a:pt x="0" y="227030"/>
                  </a:lnTo>
                  <a:cubicBezTo>
                    <a:pt x="0" y="169586"/>
                    <a:pt x="46568" y="123018"/>
                    <a:pt x="104012" y="123018"/>
                  </a:cubicBezTo>
                  <a:lnTo>
                    <a:pt x="218231" y="12301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 Same Side Corner Rectangle 8"/>
            <p:cNvSpPr/>
            <p:nvPr/>
          </p:nvSpPr>
          <p:spPr>
            <a:xfrm rot="10800000">
              <a:off x="1651390" y="3034793"/>
              <a:ext cx="624060" cy="1034450"/>
            </a:xfrm>
            <a:prstGeom prst="round2SameRect">
              <a:avLst>
                <a:gd name="adj1" fmla="val 16014"/>
                <a:gd name="adj2"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Rectangle 9"/>
            <p:cNvSpPr/>
            <p:nvPr/>
          </p:nvSpPr>
          <p:spPr>
            <a:xfrm>
              <a:off x="1651390" y="3167390"/>
              <a:ext cx="62060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a:ln>
                    <a:noFill/>
                  </a:ln>
                  <a:solidFill>
                    <a:prstClr val="white"/>
                  </a:solidFill>
                  <a:effectLst/>
                  <a:uLnTx/>
                  <a:uFillTx/>
                  <a:latin typeface="Calibri"/>
                  <a:ea typeface="Dotum" pitchFamily="34" charset="-127"/>
                  <a:cs typeface="+mn-cs"/>
                </a:rPr>
                <a:t>0</a:t>
              </a:r>
              <a:endParaRPr kumimoji="0" lang="ko-KR" altLang="ko-KR" sz="2800" b="0" i="0" u="none" strike="noStrike" kern="1200" cap="none" spc="0" normalizeH="0" baseline="0" noProof="0" dirty="0">
                <a:ln>
                  <a:noFill/>
                </a:ln>
                <a:solidFill>
                  <a:prstClr val="white"/>
                </a:solidFill>
                <a:effectLst/>
                <a:uLnTx/>
                <a:uFillTx/>
                <a:latin typeface="Calibri"/>
                <a:ea typeface="Dotum" pitchFamily="34" charset="-127"/>
                <a:cs typeface="+mn-cs"/>
              </a:endParaRPr>
            </a:p>
          </p:txBody>
        </p:sp>
        <p:pic>
          <p:nvPicPr>
            <p:cNvPr id="11"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20032" y="3654090"/>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80077" y="3814991"/>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47506" y="3583624"/>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87374" y="3041328"/>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02912" y="3096237"/>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9" name="Group 18"/>
          <p:cNvGrpSpPr/>
          <p:nvPr/>
        </p:nvGrpSpPr>
        <p:grpSpPr>
          <a:xfrm>
            <a:off x="2071553" y="4183526"/>
            <a:ext cx="624060" cy="1280487"/>
            <a:chOff x="6868550" y="2788757"/>
            <a:chExt cx="624060" cy="1280487"/>
          </a:xfrm>
        </p:grpSpPr>
        <p:sp>
          <p:nvSpPr>
            <p:cNvPr id="20" name="Freeform 19"/>
            <p:cNvSpPr/>
            <p:nvPr/>
          </p:nvSpPr>
          <p:spPr>
            <a:xfrm>
              <a:off x="6868550" y="2788757"/>
              <a:ext cx="624060" cy="1280487"/>
            </a:xfrm>
            <a:custGeom>
              <a:avLst/>
              <a:gdLst>
                <a:gd name="connsiteX0" fmla="*/ 218231 w 624060"/>
                <a:gd name="connsiteY0" fmla="*/ 0 h 1280487"/>
                <a:gd name="connsiteX1" fmla="*/ 405829 w 624060"/>
                <a:gd name="connsiteY1" fmla="*/ 0 h 1280487"/>
                <a:gd name="connsiteX2" fmla="*/ 405829 w 624060"/>
                <a:gd name="connsiteY2" fmla="*/ 123018 h 1280487"/>
                <a:gd name="connsiteX3" fmla="*/ 520048 w 624060"/>
                <a:gd name="connsiteY3" fmla="*/ 123018 h 1280487"/>
                <a:gd name="connsiteX4" fmla="*/ 624060 w 624060"/>
                <a:gd name="connsiteY4" fmla="*/ 227030 h 1280487"/>
                <a:gd name="connsiteX5" fmla="*/ 624060 w 624060"/>
                <a:gd name="connsiteY5" fmla="*/ 1176475 h 1280487"/>
                <a:gd name="connsiteX6" fmla="*/ 520048 w 624060"/>
                <a:gd name="connsiteY6" fmla="*/ 1280487 h 1280487"/>
                <a:gd name="connsiteX7" fmla="*/ 104012 w 624060"/>
                <a:gd name="connsiteY7" fmla="*/ 1280487 h 1280487"/>
                <a:gd name="connsiteX8" fmla="*/ 0 w 624060"/>
                <a:gd name="connsiteY8" fmla="*/ 1176475 h 1280487"/>
                <a:gd name="connsiteX9" fmla="*/ 0 w 624060"/>
                <a:gd name="connsiteY9" fmla="*/ 227030 h 1280487"/>
                <a:gd name="connsiteX10" fmla="*/ 104012 w 624060"/>
                <a:gd name="connsiteY10" fmla="*/ 123018 h 1280487"/>
                <a:gd name="connsiteX11" fmla="*/ 218231 w 624060"/>
                <a:gd name="connsiteY11" fmla="*/ 123018 h 128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4060" h="1280487">
                  <a:moveTo>
                    <a:pt x="218231" y="0"/>
                  </a:moveTo>
                  <a:lnTo>
                    <a:pt x="405829" y="0"/>
                  </a:lnTo>
                  <a:lnTo>
                    <a:pt x="405829" y="123018"/>
                  </a:lnTo>
                  <a:lnTo>
                    <a:pt x="520048" y="123018"/>
                  </a:lnTo>
                  <a:cubicBezTo>
                    <a:pt x="577492" y="123018"/>
                    <a:pt x="624060" y="169586"/>
                    <a:pt x="624060" y="227030"/>
                  </a:cubicBezTo>
                  <a:lnTo>
                    <a:pt x="624060" y="1176475"/>
                  </a:lnTo>
                  <a:cubicBezTo>
                    <a:pt x="624060" y="1233919"/>
                    <a:pt x="577492" y="1280487"/>
                    <a:pt x="520048" y="1280487"/>
                  </a:cubicBezTo>
                  <a:lnTo>
                    <a:pt x="104012" y="1280487"/>
                  </a:lnTo>
                  <a:cubicBezTo>
                    <a:pt x="46568" y="1280487"/>
                    <a:pt x="0" y="1233919"/>
                    <a:pt x="0" y="1176475"/>
                  </a:cubicBezTo>
                  <a:lnTo>
                    <a:pt x="0" y="227030"/>
                  </a:lnTo>
                  <a:cubicBezTo>
                    <a:pt x="0" y="169586"/>
                    <a:pt x="46568" y="123018"/>
                    <a:pt x="104012" y="123018"/>
                  </a:cubicBezTo>
                  <a:lnTo>
                    <a:pt x="218231" y="12301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1</a:t>
              </a:r>
            </a:p>
          </p:txBody>
        </p:sp>
        <p:sp>
          <p:nvSpPr>
            <p:cNvPr id="21" name="Round Same Side Corner Rectangle 20"/>
            <p:cNvSpPr/>
            <p:nvPr/>
          </p:nvSpPr>
          <p:spPr>
            <a:xfrm rot="10800000">
              <a:off x="6868550" y="3863094"/>
              <a:ext cx="624060" cy="206147"/>
            </a:xfrm>
            <a:prstGeom prst="round2SameRect">
              <a:avLst>
                <a:gd name="adj1" fmla="val 50000"/>
                <a:gd name="adj2"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22"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090012" y="3863091"/>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24" name="Freeform 23"/>
          <p:cNvSpPr/>
          <p:nvPr/>
        </p:nvSpPr>
        <p:spPr>
          <a:xfrm>
            <a:off x="470713" y="3381945"/>
            <a:ext cx="3825738"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5" name="Freeform 24"/>
          <p:cNvSpPr/>
          <p:nvPr/>
        </p:nvSpPr>
        <p:spPr>
          <a:xfrm>
            <a:off x="4845822" y="3381946"/>
            <a:ext cx="3825738"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cxnSp>
        <p:nvCxnSpPr>
          <p:cNvPr id="26" name="Straight Arrow Connector 25"/>
          <p:cNvCxnSpPr/>
          <p:nvPr/>
        </p:nvCxnSpPr>
        <p:spPr>
          <a:xfrm flipV="1">
            <a:off x="87084" y="1909209"/>
            <a:ext cx="0" cy="3918858"/>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130626" y="1411353"/>
            <a:ext cx="3437706"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Probability Density Function (PDF)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Tree>
    <p:extLst>
      <p:ext uri="{BB962C8B-B14F-4D97-AF65-F5344CB8AC3E}">
        <p14:creationId xmlns:p14="http://schemas.microsoft.com/office/powerpoint/2010/main" val="310908936"/>
      </p:ext>
    </p:extLst>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Title 1"/>
          <p:cNvSpPr>
            <a:spLocks noGrp="1"/>
          </p:cNvSpPr>
          <p:nvPr>
            <p:ph type="title"/>
          </p:nvPr>
        </p:nvSpPr>
        <p:spPr/>
        <p:txBody>
          <a:bodyPr/>
          <a:lstStyle/>
          <a:p>
            <a:r>
              <a:rPr lang="en-US">
                <a:latin typeface="Garamond" charset="0"/>
              </a:rPr>
              <a:t>Lifetime Extension with NAC</a:t>
            </a:r>
          </a:p>
        </p:txBody>
      </p:sp>
      <p:sp>
        <p:nvSpPr>
          <p:cNvPr id="278530"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97B423E-B2C9-1443-8665-51C78B10BE0A}"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120</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5222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075" y="984250"/>
            <a:ext cx="6875463" cy="5162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grpSp>
        <p:nvGrpSpPr>
          <p:cNvPr id="5" name="Group 4"/>
          <p:cNvGrpSpPr>
            <a:grpSpLocks/>
          </p:cNvGrpSpPr>
          <p:nvPr/>
        </p:nvGrpSpPr>
        <p:grpSpPr bwMode="auto">
          <a:xfrm>
            <a:off x="1630363" y="2209800"/>
            <a:ext cx="6118803" cy="811213"/>
            <a:chOff x="1672862" y="2235117"/>
            <a:chExt cx="6679250" cy="811133"/>
          </a:xfrm>
        </p:grpSpPr>
        <p:cxnSp>
          <p:nvCxnSpPr>
            <p:cNvPr id="54" name="Straight Connector 53"/>
            <p:cNvCxnSpPr/>
            <p:nvPr/>
          </p:nvCxnSpPr>
          <p:spPr>
            <a:xfrm>
              <a:off x="1672862" y="3046250"/>
              <a:ext cx="5751515" cy="0"/>
            </a:xfrm>
            <a:prstGeom prst="line">
              <a:avLst/>
            </a:prstGeom>
            <a:ln w="76200">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278562" name="TextBox 54"/>
            <p:cNvSpPr txBox="1">
              <a:spLocks noChangeArrowheads="1"/>
            </p:cNvSpPr>
            <p:nvPr/>
          </p:nvSpPr>
          <p:spPr bwMode="auto">
            <a:xfrm>
              <a:off x="5707771" y="2235117"/>
              <a:ext cx="2644341" cy="5231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C000"/>
                  </a:solidFill>
                  <a:effectLst/>
                  <a:uLnTx/>
                  <a:uFillTx/>
                  <a:latin typeface="Arial" charset="0"/>
                  <a:ea typeface="ＭＳ Ｐゴシック" charset="0"/>
                </a:rPr>
                <a:t>ECC capable of correcting</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C000"/>
                  </a:solidFill>
                  <a:effectLst/>
                  <a:uLnTx/>
                  <a:uFillTx/>
                  <a:latin typeface="Arial" charset="0"/>
                  <a:ea typeface="ＭＳ Ｐゴシック" charset="0"/>
                </a:rPr>
                <a:t>40 bits per 1k-Byte</a:t>
              </a:r>
            </a:p>
          </p:txBody>
        </p:sp>
        <p:cxnSp>
          <p:nvCxnSpPr>
            <p:cNvPr id="56" name="Straight Arrow Connector 55"/>
            <p:cNvCxnSpPr/>
            <p:nvPr/>
          </p:nvCxnSpPr>
          <p:spPr>
            <a:xfrm>
              <a:off x="6994616" y="2741480"/>
              <a:ext cx="0" cy="304770"/>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grpSp>
      <p:grpSp>
        <p:nvGrpSpPr>
          <p:cNvPr id="52" name="Group 51"/>
          <p:cNvGrpSpPr>
            <a:grpSpLocks/>
          </p:cNvGrpSpPr>
          <p:nvPr/>
        </p:nvGrpSpPr>
        <p:grpSpPr bwMode="auto">
          <a:xfrm>
            <a:off x="3552825" y="2343150"/>
            <a:ext cx="803275" cy="3200400"/>
            <a:chOff x="3595571" y="2369295"/>
            <a:chExt cx="803288" cy="3200400"/>
          </a:xfrm>
        </p:grpSpPr>
        <p:cxnSp>
          <p:nvCxnSpPr>
            <p:cNvPr id="58" name="Straight Connector 57"/>
            <p:cNvCxnSpPr/>
            <p:nvPr/>
          </p:nvCxnSpPr>
          <p:spPr>
            <a:xfrm>
              <a:off x="3595571" y="2369295"/>
              <a:ext cx="0" cy="32004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052778" y="2369295"/>
              <a:ext cx="0" cy="32004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4240106" y="2369295"/>
              <a:ext cx="0" cy="32004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398859" y="2369295"/>
              <a:ext cx="0" cy="320040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53" name="Group 52"/>
          <p:cNvGrpSpPr>
            <a:grpSpLocks/>
          </p:cNvGrpSpPr>
          <p:nvPr/>
        </p:nvGrpSpPr>
        <p:grpSpPr bwMode="auto">
          <a:xfrm>
            <a:off x="2482850" y="1581150"/>
            <a:ext cx="1293813" cy="838200"/>
            <a:chOff x="2525233" y="1607295"/>
            <a:chExt cx="1293553" cy="838200"/>
          </a:xfrm>
        </p:grpSpPr>
        <p:sp>
          <p:nvSpPr>
            <p:cNvPr id="278555" name="TextBox 62"/>
            <p:cNvSpPr txBox="1">
              <a:spLocks noChangeArrowheads="1"/>
            </p:cNvSpPr>
            <p:nvPr/>
          </p:nvSpPr>
          <p:spPr bwMode="auto">
            <a:xfrm>
              <a:off x="2525233" y="1607295"/>
              <a:ext cx="88524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Stage-1</a:t>
              </a:r>
            </a:p>
          </p:txBody>
        </p:sp>
        <p:cxnSp>
          <p:nvCxnSpPr>
            <p:cNvPr id="66" name="Straight Arrow Connector 65"/>
            <p:cNvCxnSpPr/>
            <p:nvPr/>
          </p:nvCxnSpPr>
          <p:spPr>
            <a:xfrm>
              <a:off x="3261685" y="1977183"/>
              <a:ext cx="557101" cy="46831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57" name="Group 56"/>
          <p:cNvGrpSpPr>
            <a:grpSpLocks/>
          </p:cNvGrpSpPr>
          <p:nvPr/>
        </p:nvGrpSpPr>
        <p:grpSpPr bwMode="auto">
          <a:xfrm>
            <a:off x="3354388" y="1581150"/>
            <a:ext cx="884237" cy="838200"/>
            <a:chOff x="3396129" y="1607295"/>
            <a:chExt cx="885242" cy="838200"/>
          </a:xfrm>
        </p:grpSpPr>
        <p:sp>
          <p:nvSpPr>
            <p:cNvPr id="278553" name="TextBox 63"/>
            <p:cNvSpPr txBox="1">
              <a:spLocks noChangeArrowheads="1"/>
            </p:cNvSpPr>
            <p:nvPr/>
          </p:nvSpPr>
          <p:spPr bwMode="auto">
            <a:xfrm>
              <a:off x="3396129" y="1607295"/>
              <a:ext cx="88524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Stage-2</a:t>
              </a:r>
            </a:p>
          </p:txBody>
        </p:sp>
        <p:cxnSp>
          <p:nvCxnSpPr>
            <p:cNvPr id="67" name="Straight Arrow Connector 66"/>
            <p:cNvCxnSpPr/>
            <p:nvPr/>
          </p:nvCxnSpPr>
          <p:spPr>
            <a:xfrm>
              <a:off x="3818884" y="1970833"/>
              <a:ext cx="386200" cy="47466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74" name="Group 73"/>
          <p:cNvGrpSpPr>
            <a:grpSpLocks/>
          </p:cNvGrpSpPr>
          <p:nvPr/>
        </p:nvGrpSpPr>
        <p:grpSpPr bwMode="auto">
          <a:xfrm>
            <a:off x="4265613" y="1581150"/>
            <a:ext cx="885825" cy="838200"/>
            <a:chOff x="4308702" y="1607295"/>
            <a:chExt cx="885242" cy="838200"/>
          </a:xfrm>
        </p:grpSpPr>
        <p:sp>
          <p:nvSpPr>
            <p:cNvPr id="278551" name="TextBox 64"/>
            <p:cNvSpPr txBox="1">
              <a:spLocks noChangeArrowheads="1"/>
            </p:cNvSpPr>
            <p:nvPr/>
          </p:nvSpPr>
          <p:spPr bwMode="auto">
            <a:xfrm>
              <a:off x="4308702" y="1607295"/>
              <a:ext cx="88524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Stage-3</a:t>
              </a:r>
            </a:p>
          </p:txBody>
        </p:sp>
        <p:cxnSp>
          <p:nvCxnSpPr>
            <p:cNvPr id="68" name="Straight Arrow Connector 67"/>
            <p:cNvCxnSpPr/>
            <p:nvPr/>
          </p:nvCxnSpPr>
          <p:spPr>
            <a:xfrm flipH="1">
              <a:off x="4327739" y="1943845"/>
              <a:ext cx="380749" cy="50165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77" name="Group 76"/>
          <p:cNvGrpSpPr>
            <a:grpSpLocks/>
          </p:cNvGrpSpPr>
          <p:nvPr/>
        </p:nvGrpSpPr>
        <p:grpSpPr bwMode="auto">
          <a:xfrm>
            <a:off x="2867025" y="4368800"/>
            <a:ext cx="1531938" cy="400050"/>
            <a:chOff x="2909771" y="4394429"/>
            <a:chExt cx="1531620" cy="400110"/>
          </a:xfrm>
        </p:grpSpPr>
        <p:cxnSp>
          <p:nvCxnSpPr>
            <p:cNvPr id="62" name="Straight Arrow Connector 61"/>
            <p:cNvCxnSpPr/>
            <p:nvPr/>
          </p:nvCxnSpPr>
          <p:spPr>
            <a:xfrm>
              <a:off x="3601777" y="4578607"/>
              <a:ext cx="839614"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8550" name="TextBox 70"/>
            <p:cNvSpPr txBox="1">
              <a:spLocks noChangeArrowheads="1"/>
            </p:cNvSpPr>
            <p:nvPr/>
          </p:nvSpPr>
          <p:spPr bwMode="auto">
            <a:xfrm>
              <a:off x="2909771" y="4394429"/>
              <a:ext cx="62709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ＭＳ Ｐゴシック" charset="0"/>
                </a:rPr>
                <a:t>39%</a:t>
              </a:r>
            </a:p>
          </p:txBody>
        </p:sp>
      </p:grpSp>
      <p:grpSp>
        <p:nvGrpSpPr>
          <p:cNvPr id="76" name="Group 75"/>
          <p:cNvGrpSpPr>
            <a:grpSpLocks/>
          </p:cNvGrpSpPr>
          <p:nvPr/>
        </p:nvGrpSpPr>
        <p:grpSpPr bwMode="auto">
          <a:xfrm>
            <a:off x="2892425" y="3959225"/>
            <a:ext cx="1271588" cy="400050"/>
            <a:chOff x="2935557" y="3984488"/>
            <a:chExt cx="1271390" cy="400110"/>
          </a:xfrm>
        </p:grpSpPr>
        <p:cxnSp>
          <p:nvCxnSpPr>
            <p:cNvPr id="69" name="Straight Arrow Connector 68"/>
            <p:cNvCxnSpPr/>
            <p:nvPr/>
          </p:nvCxnSpPr>
          <p:spPr>
            <a:xfrm>
              <a:off x="3600616" y="4160727"/>
              <a:ext cx="606331"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8548" name="TextBox 71"/>
            <p:cNvSpPr txBox="1">
              <a:spLocks noChangeArrowheads="1"/>
            </p:cNvSpPr>
            <p:nvPr/>
          </p:nvSpPr>
          <p:spPr bwMode="auto">
            <a:xfrm>
              <a:off x="2935557" y="3984488"/>
              <a:ext cx="62709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ＭＳ Ｐゴシック" charset="0"/>
                </a:rPr>
                <a:t>33%</a:t>
              </a:r>
            </a:p>
          </p:txBody>
        </p:sp>
      </p:grpSp>
      <p:grpSp>
        <p:nvGrpSpPr>
          <p:cNvPr id="75" name="Group 74"/>
          <p:cNvGrpSpPr>
            <a:grpSpLocks/>
          </p:cNvGrpSpPr>
          <p:nvPr/>
        </p:nvGrpSpPr>
        <p:grpSpPr bwMode="auto">
          <a:xfrm>
            <a:off x="2892425" y="3576638"/>
            <a:ext cx="1117600" cy="400050"/>
            <a:chOff x="2935557" y="3602391"/>
            <a:chExt cx="1117214" cy="400110"/>
          </a:xfrm>
        </p:grpSpPr>
        <p:cxnSp>
          <p:nvCxnSpPr>
            <p:cNvPr id="70" name="Straight Arrow Connector 69"/>
            <p:cNvCxnSpPr/>
            <p:nvPr/>
          </p:nvCxnSpPr>
          <p:spPr>
            <a:xfrm>
              <a:off x="3589381" y="3797682"/>
              <a:ext cx="463390" cy="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8546" name="TextBox 72"/>
            <p:cNvSpPr txBox="1">
              <a:spLocks noChangeArrowheads="1"/>
            </p:cNvSpPr>
            <p:nvPr/>
          </p:nvSpPr>
          <p:spPr bwMode="auto">
            <a:xfrm>
              <a:off x="2935557" y="3602391"/>
              <a:ext cx="62709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ＭＳ Ｐゴシック" charset="0"/>
                </a:rPr>
                <a:t>22%</a:t>
              </a:r>
            </a:p>
          </p:txBody>
        </p:sp>
      </p:grpSp>
      <p:grpSp>
        <p:nvGrpSpPr>
          <p:cNvPr id="82" name="Group 81"/>
          <p:cNvGrpSpPr>
            <a:grpSpLocks/>
          </p:cNvGrpSpPr>
          <p:nvPr/>
        </p:nvGrpSpPr>
        <p:grpSpPr bwMode="auto">
          <a:xfrm>
            <a:off x="1592263" y="1598613"/>
            <a:ext cx="992187" cy="744537"/>
            <a:chOff x="1634269" y="1623250"/>
            <a:chExt cx="992579" cy="746045"/>
          </a:xfrm>
        </p:grpSpPr>
        <p:sp>
          <p:nvSpPr>
            <p:cNvPr id="278543" name="TextBox 85"/>
            <p:cNvSpPr txBox="1">
              <a:spLocks noChangeArrowheads="1"/>
            </p:cNvSpPr>
            <p:nvPr/>
          </p:nvSpPr>
          <p:spPr bwMode="auto">
            <a:xfrm>
              <a:off x="1634269" y="1623250"/>
              <a:ext cx="99257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Stage-0</a:t>
              </a:r>
            </a:p>
          </p:txBody>
        </p:sp>
        <p:cxnSp>
          <p:nvCxnSpPr>
            <p:cNvPr id="81" name="Straight Arrow Connector 80"/>
            <p:cNvCxnSpPr>
              <a:cxnSpLocks noChangeShapeType="1"/>
            </p:cNvCxnSpPr>
            <p:nvPr/>
          </p:nvCxnSpPr>
          <p:spPr bwMode="auto">
            <a:xfrm>
              <a:off x="2296518" y="1942983"/>
              <a:ext cx="11117" cy="426312"/>
            </a:xfrm>
            <a:prstGeom prst="straightConnector1">
              <a:avLst/>
            </a:prstGeom>
            <a:noFill/>
            <a:ln w="25400">
              <a:solidFill>
                <a:schemeClr val="tx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grpSp>
      <p:sp>
        <p:nvSpPr>
          <p:cNvPr id="35" name="TextBox 34"/>
          <p:cNvSpPr txBox="1"/>
          <p:nvPr/>
        </p:nvSpPr>
        <p:spPr>
          <a:xfrm>
            <a:off x="698500" y="5576888"/>
            <a:ext cx="7810500" cy="461962"/>
          </a:xfrm>
          <a:prstGeom prst="rect">
            <a:avLst/>
          </a:prstGeom>
          <a:solidFill>
            <a:sysClr val="window" lastClr="FFFFFF"/>
          </a:solidFill>
          <a:ln w="25400" cap="flat" cmpd="sng" algn="ctr">
            <a:solidFill>
              <a:srgbClr val="0000FF"/>
            </a:solidFill>
            <a:prstDash val="solid"/>
          </a:ln>
          <a:effectLst/>
        </p:spPr>
        <p:txBody>
          <a:bodyPr>
            <a:spAutoFit/>
          </a:body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0000FF"/>
                </a:solidFill>
                <a:effectLst/>
                <a:uLnTx/>
                <a:uFillTx/>
                <a:latin typeface="Calibri"/>
                <a:ea typeface="ＭＳ Ｐゴシック" panose="020B0600070205080204" pitchFamily="34" charset="-128"/>
                <a:cs typeface="+mn-cs"/>
              </a:rPr>
              <a:t>33% lifetime improvement at no performance loss</a:t>
            </a:r>
          </a:p>
        </p:txBody>
      </p:sp>
    </p:spTree>
    <p:extLst>
      <p:ext uri="{BB962C8B-B14F-4D97-AF65-F5344CB8AC3E}">
        <p14:creationId xmlns:p14="http://schemas.microsoft.com/office/powerpoint/2010/main" val="6011891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74"/>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7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76"/>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77"/>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Title 1"/>
          <p:cNvSpPr>
            <a:spLocks noGrp="1"/>
          </p:cNvSpPr>
          <p:nvPr>
            <p:ph type="title"/>
          </p:nvPr>
        </p:nvSpPr>
        <p:spPr/>
        <p:txBody>
          <a:bodyPr/>
          <a:lstStyle/>
          <a:p>
            <a:r>
              <a:rPr lang="en-US">
                <a:latin typeface="Garamond" charset="0"/>
              </a:rPr>
              <a:t>Performance Analysis of NAC</a:t>
            </a:r>
          </a:p>
        </p:txBody>
      </p:sp>
      <p:sp>
        <p:nvSpPr>
          <p:cNvPr id="279554"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78416CD2-4A9A-8542-9C45-9D6AEB54785D}"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121</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27955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588" y="1123950"/>
            <a:ext cx="8240712" cy="4305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9556" name="TextBox 1"/>
          <p:cNvSpPr txBox="1">
            <a:spLocks noChangeArrowheads="1"/>
          </p:cNvSpPr>
          <p:nvPr/>
        </p:nvSpPr>
        <p:spPr bwMode="auto">
          <a:xfrm>
            <a:off x="558800" y="5537200"/>
            <a:ext cx="7861300" cy="830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FF"/>
                </a:solidFill>
                <a:effectLst/>
                <a:uLnTx/>
                <a:uFillTx/>
                <a:latin typeface="Arial" charset="0"/>
                <a:ea typeface="ＭＳ Ｐゴシック" charset="0"/>
              </a:rPr>
              <a:t>No performance loss within nominal lifetime </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FF"/>
                </a:solidFill>
                <a:effectLst/>
                <a:uLnTx/>
                <a:uFillTx/>
                <a:latin typeface="Arial" charset="0"/>
                <a:ea typeface="ＭＳ Ｐゴシック" charset="0"/>
              </a:rPr>
              <a:t>and with reasonable (1%) ECC fail rates</a:t>
            </a:r>
          </a:p>
        </p:txBody>
      </p:sp>
    </p:spTree>
    <p:extLst>
      <p:ext uri="{BB962C8B-B14F-4D97-AF65-F5344CB8AC3E}">
        <p14:creationId xmlns:p14="http://schemas.microsoft.com/office/powerpoint/2010/main" val="2358876545"/>
      </p:ext>
    </p:extLst>
  </p:cSld>
  <p:clrMapOvr>
    <a:masterClrMapping/>
  </p:clrMapOv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Title 1"/>
          <p:cNvSpPr>
            <a:spLocks noGrp="1"/>
          </p:cNvSpPr>
          <p:nvPr>
            <p:ph type="title"/>
          </p:nvPr>
        </p:nvSpPr>
        <p:spPr>
          <a:xfrm>
            <a:off x="228600" y="152400"/>
            <a:ext cx="8915400" cy="1066800"/>
          </a:xfrm>
        </p:spPr>
        <p:txBody>
          <a:bodyPr/>
          <a:lstStyle/>
          <a:p>
            <a:r>
              <a:rPr lang="en-US" sz="3600">
                <a:latin typeface="Garamond" charset="0"/>
              </a:rPr>
              <a:t>More on Neighbor-Assisted Correction</a:t>
            </a:r>
          </a:p>
        </p:txBody>
      </p:sp>
      <p:sp>
        <p:nvSpPr>
          <p:cNvPr id="280578" name="Content Placeholder 2"/>
          <p:cNvSpPr>
            <a:spLocks noGrp="1"/>
          </p:cNvSpPr>
          <p:nvPr>
            <p:ph idx="1"/>
          </p:nvPr>
        </p:nvSpPr>
        <p:spPr/>
        <p:txBody>
          <a:bodyPr/>
          <a:lstStyle/>
          <a:p>
            <a:r>
              <a:rPr lang="en-US" sz="2200" dirty="0">
                <a:latin typeface="Tahoma" charset="0"/>
              </a:rPr>
              <a:t>Yu </a:t>
            </a:r>
            <a:r>
              <a:rPr lang="en-US" sz="2200" dirty="0" err="1">
                <a:latin typeface="Tahoma" charset="0"/>
              </a:rPr>
              <a:t>Cai</a:t>
            </a:r>
            <a:r>
              <a:rPr lang="en-US" sz="2200" dirty="0">
                <a:latin typeface="Tahoma" charset="0"/>
              </a:rPr>
              <a:t>, </a:t>
            </a:r>
            <a:r>
              <a:rPr lang="en-US" sz="2200" dirty="0" err="1">
                <a:latin typeface="Tahoma" charset="0"/>
              </a:rPr>
              <a:t>Gulay</a:t>
            </a:r>
            <a:r>
              <a:rPr lang="en-US" sz="2200" dirty="0">
                <a:latin typeface="Tahoma" charset="0"/>
              </a:rPr>
              <a:t> </a:t>
            </a:r>
            <a:r>
              <a:rPr lang="en-US" sz="2200" dirty="0" err="1">
                <a:latin typeface="Tahoma" charset="0"/>
              </a:rPr>
              <a:t>Yalcin</a:t>
            </a:r>
            <a:r>
              <a:rPr lang="en-US" sz="2200" dirty="0">
                <a:latin typeface="Tahoma" charset="0"/>
              </a:rPr>
              <a:t>, Onur Mutlu, Eric </a:t>
            </a:r>
            <a:r>
              <a:rPr lang="en-US" sz="2200" dirty="0" err="1">
                <a:latin typeface="Tahoma" charset="0"/>
              </a:rPr>
              <a:t>Haratsch</a:t>
            </a:r>
            <a:r>
              <a:rPr lang="en-US" sz="2200" dirty="0">
                <a:latin typeface="Tahoma" charset="0"/>
              </a:rPr>
              <a:t>, Osman </a:t>
            </a:r>
            <a:r>
              <a:rPr lang="en-US" sz="2200" dirty="0" err="1">
                <a:latin typeface="Tahoma" charset="0"/>
              </a:rPr>
              <a:t>Unsal</a:t>
            </a:r>
            <a:r>
              <a:rPr lang="en-US" sz="2200" dirty="0">
                <a:latin typeface="Tahoma" charset="0"/>
              </a:rPr>
              <a:t>, Adrian Cristal, and Ken Mai,</a:t>
            </a:r>
            <a:br>
              <a:rPr lang="en-US" sz="2200" dirty="0">
                <a:latin typeface="Tahoma" charset="0"/>
              </a:rPr>
            </a:br>
            <a:r>
              <a:rPr lang="en-US" sz="2200" b="1" dirty="0">
                <a:latin typeface="Tahoma" charset="0"/>
                <a:hlinkClick r:id="rId2"/>
              </a:rPr>
              <a:t>"Neighbor-Cell Assisted Error Correction for MLC NAND Flash Memories"</a:t>
            </a:r>
            <a:r>
              <a:rPr lang="en-US" sz="2200" dirty="0">
                <a:latin typeface="Tahoma" charset="0"/>
              </a:rPr>
              <a:t> </a:t>
            </a:r>
            <a:br>
              <a:rPr lang="en-US" sz="2200" dirty="0">
                <a:latin typeface="Tahoma" charset="0"/>
              </a:rPr>
            </a:br>
            <a:r>
              <a:rPr lang="en-US" sz="2200" i="1" dirty="0">
                <a:latin typeface="Tahoma" charset="0"/>
              </a:rPr>
              <a:t>Proceedings of the </a:t>
            </a:r>
            <a:r>
              <a:rPr lang="en-US" sz="2200" i="1" dirty="0">
                <a:latin typeface="Tahoma" charset="0"/>
                <a:hlinkClick r:id="rId3"/>
              </a:rPr>
              <a:t>ACM International Conference on Measurement and Modeling of Computer Systems </a:t>
            </a:r>
            <a:r>
              <a:rPr lang="en-US" sz="2200" i="1" dirty="0">
                <a:latin typeface="Tahoma" charset="0"/>
              </a:rPr>
              <a:t>(</a:t>
            </a:r>
            <a:r>
              <a:rPr lang="en-US" sz="2200" b="1" i="1" dirty="0">
                <a:latin typeface="Tahoma" charset="0"/>
              </a:rPr>
              <a:t>SIGMETRICS</a:t>
            </a:r>
            <a:r>
              <a:rPr lang="en-US" sz="2200" i="1" dirty="0">
                <a:latin typeface="Tahoma" charset="0"/>
              </a:rPr>
              <a:t>)</a:t>
            </a:r>
            <a:r>
              <a:rPr lang="en-US" sz="2200" dirty="0">
                <a:latin typeface="Tahoma" charset="0"/>
              </a:rPr>
              <a:t>, Austin, TX, June 2014. </a:t>
            </a:r>
            <a:r>
              <a:rPr lang="en-US" sz="2200" dirty="0">
                <a:latin typeface="Tahoma" charset="0"/>
                <a:hlinkClick r:id="rId4"/>
              </a:rPr>
              <a:t>Slides (ppt)</a:t>
            </a:r>
            <a:r>
              <a:rPr lang="en-US" sz="2200" dirty="0">
                <a:latin typeface="Tahoma" charset="0"/>
              </a:rPr>
              <a:t> </a:t>
            </a:r>
            <a:r>
              <a:rPr lang="en-US" sz="2200" dirty="0">
                <a:latin typeface="Tahoma" charset="0"/>
                <a:hlinkClick r:id="rId5"/>
              </a:rPr>
              <a:t>(pdf)</a:t>
            </a:r>
            <a:r>
              <a:rPr lang="en-US" sz="2200" dirty="0">
                <a:latin typeface="Tahoma" charset="0"/>
              </a:rPr>
              <a:t> </a:t>
            </a:r>
          </a:p>
        </p:txBody>
      </p:sp>
      <p:sp>
        <p:nvSpPr>
          <p:cNvPr id="280579"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C486FEB7-C7BC-2442-889E-F00F9BCF27C9}"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122</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2" name="Picture 1"/>
          <p:cNvPicPr>
            <a:picLocks noChangeAspect="1"/>
          </p:cNvPicPr>
          <p:nvPr/>
        </p:nvPicPr>
        <p:blipFill>
          <a:blip r:embed="rId6"/>
          <a:stretch>
            <a:fillRect/>
          </a:stretch>
        </p:blipFill>
        <p:spPr>
          <a:xfrm>
            <a:off x="0" y="4221088"/>
            <a:ext cx="9144000" cy="2018805"/>
          </a:xfrm>
          <a:prstGeom prst="rect">
            <a:avLst/>
          </a:prstGeom>
        </p:spPr>
      </p:pic>
    </p:spTree>
    <p:extLst>
      <p:ext uri="{BB962C8B-B14F-4D97-AF65-F5344CB8AC3E}">
        <p14:creationId xmlns:p14="http://schemas.microsoft.com/office/powerpoint/2010/main" val="582685500"/>
      </p:ext>
    </p:extLst>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Title 1"/>
          <p:cNvSpPr>
            <a:spLocks noGrp="1"/>
          </p:cNvSpPr>
          <p:nvPr>
            <p:ph type="title"/>
          </p:nvPr>
        </p:nvSpPr>
        <p:spPr/>
        <p:txBody>
          <a:bodyPr/>
          <a:lstStyle/>
          <a:p>
            <a:pPr eaLnBrk="1" hangingPunct="1"/>
            <a:r>
              <a:rPr lang="en-US">
                <a:latin typeface="Garamond" charset="0"/>
              </a:rPr>
              <a:t>Agenda</a:t>
            </a:r>
          </a:p>
        </p:txBody>
      </p:sp>
      <p:sp>
        <p:nvSpPr>
          <p:cNvPr id="267266" name="Content Placeholder 2"/>
          <p:cNvSpPr>
            <a:spLocks noGrp="1"/>
          </p:cNvSpPr>
          <p:nvPr>
            <p:ph idx="1"/>
          </p:nvPr>
        </p:nvSpPr>
        <p:spPr>
          <a:xfrm>
            <a:off x="228600" y="1096963"/>
            <a:ext cx="8793163" cy="4876800"/>
          </a:xfrm>
        </p:spPr>
        <p:txBody>
          <a:bodyPr/>
          <a:lstStyle/>
          <a:p>
            <a:pPr eaLnBrk="1" hangingPunct="1"/>
            <a:r>
              <a:rPr lang="en-US" dirty="0">
                <a:latin typeface="Tahoma" charset="0"/>
              </a:rPr>
              <a:t>Background, Motivation and Approach</a:t>
            </a:r>
          </a:p>
          <a:p>
            <a:pPr eaLnBrk="1" hangingPunct="1"/>
            <a:r>
              <a:rPr lang="en-US" dirty="0">
                <a:solidFill>
                  <a:srgbClr val="000000"/>
                </a:solidFill>
                <a:latin typeface="Tahoma" charset="0"/>
              </a:rPr>
              <a:t>Experimental Characterization Methodology</a:t>
            </a:r>
          </a:p>
          <a:p>
            <a:pPr eaLnBrk="1" hangingPunct="1"/>
            <a:r>
              <a:rPr lang="en-US" dirty="0">
                <a:solidFill>
                  <a:srgbClr val="0000FF"/>
                </a:solidFill>
                <a:latin typeface="Tahoma" charset="0"/>
              </a:rPr>
              <a:t>Error Analysis and Management </a:t>
            </a:r>
          </a:p>
          <a:p>
            <a:pPr lvl="1" eaLnBrk="1" hangingPunct="1"/>
            <a:r>
              <a:rPr lang="en-US" dirty="0">
                <a:solidFill>
                  <a:srgbClr val="000000"/>
                </a:solidFill>
                <a:latin typeface="Tahoma" charset="0"/>
                <a:cs typeface="ＭＳ Ｐゴシック" charset="0"/>
              </a:rPr>
              <a:t>Main Characterization Results</a:t>
            </a:r>
          </a:p>
          <a:p>
            <a:pPr lvl="1" eaLnBrk="1" hangingPunct="1"/>
            <a:r>
              <a:rPr lang="en-US" dirty="0">
                <a:latin typeface="Tahoma" charset="0"/>
                <a:cs typeface="ＭＳ Ｐゴシック" charset="0"/>
              </a:rPr>
              <a:t>Retention-Aware Error Management</a:t>
            </a:r>
          </a:p>
          <a:p>
            <a:pPr lvl="1" eaLnBrk="1" hangingPunct="1"/>
            <a:r>
              <a:rPr lang="en-US" dirty="0">
                <a:latin typeface="Tahoma" charset="0"/>
                <a:cs typeface="ＭＳ Ｐゴシック" charset="0"/>
              </a:rPr>
              <a:t>Threshold Voltage and Program Interference Analysis</a:t>
            </a:r>
          </a:p>
          <a:p>
            <a:pPr lvl="1" eaLnBrk="1" hangingPunct="1"/>
            <a:r>
              <a:rPr lang="en-US" dirty="0">
                <a:latin typeface="Tahoma" charset="0"/>
                <a:cs typeface="ＭＳ Ｐゴシック" charset="0"/>
              </a:rPr>
              <a:t>Read Reference Voltage Prediction</a:t>
            </a:r>
          </a:p>
          <a:p>
            <a:pPr lvl="1" eaLnBrk="1" hangingPunct="1"/>
            <a:r>
              <a:rPr lang="en-US" dirty="0">
                <a:latin typeface="Tahoma" charset="0"/>
                <a:cs typeface="ＭＳ Ｐゴシック" charset="0"/>
              </a:rPr>
              <a:t>Neighbor-Assisted Error Correction</a:t>
            </a:r>
          </a:p>
          <a:p>
            <a:pPr lvl="1" eaLnBrk="1" hangingPunct="1"/>
            <a:r>
              <a:rPr lang="en-US" dirty="0">
                <a:solidFill>
                  <a:srgbClr val="0432FF"/>
                </a:solidFill>
                <a:latin typeface="Tahoma" charset="0"/>
                <a:cs typeface="ＭＳ Ｐゴシック" charset="0"/>
              </a:rPr>
              <a:t>Read Disturb Error Handling</a:t>
            </a:r>
          </a:p>
          <a:p>
            <a:pPr lvl="1" eaLnBrk="1" hangingPunct="1"/>
            <a:r>
              <a:rPr lang="en-US" dirty="0">
                <a:latin typeface="Tahoma" charset="0"/>
                <a:cs typeface="ＭＳ Ｐゴシック" charset="0"/>
              </a:rPr>
              <a:t>Retention Error Handling</a:t>
            </a:r>
          </a:p>
          <a:p>
            <a:pPr lvl="1" eaLnBrk="1" hangingPunct="1"/>
            <a:r>
              <a:rPr lang="en-US" dirty="0">
                <a:latin typeface="Tahoma" charset="0"/>
                <a:cs typeface="ＭＳ Ｐゴシック" charset="0"/>
              </a:rPr>
              <a:t>3D NAND Flash Memory Reliability</a:t>
            </a:r>
            <a:endParaRPr lang="en-US" dirty="0">
              <a:solidFill>
                <a:srgbClr val="0000FF"/>
              </a:solidFill>
              <a:latin typeface="Tahoma" charset="0"/>
              <a:cs typeface="ＭＳ Ｐゴシック" charset="0"/>
            </a:endParaRPr>
          </a:p>
          <a:p>
            <a:pPr eaLnBrk="1" hangingPunct="1"/>
            <a:r>
              <a:rPr lang="en-US" dirty="0">
                <a:latin typeface="Tahoma" charset="0"/>
              </a:rPr>
              <a:t>Summary</a:t>
            </a:r>
          </a:p>
          <a:p>
            <a:pPr eaLnBrk="1" hangingPunct="1"/>
            <a:endParaRPr lang="en-US" dirty="0">
              <a:latin typeface="Tahoma" charset="0"/>
            </a:endParaRPr>
          </a:p>
          <a:p>
            <a:pPr eaLnBrk="1" hangingPunct="1"/>
            <a:endParaRPr lang="en-US" dirty="0">
              <a:latin typeface="Tahoma" charset="0"/>
            </a:endParaRPr>
          </a:p>
        </p:txBody>
      </p:sp>
      <p:sp>
        <p:nvSpPr>
          <p:cNvPr id="267267"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63C5170-C67C-B740-8150-F040018B9562}"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123</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2801267384"/>
      </p:ext>
    </p:extLst>
  </p:cSld>
  <p:clrMapOvr>
    <a:masterClrMapping/>
  </p:clrMapOv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4"/>
          <p:cNvSpPr>
            <a:spLocks noGrp="1" noChangeArrowheads="1"/>
          </p:cNvSpPr>
          <p:nvPr>
            <p:ph type="ctrTitle"/>
          </p:nvPr>
        </p:nvSpPr>
        <p:spPr>
          <a:xfrm>
            <a:off x="366716" y="1742579"/>
            <a:ext cx="8428037" cy="822325"/>
          </a:xfrm>
        </p:spPr>
        <p:txBody>
          <a:bodyPr/>
          <a:lstStyle/>
          <a:p>
            <a:pPr algn="ctr" eaLnBrk="1" hangingPunct="1"/>
            <a:r>
              <a:rPr lang="en-US" sz="4000" dirty="0">
                <a:latin typeface="Garamond" charset="0"/>
              </a:rPr>
              <a:t>Read Disturb Errors in Flash Memory</a:t>
            </a:r>
          </a:p>
        </p:txBody>
      </p:sp>
      <p:sp>
        <p:nvSpPr>
          <p:cNvPr id="74754" name="Rectangle 5"/>
          <p:cNvSpPr>
            <a:spLocks noGrp="1" noChangeArrowheads="1"/>
          </p:cNvSpPr>
          <p:nvPr>
            <p:ph type="subTitle" idx="1"/>
          </p:nvPr>
        </p:nvSpPr>
        <p:spPr>
          <a:xfrm>
            <a:off x="685800" y="3581400"/>
            <a:ext cx="7848600" cy="2900363"/>
          </a:xfrm>
        </p:spPr>
        <p:txBody>
          <a:bodyPr/>
          <a:lstStyle/>
          <a:p>
            <a:pPr eaLnBrk="1" hangingPunct="1">
              <a:buFont typeface="Wingdings" charset="0"/>
              <a:buNone/>
            </a:pPr>
            <a:endParaRPr lang="en-US" i="1">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p:txBody>
      </p:sp>
    </p:spTree>
    <p:extLst>
      <p:ext uri="{BB962C8B-B14F-4D97-AF65-F5344CB8AC3E}">
        <p14:creationId xmlns:p14="http://schemas.microsoft.com/office/powerpoint/2010/main" val="3493277591"/>
      </p:ext>
    </p:extLst>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Title 1"/>
          <p:cNvSpPr>
            <a:spLocks noGrp="1"/>
          </p:cNvSpPr>
          <p:nvPr>
            <p:ph type="title"/>
          </p:nvPr>
        </p:nvSpPr>
        <p:spPr/>
        <p:txBody>
          <a:bodyPr/>
          <a:lstStyle/>
          <a:p>
            <a:r>
              <a:rPr lang="en-US" dirty="0">
                <a:latin typeface="Garamond" charset="0"/>
              </a:rPr>
              <a:t>One Issue: Read Disturb in Flash Memory</a:t>
            </a:r>
          </a:p>
        </p:txBody>
      </p:sp>
      <p:sp>
        <p:nvSpPr>
          <p:cNvPr id="256002" name="Content Placeholder 2"/>
          <p:cNvSpPr>
            <a:spLocks noGrp="1"/>
          </p:cNvSpPr>
          <p:nvPr>
            <p:ph idx="1"/>
          </p:nvPr>
        </p:nvSpPr>
        <p:spPr>
          <a:xfrm>
            <a:off x="228600" y="1055688"/>
            <a:ext cx="8610600" cy="5192712"/>
          </a:xfrm>
        </p:spPr>
        <p:txBody>
          <a:bodyPr/>
          <a:lstStyle/>
          <a:p>
            <a:r>
              <a:rPr lang="en-US" dirty="0">
                <a:latin typeface="Tahoma" charset="0"/>
              </a:rPr>
              <a:t>All scaled memories are prone to read disturb errors</a:t>
            </a:r>
          </a:p>
          <a:p>
            <a:endParaRPr lang="en-US" dirty="0">
              <a:latin typeface="Tahoma" charset="0"/>
            </a:endParaRPr>
          </a:p>
          <a:p>
            <a:r>
              <a:rPr lang="en-US" dirty="0">
                <a:latin typeface="Tahoma" charset="0"/>
              </a:rPr>
              <a:t>DRAM</a:t>
            </a:r>
          </a:p>
          <a:p>
            <a:r>
              <a:rPr lang="en-US" dirty="0">
                <a:latin typeface="Tahoma" charset="0"/>
              </a:rPr>
              <a:t>SRAM</a:t>
            </a:r>
          </a:p>
          <a:p>
            <a:r>
              <a:rPr lang="en-US" dirty="0">
                <a:latin typeface="Tahoma" charset="0"/>
              </a:rPr>
              <a:t>Hard Disks: Adjacent Track Interference</a:t>
            </a:r>
          </a:p>
          <a:p>
            <a:r>
              <a:rPr lang="en-US" dirty="0">
                <a:latin typeface="Tahoma" charset="0"/>
              </a:rPr>
              <a:t>NAND Flash</a:t>
            </a:r>
          </a:p>
          <a:p>
            <a:pPr lvl="1"/>
            <a:endParaRPr lang="en-US" dirty="0">
              <a:latin typeface="Tahoma" charset="0"/>
            </a:endParaRPr>
          </a:p>
          <a:p>
            <a:pPr lvl="1"/>
            <a:endParaRPr lang="en-US" dirty="0">
              <a:latin typeface="Tahoma" charset="0"/>
            </a:endParaRPr>
          </a:p>
          <a:p>
            <a:endParaRPr lang="en-US" dirty="0">
              <a:latin typeface="Tahoma" charset="0"/>
            </a:endParaRPr>
          </a:p>
          <a:p>
            <a:endParaRPr lang="en-US" dirty="0">
              <a:latin typeface="Tahoma" charset="0"/>
            </a:endParaRPr>
          </a:p>
        </p:txBody>
      </p:sp>
      <p:sp>
        <p:nvSpPr>
          <p:cNvPr id="25600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D8D43E4-1AEE-4448-972F-6510E7266E37}"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400" rtl="0" eaLnBrk="1" fontAlgn="base" latinLnBrk="0" hangingPunct="1">
                <a:lnSpc>
                  <a:spcPct val="100000"/>
                </a:lnSpc>
                <a:spcBef>
                  <a:spcPct val="0"/>
                </a:spcBef>
                <a:spcAft>
                  <a:spcPct val="0"/>
                </a:spcAft>
                <a:buClrTx/>
                <a:buSzTx/>
                <a:buFontTx/>
                <a:buNone/>
                <a:tabLst/>
                <a:defRPr/>
              </a:pPr>
              <a:t>125</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3441648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00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600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600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600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Title 1"/>
          <p:cNvSpPr>
            <a:spLocks noGrp="1"/>
          </p:cNvSpPr>
          <p:nvPr>
            <p:ph type="title"/>
          </p:nvPr>
        </p:nvSpPr>
        <p:spPr/>
        <p:txBody>
          <a:bodyPr/>
          <a:lstStyle/>
          <a:p>
            <a:pPr eaLnBrk="1" hangingPunct="1"/>
            <a:r>
              <a:rPr lang="en-US">
                <a:latin typeface="Calibri" charset="0"/>
              </a:rPr>
              <a:t>NAND Flash Memory Background</a:t>
            </a:r>
          </a:p>
        </p:txBody>
      </p:sp>
      <p:sp>
        <p:nvSpPr>
          <p:cNvPr id="43" name="Rectangle 42"/>
          <p:cNvSpPr/>
          <p:nvPr/>
        </p:nvSpPr>
        <p:spPr>
          <a:xfrm>
            <a:off x="738188" y="1085850"/>
            <a:ext cx="7693025" cy="3638550"/>
          </a:xfrm>
          <a:prstGeom prst="rect">
            <a:avLst/>
          </a:prstGeom>
          <a:solidFill>
            <a:sysClr val="window" lastClr="FFFFFF">
              <a:lumMod val="65000"/>
            </a:sysClr>
          </a:solidFill>
          <a:ln w="12700" cap="flat" cmpd="sng" algn="ctr">
            <a:solidFill>
              <a:sysClr val="windowText" lastClr="000000"/>
            </a:solidFill>
            <a:prstDash val="solid"/>
            <a:miter lim="800000"/>
          </a:ln>
          <a:effectLst/>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Flash Memory</a:t>
            </a:r>
          </a:p>
        </p:txBody>
      </p:sp>
      <p:grpSp>
        <p:nvGrpSpPr>
          <p:cNvPr id="44" name="Group 43"/>
          <p:cNvGrpSpPr/>
          <p:nvPr/>
        </p:nvGrpSpPr>
        <p:grpSpPr>
          <a:xfrm>
            <a:off x="874834" y="1734281"/>
            <a:ext cx="7420709" cy="2800352"/>
            <a:chOff x="1195753" y="1480770"/>
            <a:chExt cx="9894279" cy="2800352"/>
          </a:xfrm>
          <a:solidFill>
            <a:sysClr val="window" lastClr="FFFFFF"/>
          </a:solidFill>
        </p:grpSpPr>
        <p:sp>
          <p:nvSpPr>
            <p:cNvPr id="45" name="Rectangle 44"/>
            <p:cNvSpPr/>
            <p:nvPr/>
          </p:nvSpPr>
          <p:spPr>
            <a:xfrm>
              <a:off x="1195753" y="1879355"/>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1</a:t>
              </a:r>
            </a:p>
          </p:txBody>
        </p:sp>
        <p:sp>
          <p:nvSpPr>
            <p:cNvPr id="46" name="Rectangle 45"/>
            <p:cNvSpPr/>
            <p:nvPr/>
          </p:nvSpPr>
          <p:spPr>
            <a:xfrm>
              <a:off x="1195754" y="1480770"/>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0</a:t>
              </a:r>
            </a:p>
          </p:txBody>
        </p:sp>
        <p:sp>
          <p:nvSpPr>
            <p:cNvPr id="47" name="Rectangle 46"/>
            <p:cNvSpPr/>
            <p:nvPr/>
          </p:nvSpPr>
          <p:spPr>
            <a:xfrm>
              <a:off x="1195754" y="2277940"/>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2</a:t>
              </a:r>
            </a:p>
          </p:txBody>
        </p:sp>
        <p:sp>
          <p:nvSpPr>
            <p:cNvPr id="48" name="Rectangle 47"/>
            <p:cNvSpPr/>
            <p:nvPr/>
          </p:nvSpPr>
          <p:spPr>
            <a:xfrm>
              <a:off x="1195753" y="3882536"/>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255</a:t>
              </a:r>
            </a:p>
          </p:txBody>
        </p:sp>
        <p:sp>
          <p:nvSpPr>
            <p:cNvPr id="49" name="Rectangle 48"/>
            <p:cNvSpPr/>
            <p:nvPr/>
          </p:nvSpPr>
          <p:spPr>
            <a:xfrm>
              <a:off x="1195753" y="2667000"/>
              <a:ext cx="1946031" cy="1202332"/>
            </a:xfrm>
            <a:prstGeom prst="rect">
              <a:avLst/>
            </a:prstGeom>
            <a:grpFill/>
            <a:ln w="12700" cap="flat" cmpd="sng" algn="ctr">
              <a:solidFill>
                <a:sysClr val="windowText" lastClr="000000"/>
              </a:solidFill>
              <a:prstDash val="solid"/>
              <a:miter lim="800000"/>
            </a:ln>
            <a:effectLst/>
          </p:spPr>
          <p:txBody>
            <a:bodyPr vert="vert27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a:t>
              </a:r>
            </a:p>
          </p:txBody>
        </p:sp>
        <p:sp>
          <p:nvSpPr>
            <p:cNvPr id="50" name="Rectangle 49"/>
            <p:cNvSpPr/>
            <p:nvPr/>
          </p:nvSpPr>
          <p:spPr>
            <a:xfrm>
              <a:off x="3141784" y="1879355"/>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257</a:t>
              </a:r>
            </a:p>
          </p:txBody>
        </p:sp>
        <p:sp>
          <p:nvSpPr>
            <p:cNvPr id="51" name="Rectangle 50"/>
            <p:cNvSpPr/>
            <p:nvPr/>
          </p:nvSpPr>
          <p:spPr>
            <a:xfrm>
              <a:off x="3141785" y="1480770"/>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256</a:t>
              </a:r>
            </a:p>
          </p:txBody>
        </p:sp>
        <p:sp>
          <p:nvSpPr>
            <p:cNvPr id="52" name="Rectangle 51"/>
            <p:cNvSpPr/>
            <p:nvPr/>
          </p:nvSpPr>
          <p:spPr>
            <a:xfrm>
              <a:off x="3141785" y="2277940"/>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258</a:t>
              </a:r>
            </a:p>
          </p:txBody>
        </p:sp>
        <p:sp>
          <p:nvSpPr>
            <p:cNvPr id="53" name="Rectangle 52"/>
            <p:cNvSpPr/>
            <p:nvPr/>
          </p:nvSpPr>
          <p:spPr>
            <a:xfrm>
              <a:off x="3141784" y="3882536"/>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511</a:t>
              </a:r>
            </a:p>
          </p:txBody>
        </p:sp>
        <p:sp>
          <p:nvSpPr>
            <p:cNvPr id="54" name="Rectangle 53"/>
            <p:cNvSpPr/>
            <p:nvPr/>
          </p:nvSpPr>
          <p:spPr>
            <a:xfrm>
              <a:off x="3141784" y="2667000"/>
              <a:ext cx="1946031" cy="1202332"/>
            </a:xfrm>
            <a:prstGeom prst="rect">
              <a:avLst/>
            </a:prstGeom>
            <a:grpFill/>
            <a:ln w="12700" cap="flat" cmpd="sng" algn="ctr">
              <a:solidFill>
                <a:sysClr val="windowText" lastClr="000000"/>
              </a:solidFill>
              <a:prstDash val="solid"/>
              <a:miter lim="800000"/>
            </a:ln>
            <a:effectLst/>
          </p:spPr>
          <p:txBody>
            <a:bodyPr vert="vert27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a:t>
              </a:r>
            </a:p>
          </p:txBody>
        </p:sp>
        <p:sp>
          <p:nvSpPr>
            <p:cNvPr id="55" name="Rectangle 54"/>
            <p:cNvSpPr/>
            <p:nvPr/>
          </p:nvSpPr>
          <p:spPr>
            <a:xfrm>
              <a:off x="5087815" y="1480770"/>
              <a:ext cx="4056185" cy="2800352"/>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a:t>
              </a:r>
            </a:p>
          </p:txBody>
        </p:sp>
        <p:sp>
          <p:nvSpPr>
            <p:cNvPr id="56" name="Rectangle 55"/>
            <p:cNvSpPr/>
            <p:nvPr/>
          </p:nvSpPr>
          <p:spPr>
            <a:xfrm>
              <a:off x="9144000" y="1879355"/>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M+1</a:t>
              </a:r>
            </a:p>
          </p:txBody>
        </p:sp>
        <p:sp>
          <p:nvSpPr>
            <p:cNvPr id="57" name="Rectangle 56"/>
            <p:cNvSpPr/>
            <p:nvPr/>
          </p:nvSpPr>
          <p:spPr>
            <a:xfrm>
              <a:off x="9144001" y="1480770"/>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M</a:t>
              </a:r>
            </a:p>
          </p:txBody>
        </p:sp>
        <p:sp>
          <p:nvSpPr>
            <p:cNvPr id="58" name="Rectangle 57"/>
            <p:cNvSpPr/>
            <p:nvPr/>
          </p:nvSpPr>
          <p:spPr>
            <a:xfrm>
              <a:off x="9144001" y="2277940"/>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M+2</a:t>
              </a:r>
            </a:p>
          </p:txBody>
        </p:sp>
        <p:sp>
          <p:nvSpPr>
            <p:cNvPr id="59" name="Rectangle 58"/>
            <p:cNvSpPr/>
            <p:nvPr/>
          </p:nvSpPr>
          <p:spPr>
            <a:xfrm>
              <a:off x="9144000" y="3882536"/>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M+255</a:t>
              </a:r>
            </a:p>
          </p:txBody>
        </p:sp>
        <p:sp>
          <p:nvSpPr>
            <p:cNvPr id="60" name="Rectangle 59"/>
            <p:cNvSpPr/>
            <p:nvPr/>
          </p:nvSpPr>
          <p:spPr>
            <a:xfrm>
              <a:off x="9144000" y="2667000"/>
              <a:ext cx="1946031" cy="1202332"/>
            </a:xfrm>
            <a:prstGeom prst="rect">
              <a:avLst/>
            </a:prstGeom>
            <a:grpFill/>
            <a:ln w="12700" cap="flat" cmpd="sng" algn="ctr">
              <a:solidFill>
                <a:sysClr val="windowText" lastClr="000000"/>
              </a:solidFill>
              <a:prstDash val="solid"/>
              <a:miter lim="800000"/>
            </a:ln>
            <a:effectLst/>
          </p:spPr>
          <p:txBody>
            <a:bodyPr vert="vert27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a:t>
              </a:r>
            </a:p>
          </p:txBody>
        </p:sp>
      </p:grpSp>
      <p:cxnSp>
        <p:nvCxnSpPr>
          <p:cNvPr id="263172" name="Straight Connector 60"/>
          <p:cNvCxnSpPr>
            <a:cxnSpLocks noChangeShapeType="1"/>
          </p:cNvCxnSpPr>
          <p:nvPr/>
        </p:nvCxnSpPr>
        <p:spPr bwMode="auto">
          <a:xfrm>
            <a:off x="1133475" y="4724400"/>
            <a:ext cx="0" cy="1254125"/>
          </a:xfrm>
          <a:prstGeom prst="line">
            <a:avLst/>
          </a:prstGeom>
          <a:noFill/>
          <a:ln w="38100">
            <a:solidFill>
              <a:srgbClr val="000000"/>
            </a:solidFill>
            <a:miter lim="800000"/>
            <a:headEnd/>
            <a:tailEnd/>
          </a:ln>
          <a:extLst>
            <a:ext uri="{909E8E84-426E-40dd-AFC4-6F175D3DCCD1}">
              <a14:hiddenFill xmlns:a14="http://schemas.microsoft.com/office/drawing/2010/main" xmlns="">
                <a:noFill/>
              </a14:hiddenFill>
            </a:ext>
          </a:extLst>
        </p:spPr>
      </p:cxnSp>
      <p:cxnSp>
        <p:nvCxnSpPr>
          <p:cNvPr id="263173" name="Straight Connector 61"/>
          <p:cNvCxnSpPr>
            <a:cxnSpLocks noChangeShapeType="1"/>
            <a:endCxn id="63" idx="1"/>
          </p:cNvCxnSpPr>
          <p:nvPr/>
        </p:nvCxnSpPr>
        <p:spPr bwMode="auto">
          <a:xfrm>
            <a:off x="1133475" y="5978525"/>
            <a:ext cx="969963" cy="0"/>
          </a:xfrm>
          <a:prstGeom prst="line">
            <a:avLst/>
          </a:prstGeom>
          <a:noFill/>
          <a:ln w="38100">
            <a:solidFill>
              <a:srgbClr val="000000"/>
            </a:solidFill>
            <a:miter lim="800000"/>
            <a:headEnd/>
            <a:tailEnd/>
          </a:ln>
          <a:extLst>
            <a:ext uri="{909E8E84-426E-40dd-AFC4-6F175D3DCCD1}">
              <a14:hiddenFill xmlns:a14="http://schemas.microsoft.com/office/drawing/2010/main" xmlns="">
                <a:noFill/>
              </a14:hiddenFill>
            </a:ext>
          </a:extLst>
        </p:spPr>
      </p:cxnSp>
      <p:sp>
        <p:nvSpPr>
          <p:cNvPr id="63" name="Rectangle 62"/>
          <p:cNvSpPr/>
          <p:nvPr/>
        </p:nvSpPr>
        <p:spPr>
          <a:xfrm>
            <a:off x="2103438" y="5562600"/>
            <a:ext cx="1554162" cy="831850"/>
          </a:xfrm>
          <a:prstGeom prst="rect">
            <a:avLst/>
          </a:prstGeom>
          <a:solidFill>
            <a:sysClr val="window" lastClr="FFFFFF">
              <a:lumMod val="65000"/>
            </a:sysClr>
          </a:solid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Flash Controller</a:t>
            </a:r>
          </a:p>
        </p:txBody>
      </p:sp>
      <p:cxnSp>
        <p:nvCxnSpPr>
          <p:cNvPr id="263175" name="Straight Connector 63"/>
          <p:cNvCxnSpPr>
            <a:cxnSpLocks noChangeShapeType="1"/>
            <a:stCxn id="63" idx="3"/>
          </p:cNvCxnSpPr>
          <p:nvPr/>
        </p:nvCxnSpPr>
        <p:spPr bwMode="auto">
          <a:xfrm>
            <a:off x="3657600" y="5978525"/>
            <a:ext cx="3565525" cy="0"/>
          </a:xfrm>
          <a:prstGeom prst="line">
            <a:avLst/>
          </a:prstGeom>
          <a:noFill/>
          <a:ln w="38100">
            <a:solidFill>
              <a:srgbClr val="000000"/>
            </a:solidFill>
            <a:miter lim="800000"/>
            <a:headEnd/>
            <a:tailEnd/>
          </a:ln>
          <a:extLst>
            <a:ext uri="{909E8E84-426E-40dd-AFC4-6F175D3DCCD1}">
              <a14:hiddenFill xmlns:a14="http://schemas.microsoft.com/office/drawing/2010/main" xmlns="">
                <a:noFill/>
              </a14:hiddenFill>
            </a:ext>
          </a:extLst>
        </p:spPr>
      </p:cxnSp>
      <p:pic>
        <p:nvPicPr>
          <p:cNvPr id="263176" name="Picture 2" descr="http://www.computerclipart.com/computer_clipart_images/netbook_or_notebook_computer_cartoon_character_waving_0521-1004-3015-4036_SMU.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8475" y="4962525"/>
            <a:ext cx="1838325" cy="1857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3177"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126</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
        <p:nvSpPr>
          <p:cNvPr id="4" name="Rectangle 3"/>
          <p:cNvSpPr/>
          <p:nvPr/>
        </p:nvSpPr>
        <p:spPr>
          <a:xfrm>
            <a:off x="874713" y="1752600"/>
            <a:ext cx="1458912" cy="2781300"/>
          </a:xfrm>
          <a:prstGeom prst="rect">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Block 0</a:t>
            </a:r>
          </a:p>
        </p:txBody>
      </p:sp>
      <p:sp>
        <p:nvSpPr>
          <p:cNvPr id="31" name="Rectangle 30"/>
          <p:cNvSpPr/>
          <p:nvPr/>
        </p:nvSpPr>
        <p:spPr>
          <a:xfrm>
            <a:off x="2330450" y="1752600"/>
            <a:ext cx="1458913" cy="2781300"/>
          </a:xfrm>
          <a:prstGeom prst="rect">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Block 1</a:t>
            </a:r>
          </a:p>
        </p:txBody>
      </p:sp>
      <p:sp>
        <p:nvSpPr>
          <p:cNvPr id="32" name="Rectangle 31"/>
          <p:cNvSpPr/>
          <p:nvPr/>
        </p:nvSpPr>
        <p:spPr>
          <a:xfrm>
            <a:off x="6835775" y="1752600"/>
            <a:ext cx="1460500" cy="2781300"/>
          </a:xfrm>
          <a:prstGeom prst="rect">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Block N</a:t>
            </a:r>
          </a:p>
        </p:txBody>
      </p:sp>
      <p:grpSp>
        <p:nvGrpSpPr>
          <p:cNvPr id="5" name="Group 4"/>
          <p:cNvGrpSpPr>
            <a:grpSpLocks/>
          </p:cNvGrpSpPr>
          <p:nvPr/>
        </p:nvGrpSpPr>
        <p:grpSpPr bwMode="auto">
          <a:xfrm>
            <a:off x="2330450" y="1733550"/>
            <a:ext cx="1463675" cy="2797175"/>
            <a:chOff x="2329807" y="1734280"/>
            <a:chExt cx="1464072" cy="2795939"/>
          </a:xfrm>
        </p:grpSpPr>
        <p:sp>
          <p:nvSpPr>
            <p:cNvPr id="33" name="Rectangle 32"/>
            <p:cNvSpPr/>
            <p:nvPr/>
          </p:nvSpPr>
          <p:spPr>
            <a:xfrm>
              <a:off x="2334571" y="1734280"/>
              <a:ext cx="1459308" cy="398287"/>
            </a:xfrm>
            <a:prstGeom prst="rect">
              <a:avLst/>
            </a:prstGeom>
            <a:solidFill>
              <a:schemeClr val="tx2"/>
            </a:solid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ＭＳ Ｐゴシック" charset="0"/>
                  <a:cs typeface="ＭＳ Ｐゴシック" charset="0"/>
                </a:rPr>
                <a:t>Read</a:t>
              </a:r>
            </a:p>
          </p:txBody>
        </p:sp>
        <p:sp>
          <p:nvSpPr>
            <p:cNvPr id="35" name="Rectangle 34"/>
            <p:cNvSpPr/>
            <p:nvPr/>
          </p:nvSpPr>
          <p:spPr>
            <a:xfrm>
              <a:off x="2334571" y="2134153"/>
              <a:ext cx="1459308" cy="399873"/>
            </a:xfrm>
            <a:prstGeom prst="rect">
              <a:avLst/>
            </a:prstGeom>
            <a:solidFill>
              <a:schemeClr val="accent1"/>
            </a:solid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ＭＳ Ｐゴシック" charset="0"/>
                  <a:cs typeface="ＭＳ Ｐゴシック" charset="0"/>
                </a:rPr>
                <a:t>Pass</a:t>
              </a:r>
            </a:p>
          </p:txBody>
        </p:sp>
        <p:sp>
          <p:nvSpPr>
            <p:cNvPr id="37" name="Rectangle 36"/>
            <p:cNvSpPr/>
            <p:nvPr/>
          </p:nvSpPr>
          <p:spPr>
            <a:xfrm>
              <a:off x="2334571" y="2537200"/>
              <a:ext cx="1459308" cy="398287"/>
            </a:xfrm>
            <a:prstGeom prst="rect">
              <a:avLst/>
            </a:prstGeom>
            <a:solidFill>
              <a:schemeClr val="accent1"/>
            </a:solid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ＭＳ Ｐゴシック" charset="0"/>
                  <a:cs typeface="ＭＳ Ｐゴシック" charset="0"/>
                </a:rPr>
                <a:t>Pass</a:t>
              </a:r>
            </a:p>
          </p:txBody>
        </p:sp>
        <p:sp>
          <p:nvSpPr>
            <p:cNvPr id="38" name="Rectangle 37"/>
            <p:cNvSpPr/>
            <p:nvPr/>
          </p:nvSpPr>
          <p:spPr>
            <a:xfrm>
              <a:off x="2331395" y="2924379"/>
              <a:ext cx="1460896" cy="1198033"/>
            </a:xfrm>
            <a:prstGeom prst="rect">
              <a:avLst/>
            </a:prstGeom>
            <a:solidFill>
              <a:schemeClr val="accent1"/>
            </a:solid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ＭＳ Ｐゴシック" charset="0"/>
                  <a:cs typeface="ＭＳ Ｐゴシック" charset="0"/>
                </a:rPr>
                <a:t>…</a:t>
              </a:r>
            </a:p>
          </p:txBody>
        </p:sp>
        <p:sp>
          <p:nvSpPr>
            <p:cNvPr id="39" name="Rectangle 38"/>
            <p:cNvSpPr/>
            <p:nvPr/>
          </p:nvSpPr>
          <p:spPr>
            <a:xfrm>
              <a:off x="2329807" y="4131933"/>
              <a:ext cx="1459309" cy="398286"/>
            </a:xfrm>
            <a:prstGeom prst="rect">
              <a:avLst/>
            </a:prstGeom>
            <a:solidFill>
              <a:schemeClr val="accent1"/>
            </a:solid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ＭＳ Ｐゴシック" charset="0"/>
                  <a:cs typeface="ＭＳ Ｐゴシック" charset="0"/>
                </a:rPr>
                <a:t>Pass</a:t>
              </a:r>
            </a:p>
          </p:txBody>
        </p:sp>
      </p:grpSp>
    </p:spTree>
    <p:custDataLst>
      <p:tags r:id="rId1"/>
    </p:custDataLst>
    <p:extLst>
      <p:ext uri="{BB962C8B-B14F-4D97-AF65-F5344CB8AC3E}">
        <p14:creationId xmlns:p14="http://schemas.microsoft.com/office/powerpoint/2010/main" val="37783772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grpId="0" nodeType="clickEffect">
                                  <p:stCondLst>
                                    <p:cond delay="0"/>
                                  </p:stCondLst>
                                  <p:childTnLst>
                                    <p:animEffect transition="out" filter="fade">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1"/>
                                        </p:tgtEl>
                                      </p:cBhvr>
                                    </p:animEffect>
                                    <p:set>
                                      <p:cBhvr>
                                        <p:cTn id="10" dur="1" fill="hold">
                                          <p:stCondLst>
                                            <p:cond delay="499"/>
                                          </p:stCondLst>
                                        </p:cTn>
                                        <p:tgtEl>
                                          <p:spTgt spid="3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1" grpId="0" animBg="1"/>
      <p:bldP spid="32"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Rectangle 233"/>
          <p:cNvSpPr/>
          <p:nvPr/>
        </p:nvSpPr>
        <p:spPr>
          <a:xfrm>
            <a:off x="3532188" y="6373813"/>
            <a:ext cx="5143500" cy="42703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Sense Amplifiers</a:t>
            </a:r>
          </a:p>
        </p:txBody>
      </p:sp>
      <p:cxnSp>
        <p:nvCxnSpPr>
          <p:cNvPr id="17" name="Straight Connector 16"/>
          <p:cNvCxnSpPr/>
          <p:nvPr/>
        </p:nvCxnSpPr>
        <p:spPr>
          <a:xfrm>
            <a:off x="2886075" y="2068513"/>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a:off x="2886075" y="3184525"/>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a:off x="2886075" y="4298950"/>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a:off x="2886075" y="5416550"/>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65222" name="Title 1"/>
          <p:cNvSpPr>
            <a:spLocks noGrp="1"/>
          </p:cNvSpPr>
          <p:nvPr>
            <p:ph type="title"/>
          </p:nvPr>
        </p:nvSpPr>
        <p:spPr/>
        <p:txBody>
          <a:bodyPr/>
          <a:lstStyle/>
          <a:p>
            <a:pPr eaLnBrk="1" hangingPunct="1"/>
            <a:r>
              <a:rPr lang="en-US">
                <a:latin typeface="Calibri" charset="0"/>
              </a:rPr>
              <a:t>Flash Cell Array</a:t>
            </a:r>
          </a:p>
        </p:txBody>
      </p:sp>
      <p:grpSp>
        <p:nvGrpSpPr>
          <p:cNvPr id="265223" name="Group 176"/>
          <p:cNvGrpSpPr>
            <a:grpSpLocks/>
          </p:cNvGrpSpPr>
          <p:nvPr/>
        </p:nvGrpSpPr>
        <p:grpSpPr bwMode="auto">
          <a:xfrm>
            <a:off x="3346450" y="1270000"/>
            <a:ext cx="969963" cy="1601788"/>
            <a:chOff x="3079798" y="1981201"/>
            <a:chExt cx="1631998" cy="2694885"/>
          </a:xfrm>
        </p:grpSpPr>
        <p:cxnSp>
          <p:nvCxnSpPr>
            <p:cNvPr id="30" name="Straight Connector 29"/>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201629" y="2878605"/>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0162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201629" y="3773340"/>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70749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rot="16200000">
              <a:off x="3393645" y="3026816"/>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24" name="Group 40"/>
          <p:cNvGrpSpPr>
            <a:grpSpLocks/>
          </p:cNvGrpSpPr>
          <p:nvPr/>
        </p:nvGrpSpPr>
        <p:grpSpPr bwMode="auto">
          <a:xfrm>
            <a:off x="4640263" y="1260475"/>
            <a:ext cx="969962" cy="1601788"/>
            <a:chOff x="3079798" y="1981201"/>
            <a:chExt cx="1631998" cy="2694885"/>
          </a:xfrm>
        </p:grpSpPr>
        <p:cxnSp>
          <p:nvCxnSpPr>
            <p:cNvPr id="42" name="Straight Connector 41"/>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201630" y="2878605"/>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20163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201630" y="3773340"/>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70748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a:off x="3393644" y="3026817"/>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25" name="Group 50"/>
          <p:cNvGrpSpPr>
            <a:grpSpLocks/>
          </p:cNvGrpSpPr>
          <p:nvPr/>
        </p:nvGrpSpPr>
        <p:grpSpPr bwMode="auto">
          <a:xfrm>
            <a:off x="5934075" y="1270000"/>
            <a:ext cx="971550" cy="1601788"/>
            <a:chOff x="3079798" y="1981201"/>
            <a:chExt cx="1631998" cy="2694885"/>
          </a:xfrm>
        </p:grpSpPr>
        <p:cxnSp>
          <p:nvCxnSpPr>
            <p:cNvPr id="52" name="Straight Connector 51"/>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4202464" y="2878605"/>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202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4202464" y="3773340"/>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3954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3706465"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16200000">
              <a:off x="3393132" y="3027329"/>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26" name="Group 60"/>
          <p:cNvGrpSpPr>
            <a:grpSpLocks/>
          </p:cNvGrpSpPr>
          <p:nvPr/>
        </p:nvGrpSpPr>
        <p:grpSpPr bwMode="auto">
          <a:xfrm>
            <a:off x="7229475" y="1260475"/>
            <a:ext cx="969963" cy="1601788"/>
            <a:chOff x="3079798" y="1981201"/>
            <a:chExt cx="1631998" cy="2694885"/>
          </a:xfrm>
        </p:grpSpPr>
        <p:cxnSp>
          <p:nvCxnSpPr>
            <p:cNvPr id="62" name="Straight Connector 61"/>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4201629" y="2878605"/>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162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4201629" y="3773340"/>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70749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a:off x="3393645" y="3026816"/>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27" name="Group 70"/>
          <p:cNvGrpSpPr>
            <a:grpSpLocks/>
          </p:cNvGrpSpPr>
          <p:nvPr/>
        </p:nvGrpSpPr>
        <p:grpSpPr bwMode="auto">
          <a:xfrm>
            <a:off x="3346450" y="2389188"/>
            <a:ext cx="969963" cy="1601787"/>
            <a:chOff x="3079798" y="1981201"/>
            <a:chExt cx="1631998" cy="2694885"/>
          </a:xfrm>
        </p:grpSpPr>
        <p:cxnSp>
          <p:nvCxnSpPr>
            <p:cNvPr id="72" name="Straight Connector 71"/>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4201629" y="2878606"/>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20162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a:off x="4201629" y="3773339"/>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70749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16200000">
              <a:off x="3393645" y="3026815"/>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28" name="Group 80"/>
          <p:cNvGrpSpPr>
            <a:grpSpLocks/>
          </p:cNvGrpSpPr>
          <p:nvPr/>
        </p:nvGrpSpPr>
        <p:grpSpPr bwMode="auto">
          <a:xfrm>
            <a:off x="4640263" y="2379663"/>
            <a:ext cx="969962" cy="1601787"/>
            <a:chOff x="3079798" y="1981201"/>
            <a:chExt cx="1631998" cy="2694885"/>
          </a:xfrm>
        </p:grpSpPr>
        <p:cxnSp>
          <p:nvCxnSpPr>
            <p:cNvPr id="82" name="Straight Connector 81"/>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29" name="Group 90"/>
          <p:cNvGrpSpPr>
            <a:grpSpLocks/>
          </p:cNvGrpSpPr>
          <p:nvPr/>
        </p:nvGrpSpPr>
        <p:grpSpPr bwMode="auto">
          <a:xfrm>
            <a:off x="5934075" y="2389188"/>
            <a:ext cx="971550" cy="1601787"/>
            <a:chOff x="3079798" y="1981201"/>
            <a:chExt cx="1631998" cy="2694885"/>
          </a:xfrm>
        </p:grpSpPr>
        <p:cxnSp>
          <p:nvCxnSpPr>
            <p:cNvPr id="92" name="Straight Connector 91"/>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H="1">
              <a:off x="4202464" y="2878606"/>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20246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4202464" y="3773339"/>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395446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3706465"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16200000">
              <a:off x="3393132" y="3027328"/>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0" name="Group 100"/>
          <p:cNvGrpSpPr>
            <a:grpSpLocks/>
          </p:cNvGrpSpPr>
          <p:nvPr/>
        </p:nvGrpSpPr>
        <p:grpSpPr bwMode="auto">
          <a:xfrm>
            <a:off x="7229475" y="2379663"/>
            <a:ext cx="969963" cy="1601787"/>
            <a:chOff x="3079798" y="1981201"/>
            <a:chExt cx="1631998" cy="2694885"/>
          </a:xfrm>
        </p:grpSpPr>
        <p:cxnSp>
          <p:nvCxnSpPr>
            <p:cNvPr id="102" name="Straight Connector 101"/>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4201629" y="2878606"/>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420162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4201629" y="3773339"/>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370749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16200000">
              <a:off x="3393645" y="3026815"/>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1" name="Group 110"/>
          <p:cNvGrpSpPr>
            <a:grpSpLocks/>
          </p:cNvGrpSpPr>
          <p:nvPr/>
        </p:nvGrpSpPr>
        <p:grpSpPr bwMode="auto">
          <a:xfrm>
            <a:off x="3346450" y="3500438"/>
            <a:ext cx="969963" cy="1603375"/>
            <a:chOff x="3079798" y="1981201"/>
            <a:chExt cx="1631998" cy="2694885"/>
          </a:xfrm>
        </p:grpSpPr>
        <p:cxnSp>
          <p:nvCxnSpPr>
            <p:cNvPr id="112" name="Straight Connector 111"/>
            <p:cNvCxnSpPr/>
            <p:nvPr/>
          </p:nvCxnSpPr>
          <p:spPr>
            <a:xfrm>
              <a:off x="4711796" y="1981201"/>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4201629" y="2877717"/>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201629"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H="1">
              <a:off x="4201629" y="3774233"/>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4711796" y="3779570"/>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3953224"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3707490"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rot="16200000">
              <a:off x="3393645" y="3028138"/>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2" name="Group 120"/>
          <p:cNvGrpSpPr>
            <a:grpSpLocks/>
          </p:cNvGrpSpPr>
          <p:nvPr/>
        </p:nvGrpSpPr>
        <p:grpSpPr bwMode="auto">
          <a:xfrm>
            <a:off x="4640263" y="3490913"/>
            <a:ext cx="969962" cy="1601787"/>
            <a:chOff x="3079798" y="1981201"/>
            <a:chExt cx="1631998" cy="2694885"/>
          </a:xfrm>
        </p:grpSpPr>
        <p:cxnSp>
          <p:nvCxnSpPr>
            <p:cNvPr id="122" name="Straight Connector 121"/>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3" name="Group 130"/>
          <p:cNvGrpSpPr>
            <a:grpSpLocks/>
          </p:cNvGrpSpPr>
          <p:nvPr/>
        </p:nvGrpSpPr>
        <p:grpSpPr bwMode="auto">
          <a:xfrm>
            <a:off x="5934075" y="3500438"/>
            <a:ext cx="971550" cy="1603375"/>
            <a:chOff x="3079798" y="1981201"/>
            <a:chExt cx="1631998" cy="2694885"/>
          </a:xfrm>
        </p:grpSpPr>
        <p:cxnSp>
          <p:nvCxnSpPr>
            <p:cNvPr id="132" name="Straight Connector 131"/>
            <p:cNvCxnSpPr/>
            <p:nvPr/>
          </p:nvCxnSpPr>
          <p:spPr>
            <a:xfrm>
              <a:off x="4711796" y="1981201"/>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4202464" y="2877717"/>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4202464"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4202464" y="3774233"/>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4711796" y="3779570"/>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3954464"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3706465"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16200000">
              <a:off x="3393132" y="3028650"/>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4" name="Group 140"/>
          <p:cNvGrpSpPr>
            <a:grpSpLocks/>
          </p:cNvGrpSpPr>
          <p:nvPr/>
        </p:nvGrpSpPr>
        <p:grpSpPr bwMode="auto">
          <a:xfrm>
            <a:off x="7229475" y="3490913"/>
            <a:ext cx="969963" cy="1601787"/>
            <a:chOff x="3079798" y="1981201"/>
            <a:chExt cx="1631998" cy="2694885"/>
          </a:xfrm>
        </p:grpSpPr>
        <p:cxnSp>
          <p:nvCxnSpPr>
            <p:cNvPr id="142" name="Straight Connector 141"/>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H="1">
              <a:off x="4201629" y="2878606"/>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420162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H="1">
              <a:off x="4201629" y="3773339"/>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370749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rot="16200000">
              <a:off x="3393645" y="3026815"/>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5" name="Group 150"/>
          <p:cNvGrpSpPr>
            <a:grpSpLocks/>
          </p:cNvGrpSpPr>
          <p:nvPr/>
        </p:nvGrpSpPr>
        <p:grpSpPr bwMode="auto">
          <a:xfrm>
            <a:off x="3346450" y="4622800"/>
            <a:ext cx="969963" cy="1601788"/>
            <a:chOff x="3079798" y="1981201"/>
            <a:chExt cx="1631998" cy="2694885"/>
          </a:xfrm>
        </p:grpSpPr>
        <p:cxnSp>
          <p:nvCxnSpPr>
            <p:cNvPr id="152" name="Straight Connector 151"/>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flipH="1">
              <a:off x="4201629" y="2878605"/>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420162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flipH="1">
              <a:off x="4201629" y="3773340"/>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370749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rot="16200000">
              <a:off x="3393645" y="3026816"/>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6" name="Group 161"/>
          <p:cNvGrpSpPr>
            <a:grpSpLocks/>
          </p:cNvGrpSpPr>
          <p:nvPr/>
        </p:nvGrpSpPr>
        <p:grpSpPr bwMode="auto">
          <a:xfrm>
            <a:off x="4640263" y="4611688"/>
            <a:ext cx="969962" cy="1603375"/>
            <a:chOff x="3079798" y="1981201"/>
            <a:chExt cx="1631998" cy="2694885"/>
          </a:xfrm>
        </p:grpSpPr>
        <p:cxnSp>
          <p:nvCxnSpPr>
            <p:cNvPr id="163" name="Straight Connector 162"/>
            <p:cNvCxnSpPr/>
            <p:nvPr/>
          </p:nvCxnSpPr>
          <p:spPr>
            <a:xfrm>
              <a:off x="4711796" y="1981201"/>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H="1">
              <a:off x="4201630" y="2877717"/>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a:off x="4201630"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H="1">
              <a:off x="4201630" y="3774233"/>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a:off x="4711796" y="3779570"/>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3953224"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3707489"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rot="16200000">
              <a:off x="3393644" y="3028139"/>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7" name="Group 171"/>
          <p:cNvGrpSpPr>
            <a:grpSpLocks/>
          </p:cNvGrpSpPr>
          <p:nvPr/>
        </p:nvGrpSpPr>
        <p:grpSpPr bwMode="auto">
          <a:xfrm>
            <a:off x="5934075" y="4622800"/>
            <a:ext cx="971550" cy="1601788"/>
            <a:chOff x="3079798" y="1981201"/>
            <a:chExt cx="1631998" cy="2694885"/>
          </a:xfrm>
        </p:grpSpPr>
        <p:cxnSp>
          <p:nvCxnSpPr>
            <p:cNvPr id="173" name="Straight Connector 172"/>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H="1">
              <a:off x="4202464" y="2878605"/>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4202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flipH="1">
              <a:off x="4202464" y="3773340"/>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3954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3706465"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a:off x="3393132" y="3027329"/>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8" name="Group 183"/>
          <p:cNvGrpSpPr>
            <a:grpSpLocks/>
          </p:cNvGrpSpPr>
          <p:nvPr/>
        </p:nvGrpSpPr>
        <p:grpSpPr bwMode="auto">
          <a:xfrm>
            <a:off x="7229475" y="4611688"/>
            <a:ext cx="969963" cy="1603375"/>
            <a:chOff x="3079798" y="1981201"/>
            <a:chExt cx="1631998" cy="2694885"/>
          </a:xfrm>
        </p:grpSpPr>
        <p:cxnSp>
          <p:nvCxnSpPr>
            <p:cNvPr id="185" name="Straight Connector 184"/>
            <p:cNvCxnSpPr/>
            <p:nvPr/>
          </p:nvCxnSpPr>
          <p:spPr>
            <a:xfrm>
              <a:off x="4711796" y="1981201"/>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flipH="1">
              <a:off x="4201629" y="2877717"/>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4201629"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flipH="1">
              <a:off x="4201629" y="3774233"/>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4711796" y="3779570"/>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a:off x="3953224"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a:off x="3707490"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rot="16200000">
              <a:off x="3393645" y="3028138"/>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4" name="Table 3"/>
          <p:cNvGraphicFramePr>
            <a:graphicFrameLocks noGrp="1"/>
          </p:cNvGraphicFramePr>
          <p:nvPr/>
        </p:nvGraphicFramePr>
        <p:xfrm>
          <a:off x="322263" y="2636838"/>
          <a:ext cx="2082800" cy="195104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gridCol w="208280">
                  <a:extLst>
                    <a:ext uri="{9D8B030D-6E8A-4147-A177-3AD203B41FA5}">
                      <a16:colId xmlns:a16="http://schemas.microsoft.com/office/drawing/2014/main" val="20003"/>
                    </a:ext>
                  </a:extLst>
                </a:gridCol>
                <a:gridCol w="208280">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gridCol w="208280">
                  <a:extLst>
                    <a:ext uri="{9D8B030D-6E8A-4147-A177-3AD203B41FA5}">
                      <a16:colId xmlns:a16="http://schemas.microsoft.com/office/drawing/2014/main" val="20006"/>
                    </a:ext>
                  </a:extLst>
                </a:gridCol>
                <a:gridCol w="208280">
                  <a:extLst>
                    <a:ext uri="{9D8B030D-6E8A-4147-A177-3AD203B41FA5}">
                      <a16:colId xmlns:a16="http://schemas.microsoft.com/office/drawing/2014/main" val="20007"/>
                    </a:ext>
                  </a:extLst>
                </a:gridCol>
                <a:gridCol w="208280">
                  <a:extLst>
                    <a:ext uri="{9D8B030D-6E8A-4147-A177-3AD203B41FA5}">
                      <a16:colId xmlns:a16="http://schemas.microsoft.com/office/drawing/2014/main" val="20008"/>
                    </a:ext>
                  </a:extLst>
                </a:gridCol>
                <a:gridCol w="208280">
                  <a:extLst>
                    <a:ext uri="{9D8B030D-6E8A-4147-A177-3AD203B41FA5}">
                      <a16:colId xmlns:a16="http://schemas.microsoft.com/office/drawing/2014/main" val="20009"/>
                    </a:ext>
                  </a:extLst>
                </a:gridCol>
              </a:tblGrid>
              <a:tr h="243880">
                <a:tc>
                  <a:txBody>
                    <a:bodyPr/>
                    <a:lstStyle/>
                    <a:p>
                      <a:endParaRPr lang="en-US" sz="1000" dirty="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extLst>
                  <a:ext uri="{0D108BD9-81ED-4DB2-BD59-A6C34878D82A}">
                    <a16:rowId xmlns:a16="http://schemas.microsoft.com/office/drawing/2014/main" val="10000"/>
                  </a:ext>
                </a:extLst>
              </a:tr>
              <a:tr h="243880">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extLst>
                  <a:ext uri="{0D108BD9-81ED-4DB2-BD59-A6C34878D82A}">
                    <a16:rowId xmlns:a16="http://schemas.microsoft.com/office/drawing/2014/main" val="10001"/>
                  </a:ext>
                </a:extLst>
              </a:tr>
              <a:tr h="243880">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extLst>
                  <a:ext uri="{0D108BD9-81ED-4DB2-BD59-A6C34878D82A}">
                    <a16:rowId xmlns:a16="http://schemas.microsoft.com/office/drawing/2014/main" val="10002"/>
                  </a:ext>
                </a:extLst>
              </a:tr>
              <a:tr h="243880">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extLst>
                  <a:ext uri="{0D108BD9-81ED-4DB2-BD59-A6C34878D82A}">
                    <a16:rowId xmlns:a16="http://schemas.microsoft.com/office/drawing/2014/main" val="10003"/>
                  </a:ext>
                </a:extLst>
              </a:tr>
              <a:tr h="243880">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dirty="0"/>
                    </a:p>
                  </a:txBody>
                  <a:tcPr marT="45727" marB="45727"/>
                </a:tc>
                <a:extLst>
                  <a:ext uri="{0D108BD9-81ED-4DB2-BD59-A6C34878D82A}">
                    <a16:rowId xmlns:a16="http://schemas.microsoft.com/office/drawing/2014/main" val="10004"/>
                  </a:ext>
                </a:extLst>
              </a:tr>
              <a:tr h="243880">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extLst>
                  <a:ext uri="{0D108BD9-81ED-4DB2-BD59-A6C34878D82A}">
                    <a16:rowId xmlns:a16="http://schemas.microsoft.com/office/drawing/2014/main" val="10005"/>
                  </a:ext>
                </a:extLst>
              </a:tr>
              <a:tr h="243880">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extLst>
                  <a:ext uri="{0D108BD9-81ED-4DB2-BD59-A6C34878D82A}">
                    <a16:rowId xmlns:a16="http://schemas.microsoft.com/office/drawing/2014/main" val="10006"/>
                  </a:ext>
                </a:extLst>
              </a:tr>
              <a:tr h="243880">
                <a:tc>
                  <a:txBody>
                    <a:bodyPr/>
                    <a:lstStyle/>
                    <a:p>
                      <a:endParaRPr lang="en-US" sz="1000" dirty="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dirty="0"/>
                    </a:p>
                  </a:txBody>
                  <a:tcPr marT="45727" marB="45727"/>
                </a:tc>
                <a:tc>
                  <a:txBody>
                    <a:bodyPr/>
                    <a:lstStyle/>
                    <a:p>
                      <a:endParaRPr lang="en-US" sz="1000" dirty="0"/>
                    </a:p>
                  </a:txBody>
                  <a:tcPr marT="45727" marB="45727"/>
                </a:tc>
                <a:extLst>
                  <a:ext uri="{0D108BD9-81ED-4DB2-BD59-A6C34878D82A}">
                    <a16:rowId xmlns:a16="http://schemas.microsoft.com/office/drawing/2014/main" val="10007"/>
                  </a:ext>
                </a:extLst>
              </a:tr>
            </a:tbl>
          </a:graphicData>
        </a:graphic>
      </p:graphicFrame>
      <p:sp>
        <p:nvSpPr>
          <p:cNvPr id="6" name="TextBox 5"/>
          <p:cNvSpPr txBox="1"/>
          <p:nvPr/>
        </p:nvSpPr>
        <p:spPr>
          <a:xfrm>
            <a:off x="896938" y="2266950"/>
            <a:ext cx="935037" cy="40005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Block X</a:t>
            </a:r>
          </a:p>
        </p:txBody>
      </p:sp>
      <p:sp>
        <p:nvSpPr>
          <p:cNvPr id="7" name="Rectangle 6"/>
          <p:cNvSpPr/>
          <p:nvPr/>
        </p:nvSpPr>
        <p:spPr>
          <a:xfrm>
            <a:off x="330200" y="2879725"/>
            <a:ext cx="2066925" cy="238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Page Y</a:t>
            </a:r>
          </a:p>
        </p:txBody>
      </p:sp>
      <p:sp>
        <p:nvSpPr>
          <p:cNvPr id="8" name="Rectangle 7"/>
          <p:cNvSpPr/>
          <p:nvPr/>
        </p:nvSpPr>
        <p:spPr>
          <a:xfrm>
            <a:off x="1357313" y="3121025"/>
            <a:ext cx="841375" cy="969963"/>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0" name="Straight Connector 9"/>
          <p:cNvCxnSpPr/>
          <p:nvPr/>
        </p:nvCxnSpPr>
        <p:spPr>
          <a:xfrm flipV="1">
            <a:off x="2198688" y="1155700"/>
            <a:ext cx="1014412" cy="197802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5" name="Rectangle 214"/>
          <p:cNvSpPr/>
          <p:nvPr/>
        </p:nvSpPr>
        <p:spPr>
          <a:xfrm>
            <a:off x="3224213" y="1155700"/>
            <a:ext cx="5462587" cy="516890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216" name="Straight Connector 215"/>
          <p:cNvCxnSpPr/>
          <p:nvPr/>
        </p:nvCxnSpPr>
        <p:spPr>
          <a:xfrm>
            <a:off x="2219325" y="4102100"/>
            <a:ext cx="993775" cy="22225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7" name="Rectangle 216"/>
          <p:cNvSpPr/>
          <p:nvPr/>
        </p:nvSpPr>
        <p:spPr>
          <a:xfrm>
            <a:off x="330200" y="4714875"/>
            <a:ext cx="2066925" cy="2381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Sense Amplifiers</a:t>
            </a:r>
          </a:p>
        </p:txBody>
      </p:sp>
      <p:cxnSp>
        <p:nvCxnSpPr>
          <p:cNvPr id="20" name="Straight Connector 19"/>
          <p:cNvCxnSpPr/>
          <p:nvPr/>
        </p:nvCxnSpPr>
        <p:spPr>
          <a:xfrm>
            <a:off x="427038"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a:off x="635000"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a:off x="842963"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a:off x="1050925"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a:off x="1260475"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a:off x="1468438"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a:off x="1676400"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a:off x="1884363"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a:off x="2098675"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p:nvPr/>
        </p:nvCxnSpPr>
        <p:spPr>
          <a:xfrm>
            <a:off x="2306638"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a:off x="4305300" y="6200775"/>
            <a:ext cx="0" cy="173038"/>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a:xfrm>
            <a:off x="5599113" y="6202363"/>
            <a:ext cx="0" cy="173037"/>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a:off x="6894513" y="6202363"/>
            <a:ext cx="0" cy="173037"/>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a:off x="8188325" y="6200775"/>
            <a:ext cx="0" cy="173038"/>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65361"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127</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cxnSp>
        <p:nvCxnSpPr>
          <p:cNvPr id="197" name="Straight Connector 196"/>
          <p:cNvCxnSpPr/>
          <p:nvPr/>
        </p:nvCxnSpPr>
        <p:spPr>
          <a:xfrm>
            <a:off x="2886075" y="2078038"/>
            <a:ext cx="6096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3" name="Rectangle 182"/>
          <p:cNvSpPr/>
          <p:nvPr/>
        </p:nvSpPr>
        <p:spPr>
          <a:xfrm>
            <a:off x="3224213" y="1741488"/>
            <a:ext cx="5451475" cy="6588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Row</a:t>
            </a:r>
          </a:p>
        </p:txBody>
      </p:sp>
      <p:sp>
        <p:nvSpPr>
          <p:cNvPr id="198" name="Rectangle 197"/>
          <p:cNvSpPr/>
          <p:nvPr/>
        </p:nvSpPr>
        <p:spPr>
          <a:xfrm rot="16200000">
            <a:off x="1438275" y="3402013"/>
            <a:ext cx="5151438" cy="6588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Column</a:t>
            </a:r>
          </a:p>
        </p:txBody>
      </p:sp>
    </p:spTree>
    <p:custDataLst>
      <p:tags r:id="rId1"/>
    </p:custDataLst>
    <p:extLst>
      <p:ext uri="{BB962C8B-B14F-4D97-AF65-F5344CB8AC3E}">
        <p14:creationId xmlns:p14="http://schemas.microsoft.com/office/powerpoint/2010/main" val="34405545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fade">
                                      <p:cBhvr>
                                        <p:cTn id="7" dur="500"/>
                                        <p:tgtEl>
                                          <p:spTgt spid="1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xit" presetSubtype="0" fill="hold" grpId="1" nodeType="clickEffect">
                                  <p:stCondLst>
                                    <p:cond delay="0"/>
                                  </p:stCondLst>
                                  <p:childTnLst>
                                    <p:animEffect transition="out" filter="fade">
                                      <p:cBhvr>
                                        <p:cTn id="11" dur="500"/>
                                        <p:tgtEl>
                                          <p:spTgt spid="183"/>
                                        </p:tgtEl>
                                      </p:cBhvr>
                                    </p:animEffect>
                                    <p:set>
                                      <p:cBhvr>
                                        <p:cTn id="12" dur="1" fill="hold">
                                          <p:stCondLst>
                                            <p:cond delay="499"/>
                                          </p:stCondLst>
                                        </p:cTn>
                                        <p:tgtEl>
                                          <p:spTgt spid="183"/>
                                        </p:tgtEl>
                                        <p:attrNameLst>
                                          <p:attrName>style.visibility</p:attrName>
                                        </p:attrNameLst>
                                      </p:cBhvr>
                                      <p:to>
                                        <p:strVal val="hidden"/>
                                      </p:to>
                                    </p:set>
                                  </p:childTnLst>
                                </p:cTn>
                              </p:par>
                            </p:childTnLst>
                          </p:cTn>
                        </p:par>
                        <p:par>
                          <p:cTn id="13" fill="hold" nodeType="afterGroup">
                            <p:stCondLst>
                              <p:cond delay="500"/>
                            </p:stCondLst>
                            <p:childTnLst>
                              <p:par>
                                <p:cTn id="14" presetID="10" presetClass="entr" presetSubtype="0" fill="hold" nodeType="afterEffect">
                                  <p:stCondLst>
                                    <p:cond delay="0"/>
                                  </p:stCondLst>
                                  <p:childTnLst>
                                    <p:set>
                                      <p:cBhvr>
                                        <p:cTn id="15" dur="1" fill="hold">
                                          <p:stCondLst>
                                            <p:cond delay="0"/>
                                          </p:stCondLst>
                                        </p:cTn>
                                        <p:tgtEl>
                                          <p:spTgt spid="197"/>
                                        </p:tgtEl>
                                        <p:attrNameLst>
                                          <p:attrName>style.visibility</p:attrName>
                                        </p:attrNameLst>
                                      </p:cBhvr>
                                      <p:to>
                                        <p:strVal val="visible"/>
                                      </p:to>
                                    </p:set>
                                    <p:animEffect transition="in" filter="fade">
                                      <p:cBhvr>
                                        <p:cTn id="16" dur="500"/>
                                        <p:tgtEl>
                                          <p:spTgt spid="19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xit" presetSubtype="0" fill="hold" nodeType="clickEffect">
                                  <p:stCondLst>
                                    <p:cond delay="0"/>
                                  </p:stCondLst>
                                  <p:childTnLst>
                                    <p:animEffect transition="out" filter="fade">
                                      <p:cBhvr>
                                        <p:cTn id="20" dur="500"/>
                                        <p:tgtEl>
                                          <p:spTgt spid="197"/>
                                        </p:tgtEl>
                                      </p:cBhvr>
                                    </p:animEffect>
                                    <p:set>
                                      <p:cBhvr>
                                        <p:cTn id="21" dur="1" fill="hold">
                                          <p:stCondLst>
                                            <p:cond delay="499"/>
                                          </p:stCondLst>
                                        </p:cTn>
                                        <p:tgtEl>
                                          <p:spTgt spid="197"/>
                                        </p:tgtEl>
                                        <p:attrNameLst>
                                          <p:attrName>style.visibility</p:attrName>
                                        </p:attrNameLst>
                                      </p:cBhvr>
                                      <p:to>
                                        <p:strVal val="hidden"/>
                                      </p:to>
                                    </p:set>
                                  </p:childTnLst>
                                </p:cTn>
                              </p:par>
                            </p:childTnLst>
                          </p:cTn>
                        </p:par>
                        <p:par>
                          <p:cTn id="22" fill="hold" nodeType="afterGroup">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98"/>
                                        </p:tgtEl>
                                        <p:attrNameLst>
                                          <p:attrName>style.visibility</p:attrName>
                                        </p:attrNameLst>
                                      </p:cBhvr>
                                      <p:to>
                                        <p:strVal val="visible"/>
                                      </p:to>
                                    </p:set>
                                    <p:animEffect transition="in" filter="fade">
                                      <p:cBhvr>
                                        <p:cTn id="25" dur="5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animBg="1"/>
      <p:bldP spid="183" grpId="1" animBg="1"/>
      <p:bldP spid="198"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Title 1"/>
          <p:cNvSpPr>
            <a:spLocks noGrp="1"/>
          </p:cNvSpPr>
          <p:nvPr>
            <p:ph type="title"/>
          </p:nvPr>
        </p:nvSpPr>
        <p:spPr/>
        <p:txBody>
          <a:bodyPr/>
          <a:lstStyle/>
          <a:p>
            <a:pPr eaLnBrk="1" hangingPunct="1"/>
            <a:r>
              <a:rPr lang="en-US">
                <a:latin typeface="Calibri" charset="0"/>
              </a:rPr>
              <a:t>Flash Cell</a:t>
            </a:r>
          </a:p>
        </p:txBody>
      </p:sp>
      <p:grpSp>
        <p:nvGrpSpPr>
          <p:cNvPr id="267266" name="Group 176"/>
          <p:cNvGrpSpPr>
            <a:grpSpLocks/>
          </p:cNvGrpSpPr>
          <p:nvPr/>
        </p:nvGrpSpPr>
        <p:grpSpPr bwMode="auto">
          <a:xfrm>
            <a:off x="3079750" y="1981200"/>
            <a:ext cx="1631950" cy="2695575"/>
            <a:chOff x="3079798" y="1981201"/>
            <a:chExt cx="1631998" cy="2694885"/>
          </a:xfrm>
        </p:grpSpPr>
        <p:cxnSp>
          <p:nvCxnSpPr>
            <p:cNvPr id="30" name="Straight Connector 29"/>
            <p:cNvCxnSpPr/>
            <p:nvPr/>
          </p:nvCxnSpPr>
          <p:spPr>
            <a:xfrm>
              <a:off x="4711796" y="1981201"/>
              <a:ext cx="0" cy="89670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202194" y="2877909"/>
              <a:ext cx="50960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02194" y="2877909"/>
              <a:ext cx="0" cy="89670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202194" y="3774617"/>
              <a:ext cx="50960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11796" y="3779379"/>
              <a:ext cx="0" cy="89670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954537" y="2877909"/>
              <a:ext cx="0" cy="89670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706879" y="2877909"/>
              <a:ext cx="0" cy="89670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rot="16200000">
              <a:off x="3393339" y="3027800"/>
              <a:ext cx="0" cy="62708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59" name="Straight Arrow Connector 158"/>
          <p:cNvCxnSpPr>
            <a:stCxn id="161" idx="2"/>
          </p:cNvCxnSpPr>
          <p:nvPr/>
        </p:nvCxnSpPr>
        <p:spPr>
          <a:xfrm flipH="1">
            <a:off x="3954463" y="2259013"/>
            <a:ext cx="9525" cy="576262"/>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61" name="TextBox 160"/>
          <p:cNvSpPr txBox="1"/>
          <p:nvPr/>
        </p:nvSpPr>
        <p:spPr>
          <a:xfrm>
            <a:off x="3235325" y="1427163"/>
            <a:ext cx="1457325" cy="8318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Floating Gate</a:t>
            </a:r>
          </a:p>
        </p:txBody>
      </p:sp>
      <p:cxnSp>
        <p:nvCxnSpPr>
          <p:cNvPr id="167" name="Straight Arrow Connector 166"/>
          <p:cNvCxnSpPr>
            <a:stCxn id="168" idx="2"/>
          </p:cNvCxnSpPr>
          <p:nvPr/>
        </p:nvCxnSpPr>
        <p:spPr>
          <a:xfrm>
            <a:off x="2709863" y="2824163"/>
            <a:ext cx="363537" cy="404812"/>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68" name="TextBox 167"/>
          <p:cNvSpPr txBox="1"/>
          <p:nvPr/>
        </p:nvSpPr>
        <p:spPr>
          <a:xfrm>
            <a:off x="1981200" y="2362200"/>
            <a:ext cx="1457325" cy="46196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Gate</a:t>
            </a:r>
          </a:p>
        </p:txBody>
      </p:sp>
      <p:cxnSp>
        <p:nvCxnSpPr>
          <p:cNvPr id="171" name="Straight Arrow Connector 170"/>
          <p:cNvCxnSpPr>
            <a:stCxn id="172" idx="2"/>
          </p:cNvCxnSpPr>
          <p:nvPr/>
        </p:nvCxnSpPr>
        <p:spPr>
          <a:xfrm flipH="1">
            <a:off x="4800600" y="1652588"/>
            <a:ext cx="804863" cy="404812"/>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72" name="TextBox 171"/>
          <p:cNvSpPr txBox="1"/>
          <p:nvPr/>
        </p:nvSpPr>
        <p:spPr>
          <a:xfrm>
            <a:off x="4876800" y="1190625"/>
            <a:ext cx="1457325" cy="46196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Drain</a:t>
            </a:r>
          </a:p>
        </p:txBody>
      </p:sp>
      <p:cxnSp>
        <p:nvCxnSpPr>
          <p:cNvPr id="174" name="Straight Arrow Connector 173"/>
          <p:cNvCxnSpPr>
            <a:stCxn id="175" idx="2"/>
          </p:cNvCxnSpPr>
          <p:nvPr/>
        </p:nvCxnSpPr>
        <p:spPr>
          <a:xfrm flipH="1">
            <a:off x="4867275" y="4167188"/>
            <a:ext cx="804863" cy="404812"/>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75" name="TextBox 174"/>
          <p:cNvSpPr txBox="1"/>
          <p:nvPr/>
        </p:nvSpPr>
        <p:spPr>
          <a:xfrm>
            <a:off x="4943475" y="3705225"/>
            <a:ext cx="1457325" cy="46196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Source</a:t>
            </a:r>
          </a:p>
        </p:txBody>
      </p:sp>
      <p:sp>
        <p:nvSpPr>
          <p:cNvPr id="176" name="TextBox 175"/>
          <p:cNvSpPr txBox="1"/>
          <p:nvPr/>
        </p:nvSpPr>
        <p:spPr>
          <a:xfrm>
            <a:off x="2892425" y="5222875"/>
            <a:ext cx="3128963" cy="83185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Floating Gate Transistor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(Flash Cell)</a:t>
            </a:r>
          </a:p>
        </p:txBody>
      </p:sp>
      <p:sp>
        <p:nvSpPr>
          <p:cNvPr id="178" name="Oval 177"/>
          <p:cNvSpPr/>
          <p:nvPr/>
        </p:nvSpPr>
        <p:spPr>
          <a:xfrm>
            <a:off x="4167188" y="2774950"/>
            <a:ext cx="1096962" cy="1096963"/>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150" normalizeH="0" baseline="0" noProof="0" dirty="0" err="1">
                <a:ln>
                  <a:noFill/>
                </a:ln>
                <a:solidFill>
                  <a:prstClr val="white"/>
                </a:solidFill>
                <a:effectLst/>
                <a:uLnTx/>
                <a:uFillTx/>
                <a:latin typeface="Calibri"/>
                <a:ea typeface="+mn-ea"/>
                <a:cs typeface="+mn-cs"/>
              </a:rPr>
              <a:t>V</a:t>
            </a:r>
            <a:r>
              <a:rPr kumimoji="0" lang="en-US" sz="2400" b="0" i="0" u="none" strike="noStrike" kern="1200" cap="none" spc="-150" normalizeH="0" baseline="-25000" noProof="0" dirty="0" err="1">
                <a:ln>
                  <a:noFill/>
                </a:ln>
                <a:solidFill>
                  <a:prstClr val="white"/>
                </a:solidFill>
                <a:effectLst/>
                <a:uLnTx/>
                <a:uFillTx/>
                <a:latin typeface="Calibri"/>
                <a:ea typeface="+mn-ea"/>
                <a:cs typeface="+mn-cs"/>
              </a:rPr>
              <a:t>th</a:t>
            </a:r>
            <a:r>
              <a:rPr kumimoji="0" lang="en-US" sz="2400" b="0" i="0" u="none" strike="noStrike" kern="1200" cap="none" spc="-150" normalizeH="0" baseline="0" noProof="0" dirty="0">
                <a:ln>
                  <a:noFill/>
                </a:ln>
                <a:solidFill>
                  <a:prstClr val="white"/>
                </a:solidFill>
                <a:effectLst/>
                <a:uLnTx/>
                <a:uFillTx/>
                <a:latin typeface="Calibri"/>
                <a:ea typeface="+mn-ea"/>
                <a:cs typeface="+mn-cs"/>
              </a:rPr>
              <a:t> = 2.5 V</a:t>
            </a:r>
          </a:p>
        </p:txBody>
      </p:sp>
      <p:sp>
        <p:nvSpPr>
          <p:cNvPr id="267277"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128</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Tree>
    <p:custDataLst>
      <p:tags r:id="rId1"/>
    </p:custDataLst>
    <p:extLst>
      <p:ext uri="{BB962C8B-B14F-4D97-AF65-F5344CB8AC3E}">
        <p14:creationId xmlns:p14="http://schemas.microsoft.com/office/powerpoint/2010/main" val="31743239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fade">
                                      <p:cBhvr>
                                        <p:cTn id="7"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Title 1"/>
          <p:cNvSpPr>
            <a:spLocks noGrp="1"/>
          </p:cNvSpPr>
          <p:nvPr>
            <p:ph type="title"/>
          </p:nvPr>
        </p:nvSpPr>
        <p:spPr/>
        <p:txBody>
          <a:bodyPr/>
          <a:lstStyle/>
          <a:p>
            <a:pPr eaLnBrk="1" hangingPunct="1"/>
            <a:r>
              <a:rPr lang="en-US">
                <a:latin typeface="Calibri" charset="0"/>
              </a:rPr>
              <a:t>Flash Read</a:t>
            </a:r>
          </a:p>
        </p:txBody>
      </p:sp>
      <p:grpSp>
        <p:nvGrpSpPr>
          <p:cNvPr id="177" name="Group 176"/>
          <p:cNvGrpSpPr>
            <a:grpSpLocks/>
          </p:cNvGrpSpPr>
          <p:nvPr/>
        </p:nvGrpSpPr>
        <p:grpSpPr bwMode="auto">
          <a:xfrm>
            <a:off x="2233613" y="1960563"/>
            <a:ext cx="1631950" cy="2693987"/>
            <a:chOff x="3079798" y="1981201"/>
            <a:chExt cx="1631998" cy="2694885"/>
          </a:xfrm>
        </p:grpSpPr>
        <p:cxnSp>
          <p:nvCxnSpPr>
            <p:cNvPr id="30" name="Straight Connector 29"/>
            <p:cNvCxnSpPr/>
            <p:nvPr/>
          </p:nvCxnSpPr>
          <p:spPr>
            <a:xfrm>
              <a:off x="4711796" y="1981201"/>
              <a:ext cx="0" cy="89723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202193" y="2878437"/>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02193" y="2878437"/>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202193" y="3774085"/>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11796" y="3778850"/>
              <a:ext cx="0" cy="89723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954536" y="2878437"/>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706878" y="2878437"/>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rot="16200000">
              <a:off x="3393338" y="3027014"/>
              <a:ext cx="0" cy="62708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1066800" y="2836863"/>
            <a:ext cx="1793875" cy="46196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read</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 2.5 V</a:t>
            </a:r>
          </a:p>
        </p:txBody>
      </p:sp>
      <p:grpSp>
        <p:nvGrpSpPr>
          <p:cNvPr id="22" name="Group 21"/>
          <p:cNvGrpSpPr>
            <a:grpSpLocks/>
          </p:cNvGrpSpPr>
          <p:nvPr/>
        </p:nvGrpSpPr>
        <p:grpSpPr bwMode="auto">
          <a:xfrm>
            <a:off x="5795963" y="1962150"/>
            <a:ext cx="1631950" cy="2693988"/>
            <a:chOff x="3079798" y="1981201"/>
            <a:chExt cx="1631998" cy="2694885"/>
          </a:xfrm>
        </p:grpSpPr>
        <p:cxnSp>
          <p:nvCxnSpPr>
            <p:cNvPr id="23" name="Straight Connector 22"/>
            <p:cNvCxnSpPr/>
            <p:nvPr/>
          </p:nvCxnSpPr>
          <p:spPr>
            <a:xfrm>
              <a:off x="4711796" y="1981201"/>
              <a:ext cx="0" cy="8972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4202193" y="2878438"/>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202193" y="2878438"/>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202193" y="3774086"/>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711796" y="3778849"/>
              <a:ext cx="0" cy="8972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954536" y="2878438"/>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706878" y="2878438"/>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a:off x="3393338" y="3027013"/>
              <a:ext cx="0" cy="62708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Oval 37"/>
          <p:cNvSpPr/>
          <p:nvPr/>
        </p:nvSpPr>
        <p:spPr>
          <a:xfrm>
            <a:off x="6883400" y="2755900"/>
            <a:ext cx="1096963" cy="1096963"/>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150" normalizeH="0" baseline="0" noProof="0" dirty="0">
                <a:ln>
                  <a:noFill/>
                </a:ln>
                <a:solidFill>
                  <a:prstClr val="white"/>
                </a:solidFill>
                <a:effectLst/>
                <a:uLnTx/>
                <a:uFillTx/>
                <a:latin typeface="Calibri"/>
                <a:ea typeface="+mn-ea"/>
                <a:cs typeface="+mn-cs"/>
              </a:rPr>
              <a:t>V</a:t>
            </a:r>
            <a:r>
              <a:rPr kumimoji="0" lang="en-US" sz="2400" b="0" i="0" u="none" strike="noStrike" kern="1200" cap="none" spc="-150" normalizeH="0" baseline="-25000" noProof="0" dirty="0">
                <a:ln>
                  <a:noFill/>
                </a:ln>
                <a:solidFill>
                  <a:prstClr val="white"/>
                </a:solidFill>
                <a:effectLst/>
                <a:uLnTx/>
                <a:uFillTx/>
                <a:latin typeface="Calibri"/>
                <a:ea typeface="+mn-ea"/>
                <a:cs typeface="+mn-cs"/>
              </a:rPr>
              <a:t>th</a:t>
            </a:r>
            <a:r>
              <a:rPr kumimoji="0" lang="en-US" sz="2400" b="0" i="0" u="none" strike="noStrike" kern="1200" cap="none" spc="-150" normalizeH="0" baseline="0" noProof="0" dirty="0">
                <a:ln>
                  <a:noFill/>
                </a:ln>
                <a:solidFill>
                  <a:prstClr val="white"/>
                </a:solidFill>
                <a:effectLst/>
                <a:uLnTx/>
                <a:uFillTx/>
                <a:latin typeface="Calibri"/>
                <a:ea typeface="+mn-ea"/>
                <a:cs typeface="+mn-cs"/>
              </a:rPr>
              <a:t> = 3 V</a:t>
            </a:r>
          </a:p>
        </p:txBody>
      </p:sp>
      <p:cxnSp>
        <p:nvCxnSpPr>
          <p:cNvPr id="4" name="Straight Arrow Connector 3"/>
          <p:cNvCxnSpPr/>
          <p:nvPr/>
        </p:nvCxnSpPr>
        <p:spPr>
          <a:xfrm>
            <a:off x="3865563" y="1943100"/>
            <a:ext cx="0" cy="280035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78" name="Oval 177"/>
          <p:cNvSpPr/>
          <p:nvPr/>
        </p:nvSpPr>
        <p:spPr>
          <a:xfrm>
            <a:off x="3319463" y="2754313"/>
            <a:ext cx="1098550" cy="1096962"/>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150" normalizeH="0" baseline="0" noProof="0" dirty="0">
                <a:ln>
                  <a:noFill/>
                </a:ln>
                <a:solidFill>
                  <a:prstClr val="white"/>
                </a:solidFill>
                <a:effectLst/>
                <a:uLnTx/>
                <a:uFillTx/>
                <a:latin typeface="Calibri"/>
                <a:ea typeface="+mn-ea"/>
                <a:cs typeface="+mn-cs"/>
              </a:rPr>
              <a:t>V</a:t>
            </a:r>
            <a:r>
              <a:rPr kumimoji="0" lang="en-US" sz="2400" b="0" i="0" u="none" strike="noStrike" kern="1200" cap="none" spc="-150" normalizeH="0" baseline="-25000" noProof="0" dirty="0">
                <a:ln>
                  <a:noFill/>
                </a:ln>
                <a:solidFill>
                  <a:prstClr val="white"/>
                </a:solidFill>
                <a:effectLst/>
                <a:uLnTx/>
                <a:uFillTx/>
                <a:latin typeface="Calibri"/>
                <a:ea typeface="+mn-ea"/>
                <a:cs typeface="+mn-cs"/>
              </a:rPr>
              <a:t>th</a:t>
            </a:r>
            <a:r>
              <a:rPr kumimoji="0" lang="en-US" sz="2400" b="0" i="0" u="none" strike="noStrike" kern="1200" cap="none" spc="-150" normalizeH="0" baseline="0" noProof="0" dirty="0">
                <a:ln>
                  <a:noFill/>
                </a:ln>
                <a:solidFill>
                  <a:prstClr val="white"/>
                </a:solidFill>
                <a:effectLst/>
                <a:uLnTx/>
                <a:uFillTx/>
                <a:latin typeface="Calibri"/>
                <a:ea typeface="+mn-ea"/>
                <a:cs typeface="+mn-cs"/>
              </a:rPr>
              <a:t> = 2 V</a:t>
            </a:r>
          </a:p>
        </p:txBody>
      </p:sp>
      <p:cxnSp>
        <p:nvCxnSpPr>
          <p:cNvPr id="40" name="Straight Arrow Connector 39"/>
          <p:cNvCxnSpPr/>
          <p:nvPr/>
        </p:nvCxnSpPr>
        <p:spPr>
          <a:xfrm>
            <a:off x="7416800" y="1943100"/>
            <a:ext cx="0" cy="915988"/>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441700" y="4826000"/>
            <a:ext cx="846138"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1</a:t>
            </a:r>
          </a:p>
        </p:txBody>
      </p:sp>
      <p:sp>
        <p:nvSpPr>
          <p:cNvPr id="42" name="TextBox 41"/>
          <p:cNvSpPr txBox="1"/>
          <p:nvPr/>
        </p:nvSpPr>
        <p:spPr>
          <a:xfrm>
            <a:off x="7005638" y="4826000"/>
            <a:ext cx="846137"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0</a:t>
            </a:r>
          </a:p>
        </p:txBody>
      </p:sp>
      <p:sp>
        <p:nvSpPr>
          <p:cNvPr id="43" name="TextBox 42"/>
          <p:cNvSpPr txBox="1"/>
          <p:nvPr/>
        </p:nvSpPr>
        <p:spPr>
          <a:xfrm>
            <a:off x="4611688" y="2836863"/>
            <a:ext cx="1792287" cy="46196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read</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 2.5 V</a:t>
            </a:r>
          </a:p>
        </p:txBody>
      </p:sp>
      <p:sp>
        <p:nvSpPr>
          <p:cNvPr id="269324"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129</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cxnSp>
        <p:nvCxnSpPr>
          <p:cNvPr id="39" name="Straight Arrow Connector 38"/>
          <p:cNvCxnSpPr>
            <a:stCxn id="44" idx="0"/>
          </p:cNvCxnSpPr>
          <p:nvPr/>
        </p:nvCxnSpPr>
        <p:spPr>
          <a:xfrm flipV="1">
            <a:off x="1811338" y="3335338"/>
            <a:ext cx="422275" cy="4349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082675" y="3770313"/>
            <a:ext cx="1457325"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Gate</a:t>
            </a:r>
          </a:p>
        </p:txBody>
      </p:sp>
    </p:spTree>
    <p:extLst>
      <p:ext uri="{BB962C8B-B14F-4D97-AF65-F5344CB8AC3E}">
        <p14:creationId xmlns:p14="http://schemas.microsoft.com/office/powerpoint/2010/main" val="37453928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nodeType="clickEffect">
                                  <p:stCondLst>
                                    <p:cond delay="0"/>
                                  </p:stCondLst>
                                  <p:childTnLst>
                                    <p:animEffect transition="out" filter="fade">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8"/>
                                        </p:tgtEl>
                                      </p:cBhvr>
                                    </p:animEffect>
                                    <p:set>
                                      <p:cBhvr>
                                        <p:cTn id="10" dur="1" fill="hold">
                                          <p:stCondLst>
                                            <p:cond delay="499"/>
                                          </p:stCondLst>
                                        </p:cTn>
                                        <p:tgtEl>
                                          <p:spTgt spid="38"/>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par>
                                <p:cTn id="34" presetID="10" presetClass="entr" presetSubtype="0"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xit" presetSubtype="0" fill="hold" nodeType="withEffect">
                                  <p:stCondLst>
                                    <p:cond delay="0"/>
                                  </p:stCondLst>
                                  <p:childTnLst>
                                    <p:animEffect transition="out" filter="fade">
                                      <p:cBhvr>
                                        <p:cTn id="41" dur="500"/>
                                        <p:tgtEl>
                                          <p:spTgt spid="177"/>
                                        </p:tgtEl>
                                      </p:cBhvr>
                                    </p:animEffect>
                                    <p:set>
                                      <p:cBhvr>
                                        <p:cTn id="42" dur="1" fill="hold">
                                          <p:stCondLst>
                                            <p:cond delay="499"/>
                                          </p:stCondLst>
                                        </p:cTn>
                                        <p:tgtEl>
                                          <p:spTgt spid="177"/>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178"/>
                                        </p:tgtEl>
                                      </p:cBhvr>
                                    </p:animEffect>
                                    <p:set>
                                      <p:cBhvr>
                                        <p:cTn id="48" dur="1" fill="hold">
                                          <p:stCondLst>
                                            <p:cond delay="499"/>
                                          </p:stCondLst>
                                        </p:cTn>
                                        <p:tgtEl>
                                          <p:spTgt spid="178"/>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41"/>
                                        </p:tgtEl>
                                      </p:cBhvr>
                                    </p:animEffect>
                                    <p:set>
                                      <p:cBhvr>
                                        <p:cTn id="51" dur="1" fill="hold">
                                          <p:stCondLst>
                                            <p:cond delay="499"/>
                                          </p:stCondLst>
                                        </p:cTn>
                                        <p:tgtEl>
                                          <p:spTgt spid="41"/>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par>
                                <p:cTn id="55" presetID="10" presetClass="exit" presetSubtype="0" fill="hold" grpId="1" nodeType="withEffect">
                                  <p:stCondLst>
                                    <p:cond delay="0"/>
                                  </p:stCondLst>
                                  <p:childTnLst>
                                    <p:animEffect transition="out" filter="fade">
                                      <p:cBhvr>
                                        <p:cTn id="56" dur="500"/>
                                        <p:tgtEl>
                                          <p:spTgt spid="21"/>
                                        </p:tgtEl>
                                      </p:cBhvr>
                                    </p:animEffect>
                                    <p:set>
                                      <p:cBhvr>
                                        <p:cTn id="57" dur="1" fill="hold">
                                          <p:stCondLst>
                                            <p:cond delay="499"/>
                                          </p:stCondLst>
                                        </p:cTn>
                                        <p:tgtEl>
                                          <p:spTgt spid="21"/>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39"/>
                                        </p:tgtEl>
                                      </p:cBhvr>
                                    </p:animEffect>
                                    <p:set>
                                      <p:cBhvr>
                                        <p:cTn id="60" dur="1" fill="hold">
                                          <p:stCondLst>
                                            <p:cond delay="499"/>
                                          </p:stCondLst>
                                        </p:cTn>
                                        <p:tgtEl>
                                          <p:spTgt spid="39"/>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44"/>
                                        </p:tgtEl>
                                      </p:cBhvr>
                                    </p:animEffect>
                                    <p:set>
                                      <p:cBhvr>
                                        <p:cTn id="63" dur="1" fill="hold">
                                          <p:stCondLst>
                                            <p:cond delay="499"/>
                                          </p:stCondLst>
                                        </p:cTn>
                                        <p:tgtEl>
                                          <p:spTgt spid="44"/>
                                        </p:tgtEl>
                                        <p:attrNameLst>
                                          <p:attrName>style.visibility</p:attrName>
                                        </p:attrNameLst>
                                      </p:cBhvr>
                                      <p:to>
                                        <p:strVal val="hidden"/>
                                      </p:to>
                                    </p:set>
                                  </p:childTnLst>
                                </p:cTn>
                              </p:par>
                            </p:childTnLst>
                          </p:cTn>
                        </p:par>
                      </p:childTnLst>
                    </p:cTn>
                  </p:par>
                  <p:par>
                    <p:cTn id="64" fill="hold" nodeType="clickPar">
                      <p:stCondLst>
                        <p:cond delay="indefinite"/>
                      </p:stCondLst>
                      <p:childTnLst>
                        <p:par>
                          <p:cTn id="65" fill="hold" nodeType="withGroup">
                            <p:stCondLst>
                              <p:cond delay="0"/>
                            </p:stCondLst>
                            <p:childTnLst>
                              <p:par>
                                <p:cTn id="66" presetID="10" presetClass="entr" presetSubtype="0" fill="hold" grpId="2"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500"/>
                                        <p:tgtEl>
                                          <p:spTgt spid="39"/>
                                        </p:tgtEl>
                                      </p:cBhvr>
                                    </p:animEffect>
                                  </p:childTnLst>
                                </p:cTn>
                              </p:par>
                              <p:par>
                                <p:cTn id="72" presetID="10" presetClass="entr" presetSubtype="0" fill="hold" grpId="2" nodeType="with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500"/>
                                        <p:tgtEl>
                                          <p:spTgt spid="44"/>
                                        </p:tgtEl>
                                      </p:cBhvr>
                                    </p:animEffect>
                                  </p:childTnLst>
                                </p:cTn>
                              </p:par>
                              <p:par>
                                <p:cTn id="75" presetID="10" presetClass="entr" presetSubtype="0" fill="hold" nodeType="with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childTnLst>
                                </p:cTn>
                              </p:par>
                              <p:par>
                                <p:cTn id="78" presetID="10" presetClass="entr" presetSubtype="0" fill="hold" grpId="2"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500"/>
                                        <p:tgtEl>
                                          <p:spTgt spid="41"/>
                                        </p:tgtEl>
                                      </p:cBhvr>
                                    </p:animEffect>
                                  </p:childTnLst>
                                </p:cTn>
                              </p:par>
                              <p:par>
                                <p:cTn id="81" presetID="10" presetClass="entr" presetSubtype="0" fill="hold" nodeType="withEffect">
                                  <p:stCondLst>
                                    <p:cond delay="0"/>
                                  </p:stCondLst>
                                  <p:childTnLst>
                                    <p:set>
                                      <p:cBhvr>
                                        <p:cTn id="82" dur="1" fill="hold">
                                          <p:stCondLst>
                                            <p:cond delay="0"/>
                                          </p:stCondLst>
                                        </p:cTn>
                                        <p:tgtEl>
                                          <p:spTgt spid="177"/>
                                        </p:tgtEl>
                                        <p:attrNameLst>
                                          <p:attrName>style.visibility</p:attrName>
                                        </p:attrNameLst>
                                      </p:cBhvr>
                                      <p:to>
                                        <p:strVal val="visible"/>
                                      </p:to>
                                    </p:set>
                                    <p:animEffect transition="in" filter="fade">
                                      <p:cBhvr>
                                        <p:cTn id="83" dur="500"/>
                                        <p:tgtEl>
                                          <p:spTgt spid="177"/>
                                        </p:tgtEl>
                                      </p:cBhvr>
                                    </p:animEffect>
                                  </p:childTnLst>
                                </p:cTn>
                              </p:par>
                              <p:par>
                                <p:cTn id="84" presetID="10" presetClass="entr" presetSubtype="0" fill="hold" grpId="1" nodeType="withEffect">
                                  <p:stCondLst>
                                    <p:cond delay="0"/>
                                  </p:stCondLst>
                                  <p:childTnLst>
                                    <p:set>
                                      <p:cBhvr>
                                        <p:cTn id="85" dur="1" fill="hold">
                                          <p:stCondLst>
                                            <p:cond delay="0"/>
                                          </p:stCondLst>
                                        </p:cTn>
                                        <p:tgtEl>
                                          <p:spTgt spid="178"/>
                                        </p:tgtEl>
                                        <p:attrNameLst>
                                          <p:attrName>style.visibility</p:attrName>
                                        </p:attrNameLst>
                                      </p:cBhvr>
                                      <p:to>
                                        <p:strVal val="visible"/>
                                      </p:to>
                                    </p:set>
                                    <p:animEffect transition="in" filter="fade">
                                      <p:cBhvr>
                                        <p:cTn id="86"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1" grpId="2"/>
      <p:bldP spid="38" grpId="0" animBg="1"/>
      <p:bldP spid="38" grpId="1" animBg="1"/>
      <p:bldP spid="178" grpId="0" animBg="1"/>
      <p:bldP spid="178" grpId="1" animBg="1"/>
      <p:bldP spid="41" grpId="0"/>
      <p:bldP spid="41" grpId="1"/>
      <p:bldP spid="41" grpId="2"/>
      <p:bldP spid="42" grpId="0"/>
      <p:bldP spid="43" grpId="0"/>
      <p:bldP spid="44" grpId="0"/>
      <p:bldP spid="44" grpId="1"/>
      <p:bldP spid="44" grpId="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Read Reference Voltage (</a:t>
            </a:r>
            <a:r>
              <a:rPr lang="en-US" dirty="0" err="1"/>
              <a:t>V</a:t>
            </a:r>
            <a:r>
              <a:rPr lang="en-US" baseline="-25000" dirty="0" err="1"/>
              <a:t>ref</a:t>
            </a:r>
            <a:r>
              <a:rPr lang="en-US" dirty="0"/>
              <a:t>)</a:t>
            </a:r>
          </a:p>
        </p:txBody>
      </p:sp>
      <p:sp>
        <p:nvSpPr>
          <p:cNvPr id="3" name="Slide Number Placeholder 2"/>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13</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mn-ea"/>
              <a:cs typeface="+mn-cs"/>
            </a:endParaRPr>
          </a:p>
        </p:txBody>
      </p:sp>
      <p:sp>
        <p:nvSpPr>
          <p:cNvPr id="6" name="Rectangle 5"/>
          <p:cNvSpPr/>
          <p:nvPr/>
        </p:nvSpPr>
        <p:spPr>
          <a:xfrm>
            <a:off x="6183084" y="582385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7" name="Straight Arrow Connector 6"/>
          <p:cNvCxnSpPr/>
          <p:nvPr/>
        </p:nvCxnSpPr>
        <p:spPr>
          <a:xfrm flipV="1">
            <a:off x="87084" y="1904999"/>
            <a:ext cx="0" cy="3918858"/>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30626" y="1407143"/>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5" name="Straight Arrow Connector 4"/>
          <p:cNvCxnSpPr/>
          <p:nvPr/>
        </p:nvCxnSpPr>
        <p:spPr>
          <a:xfrm>
            <a:off x="54430" y="582385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6448387" y="4160253"/>
            <a:ext cx="624060" cy="1280487"/>
            <a:chOff x="1651390" y="2788757"/>
            <a:chExt cx="624060" cy="1280487"/>
          </a:xfrm>
        </p:grpSpPr>
        <p:sp>
          <p:nvSpPr>
            <p:cNvPr id="20" name="Freeform 19"/>
            <p:cNvSpPr/>
            <p:nvPr/>
          </p:nvSpPr>
          <p:spPr>
            <a:xfrm>
              <a:off x="1651390" y="2788757"/>
              <a:ext cx="624060" cy="1280487"/>
            </a:xfrm>
            <a:custGeom>
              <a:avLst/>
              <a:gdLst>
                <a:gd name="connsiteX0" fmla="*/ 218231 w 624060"/>
                <a:gd name="connsiteY0" fmla="*/ 0 h 1280487"/>
                <a:gd name="connsiteX1" fmla="*/ 405829 w 624060"/>
                <a:gd name="connsiteY1" fmla="*/ 0 h 1280487"/>
                <a:gd name="connsiteX2" fmla="*/ 405829 w 624060"/>
                <a:gd name="connsiteY2" fmla="*/ 123018 h 1280487"/>
                <a:gd name="connsiteX3" fmla="*/ 520048 w 624060"/>
                <a:gd name="connsiteY3" fmla="*/ 123018 h 1280487"/>
                <a:gd name="connsiteX4" fmla="*/ 624060 w 624060"/>
                <a:gd name="connsiteY4" fmla="*/ 227030 h 1280487"/>
                <a:gd name="connsiteX5" fmla="*/ 624060 w 624060"/>
                <a:gd name="connsiteY5" fmla="*/ 1176475 h 1280487"/>
                <a:gd name="connsiteX6" fmla="*/ 520048 w 624060"/>
                <a:gd name="connsiteY6" fmla="*/ 1280487 h 1280487"/>
                <a:gd name="connsiteX7" fmla="*/ 104012 w 624060"/>
                <a:gd name="connsiteY7" fmla="*/ 1280487 h 1280487"/>
                <a:gd name="connsiteX8" fmla="*/ 0 w 624060"/>
                <a:gd name="connsiteY8" fmla="*/ 1176475 h 1280487"/>
                <a:gd name="connsiteX9" fmla="*/ 0 w 624060"/>
                <a:gd name="connsiteY9" fmla="*/ 227030 h 1280487"/>
                <a:gd name="connsiteX10" fmla="*/ 104012 w 624060"/>
                <a:gd name="connsiteY10" fmla="*/ 123018 h 1280487"/>
                <a:gd name="connsiteX11" fmla="*/ 218231 w 624060"/>
                <a:gd name="connsiteY11" fmla="*/ 123018 h 128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4060" h="1280487">
                  <a:moveTo>
                    <a:pt x="218231" y="0"/>
                  </a:moveTo>
                  <a:lnTo>
                    <a:pt x="405829" y="0"/>
                  </a:lnTo>
                  <a:lnTo>
                    <a:pt x="405829" y="123018"/>
                  </a:lnTo>
                  <a:lnTo>
                    <a:pt x="520048" y="123018"/>
                  </a:lnTo>
                  <a:cubicBezTo>
                    <a:pt x="577492" y="123018"/>
                    <a:pt x="624060" y="169586"/>
                    <a:pt x="624060" y="227030"/>
                  </a:cubicBezTo>
                  <a:lnTo>
                    <a:pt x="624060" y="1176475"/>
                  </a:lnTo>
                  <a:cubicBezTo>
                    <a:pt x="624060" y="1233919"/>
                    <a:pt x="577492" y="1280487"/>
                    <a:pt x="520048" y="1280487"/>
                  </a:cubicBezTo>
                  <a:lnTo>
                    <a:pt x="104012" y="1280487"/>
                  </a:lnTo>
                  <a:cubicBezTo>
                    <a:pt x="46568" y="1280487"/>
                    <a:pt x="0" y="1233919"/>
                    <a:pt x="0" y="1176475"/>
                  </a:cubicBezTo>
                  <a:lnTo>
                    <a:pt x="0" y="227030"/>
                  </a:lnTo>
                  <a:cubicBezTo>
                    <a:pt x="0" y="169586"/>
                    <a:pt x="46568" y="123018"/>
                    <a:pt x="104012" y="123018"/>
                  </a:cubicBezTo>
                  <a:lnTo>
                    <a:pt x="218231" y="12301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1" name="Round Same Side Corner Rectangle 20"/>
            <p:cNvSpPr/>
            <p:nvPr/>
          </p:nvSpPr>
          <p:spPr>
            <a:xfrm rot="10800000">
              <a:off x="1651390" y="3034793"/>
              <a:ext cx="624060" cy="1034450"/>
            </a:xfrm>
            <a:prstGeom prst="round2SameRect">
              <a:avLst>
                <a:gd name="adj1" fmla="val 16014"/>
                <a:gd name="adj2"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2" name="Rectangle 21"/>
            <p:cNvSpPr/>
            <p:nvPr/>
          </p:nvSpPr>
          <p:spPr>
            <a:xfrm>
              <a:off x="1651390" y="3167390"/>
              <a:ext cx="62060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a:ln>
                    <a:noFill/>
                  </a:ln>
                  <a:solidFill>
                    <a:prstClr val="white"/>
                  </a:solidFill>
                  <a:effectLst/>
                  <a:uLnTx/>
                  <a:uFillTx/>
                  <a:latin typeface="Calibri"/>
                  <a:ea typeface="Dotum" pitchFamily="34" charset="-127"/>
                  <a:cs typeface="+mn-cs"/>
                </a:rPr>
                <a:t>0</a:t>
              </a:r>
              <a:endParaRPr kumimoji="0" lang="ko-KR" altLang="ko-KR" sz="2800" b="0" i="0" u="none" strike="noStrike" kern="1200" cap="none" spc="0" normalizeH="0" baseline="0" noProof="0" dirty="0">
                <a:ln>
                  <a:noFill/>
                </a:ln>
                <a:solidFill>
                  <a:prstClr val="white"/>
                </a:solidFill>
                <a:effectLst/>
                <a:uLnTx/>
                <a:uFillTx/>
                <a:latin typeface="Calibri"/>
                <a:ea typeface="Dotum" pitchFamily="34" charset="-127"/>
                <a:cs typeface="+mn-cs"/>
              </a:endParaRPr>
            </a:p>
          </p:txBody>
        </p:sp>
        <p:pic>
          <p:nvPicPr>
            <p:cNvPr id="23"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20032" y="3654090"/>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4"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80077" y="3814991"/>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47506" y="3583624"/>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6"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87374" y="3041328"/>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02912" y="3096237"/>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28" name="Group 27"/>
          <p:cNvGrpSpPr/>
          <p:nvPr/>
        </p:nvGrpSpPr>
        <p:grpSpPr>
          <a:xfrm>
            <a:off x="2071553" y="4183526"/>
            <a:ext cx="624060" cy="1280487"/>
            <a:chOff x="6868550" y="2788757"/>
            <a:chExt cx="624060" cy="1280487"/>
          </a:xfrm>
        </p:grpSpPr>
        <p:sp>
          <p:nvSpPr>
            <p:cNvPr id="29" name="Freeform 28"/>
            <p:cNvSpPr/>
            <p:nvPr/>
          </p:nvSpPr>
          <p:spPr>
            <a:xfrm>
              <a:off x="6868550" y="2788757"/>
              <a:ext cx="624060" cy="1280487"/>
            </a:xfrm>
            <a:custGeom>
              <a:avLst/>
              <a:gdLst>
                <a:gd name="connsiteX0" fmla="*/ 218231 w 624060"/>
                <a:gd name="connsiteY0" fmla="*/ 0 h 1280487"/>
                <a:gd name="connsiteX1" fmla="*/ 405829 w 624060"/>
                <a:gd name="connsiteY1" fmla="*/ 0 h 1280487"/>
                <a:gd name="connsiteX2" fmla="*/ 405829 w 624060"/>
                <a:gd name="connsiteY2" fmla="*/ 123018 h 1280487"/>
                <a:gd name="connsiteX3" fmla="*/ 520048 w 624060"/>
                <a:gd name="connsiteY3" fmla="*/ 123018 h 1280487"/>
                <a:gd name="connsiteX4" fmla="*/ 624060 w 624060"/>
                <a:gd name="connsiteY4" fmla="*/ 227030 h 1280487"/>
                <a:gd name="connsiteX5" fmla="*/ 624060 w 624060"/>
                <a:gd name="connsiteY5" fmla="*/ 1176475 h 1280487"/>
                <a:gd name="connsiteX6" fmla="*/ 520048 w 624060"/>
                <a:gd name="connsiteY6" fmla="*/ 1280487 h 1280487"/>
                <a:gd name="connsiteX7" fmla="*/ 104012 w 624060"/>
                <a:gd name="connsiteY7" fmla="*/ 1280487 h 1280487"/>
                <a:gd name="connsiteX8" fmla="*/ 0 w 624060"/>
                <a:gd name="connsiteY8" fmla="*/ 1176475 h 1280487"/>
                <a:gd name="connsiteX9" fmla="*/ 0 w 624060"/>
                <a:gd name="connsiteY9" fmla="*/ 227030 h 1280487"/>
                <a:gd name="connsiteX10" fmla="*/ 104012 w 624060"/>
                <a:gd name="connsiteY10" fmla="*/ 123018 h 1280487"/>
                <a:gd name="connsiteX11" fmla="*/ 218231 w 624060"/>
                <a:gd name="connsiteY11" fmla="*/ 123018 h 128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4060" h="1280487">
                  <a:moveTo>
                    <a:pt x="218231" y="0"/>
                  </a:moveTo>
                  <a:lnTo>
                    <a:pt x="405829" y="0"/>
                  </a:lnTo>
                  <a:lnTo>
                    <a:pt x="405829" y="123018"/>
                  </a:lnTo>
                  <a:lnTo>
                    <a:pt x="520048" y="123018"/>
                  </a:lnTo>
                  <a:cubicBezTo>
                    <a:pt x="577492" y="123018"/>
                    <a:pt x="624060" y="169586"/>
                    <a:pt x="624060" y="227030"/>
                  </a:cubicBezTo>
                  <a:lnTo>
                    <a:pt x="624060" y="1176475"/>
                  </a:lnTo>
                  <a:cubicBezTo>
                    <a:pt x="624060" y="1233919"/>
                    <a:pt x="577492" y="1280487"/>
                    <a:pt x="520048" y="1280487"/>
                  </a:cubicBezTo>
                  <a:lnTo>
                    <a:pt x="104012" y="1280487"/>
                  </a:lnTo>
                  <a:cubicBezTo>
                    <a:pt x="46568" y="1280487"/>
                    <a:pt x="0" y="1233919"/>
                    <a:pt x="0" y="1176475"/>
                  </a:cubicBezTo>
                  <a:lnTo>
                    <a:pt x="0" y="227030"/>
                  </a:lnTo>
                  <a:cubicBezTo>
                    <a:pt x="0" y="169586"/>
                    <a:pt x="46568" y="123018"/>
                    <a:pt x="104012" y="123018"/>
                  </a:cubicBezTo>
                  <a:lnTo>
                    <a:pt x="218231" y="12301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1</a:t>
              </a:r>
            </a:p>
          </p:txBody>
        </p:sp>
        <p:sp>
          <p:nvSpPr>
            <p:cNvPr id="30" name="Round Same Side Corner Rectangle 29"/>
            <p:cNvSpPr/>
            <p:nvPr/>
          </p:nvSpPr>
          <p:spPr>
            <a:xfrm rot="10800000">
              <a:off x="6868550" y="3863094"/>
              <a:ext cx="624060" cy="206147"/>
            </a:xfrm>
            <a:prstGeom prst="round2SameRect">
              <a:avLst>
                <a:gd name="adj1" fmla="val 50000"/>
                <a:gd name="adj2"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31"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090012" y="3863091"/>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32" name="Freeform 31"/>
          <p:cNvSpPr/>
          <p:nvPr/>
        </p:nvSpPr>
        <p:spPr>
          <a:xfrm>
            <a:off x="470713" y="3381945"/>
            <a:ext cx="3825738"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3" name="Freeform 32"/>
          <p:cNvSpPr/>
          <p:nvPr/>
        </p:nvSpPr>
        <p:spPr>
          <a:xfrm>
            <a:off x="4845822" y="3381946"/>
            <a:ext cx="3825738"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cxnSp>
        <p:nvCxnSpPr>
          <p:cNvPr id="34" name="Straight Connector 33"/>
          <p:cNvCxnSpPr/>
          <p:nvPr/>
        </p:nvCxnSpPr>
        <p:spPr>
          <a:xfrm>
            <a:off x="4572000" y="2727960"/>
            <a:ext cx="0" cy="3100107"/>
          </a:xfrm>
          <a:prstGeom prst="line">
            <a:avLst/>
          </a:prstGeom>
          <a:ln w="635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4126775" y="1843599"/>
            <a:ext cx="890450"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600" b="0" i="0" u="none" strike="noStrike" kern="1200" cap="none" spc="0" normalizeH="0" baseline="0" noProof="0" dirty="0" err="1">
                <a:ln>
                  <a:noFill/>
                </a:ln>
                <a:solidFill>
                  <a:srgbClr val="C0504D"/>
                </a:solidFill>
                <a:effectLst/>
                <a:uLnTx/>
                <a:uFillTx/>
                <a:latin typeface="Calibri"/>
                <a:ea typeface="Dotum" pitchFamily="34" charset="-127"/>
                <a:cs typeface="+mn-cs"/>
              </a:rPr>
              <a:t>V</a:t>
            </a:r>
            <a:r>
              <a:rPr kumimoji="0" lang="en-US" altLang="ko-KR" sz="3600" b="0" i="0" u="none" strike="noStrike" kern="1200" cap="none" spc="0" normalizeH="0" baseline="-25000" noProof="0" dirty="0" err="1">
                <a:ln>
                  <a:noFill/>
                </a:ln>
                <a:solidFill>
                  <a:srgbClr val="C0504D"/>
                </a:solidFill>
                <a:effectLst/>
                <a:uLnTx/>
                <a:uFillTx/>
                <a:latin typeface="Calibri"/>
                <a:ea typeface="Dotum" pitchFamily="34" charset="-127"/>
                <a:cs typeface="+mn-cs"/>
              </a:rPr>
              <a:t>ref</a:t>
            </a:r>
            <a:endParaRPr kumimoji="0" lang="ko-KR" altLang="ko-KR" sz="36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Tree>
    <p:extLst>
      <p:ext uri="{BB962C8B-B14F-4D97-AF65-F5344CB8AC3E}">
        <p14:creationId xmlns:p14="http://schemas.microsoft.com/office/powerpoint/2010/main" val="2229295516"/>
      </p:ext>
    </p:extLst>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Title 1"/>
          <p:cNvSpPr>
            <a:spLocks noGrp="1"/>
          </p:cNvSpPr>
          <p:nvPr>
            <p:ph type="title"/>
          </p:nvPr>
        </p:nvSpPr>
        <p:spPr/>
        <p:txBody>
          <a:bodyPr/>
          <a:lstStyle/>
          <a:p>
            <a:pPr eaLnBrk="1" hangingPunct="1"/>
            <a:r>
              <a:rPr lang="en-US">
                <a:latin typeface="Calibri" charset="0"/>
              </a:rPr>
              <a:t>Flash Pass-Through</a:t>
            </a:r>
          </a:p>
        </p:txBody>
      </p:sp>
      <p:grpSp>
        <p:nvGrpSpPr>
          <p:cNvPr id="271362" name="Group 176"/>
          <p:cNvGrpSpPr>
            <a:grpSpLocks/>
          </p:cNvGrpSpPr>
          <p:nvPr/>
        </p:nvGrpSpPr>
        <p:grpSpPr bwMode="auto">
          <a:xfrm>
            <a:off x="2233613" y="1960563"/>
            <a:ext cx="1631950" cy="2693987"/>
            <a:chOff x="3079798" y="1981201"/>
            <a:chExt cx="1631998" cy="2694885"/>
          </a:xfrm>
        </p:grpSpPr>
        <p:cxnSp>
          <p:nvCxnSpPr>
            <p:cNvPr id="30" name="Straight Connector 29"/>
            <p:cNvCxnSpPr/>
            <p:nvPr/>
          </p:nvCxnSpPr>
          <p:spPr>
            <a:xfrm>
              <a:off x="4711796" y="1981201"/>
              <a:ext cx="0" cy="89723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202193" y="2878437"/>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02193" y="2878437"/>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202193" y="3774085"/>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11796" y="3778850"/>
              <a:ext cx="0" cy="89723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954536" y="2878437"/>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706878" y="2878437"/>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rot="16200000">
              <a:off x="3393338" y="3027014"/>
              <a:ext cx="0" cy="62708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1066800" y="2836863"/>
            <a:ext cx="1793875" cy="46196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 5 V</a:t>
            </a:r>
          </a:p>
        </p:txBody>
      </p:sp>
      <p:grpSp>
        <p:nvGrpSpPr>
          <p:cNvPr id="271364" name="Group 21"/>
          <p:cNvGrpSpPr>
            <a:grpSpLocks/>
          </p:cNvGrpSpPr>
          <p:nvPr/>
        </p:nvGrpSpPr>
        <p:grpSpPr bwMode="auto">
          <a:xfrm>
            <a:off x="5795963" y="1962150"/>
            <a:ext cx="1631950" cy="2693988"/>
            <a:chOff x="3079798" y="1981201"/>
            <a:chExt cx="1631998" cy="2694885"/>
          </a:xfrm>
        </p:grpSpPr>
        <p:cxnSp>
          <p:nvCxnSpPr>
            <p:cNvPr id="23" name="Straight Connector 22"/>
            <p:cNvCxnSpPr/>
            <p:nvPr/>
          </p:nvCxnSpPr>
          <p:spPr>
            <a:xfrm>
              <a:off x="4711796" y="1981201"/>
              <a:ext cx="0" cy="8972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4202193" y="2878438"/>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202193" y="2878438"/>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202193" y="3774086"/>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711796" y="3778849"/>
              <a:ext cx="0" cy="8972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954536" y="2878438"/>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706878" y="2878438"/>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a:off x="3393338" y="3027013"/>
              <a:ext cx="0" cy="62708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 name="Straight Arrow Connector 3"/>
          <p:cNvCxnSpPr/>
          <p:nvPr/>
        </p:nvCxnSpPr>
        <p:spPr>
          <a:xfrm>
            <a:off x="3865563" y="1943100"/>
            <a:ext cx="0" cy="280035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78" name="Oval 177"/>
          <p:cNvSpPr/>
          <p:nvPr/>
        </p:nvSpPr>
        <p:spPr>
          <a:xfrm>
            <a:off x="3319463" y="2754313"/>
            <a:ext cx="1098550" cy="1096962"/>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150" normalizeH="0" baseline="0" noProof="0" dirty="0">
                <a:ln>
                  <a:noFill/>
                </a:ln>
                <a:solidFill>
                  <a:prstClr val="white"/>
                </a:solidFill>
                <a:effectLst/>
                <a:uLnTx/>
                <a:uFillTx/>
                <a:latin typeface="Calibri"/>
                <a:ea typeface="+mn-ea"/>
                <a:cs typeface="+mn-cs"/>
              </a:rPr>
              <a:t>V</a:t>
            </a:r>
            <a:r>
              <a:rPr kumimoji="0" lang="en-US" sz="2400" b="0" i="0" u="none" strike="noStrike" kern="1200" cap="none" spc="-150" normalizeH="0" baseline="-25000" noProof="0" dirty="0">
                <a:ln>
                  <a:noFill/>
                </a:ln>
                <a:solidFill>
                  <a:prstClr val="white"/>
                </a:solidFill>
                <a:effectLst/>
                <a:uLnTx/>
                <a:uFillTx/>
                <a:latin typeface="Calibri"/>
                <a:ea typeface="+mn-ea"/>
                <a:cs typeface="+mn-cs"/>
              </a:rPr>
              <a:t>th</a:t>
            </a:r>
            <a:r>
              <a:rPr kumimoji="0" lang="en-US" sz="2400" b="0" i="0" u="none" strike="noStrike" kern="1200" cap="none" spc="-150" normalizeH="0" baseline="0" noProof="0" dirty="0">
                <a:ln>
                  <a:noFill/>
                </a:ln>
                <a:solidFill>
                  <a:prstClr val="white"/>
                </a:solidFill>
                <a:effectLst/>
                <a:uLnTx/>
                <a:uFillTx/>
                <a:latin typeface="Calibri"/>
                <a:ea typeface="+mn-ea"/>
                <a:cs typeface="+mn-cs"/>
              </a:rPr>
              <a:t> = 2 V</a:t>
            </a:r>
          </a:p>
        </p:txBody>
      </p:sp>
      <p:sp>
        <p:nvSpPr>
          <p:cNvPr id="41" name="TextBox 40"/>
          <p:cNvSpPr txBox="1"/>
          <p:nvPr/>
        </p:nvSpPr>
        <p:spPr>
          <a:xfrm>
            <a:off x="3441700" y="4826000"/>
            <a:ext cx="846138"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1</a:t>
            </a:r>
          </a:p>
        </p:txBody>
      </p:sp>
      <p:sp>
        <p:nvSpPr>
          <p:cNvPr id="43" name="TextBox 42"/>
          <p:cNvSpPr txBox="1"/>
          <p:nvPr/>
        </p:nvSpPr>
        <p:spPr>
          <a:xfrm>
            <a:off x="4611688" y="2836863"/>
            <a:ext cx="1792287" cy="46196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 5 V</a:t>
            </a:r>
          </a:p>
        </p:txBody>
      </p:sp>
      <p:sp>
        <p:nvSpPr>
          <p:cNvPr id="271369"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130</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cxnSp>
        <p:nvCxnSpPr>
          <p:cNvPr id="39" name="Straight Arrow Connector 38"/>
          <p:cNvCxnSpPr>
            <a:stCxn id="44" idx="0"/>
          </p:cNvCxnSpPr>
          <p:nvPr/>
        </p:nvCxnSpPr>
        <p:spPr>
          <a:xfrm flipV="1">
            <a:off x="1811338" y="3335338"/>
            <a:ext cx="422275" cy="4349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082675" y="3770313"/>
            <a:ext cx="1457325"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Gate</a:t>
            </a:r>
          </a:p>
        </p:txBody>
      </p:sp>
      <p:cxnSp>
        <p:nvCxnSpPr>
          <p:cNvPr id="45" name="Straight Arrow Connector 44"/>
          <p:cNvCxnSpPr/>
          <p:nvPr/>
        </p:nvCxnSpPr>
        <p:spPr>
          <a:xfrm>
            <a:off x="7453313" y="1943100"/>
            <a:ext cx="0" cy="280035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7031038" y="4826000"/>
            <a:ext cx="846137"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1</a:t>
            </a:r>
          </a:p>
        </p:txBody>
      </p:sp>
      <p:sp>
        <p:nvSpPr>
          <p:cNvPr id="38" name="Oval 37"/>
          <p:cNvSpPr/>
          <p:nvPr/>
        </p:nvSpPr>
        <p:spPr>
          <a:xfrm>
            <a:off x="6883400" y="2755900"/>
            <a:ext cx="1096963" cy="1096963"/>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150" normalizeH="0" baseline="0" noProof="0" dirty="0">
                <a:ln>
                  <a:noFill/>
                </a:ln>
                <a:solidFill>
                  <a:prstClr val="white"/>
                </a:solidFill>
                <a:effectLst/>
                <a:uLnTx/>
                <a:uFillTx/>
                <a:latin typeface="Calibri"/>
                <a:ea typeface="+mn-ea"/>
                <a:cs typeface="+mn-cs"/>
              </a:rPr>
              <a:t>V</a:t>
            </a:r>
            <a:r>
              <a:rPr kumimoji="0" lang="en-US" sz="2400" b="0" i="0" u="none" strike="noStrike" kern="1200" cap="none" spc="-150" normalizeH="0" baseline="-25000" noProof="0" dirty="0">
                <a:ln>
                  <a:noFill/>
                </a:ln>
                <a:solidFill>
                  <a:prstClr val="white"/>
                </a:solidFill>
                <a:effectLst/>
                <a:uLnTx/>
                <a:uFillTx/>
                <a:latin typeface="Calibri"/>
                <a:ea typeface="+mn-ea"/>
                <a:cs typeface="+mn-cs"/>
              </a:rPr>
              <a:t>th</a:t>
            </a:r>
            <a:r>
              <a:rPr kumimoji="0" lang="en-US" sz="2400" b="0" i="0" u="none" strike="noStrike" kern="1200" cap="none" spc="-150" normalizeH="0" baseline="0" noProof="0" dirty="0">
                <a:ln>
                  <a:noFill/>
                </a:ln>
                <a:solidFill>
                  <a:prstClr val="white"/>
                </a:solidFill>
                <a:effectLst/>
                <a:uLnTx/>
                <a:uFillTx/>
                <a:latin typeface="Calibri"/>
                <a:ea typeface="+mn-ea"/>
                <a:cs typeface="+mn-cs"/>
              </a:rPr>
              <a:t> = 3 V</a:t>
            </a:r>
          </a:p>
        </p:txBody>
      </p:sp>
    </p:spTree>
    <p:extLst>
      <p:ext uri="{BB962C8B-B14F-4D97-AF65-F5344CB8AC3E}">
        <p14:creationId xmlns:p14="http://schemas.microsoft.com/office/powerpoint/2010/main" val="3958463716"/>
      </p:ext>
    </p:extLst>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Rectangle 246"/>
          <p:cNvSpPr/>
          <p:nvPr/>
        </p:nvSpPr>
        <p:spPr>
          <a:xfrm>
            <a:off x="2655888" y="6146800"/>
            <a:ext cx="4757737" cy="3270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43" name="Straight Connector 242"/>
          <p:cNvCxnSpPr/>
          <p:nvPr/>
        </p:nvCxnSpPr>
        <p:spPr>
          <a:xfrm>
            <a:off x="1676400" y="1981200"/>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a:off x="1676400" y="3103563"/>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a:off x="1676400" y="4217988"/>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a:off x="1676400" y="5340350"/>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3414" name="Group 5"/>
          <p:cNvGrpSpPr>
            <a:grpSpLocks/>
          </p:cNvGrpSpPr>
          <p:nvPr/>
        </p:nvGrpSpPr>
        <p:grpSpPr bwMode="auto">
          <a:xfrm>
            <a:off x="2135188" y="1173163"/>
            <a:ext cx="4852987" cy="4964112"/>
            <a:chOff x="2135597" y="1172654"/>
            <a:chExt cx="4853090" cy="4964723"/>
          </a:xfrm>
        </p:grpSpPr>
        <p:grpSp>
          <p:nvGrpSpPr>
            <p:cNvPr id="273493" name="Group 176"/>
            <p:cNvGrpSpPr>
              <a:grpSpLocks/>
            </p:cNvGrpSpPr>
            <p:nvPr/>
          </p:nvGrpSpPr>
          <p:grpSpPr bwMode="auto">
            <a:xfrm>
              <a:off x="2135599" y="1182643"/>
              <a:ext cx="970237" cy="1602133"/>
              <a:chOff x="3079798" y="1981201"/>
              <a:chExt cx="1631998" cy="2694885"/>
            </a:xfrm>
          </p:grpSpPr>
          <p:cxnSp>
            <p:nvCxnSpPr>
              <p:cNvPr id="30" name="Straight Connector 29"/>
              <p:cNvCxnSpPr/>
              <p:nvPr/>
            </p:nvCxnSpPr>
            <p:spPr>
              <a:xfrm>
                <a:off x="4711365" y="198042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201333" y="2877744"/>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01333"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201333" y="3772394"/>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11365" y="3777735"/>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952992"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707321"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rot="16200000">
                <a:off x="3393558" y="3025993"/>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494" name="Group 40"/>
            <p:cNvGrpSpPr>
              <a:grpSpLocks/>
            </p:cNvGrpSpPr>
            <p:nvPr/>
          </p:nvGrpSpPr>
          <p:grpSpPr bwMode="auto">
            <a:xfrm>
              <a:off x="3429647" y="1172654"/>
              <a:ext cx="970237" cy="1602133"/>
              <a:chOff x="3079798" y="1981201"/>
              <a:chExt cx="1631998" cy="2694885"/>
            </a:xfrm>
          </p:grpSpPr>
          <p:cxnSp>
            <p:nvCxnSpPr>
              <p:cNvPr id="42" name="Straight Connector 41"/>
              <p:cNvCxnSpPr/>
              <p:nvPr/>
            </p:nvCxnSpPr>
            <p:spPr>
              <a:xfrm>
                <a:off x="4711016" y="198120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200982" y="287852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20098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200982" y="377317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711016" y="377851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95264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706971"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a:off x="3393208" y="3026770"/>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495" name="Group 50"/>
            <p:cNvGrpSpPr>
              <a:grpSpLocks/>
            </p:cNvGrpSpPr>
            <p:nvPr/>
          </p:nvGrpSpPr>
          <p:grpSpPr bwMode="auto">
            <a:xfrm>
              <a:off x="4724401" y="1182643"/>
              <a:ext cx="970237" cy="1602133"/>
              <a:chOff x="3079798" y="1981201"/>
              <a:chExt cx="1631998" cy="2694885"/>
            </a:xfrm>
          </p:grpSpPr>
          <p:cxnSp>
            <p:nvCxnSpPr>
              <p:cNvPr id="52" name="Straight Connector 51"/>
              <p:cNvCxnSpPr/>
              <p:nvPr/>
            </p:nvCxnSpPr>
            <p:spPr>
              <a:xfrm>
                <a:off x="4712149" y="198042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4202115" y="2877744"/>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202115"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4202115" y="3772394"/>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712149" y="3777735"/>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3953776"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3708105"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16200000">
                <a:off x="3394342" y="3025992"/>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496" name="Group 60"/>
            <p:cNvGrpSpPr>
              <a:grpSpLocks/>
            </p:cNvGrpSpPr>
            <p:nvPr/>
          </p:nvGrpSpPr>
          <p:grpSpPr bwMode="auto">
            <a:xfrm>
              <a:off x="6018450" y="1172654"/>
              <a:ext cx="970237" cy="1602133"/>
              <a:chOff x="3079798" y="1981201"/>
              <a:chExt cx="1631998" cy="2694885"/>
            </a:xfrm>
          </p:grpSpPr>
          <p:cxnSp>
            <p:nvCxnSpPr>
              <p:cNvPr id="62" name="Straight Connector 61"/>
              <p:cNvCxnSpPr/>
              <p:nvPr/>
            </p:nvCxnSpPr>
            <p:spPr>
              <a:xfrm>
                <a:off x="4711796" y="198120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4201764" y="287852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1764"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4201764" y="377317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711796" y="377851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95342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70775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a:off x="3393989" y="302677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497" name="Group 70"/>
            <p:cNvGrpSpPr>
              <a:grpSpLocks/>
            </p:cNvGrpSpPr>
            <p:nvPr/>
          </p:nvGrpSpPr>
          <p:grpSpPr bwMode="auto">
            <a:xfrm>
              <a:off x="2135599" y="2301726"/>
              <a:ext cx="970237" cy="1602133"/>
              <a:chOff x="3079798" y="1981201"/>
              <a:chExt cx="1631998" cy="2694885"/>
            </a:xfrm>
          </p:grpSpPr>
          <p:cxnSp>
            <p:nvCxnSpPr>
              <p:cNvPr id="72" name="Straight Connector 71"/>
              <p:cNvCxnSpPr/>
              <p:nvPr/>
            </p:nvCxnSpPr>
            <p:spPr>
              <a:xfrm>
                <a:off x="4711365" y="19808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4201333" y="2878151"/>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201333"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a:off x="4201333" y="377280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711365" y="377814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952992"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707321"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16200000">
                <a:off x="3393558" y="302640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498" name="Group 80"/>
            <p:cNvGrpSpPr>
              <a:grpSpLocks/>
            </p:cNvGrpSpPr>
            <p:nvPr/>
          </p:nvGrpSpPr>
          <p:grpSpPr bwMode="auto">
            <a:xfrm>
              <a:off x="3429647" y="2291737"/>
              <a:ext cx="970237" cy="1602133"/>
              <a:chOff x="3079798" y="1981201"/>
              <a:chExt cx="1631998" cy="2694885"/>
            </a:xfrm>
          </p:grpSpPr>
          <p:cxnSp>
            <p:nvCxnSpPr>
              <p:cNvPr id="82" name="Straight Connector 81"/>
              <p:cNvCxnSpPr/>
              <p:nvPr/>
            </p:nvCxnSpPr>
            <p:spPr>
              <a:xfrm>
                <a:off x="4711016" y="1981608"/>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4200982" y="287893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420098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4200982" y="3773581"/>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711016" y="377892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395264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706971"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16200000">
                <a:off x="3393208" y="3027179"/>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499" name="Group 90"/>
            <p:cNvGrpSpPr>
              <a:grpSpLocks/>
            </p:cNvGrpSpPr>
            <p:nvPr/>
          </p:nvGrpSpPr>
          <p:grpSpPr bwMode="auto">
            <a:xfrm>
              <a:off x="4724401" y="2301726"/>
              <a:ext cx="970237" cy="1602133"/>
              <a:chOff x="3079798" y="1981201"/>
              <a:chExt cx="1631998" cy="2694885"/>
            </a:xfrm>
          </p:grpSpPr>
          <p:cxnSp>
            <p:nvCxnSpPr>
              <p:cNvPr id="92" name="Straight Connector 91"/>
              <p:cNvCxnSpPr/>
              <p:nvPr/>
            </p:nvCxnSpPr>
            <p:spPr>
              <a:xfrm>
                <a:off x="4712149" y="19808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H="1">
                <a:off x="4202115" y="2878151"/>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202115"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4202115" y="377280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712149" y="377814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3953776"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3708105"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16200000">
                <a:off x="3394342" y="3026400"/>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0" name="Group 100"/>
            <p:cNvGrpSpPr>
              <a:grpSpLocks/>
            </p:cNvGrpSpPr>
            <p:nvPr/>
          </p:nvGrpSpPr>
          <p:grpSpPr bwMode="auto">
            <a:xfrm>
              <a:off x="6018450" y="2291737"/>
              <a:ext cx="970237" cy="1602133"/>
              <a:chOff x="3079798" y="1981201"/>
              <a:chExt cx="1631998" cy="2694885"/>
            </a:xfrm>
          </p:grpSpPr>
          <p:cxnSp>
            <p:nvCxnSpPr>
              <p:cNvPr id="102" name="Straight Connector 101"/>
              <p:cNvCxnSpPr/>
              <p:nvPr/>
            </p:nvCxnSpPr>
            <p:spPr>
              <a:xfrm>
                <a:off x="4711796" y="1981608"/>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4201764" y="287893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4201764"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4201764" y="3773581"/>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4711796" y="377892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395342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370775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16200000">
                <a:off x="3393989" y="3027181"/>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1" name="Group 110"/>
            <p:cNvGrpSpPr>
              <a:grpSpLocks/>
            </p:cNvGrpSpPr>
            <p:nvPr/>
          </p:nvGrpSpPr>
          <p:grpSpPr bwMode="auto">
            <a:xfrm>
              <a:off x="2135598" y="3413921"/>
              <a:ext cx="970237" cy="1602133"/>
              <a:chOff x="3079798" y="1981201"/>
              <a:chExt cx="1631998" cy="2694885"/>
            </a:xfrm>
          </p:grpSpPr>
          <p:cxnSp>
            <p:nvCxnSpPr>
              <p:cNvPr id="112" name="Straight Connector 111"/>
              <p:cNvCxnSpPr/>
              <p:nvPr/>
            </p:nvCxnSpPr>
            <p:spPr>
              <a:xfrm>
                <a:off x="4711367" y="198214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4201335" y="287946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201335"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H="1">
                <a:off x="4201335" y="377411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4711367" y="377945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3952993"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3707323"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rot="16200000">
                <a:off x="3393560" y="302771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2" name="Group 120"/>
            <p:cNvGrpSpPr>
              <a:grpSpLocks/>
            </p:cNvGrpSpPr>
            <p:nvPr/>
          </p:nvGrpSpPr>
          <p:grpSpPr bwMode="auto">
            <a:xfrm>
              <a:off x="3429646" y="3403932"/>
              <a:ext cx="970237" cy="1602133"/>
              <a:chOff x="3079798" y="1981201"/>
              <a:chExt cx="1631998" cy="2694885"/>
            </a:xfrm>
          </p:grpSpPr>
          <p:cxnSp>
            <p:nvCxnSpPr>
              <p:cNvPr id="122" name="Straight Connector 121"/>
              <p:cNvCxnSpPr/>
              <p:nvPr/>
            </p:nvCxnSpPr>
            <p:spPr>
              <a:xfrm>
                <a:off x="4711017" y="198024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H="1">
                <a:off x="4200983" y="287757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4200983"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H="1">
                <a:off x="4200983" y="3772222"/>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4711017" y="377756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3952643"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3706973"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rot="16200000">
                <a:off x="3393210" y="3025820"/>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3" name="Group 130"/>
            <p:cNvGrpSpPr>
              <a:grpSpLocks/>
            </p:cNvGrpSpPr>
            <p:nvPr/>
          </p:nvGrpSpPr>
          <p:grpSpPr bwMode="auto">
            <a:xfrm>
              <a:off x="4724401" y="3413921"/>
              <a:ext cx="970237" cy="1602133"/>
              <a:chOff x="3079798" y="1981201"/>
              <a:chExt cx="1631998" cy="2694885"/>
            </a:xfrm>
          </p:grpSpPr>
          <p:cxnSp>
            <p:nvCxnSpPr>
              <p:cNvPr id="132" name="Straight Connector 131"/>
              <p:cNvCxnSpPr/>
              <p:nvPr/>
            </p:nvCxnSpPr>
            <p:spPr>
              <a:xfrm>
                <a:off x="4712149" y="198214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4202115" y="287946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4202115"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4202115" y="377411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4712149" y="377945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3953776"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3708105"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16200000">
                <a:off x="3394342" y="3027711"/>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4" name="Group 140"/>
            <p:cNvGrpSpPr>
              <a:grpSpLocks/>
            </p:cNvGrpSpPr>
            <p:nvPr/>
          </p:nvGrpSpPr>
          <p:grpSpPr bwMode="auto">
            <a:xfrm>
              <a:off x="6018449" y="3403932"/>
              <a:ext cx="970237" cy="1602133"/>
              <a:chOff x="3079798" y="1981201"/>
              <a:chExt cx="1631998" cy="2694885"/>
            </a:xfrm>
          </p:grpSpPr>
          <p:cxnSp>
            <p:nvCxnSpPr>
              <p:cNvPr id="142" name="Straight Connector 141"/>
              <p:cNvCxnSpPr/>
              <p:nvPr/>
            </p:nvCxnSpPr>
            <p:spPr>
              <a:xfrm>
                <a:off x="4711798" y="198024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H="1">
                <a:off x="4201766" y="287757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4201766"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H="1">
                <a:off x="4201766" y="3772222"/>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4711798" y="377756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3953424"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3707754"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rot="16200000">
                <a:off x="3393990" y="302582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5" name="Group 150"/>
            <p:cNvGrpSpPr>
              <a:grpSpLocks/>
            </p:cNvGrpSpPr>
            <p:nvPr/>
          </p:nvGrpSpPr>
          <p:grpSpPr bwMode="auto">
            <a:xfrm>
              <a:off x="2135597" y="4535244"/>
              <a:ext cx="970237" cy="1602133"/>
              <a:chOff x="3079798" y="1981201"/>
              <a:chExt cx="1631998" cy="2694885"/>
            </a:xfrm>
          </p:grpSpPr>
          <p:cxnSp>
            <p:nvCxnSpPr>
              <p:cNvPr id="152" name="Straight Connector 151"/>
              <p:cNvCxnSpPr/>
              <p:nvPr/>
            </p:nvCxnSpPr>
            <p:spPr>
              <a:xfrm>
                <a:off x="4711369" y="198145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flipH="1">
                <a:off x="4201337" y="287877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420133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flipH="1">
                <a:off x="4201337" y="377342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a:off x="4711369" y="377876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a:off x="3952995"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3707325"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rot="16200000">
                <a:off x="3393561" y="3027023"/>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6" name="Group 161"/>
            <p:cNvGrpSpPr>
              <a:grpSpLocks/>
            </p:cNvGrpSpPr>
            <p:nvPr/>
          </p:nvGrpSpPr>
          <p:grpSpPr bwMode="auto">
            <a:xfrm>
              <a:off x="3429645" y="4525256"/>
              <a:ext cx="970237" cy="1602133"/>
              <a:chOff x="3079798" y="1981201"/>
              <a:chExt cx="1631998" cy="2694885"/>
            </a:xfrm>
          </p:grpSpPr>
          <p:cxnSp>
            <p:nvCxnSpPr>
              <p:cNvPr id="163" name="Straight Connector 162"/>
              <p:cNvCxnSpPr/>
              <p:nvPr/>
            </p:nvCxnSpPr>
            <p:spPr>
              <a:xfrm>
                <a:off x="4711019" y="19822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H="1">
                <a:off x="4200985" y="287955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a:off x="420098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H="1">
                <a:off x="4200985" y="377420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a:off x="4711019" y="377954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395264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370697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rot="16200000">
                <a:off x="3393211" y="3027798"/>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7" name="Group 171"/>
            <p:cNvGrpSpPr>
              <a:grpSpLocks/>
            </p:cNvGrpSpPr>
            <p:nvPr/>
          </p:nvGrpSpPr>
          <p:grpSpPr bwMode="auto">
            <a:xfrm>
              <a:off x="4724400" y="4535244"/>
              <a:ext cx="970237" cy="1602133"/>
              <a:chOff x="3079798" y="1981201"/>
              <a:chExt cx="1631998" cy="2694885"/>
            </a:xfrm>
          </p:grpSpPr>
          <p:cxnSp>
            <p:nvCxnSpPr>
              <p:cNvPr id="173" name="Straight Connector 172"/>
              <p:cNvCxnSpPr/>
              <p:nvPr/>
            </p:nvCxnSpPr>
            <p:spPr>
              <a:xfrm>
                <a:off x="4712151" y="198145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H="1">
                <a:off x="4202117" y="287877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420211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flipH="1">
                <a:off x="4202117" y="377342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4712151" y="377876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395377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370810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a:off x="3394344" y="3027021"/>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8" name="Group 183"/>
            <p:cNvGrpSpPr>
              <a:grpSpLocks/>
            </p:cNvGrpSpPr>
            <p:nvPr/>
          </p:nvGrpSpPr>
          <p:grpSpPr bwMode="auto">
            <a:xfrm>
              <a:off x="6018448" y="4525256"/>
              <a:ext cx="970237" cy="1602133"/>
              <a:chOff x="3079798" y="1981201"/>
              <a:chExt cx="1631998" cy="2694885"/>
            </a:xfrm>
          </p:grpSpPr>
          <p:cxnSp>
            <p:nvCxnSpPr>
              <p:cNvPr id="185" name="Straight Connector 184"/>
              <p:cNvCxnSpPr/>
              <p:nvPr/>
            </p:nvCxnSpPr>
            <p:spPr>
              <a:xfrm>
                <a:off x="4711799" y="19822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flipH="1">
                <a:off x="4201767" y="287955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4201767"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flipH="1">
                <a:off x="4201767" y="377420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4711799" y="377954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a:off x="3953426"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a:off x="370775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rot="16200000">
                <a:off x="3393992" y="3027800"/>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209" name="Straight Connector 208"/>
          <p:cNvCxnSpPr/>
          <p:nvPr/>
        </p:nvCxnSpPr>
        <p:spPr>
          <a:xfrm>
            <a:off x="1676400" y="1981200"/>
            <a:ext cx="60960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a:off x="1676400" y="3103563"/>
            <a:ext cx="60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a:off x="1676400" y="4217988"/>
            <a:ext cx="60960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a:off x="1676400" y="5340350"/>
            <a:ext cx="60960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73419" name="Group 224"/>
          <p:cNvGrpSpPr>
            <a:grpSpLocks/>
          </p:cNvGrpSpPr>
          <p:nvPr/>
        </p:nvGrpSpPr>
        <p:grpSpPr bwMode="auto">
          <a:xfrm>
            <a:off x="2781300" y="1643063"/>
            <a:ext cx="4535488" cy="4016375"/>
            <a:chOff x="3851647" y="1427070"/>
            <a:chExt cx="4535195" cy="4014933"/>
          </a:xfrm>
        </p:grpSpPr>
        <p:sp>
          <p:nvSpPr>
            <p:cNvPr id="226" name="Oval 225"/>
            <p:cNvSpPr/>
            <p:nvPr/>
          </p:nvSpPr>
          <p:spPr>
            <a:xfrm>
              <a:off x="3851647" y="1436592"/>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27" name="Oval 226"/>
            <p:cNvSpPr/>
            <p:nvPr/>
          </p:nvSpPr>
          <p:spPr>
            <a:xfrm>
              <a:off x="5145376" y="1427070"/>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28" name="Oval 227"/>
            <p:cNvSpPr/>
            <p:nvPr/>
          </p:nvSpPr>
          <p:spPr>
            <a:xfrm>
              <a:off x="6440693" y="1436592"/>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29" name="Oval 228"/>
            <p:cNvSpPr/>
            <p:nvPr/>
          </p:nvSpPr>
          <p:spPr>
            <a:xfrm>
              <a:off x="7734421" y="1427070"/>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0" name="Oval 229"/>
            <p:cNvSpPr/>
            <p:nvPr/>
          </p:nvSpPr>
          <p:spPr>
            <a:xfrm>
              <a:off x="3851647" y="2555377"/>
              <a:ext cx="652421" cy="65381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1" name="Oval 230"/>
            <p:cNvSpPr/>
            <p:nvPr/>
          </p:nvSpPr>
          <p:spPr>
            <a:xfrm>
              <a:off x="5145376" y="2545855"/>
              <a:ext cx="652420"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2" name="Oval 231"/>
            <p:cNvSpPr/>
            <p:nvPr/>
          </p:nvSpPr>
          <p:spPr>
            <a:xfrm>
              <a:off x="6440693" y="2555377"/>
              <a:ext cx="652420" cy="65381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3" name="Oval 232"/>
            <p:cNvSpPr/>
            <p:nvPr/>
          </p:nvSpPr>
          <p:spPr>
            <a:xfrm>
              <a:off x="7734421" y="2545855"/>
              <a:ext cx="652421"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4" name="Oval 233"/>
            <p:cNvSpPr/>
            <p:nvPr/>
          </p:nvSpPr>
          <p:spPr>
            <a:xfrm>
              <a:off x="3851647" y="3667815"/>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5" name="Oval 234"/>
            <p:cNvSpPr/>
            <p:nvPr/>
          </p:nvSpPr>
          <p:spPr>
            <a:xfrm>
              <a:off x="5145376" y="3658294"/>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6" name="Oval 235"/>
            <p:cNvSpPr/>
            <p:nvPr/>
          </p:nvSpPr>
          <p:spPr>
            <a:xfrm>
              <a:off x="6440693" y="3667815"/>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7" name="Oval 236"/>
            <p:cNvSpPr/>
            <p:nvPr/>
          </p:nvSpPr>
          <p:spPr>
            <a:xfrm>
              <a:off x="7734421" y="3658294"/>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8" name="Oval 237"/>
            <p:cNvSpPr/>
            <p:nvPr/>
          </p:nvSpPr>
          <p:spPr>
            <a:xfrm>
              <a:off x="3851647" y="4789774"/>
              <a:ext cx="652421"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9" name="Oval 238"/>
            <p:cNvSpPr/>
            <p:nvPr/>
          </p:nvSpPr>
          <p:spPr>
            <a:xfrm>
              <a:off x="5145376" y="4780253"/>
              <a:ext cx="652420"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40" name="Oval 239"/>
            <p:cNvSpPr/>
            <p:nvPr/>
          </p:nvSpPr>
          <p:spPr>
            <a:xfrm>
              <a:off x="6440693" y="4789774"/>
              <a:ext cx="652420"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41" name="Oval 240"/>
            <p:cNvSpPr/>
            <p:nvPr/>
          </p:nvSpPr>
          <p:spPr>
            <a:xfrm>
              <a:off x="7734421" y="4780253"/>
              <a:ext cx="652421"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grpSp>
      <p:cxnSp>
        <p:nvCxnSpPr>
          <p:cNvPr id="215" name="Straight Arrow Connector 214"/>
          <p:cNvCxnSpPr/>
          <p:nvPr/>
        </p:nvCxnSpPr>
        <p:spPr>
          <a:xfrm>
            <a:off x="6973888" y="1165225"/>
            <a:ext cx="4762" cy="502920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216" name="Straight Arrow Connector 215"/>
          <p:cNvCxnSpPr/>
          <p:nvPr/>
        </p:nvCxnSpPr>
        <p:spPr>
          <a:xfrm>
            <a:off x="4384675" y="1165225"/>
            <a:ext cx="4763" cy="1644650"/>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17" name="Straight Arrow Connector 216"/>
          <p:cNvCxnSpPr/>
          <p:nvPr/>
        </p:nvCxnSpPr>
        <p:spPr>
          <a:xfrm>
            <a:off x="3094038" y="1152525"/>
            <a:ext cx="4762" cy="1646238"/>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14" name="Straight Arrow Connector 213"/>
          <p:cNvCxnSpPr/>
          <p:nvPr/>
        </p:nvCxnSpPr>
        <p:spPr>
          <a:xfrm>
            <a:off x="5694363" y="1173163"/>
            <a:ext cx="0" cy="502920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273424" name="Title 1"/>
          <p:cNvSpPr>
            <a:spLocks noGrp="1"/>
          </p:cNvSpPr>
          <p:nvPr>
            <p:ph type="title"/>
          </p:nvPr>
        </p:nvSpPr>
        <p:spPr/>
        <p:txBody>
          <a:bodyPr/>
          <a:lstStyle/>
          <a:p>
            <a:pPr eaLnBrk="1" hangingPunct="1"/>
            <a:r>
              <a:rPr lang="en-US">
                <a:latin typeface="Calibri" charset="0"/>
              </a:rPr>
              <a:t>Read from Flash Cell Array</a:t>
            </a:r>
          </a:p>
        </p:txBody>
      </p:sp>
      <p:grpSp>
        <p:nvGrpSpPr>
          <p:cNvPr id="15" name="Group 14"/>
          <p:cNvGrpSpPr>
            <a:grpSpLocks/>
          </p:cNvGrpSpPr>
          <p:nvPr/>
        </p:nvGrpSpPr>
        <p:grpSpPr bwMode="auto">
          <a:xfrm>
            <a:off x="2781300" y="1644650"/>
            <a:ext cx="4535488" cy="4014788"/>
            <a:chOff x="3851647" y="1427070"/>
            <a:chExt cx="4535195" cy="4014933"/>
          </a:xfrm>
        </p:grpSpPr>
        <p:sp>
          <p:nvSpPr>
            <p:cNvPr id="178" name="Oval 177"/>
            <p:cNvSpPr/>
            <p:nvPr/>
          </p:nvSpPr>
          <p:spPr>
            <a:xfrm>
              <a:off x="3851647" y="1436595"/>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50" name="Oval 49"/>
            <p:cNvSpPr/>
            <p:nvPr/>
          </p:nvSpPr>
          <p:spPr>
            <a:xfrm>
              <a:off x="5145376" y="1427070"/>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60" name="Oval 59"/>
            <p:cNvSpPr/>
            <p:nvPr/>
          </p:nvSpPr>
          <p:spPr>
            <a:xfrm>
              <a:off x="6440693" y="1436595"/>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70" name="Oval 69"/>
            <p:cNvSpPr/>
            <p:nvPr/>
          </p:nvSpPr>
          <p:spPr>
            <a:xfrm>
              <a:off x="7734421" y="1427070"/>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80" name="Oval 79"/>
            <p:cNvSpPr/>
            <p:nvPr/>
          </p:nvSpPr>
          <p:spPr>
            <a:xfrm>
              <a:off x="3851647" y="2555824"/>
              <a:ext cx="652421" cy="652486"/>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90" name="Oval 89"/>
            <p:cNvSpPr/>
            <p:nvPr/>
          </p:nvSpPr>
          <p:spPr>
            <a:xfrm>
              <a:off x="5145376" y="2546298"/>
              <a:ext cx="652420" cy="652486"/>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00" name="Oval 99"/>
            <p:cNvSpPr/>
            <p:nvPr/>
          </p:nvSpPr>
          <p:spPr>
            <a:xfrm>
              <a:off x="6440693" y="2555824"/>
              <a:ext cx="652420"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10" name="Oval 109"/>
            <p:cNvSpPr/>
            <p:nvPr/>
          </p:nvSpPr>
          <p:spPr>
            <a:xfrm>
              <a:off x="7734421" y="2546298"/>
              <a:ext cx="652421"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20" name="Oval 119"/>
            <p:cNvSpPr/>
            <p:nvPr/>
          </p:nvSpPr>
          <p:spPr>
            <a:xfrm>
              <a:off x="3851647" y="3668701"/>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30" name="Oval 129"/>
            <p:cNvSpPr/>
            <p:nvPr/>
          </p:nvSpPr>
          <p:spPr>
            <a:xfrm>
              <a:off x="5145376" y="3657589"/>
              <a:ext cx="652420"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40" name="Oval 139"/>
            <p:cNvSpPr/>
            <p:nvPr/>
          </p:nvSpPr>
          <p:spPr>
            <a:xfrm>
              <a:off x="6440693" y="3668701"/>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0" name="Oval 149"/>
            <p:cNvSpPr/>
            <p:nvPr/>
          </p:nvSpPr>
          <p:spPr>
            <a:xfrm>
              <a:off x="7734421" y="3657589"/>
              <a:ext cx="652421"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1" name="Oval 160"/>
            <p:cNvSpPr/>
            <p:nvPr/>
          </p:nvSpPr>
          <p:spPr>
            <a:xfrm>
              <a:off x="3851647" y="4789516"/>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71" name="Oval 170"/>
            <p:cNvSpPr/>
            <p:nvPr/>
          </p:nvSpPr>
          <p:spPr>
            <a:xfrm>
              <a:off x="5145376" y="4779991"/>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3" name="Oval 182"/>
            <p:cNvSpPr/>
            <p:nvPr/>
          </p:nvSpPr>
          <p:spPr>
            <a:xfrm>
              <a:off x="6440693" y="4789516"/>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3" name="Oval 192"/>
            <p:cNvSpPr/>
            <p:nvPr/>
          </p:nvSpPr>
          <p:spPr>
            <a:xfrm>
              <a:off x="7734421" y="4779991"/>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grpSp>
      <p:sp>
        <p:nvSpPr>
          <p:cNvPr id="3" name="TextBox 2"/>
          <p:cNvSpPr txBox="1"/>
          <p:nvPr/>
        </p:nvSpPr>
        <p:spPr>
          <a:xfrm>
            <a:off x="2732088" y="172720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3.0V</a:t>
            </a:r>
          </a:p>
        </p:txBody>
      </p:sp>
      <p:sp>
        <p:nvSpPr>
          <p:cNvPr id="194" name="TextBox 193"/>
          <p:cNvSpPr txBox="1"/>
          <p:nvPr/>
        </p:nvSpPr>
        <p:spPr>
          <a:xfrm>
            <a:off x="4035425" y="172720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3.8V</a:t>
            </a:r>
          </a:p>
        </p:txBody>
      </p:sp>
      <p:sp>
        <p:nvSpPr>
          <p:cNvPr id="195" name="TextBox 194"/>
          <p:cNvSpPr txBox="1"/>
          <p:nvPr/>
        </p:nvSpPr>
        <p:spPr>
          <a:xfrm>
            <a:off x="5322888" y="172720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3.9V</a:t>
            </a:r>
          </a:p>
        </p:txBody>
      </p:sp>
      <p:sp>
        <p:nvSpPr>
          <p:cNvPr id="196" name="TextBox 195"/>
          <p:cNvSpPr txBox="1"/>
          <p:nvPr/>
        </p:nvSpPr>
        <p:spPr>
          <a:xfrm>
            <a:off x="6610350" y="172720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4.8V</a:t>
            </a:r>
          </a:p>
        </p:txBody>
      </p:sp>
      <p:sp>
        <p:nvSpPr>
          <p:cNvPr id="197" name="TextBox 196"/>
          <p:cNvSpPr txBox="1"/>
          <p:nvPr/>
        </p:nvSpPr>
        <p:spPr>
          <a:xfrm>
            <a:off x="2732088" y="286385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3.5V</a:t>
            </a:r>
          </a:p>
        </p:txBody>
      </p:sp>
      <p:sp>
        <p:nvSpPr>
          <p:cNvPr id="198" name="TextBox 197"/>
          <p:cNvSpPr txBox="1"/>
          <p:nvPr/>
        </p:nvSpPr>
        <p:spPr>
          <a:xfrm>
            <a:off x="4035425" y="286385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2.9V</a:t>
            </a:r>
          </a:p>
        </p:txBody>
      </p:sp>
      <p:sp>
        <p:nvSpPr>
          <p:cNvPr id="199" name="TextBox 198"/>
          <p:cNvSpPr txBox="1"/>
          <p:nvPr/>
        </p:nvSpPr>
        <p:spPr>
          <a:xfrm>
            <a:off x="5322888" y="286385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2.4V</a:t>
            </a:r>
          </a:p>
        </p:txBody>
      </p:sp>
      <p:sp>
        <p:nvSpPr>
          <p:cNvPr id="200" name="TextBox 199"/>
          <p:cNvSpPr txBox="1"/>
          <p:nvPr/>
        </p:nvSpPr>
        <p:spPr>
          <a:xfrm>
            <a:off x="6610350" y="286385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2.1V</a:t>
            </a:r>
          </a:p>
        </p:txBody>
      </p:sp>
      <p:sp>
        <p:nvSpPr>
          <p:cNvPr id="201" name="TextBox 200"/>
          <p:cNvSpPr txBox="1"/>
          <p:nvPr/>
        </p:nvSpPr>
        <p:spPr>
          <a:xfrm>
            <a:off x="2733675" y="3976688"/>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2.2V</a:t>
            </a:r>
          </a:p>
        </p:txBody>
      </p:sp>
      <p:sp>
        <p:nvSpPr>
          <p:cNvPr id="202" name="TextBox 201"/>
          <p:cNvSpPr txBox="1"/>
          <p:nvPr/>
        </p:nvSpPr>
        <p:spPr>
          <a:xfrm>
            <a:off x="4037013" y="3976688"/>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4.3V</a:t>
            </a:r>
          </a:p>
        </p:txBody>
      </p:sp>
      <p:sp>
        <p:nvSpPr>
          <p:cNvPr id="203" name="TextBox 202"/>
          <p:cNvSpPr txBox="1"/>
          <p:nvPr/>
        </p:nvSpPr>
        <p:spPr>
          <a:xfrm>
            <a:off x="5324475" y="3976688"/>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4.6V</a:t>
            </a:r>
          </a:p>
        </p:txBody>
      </p:sp>
      <p:sp>
        <p:nvSpPr>
          <p:cNvPr id="204" name="TextBox 203"/>
          <p:cNvSpPr txBox="1"/>
          <p:nvPr/>
        </p:nvSpPr>
        <p:spPr>
          <a:xfrm>
            <a:off x="6611938" y="3976688"/>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1.8V</a:t>
            </a:r>
          </a:p>
        </p:txBody>
      </p:sp>
      <p:sp>
        <p:nvSpPr>
          <p:cNvPr id="205" name="TextBox 204"/>
          <p:cNvSpPr txBox="1"/>
          <p:nvPr/>
        </p:nvSpPr>
        <p:spPr>
          <a:xfrm>
            <a:off x="2732088" y="5097463"/>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3.5V</a:t>
            </a:r>
          </a:p>
        </p:txBody>
      </p:sp>
      <p:sp>
        <p:nvSpPr>
          <p:cNvPr id="206" name="TextBox 205"/>
          <p:cNvSpPr txBox="1"/>
          <p:nvPr/>
        </p:nvSpPr>
        <p:spPr>
          <a:xfrm>
            <a:off x="4035425" y="5097463"/>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2.3V</a:t>
            </a:r>
          </a:p>
        </p:txBody>
      </p:sp>
      <p:sp>
        <p:nvSpPr>
          <p:cNvPr id="207" name="TextBox 206"/>
          <p:cNvSpPr txBox="1"/>
          <p:nvPr/>
        </p:nvSpPr>
        <p:spPr>
          <a:xfrm>
            <a:off x="5322888" y="5097463"/>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1.9V</a:t>
            </a:r>
          </a:p>
        </p:txBody>
      </p:sp>
      <p:sp>
        <p:nvSpPr>
          <p:cNvPr id="208" name="TextBox 207"/>
          <p:cNvSpPr txBox="1"/>
          <p:nvPr/>
        </p:nvSpPr>
        <p:spPr>
          <a:xfrm>
            <a:off x="6610350" y="5097463"/>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4.3V</a:t>
            </a:r>
          </a:p>
        </p:txBody>
      </p:sp>
      <p:sp>
        <p:nvSpPr>
          <p:cNvPr id="213" name="TextBox 212"/>
          <p:cNvSpPr txBox="1"/>
          <p:nvPr/>
        </p:nvSpPr>
        <p:spPr>
          <a:xfrm>
            <a:off x="254000" y="2657475"/>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read</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 2.5 V</a:t>
            </a:r>
          </a:p>
        </p:txBody>
      </p:sp>
      <p:sp>
        <p:nvSpPr>
          <p:cNvPr id="219" name="TextBox 218"/>
          <p:cNvSpPr txBox="1"/>
          <p:nvPr/>
        </p:nvSpPr>
        <p:spPr>
          <a:xfrm>
            <a:off x="254000" y="1530350"/>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5.0 V</a:t>
            </a:r>
          </a:p>
        </p:txBody>
      </p:sp>
      <p:sp>
        <p:nvSpPr>
          <p:cNvPr id="220" name="TextBox 219"/>
          <p:cNvSpPr txBox="1"/>
          <p:nvPr/>
        </p:nvSpPr>
        <p:spPr>
          <a:xfrm>
            <a:off x="254000" y="3751263"/>
            <a:ext cx="1835150" cy="46196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5.0 V</a:t>
            </a:r>
          </a:p>
        </p:txBody>
      </p:sp>
      <p:sp>
        <p:nvSpPr>
          <p:cNvPr id="221" name="TextBox 220"/>
          <p:cNvSpPr txBox="1"/>
          <p:nvPr/>
        </p:nvSpPr>
        <p:spPr>
          <a:xfrm>
            <a:off x="254000" y="4862513"/>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5.0 V</a:t>
            </a:r>
          </a:p>
        </p:txBody>
      </p:sp>
      <p:sp>
        <p:nvSpPr>
          <p:cNvPr id="218" name="TextBox 217"/>
          <p:cNvSpPr txBox="1"/>
          <p:nvPr/>
        </p:nvSpPr>
        <p:spPr>
          <a:xfrm>
            <a:off x="5272088" y="6030913"/>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solidFill>
                <a:effectLst/>
                <a:uLnTx/>
                <a:uFillTx/>
                <a:latin typeface="Calibri"/>
                <a:ea typeface="ＭＳ Ｐゴシック" charset="0"/>
                <a:cs typeface="ＭＳ Ｐゴシック" charset="0"/>
              </a:rPr>
              <a:t>1</a:t>
            </a:r>
          </a:p>
        </p:txBody>
      </p:sp>
      <p:sp>
        <p:nvSpPr>
          <p:cNvPr id="222" name="TextBox 221"/>
          <p:cNvSpPr txBox="1"/>
          <p:nvPr/>
        </p:nvSpPr>
        <p:spPr>
          <a:xfrm>
            <a:off x="6569075" y="6030913"/>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solidFill>
                <a:effectLst/>
                <a:uLnTx/>
                <a:uFillTx/>
                <a:latin typeface="Calibri"/>
                <a:ea typeface="ＭＳ Ｐゴシック" charset="0"/>
                <a:cs typeface="ＭＳ Ｐゴシック" charset="0"/>
              </a:rPr>
              <a:t>1</a:t>
            </a:r>
          </a:p>
        </p:txBody>
      </p:sp>
      <p:sp>
        <p:nvSpPr>
          <p:cNvPr id="223" name="TextBox 222"/>
          <p:cNvSpPr txBox="1"/>
          <p:nvPr/>
        </p:nvSpPr>
        <p:spPr>
          <a:xfrm>
            <a:off x="3978275" y="6030913"/>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0</a:t>
            </a:r>
          </a:p>
        </p:txBody>
      </p:sp>
      <p:sp>
        <p:nvSpPr>
          <p:cNvPr id="224" name="TextBox 223"/>
          <p:cNvSpPr txBox="1"/>
          <p:nvPr/>
        </p:nvSpPr>
        <p:spPr>
          <a:xfrm>
            <a:off x="2668588" y="6030913"/>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0</a:t>
            </a:r>
          </a:p>
        </p:txBody>
      </p:sp>
      <p:sp>
        <p:nvSpPr>
          <p:cNvPr id="242" name="TextBox 241"/>
          <p:cNvSpPr txBox="1"/>
          <p:nvPr/>
        </p:nvSpPr>
        <p:spPr>
          <a:xfrm>
            <a:off x="463550" y="5969000"/>
            <a:ext cx="2268538" cy="83026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Correct values for page 2:</a:t>
            </a:r>
          </a:p>
        </p:txBody>
      </p:sp>
      <p:sp>
        <p:nvSpPr>
          <p:cNvPr id="273451" name="Slide Number Placeholder 6"/>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131</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
        <p:nvSpPr>
          <p:cNvPr id="251" name="TextBox 250"/>
          <p:cNvSpPr txBox="1"/>
          <p:nvPr/>
        </p:nvSpPr>
        <p:spPr>
          <a:xfrm>
            <a:off x="7772400" y="176212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1</a:t>
            </a:r>
          </a:p>
        </p:txBody>
      </p:sp>
      <p:sp>
        <p:nvSpPr>
          <p:cNvPr id="252" name="TextBox 251"/>
          <p:cNvSpPr txBox="1"/>
          <p:nvPr/>
        </p:nvSpPr>
        <p:spPr>
          <a:xfrm>
            <a:off x="7772400" y="287337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2</a:t>
            </a:r>
          </a:p>
        </p:txBody>
      </p:sp>
      <p:sp>
        <p:nvSpPr>
          <p:cNvPr id="253" name="TextBox 252"/>
          <p:cNvSpPr txBox="1"/>
          <p:nvPr/>
        </p:nvSpPr>
        <p:spPr>
          <a:xfrm>
            <a:off x="7772400" y="401002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3</a:t>
            </a:r>
          </a:p>
        </p:txBody>
      </p:sp>
      <p:sp>
        <p:nvSpPr>
          <p:cNvPr id="254" name="TextBox 253"/>
          <p:cNvSpPr txBox="1"/>
          <p:nvPr/>
        </p:nvSpPr>
        <p:spPr>
          <a:xfrm>
            <a:off x="7772400" y="5100638"/>
            <a:ext cx="1004888"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4</a:t>
            </a:r>
          </a:p>
        </p:txBody>
      </p:sp>
      <p:sp>
        <p:nvSpPr>
          <p:cNvPr id="259" name="Rectangle 258"/>
          <p:cNvSpPr/>
          <p:nvPr/>
        </p:nvSpPr>
        <p:spPr>
          <a:xfrm>
            <a:off x="1676400" y="3875088"/>
            <a:ext cx="6096000" cy="6588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Pass (5V)</a:t>
            </a:r>
          </a:p>
        </p:txBody>
      </p:sp>
      <p:sp>
        <p:nvSpPr>
          <p:cNvPr id="260" name="Rectangle 259"/>
          <p:cNvSpPr/>
          <p:nvPr/>
        </p:nvSpPr>
        <p:spPr>
          <a:xfrm>
            <a:off x="1676400" y="2767013"/>
            <a:ext cx="6096000" cy="6588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Read (2.5V)</a:t>
            </a:r>
          </a:p>
        </p:txBody>
      </p:sp>
      <p:sp>
        <p:nvSpPr>
          <p:cNvPr id="261" name="Rectangle 260"/>
          <p:cNvSpPr/>
          <p:nvPr/>
        </p:nvSpPr>
        <p:spPr>
          <a:xfrm>
            <a:off x="1676400" y="1646238"/>
            <a:ext cx="6096000" cy="6588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Pass (5V)</a:t>
            </a:r>
          </a:p>
        </p:txBody>
      </p:sp>
      <p:sp>
        <p:nvSpPr>
          <p:cNvPr id="262" name="Rectangle 261"/>
          <p:cNvSpPr/>
          <p:nvPr/>
        </p:nvSpPr>
        <p:spPr>
          <a:xfrm>
            <a:off x="1676400" y="4995863"/>
            <a:ext cx="6096000" cy="660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Pass (5V)</a:t>
            </a:r>
          </a:p>
        </p:txBody>
      </p:sp>
    </p:spTree>
    <p:custDataLst>
      <p:tags r:id="rId1"/>
    </p:custDataLst>
    <p:extLst>
      <p:ext uri="{BB962C8B-B14F-4D97-AF65-F5344CB8AC3E}">
        <p14:creationId xmlns:p14="http://schemas.microsoft.com/office/powerpoint/2010/main" val="18987583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fade">
                                      <p:cBhvr>
                                        <p:cTn id="7" dur="500"/>
                                        <p:tgtEl>
                                          <p:spTgt spid="26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0"/>
                                        </p:tgtEl>
                                        <p:attrNameLst>
                                          <p:attrName>style.visibility</p:attrName>
                                        </p:attrNameLst>
                                      </p:cBhvr>
                                      <p:to>
                                        <p:strVal val="visible"/>
                                      </p:to>
                                    </p:set>
                                    <p:animEffect transition="in" filter="fade">
                                      <p:cBhvr>
                                        <p:cTn id="10" dur="500"/>
                                        <p:tgtEl>
                                          <p:spTgt spid="26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1"/>
                                        </p:tgtEl>
                                        <p:attrNameLst>
                                          <p:attrName>style.visibility</p:attrName>
                                        </p:attrNameLst>
                                      </p:cBhvr>
                                      <p:to>
                                        <p:strVal val="visible"/>
                                      </p:to>
                                    </p:set>
                                    <p:animEffect transition="in" filter="fade">
                                      <p:cBhvr>
                                        <p:cTn id="13" dur="500"/>
                                        <p:tgtEl>
                                          <p:spTgt spid="26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9"/>
                                        </p:tgtEl>
                                        <p:attrNameLst>
                                          <p:attrName>style.visibility</p:attrName>
                                        </p:attrNameLst>
                                      </p:cBhvr>
                                      <p:to>
                                        <p:strVal val="visible"/>
                                      </p:to>
                                    </p:set>
                                    <p:animEffect transition="in" filter="fade">
                                      <p:cBhvr>
                                        <p:cTn id="16" dur="500"/>
                                        <p:tgtEl>
                                          <p:spTgt spid="25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xit" presetSubtype="0" fill="hold" grpId="1" nodeType="clickEffect">
                                  <p:stCondLst>
                                    <p:cond delay="0"/>
                                  </p:stCondLst>
                                  <p:childTnLst>
                                    <p:animEffect transition="out" filter="fade">
                                      <p:cBhvr>
                                        <p:cTn id="20" dur="500"/>
                                        <p:tgtEl>
                                          <p:spTgt spid="262"/>
                                        </p:tgtEl>
                                      </p:cBhvr>
                                    </p:animEffect>
                                    <p:set>
                                      <p:cBhvr>
                                        <p:cTn id="21" dur="1" fill="hold">
                                          <p:stCondLst>
                                            <p:cond delay="499"/>
                                          </p:stCondLst>
                                        </p:cTn>
                                        <p:tgtEl>
                                          <p:spTgt spid="262"/>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260"/>
                                        </p:tgtEl>
                                      </p:cBhvr>
                                    </p:animEffect>
                                    <p:set>
                                      <p:cBhvr>
                                        <p:cTn id="24" dur="1" fill="hold">
                                          <p:stCondLst>
                                            <p:cond delay="499"/>
                                          </p:stCondLst>
                                        </p:cTn>
                                        <p:tgtEl>
                                          <p:spTgt spid="260"/>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261"/>
                                        </p:tgtEl>
                                      </p:cBhvr>
                                    </p:animEffect>
                                    <p:set>
                                      <p:cBhvr>
                                        <p:cTn id="27" dur="1" fill="hold">
                                          <p:stCondLst>
                                            <p:cond delay="499"/>
                                          </p:stCondLst>
                                        </p:cTn>
                                        <p:tgtEl>
                                          <p:spTgt spid="261"/>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259"/>
                                        </p:tgtEl>
                                      </p:cBhvr>
                                    </p:animEffect>
                                    <p:set>
                                      <p:cBhvr>
                                        <p:cTn id="30" dur="1" fill="hold">
                                          <p:stCondLst>
                                            <p:cond delay="499"/>
                                          </p:stCondLst>
                                        </p:cTn>
                                        <p:tgtEl>
                                          <p:spTgt spid="259"/>
                                        </p:tgtEl>
                                        <p:attrNameLst>
                                          <p:attrName>style.visibility</p:attrName>
                                        </p:attrNameLst>
                                      </p:cBhvr>
                                      <p:to>
                                        <p:strVal val="hidden"/>
                                      </p:to>
                                    </p:set>
                                  </p:childTnLst>
                                </p:cTn>
                              </p:par>
                            </p:childTnLst>
                          </p:cTn>
                        </p:par>
                        <p:par>
                          <p:cTn id="31" fill="hold" nodeType="afterGroup">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219"/>
                                        </p:tgtEl>
                                        <p:attrNameLst>
                                          <p:attrName>style.visibility</p:attrName>
                                        </p:attrNameLst>
                                      </p:cBhvr>
                                      <p:to>
                                        <p:strVal val="visible"/>
                                      </p:to>
                                    </p:set>
                                    <p:animEffect transition="in" filter="fade">
                                      <p:cBhvr>
                                        <p:cTn id="34" dur="500"/>
                                        <p:tgtEl>
                                          <p:spTgt spid="2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3"/>
                                        </p:tgtEl>
                                        <p:attrNameLst>
                                          <p:attrName>style.visibility</p:attrName>
                                        </p:attrNameLst>
                                      </p:cBhvr>
                                      <p:to>
                                        <p:strVal val="visible"/>
                                      </p:to>
                                    </p:set>
                                    <p:animEffect transition="in" filter="fade">
                                      <p:cBhvr>
                                        <p:cTn id="37" dur="500"/>
                                        <p:tgtEl>
                                          <p:spTgt spid="2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0"/>
                                        </p:tgtEl>
                                        <p:attrNameLst>
                                          <p:attrName>style.visibility</p:attrName>
                                        </p:attrNameLst>
                                      </p:cBhvr>
                                      <p:to>
                                        <p:strVal val="visible"/>
                                      </p:to>
                                    </p:set>
                                    <p:animEffect transition="in" filter="fade">
                                      <p:cBhvr>
                                        <p:cTn id="40" dur="500"/>
                                        <p:tgtEl>
                                          <p:spTgt spid="2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1"/>
                                        </p:tgtEl>
                                        <p:attrNameLst>
                                          <p:attrName>style.visibility</p:attrName>
                                        </p:attrNameLst>
                                      </p:cBhvr>
                                      <p:to>
                                        <p:strVal val="visible"/>
                                      </p:to>
                                    </p:set>
                                    <p:animEffect transition="in" filter="fade">
                                      <p:cBhvr>
                                        <p:cTn id="43" dur="500"/>
                                        <p:tgtEl>
                                          <p:spTgt spid="221"/>
                                        </p:tgtEl>
                                      </p:cBhvr>
                                    </p:animEffect>
                                  </p:childTnLst>
                                </p:cTn>
                              </p:par>
                              <p:par>
                                <p:cTn id="44" presetID="10" presetClass="entr" presetSubtype="0" fill="hold" nodeType="withEffect">
                                  <p:stCondLst>
                                    <p:cond delay="0"/>
                                  </p:stCondLst>
                                  <p:childTnLst>
                                    <p:set>
                                      <p:cBhvr>
                                        <p:cTn id="45" dur="1" fill="hold">
                                          <p:stCondLst>
                                            <p:cond delay="0"/>
                                          </p:stCondLst>
                                        </p:cTn>
                                        <p:tgtEl>
                                          <p:spTgt spid="209"/>
                                        </p:tgtEl>
                                        <p:attrNameLst>
                                          <p:attrName>style.visibility</p:attrName>
                                        </p:attrNameLst>
                                      </p:cBhvr>
                                      <p:to>
                                        <p:strVal val="visible"/>
                                      </p:to>
                                    </p:set>
                                    <p:animEffect transition="in" filter="fade">
                                      <p:cBhvr>
                                        <p:cTn id="46" dur="500"/>
                                        <p:tgtEl>
                                          <p:spTgt spid="209"/>
                                        </p:tgtEl>
                                      </p:cBhvr>
                                    </p:animEffect>
                                  </p:childTnLst>
                                </p:cTn>
                              </p:par>
                              <p:par>
                                <p:cTn id="47" presetID="10" presetClass="entr" presetSubtype="0" fill="hold" nodeType="withEffect">
                                  <p:stCondLst>
                                    <p:cond delay="0"/>
                                  </p:stCondLst>
                                  <p:childTnLst>
                                    <p:set>
                                      <p:cBhvr>
                                        <p:cTn id="48" dur="1" fill="hold">
                                          <p:stCondLst>
                                            <p:cond delay="0"/>
                                          </p:stCondLst>
                                        </p:cTn>
                                        <p:tgtEl>
                                          <p:spTgt spid="210"/>
                                        </p:tgtEl>
                                        <p:attrNameLst>
                                          <p:attrName>style.visibility</p:attrName>
                                        </p:attrNameLst>
                                      </p:cBhvr>
                                      <p:to>
                                        <p:strVal val="visible"/>
                                      </p:to>
                                    </p:set>
                                    <p:animEffect transition="in" filter="fade">
                                      <p:cBhvr>
                                        <p:cTn id="49" dur="500"/>
                                        <p:tgtEl>
                                          <p:spTgt spid="210"/>
                                        </p:tgtEl>
                                      </p:cBhvr>
                                    </p:animEffect>
                                  </p:childTnLst>
                                </p:cTn>
                              </p:par>
                              <p:par>
                                <p:cTn id="50" presetID="10" presetClass="entr" presetSubtype="0" fill="hold" nodeType="withEffect">
                                  <p:stCondLst>
                                    <p:cond delay="0"/>
                                  </p:stCondLst>
                                  <p:childTnLst>
                                    <p:set>
                                      <p:cBhvr>
                                        <p:cTn id="51" dur="1" fill="hold">
                                          <p:stCondLst>
                                            <p:cond delay="0"/>
                                          </p:stCondLst>
                                        </p:cTn>
                                        <p:tgtEl>
                                          <p:spTgt spid="211"/>
                                        </p:tgtEl>
                                        <p:attrNameLst>
                                          <p:attrName>style.visibility</p:attrName>
                                        </p:attrNameLst>
                                      </p:cBhvr>
                                      <p:to>
                                        <p:strVal val="visible"/>
                                      </p:to>
                                    </p:set>
                                    <p:animEffect transition="in" filter="fade">
                                      <p:cBhvr>
                                        <p:cTn id="52" dur="500"/>
                                        <p:tgtEl>
                                          <p:spTgt spid="211"/>
                                        </p:tgtEl>
                                      </p:cBhvr>
                                    </p:animEffect>
                                  </p:childTnLst>
                                </p:cTn>
                              </p:par>
                              <p:par>
                                <p:cTn id="53" presetID="10" presetClass="entr" presetSubtype="0" fill="hold" nodeType="withEffect">
                                  <p:stCondLst>
                                    <p:cond delay="0"/>
                                  </p:stCondLst>
                                  <p:childTnLst>
                                    <p:set>
                                      <p:cBhvr>
                                        <p:cTn id="54" dur="1" fill="hold">
                                          <p:stCondLst>
                                            <p:cond delay="0"/>
                                          </p:stCondLst>
                                        </p:cTn>
                                        <p:tgtEl>
                                          <p:spTgt spid="212"/>
                                        </p:tgtEl>
                                        <p:attrNameLst>
                                          <p:attrName>style.visibility</p:attrName>
                                        </p:attrNameLst>
                                      </p:cBhvr>
                                      <p:to>
                                        <p:strVal val="visible"/>
                                      </p:to>
                                    </p:set>
                                    <p:animEffect transition="in" filter="fade">
                                      <p:cBhvr>
                                        <p:cTn id="55" dur="500"/>
                                        <p:tgtEl>
                                          <p:spTgt spid="212"/>
                                        </p:tgtEl>
                                      </p:cBhvr>
                                    </p:animEffect>
                                  </p:childTnLst>
                                </p:cTn>
                              </p:par>
                            </p:childTnLst>
                          </p:cTn>
                        </p:par>
                        <p:par>
                          <p:cTn id="56" fill="hold" nodeType="afterGroup">
                            <p:stCondLst>
                              <p:cond delay="1000"/>
                            </p:stCondLst>
                            <p:childTnLst>
                              <p:par>
                                <p:cTn id="57" presetID="10" presetClass="entr" presetSubtype="0"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1" fill="hold" nodeType="clickEffect">
                                  <p:stCondLst>
                                    <p:cond delay="0"/>
                                  </p:stCondLst>
                                  <p:childTnLst>
                                    <p:set>
                                      <p:cBhvr>
                                        <p:cTn id="63" dur="1" fill="hold">
                                          <p:stCondLst>
                                            <p:cond delay="0"/>
                                          </p:stCondLst>
                                        </p:cTn>
                                        <p:tgtEl>
                                          <p:spTgt spid="217"/>
                                        </p:tgtEl>
                                        <p:attrNameLst>
                                          <p:attrName>style.visibility</p:attrName>
                                        </p:attrNameLst>
                                      </p:cBhvr>
                                      <p:to>
                                        <p:strVal val="visible"/>
                                      </p:to>
                                    </p:set>
                                    <p:animEffect transition="in" filter="wipe(up)">
                                      <p:cBhvr>
                                        <p:cTn id="64" dur="500"/>
                                        <p:tgtEl>
                                          <p:spTgt spid="217"/>
                                        </p:tgtEl>
                                      </p:cBhvr>
                                    </p:animEffect>
                                  </p:childTnLst>
                                </p:cTn>
                              </p:par>
                              <p:par>
                                <p:cTn id="65" presetID="22" presetClass="entr" presetSubtype="1" fill="hold" nodeType="withEffect">
                                  <p:stCondLst>
                                    <p:cond delay="0"/>
                                  </p:stCondLst>
                                  <p:childTnLst>
                                    <p:set>
                                      <p:cBhvr>
                                        <p:cTn id="66" dur="1" fill="hold">
                                          <p:stCondLst>
                                            <p:cond delay="0"/>
                                          </p:stCondLst>
                                        </p:cTn>
                                        <p:tgtEl>
                                          <p:spTgt spid="216"/>
                                        </p:tgtEl>
                                        <p:attrNameLst>
                                          <p:attrName>style.visibility</p:attrName>
                                        </p:attrNameLst>
                                      </p:cBhvr>
                                      <p:to>
                                        <p:strVal val="visible"/>
                                      </p:to>
                                    </p:set>
                                    <p:animEffect transition="in" filter="wipe(up)">
                                      <p:cBhvr>
                                        <p:cTn id="67" dur="500"/>
                                        <p:tgtEl>
                                          <p:spTgt spid="216"/>
                                        </p:tgtEl>
                                      </p:cBhvr>
                                    </p:animEffect>
                                  </p:childTnLst>
                                </p:cTn>
                              </p:par>
                              <p:par>
                                <p:cTn id="68" presetID="22" presetClass="entr" presetSubtype="1" fill="hold" nodeType="withEffect">
                                  <p:stCondLst>
                                    <p:cond delay="0"/>
                                  </p:stCondLst>
                                  <p:childTnLst>
                                    <p:set>
                                      <p:cBhvr>
                                        <p:cTn id="69" dur="1" fill="hold">
                                          <p:stCondLst>
                                            <p:cond delay="0"/>
                                          </p:stCondLst>
                                        </p:cTn>
                                        <p:tgtEl>
                                          <p:spTgt spid="214"/>
                                        </p:tgtEl>
                                        <p:attrNameLst>
                                          <p:attrName>style.visibility</p:attrName>
                                        </p:attrNameLst>
                                      </p:cBhvr>
                                      <p:to>
                                        <p:strVal val="visible"/>
                                      </p:to>
                                    </p:set>
                                    <p:animEffect transition="in" filter="wipe(up)">
                                      <p:cBhvr>
                                        <p:cTn id="70" dur="500"/>
                                        <p:tgtEl>
                                          <p:spTgt spid="214"/>
                                        </p:tgtEl>
                                      </p:cBhvr>
                                    </p:animEffect>
                                  </p:childTnLst>
                                </p:cTn>
                              </p:par>
                              <p:par>
                                <p:cTn id="71" presetID="22" presetClass="entr" presetSubtype="1" fill="hold" nodeType="withEffect">
                                  <p:stCondLst>
                                    <p:cond delay="0"/>
                                  </p:stCondLst>
                                  <p:childTnLst>
                                    <p:set>
                                      <p:cBhvr>
                                        <p:cTn id="72" dur="1" fill="hold">
                                          <p:stCondLst>
                                            <p:cond delay="0"/>
                                          </p:stCondLst>
                                        </p:cTn>
                                        <p:tgtEl>
                                          <p:spTgt spid="215"/>
                                        </p:tgtEl>
                                        <p:attrNameLst>
                                          <p:attrName>style.visibility</p:attrName>
                                        </p:attrNameLst>
                                      </p:cBhvr>
                                      <p:to>
                                        <p:strVal val="visible"/>
                                      </p:to>
                                    </p:set>
                                    <p:animEffect transition="in" filter="wipe(up)">
                                      <p:cBhvr>
                                        <p:cTn id="73" dur="500"/>
                                        <p:tgtEl>
                                          <p:spTgt spid="215"/>
                                        </p:tgtEl>
                                      </p:cBhvr>
                                    </p:animEffect>
                                  </p:childTnLst>
                                </p:cTn>
                              </p:par>
                            </p:childTnLst>
                          </p:cTn>
                        </p:par>
                        <p:par>
                          <p:cTn id="74" fill="hold" nodeType="afterGroup">
                            <p:stCondLst>
                              <p:cond delay="500"/>
                            </p:stCondLst>
                            <p:childTnLst>
                              <p:par>
                                <p:cTn id="75" presetID="22" presetClass="entr" presetSubtype="1" fill="hold" grpId="0" nodeType="afterEffect">
                                  <p:stCondLst>
                                    <p:cond delay="0"/>
                                  </p:stCondLst>
                                  <p:childTnLst>
                                    <p:set>
                                      <p:cBhvr>
                                        <p:cTn id="76" dur="1" fill="hold">
                                          <p:stCondLst>
                                            <p:cond delay="0"/>
                                          </p:stCondLst>
                                        </p:cTn>
                                        <p:tgtEl>
                                          <p:spTgt spid="222"/>
                                        </p:tgtEl>
                                        <p:attrNameLst>
                                          <p:attrName>style.visibility</p:attrName>
                                        </p:attrNameLst>
                                      </p:cBhvr>
                                      <p:to>
                                        <p:strVal val="visible"/>
                                      </p:to>
                                    </p:set>
                                    <p:animEffect transition="in" filter="wipe(up)">
                                      <p:cBhvr>
                                        <p:cTn id="77" dur="500"/>
                                        <p:tgtEl>
                                          <p:spTgt spid="222"/>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218"/>
                                        </p:tgtEl>
                                        <p:attrNameLst>
                                          <p:attrName>style.visibility</p:attrName>
                                        </p:attrNameLst>
                                      </p:cBhvr>
                                      <p:to>
                                        <p:strVal val="visible"/>
                                      </p:to>
                                    </p:set>
                                    <p:animEffect transition="in" filter="wipe(up)">
                                      <p:cBhvr>
                                        <p:cTn id="80" dur="500"/>
                                        <p:tgtEl>
                                          <p:spTgt spid="218"/>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23"/>
                                        </p:tgtEl>
                                        <p:attrNameLst>
                                          <p:attrName>style.visibility</p:attrName>
                                        </p:attrNameLst>
                                      </p:cBhvr>
                                      <p:to>
                                        <p:strVal val="visible"/>
                                      </p:to>
                                    </p:set>
                                    <p:animEffect transition="in" filter="wipe(up)">
                                      <p:cBhvr>
                                        <p:cTn id="83" dur="500"/>
                                        <p:tgtEl>
                                          <p:spTgt spid="223"/>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224"/>
                                        </p:tgtEl>
                                        <p:attrNameLst>
                                          <p:attrName>style.visibility</p:attrName>
                                        </p:attrNameLst>
                                      </p:cBhvr>
                                      <p:to>
                                        <p:strVal val="visible"/>
                                      </p:to>
                                    </p:set>
                                    <p:animEffect transition="in" filter="wipe(up)">
                                      <p:cBhvr>
                                        <p:cTn id="86" dur="500"/>
                                        <p:tgtEl>
                                          <p:spTgt spid="22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500"/>
                                        <p:tgtEl>
                                          <p:spTgt spid="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9" grpId="0"/>
      <p:bldP spid="220" grpId="0"/>
      <p:bldP spid="221" grpId="0"/>
      <p:bldP spid="218" grpId="0"/>
      <p:bldP spid="222" grpId="0"/>
      <p:bldP spid="223" grpId="0"/>
      <p:bldP spid="224" grpId="0"/>
      <p:bldP spid="242" grpId="0"/>
      <p:bldP spid="259" grpId="0" animBg="1"/>
      <p:bldP spid="259" grpId="1" animBg="1"/>
      <p:bldP spid="260" grpId="0" animBg="1"/>
      <p:bldP spid="260" grpId="1" animBg="1"/>
      <p:bldP spid="261" grpId="0" animBg="1"/>
      <p:bldP spid="261" grpId="1" animBg="1"/>
      <p:bldP spid="262" grpId="0" animBg="1"/>
      <p:bldP spid="262" grpId="1"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spc="-150" dirty="0">
                <a:ea typeface="+mj-ea"/>
                <a:cs typeface="+mj-cs"/>
              </a:rPr>
              <a:t>Read Disturb Problem: “Weak Programming” Effect</a:t>
            </a:r>
          </a:p>
        </p:txBody>
      </p:sp>
      <p:cxnSp>
        <p:nvCxnSpPr>
          <p:cNvPr id="3" name="Straight Connector 2"/>
          <p:cNvCxnSpPr/>
          <p:nvPr/>
        </p:nvCxnSpPr>
        <p:spPr>
          <a:xfrm>
            <a:off x="1676400" y="1981200"/>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1676400" y="3097213"/>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676400" y="4213225"/>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676400" y="5340350"/>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5462" name="Group 6"/>
          <p:cNvGrpSpPr>
            <a:grpSpLocks/>
          </p:cNvGrpSpPr>
          <p:nvPr/>
        </p:nvGrpSpPr>
        <p:grpSpPr bwMode="auto">
          <a:xfrm>
            <a:off x="2135188" y="1182688"/>
            <a:ext cx="969962" cy="1601787"/>
            <a:chOff x="3079798" y="1981201"/>
            <a:chExt cx="1631998" cy="2694885"/>
          </a:xfrm>
        </p:grpSpPr>
        <p:cxnSp>
          <p:nvCxnSpPr>
            <p:cNvPr id="8" name="Straight Connector 7"/>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63" name="Group 15"/>
          <p:cNvGrpSpPr>
            <a:grpSpLocks/>
          </p:cNvGrpSpPr>
          <p:nvPr/>
        </p:nvGrpSpPr>
        <p:grpSpPr bwMode="auto">
          <a:xfrm>
            <a:off x="3429000" y="1173163"/>
            <a:ext cx="971550" cy="1601787"/>
            <a:chOff x="3079798" y="1981201"/>
            <a:chExt cx="1631998" cy="2694885"/>
          </a:xfrm>
        </p:grpSpPr>
        <p:cxnSp>
          <p:nvCxnSpPr>
            <p:cNvPr id="17" name="Straight Connector 16"/>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4202464" y="2878606"/>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20246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4202464" y="3773339"/>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95446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706465"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6200000">
              <a:off x="3393132" y="3027328"/>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64" name="Group 24"/>
          <p:cNvGrpSpPr>
            <a:grpSpLocks/>
          </p:cNvGrpSpPr>
          <p:nvPr/>
        </p:nvGrpSpPr>
        <p:grpSpPr bwMode="auto">
          <a:xfrm>
            <a:off x="4724400" y="1182688"/>
            <a:ext cx="969963" cy="1601787"/>
            <a:chOff x="3079798" y="1981201"/>
            <a:chExt cx="1631998" cy="2694885"/>
          </a:xfrm>
        </p:grpSpPr>
        <p:cxnSp>
          <p:nvCxnSpPr>
            <p:cNvPr id="26" name="Straight Connector 25"/>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201629" y="2878606"/>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20162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4201629" y="3773339"/>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70749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a:off x="3393645" y="3026815"/>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65" name="Group 33"/>
          <p:cNvGrpSpPr>
            <a:grpSpLocks/>
          </p:cNvGrpSpPr>
          <p:nvPr/>
        </p:nvGrpSpPr>
        <p:grpSpPr bwMode="auto">
          <a:xfrm>
            <a:off x="6018213" y="1173163"/>
            <a:ext cx="969962" cy="1601787"/>
            <a:chOff x="3079798" y="1981201"/>
            <a:chExt cx="1631998" cy="2694885"/>
          </a:xfrm>
        </p:grpSpPr>
        <p:cxnSp>
          <p:nvCxnSpPr>
            <p:cNvPr id="35" name="Straight Connector 34"/>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66" name="Group 42"/>
          <p:cNvGrpSpPr>
            <a:grpSpLocks/>
          </p:cNvGrpSpPr>
          <p:nvPr/>
        </p:nvGrpSpPr>
        <p:grpSpPr bwMode="auto">
          <a:xfrm>
            <a:off x="2135188" y="2301875"/>
            <a:ext cx="969962" cy="1601788"/>
            <a:chOff x="3079798" y="1981201"/>
            <a:chExt cx="1631998" cy="2694885"/>
          </a:xfrm>
        </p:grpSpPr>
        <p:cxnSp>
          <p:nvCxnSpPr>
            <p:cNvPr id="44" name="Straight Connector 43"/>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201630" y="2878605"/>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20163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4201630" y="3773340"/>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370748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a:off x="3393644" y="3026817"/>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67" name="Group 51"/>
          <p:cNvGrpSpPr>
            <a:grpSpLocks/>
          </p:cNvGrpSpPr>
          <p:nvPr/>
        </p:nvGrpSpPr>
        <p:grpSpPr bwMode="auto">
          <a:xfrm>
            <a:off x="3429000" y="2292350"/>
            <a:ext cx="971550" cy="1601788"/>
            <a:chOff x="3079798" y="1981201"/>
            <a:chExt cx="1631998" cy="2694885"/>
          </a:xfrm>
        </p:grpSpPr>
        <p:cxnSp>
          <p:nvCxnSpPr>
            <p:cNvPr id="53" name="Straight Connector 52"/>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4202464" y="2878605"/>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202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4202464" y="3773340"/>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3954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3706465"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a:off x="3393132" y="3027329"/>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68" name="Group 60"/>
          <p:cNvGrpSpPr>
            <a:grpSpLocks/>
          </p:cNvGrpSpPr>
          <p:nvPr/>
        </p:nvGrpSpPr>
        <p:grpSpPr bwMode="auto">
          <a:xfrm>
            <a:off x="4724400" y="2301875"/>
            <a:ext cx="969963" cy="1601788"/>
            <a:chOff x="3079798" y="1981201"/>
            <a:chExt cx="1631998" cy="2694885"/>
          </a:xfrm>
        </p:grpSpPr>
        <p:cxnSp>
          <p:nvCxnSpPr>
            <p:cNvPr id="62" name="Straight Connector 61"/>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4201629" y="2878605"/>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162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4201629" y="3773340"/>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70749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a:off x="3393645" y="3026816"/>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69" name="Group 69"/>
          <p:cNvGrpSpPr>
            <a:grpSpLocks/>
          </p:cNvGrpSpPr>
          <p:nvPr/>
        </p:nvGrpSpPr>
        <p:grpSpPr bwMode="auto">
          <a:xfrm>
            <a:off x="6018213" y="2292350"/>
            <a:ext cx="969962" cy="1601788"/>
            <a:chOff x="3079798" y="1981201"/>
            <a:chExt cx="1631998" cy="2694885"/>
          </a:xfrm>
        </p:grpSpPr>
        <p:cxnSp>
          <p:nvCxnSpPr>
            <p:cNvPr id="71" name="Straight Connector 70"/>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a:off x="4201630" y="2878605"/>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420163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4201630" y="3773340"/>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70748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a:off x="3393644" y="3026817"/>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70" name="Group 78"/>
          <p:cNvGrpSpPr>
            <a:grpSpLocks/>
          </p:cNvGrpSpPr>
          <p:nvPr/>
        </p:nvGrpSpPr>
        <p:grpSpPr bwMode="auto">
          <a:xfrm>
            <a:off x="2135188" y="3414713"/>
            <a:ext cx="969962" cy="1601787"/>
            <a:chOff x="3079798" y="1981201"/>
            <a:chExt cx="1631998" cy="2694885"/>
          </a:xfrm>
        </p:grpSpPr>
        <p:cxnSp>
          <p:nvCxnSpPr>
            <p:cNvPr id="80" name="Straight Connector 79"/>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71" name="Group 87"/>
          <p:cNvGrpSpPr>
            <a:grpSpLocks/>
          </p:cNvGrpSpPr>
          <p:nvPr/>
        </p:nvGrpSpPr>
        <p:grpSpPr bwMode="auto">
          <a:xfrm>
            <a:off x="3429000" y="3403600"/>
            <a:ext cx="971550" cy="1601788"/>
            <a:chOff x="3079798" y="1981201"/>
            <a:chExt cx="1631998" cy="2694885"/>
          </a:xfrm>
        </p:grpSpPr>
        <p:cxnSp>
          <p:nvCxnSpPr>
            <p:cNvPr id="89" name="Straight Connector 88"/>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4202464" y="2878605"/>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202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H="1">
              <a:off x="4202464" y="3773340"/>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3954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3706465"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6200000">
              <a:off x="3393132" y="3027329"/>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72" name="Group 96"/>
          <p:cNvGrpSpPr>
            <a:grpSpLocks/>
          </p:cNvGrpSpPr>
          <p:nvPr/>
        </p:nvGrpSpPr>
        <p:grpSpPr bwMode="auto">
          <a:xfrm>
            <a:off x="4724400" y="3414713"/>
            <a:ext cx="969963" cy="1601787"/>
            <a:chOff x="3079798" y="1981201"/>
            <a:chExt cx="1631998" cy="2694885"/>
          </a:xfrm>
        </p:grpSpPr>
        <p:cxnSp>
          <p:nvCxnSpPr>
            <p:cNvPr id="98" name="Straight Connector 97"/>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a:off x="4201629" y="2878606"/>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420162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H="1">
              <a:off x="4201629" y="3773339"/>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370749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rot="16200000">
              <a:off x="3393645" y="3026815"/>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73" name="Group 105"/>
          <p:cNvGrpSpPr>
            <a:grpSpLocks/>
          </p:cNvGrpSpPr>
          <p:nvPr/>
        </p:nvGrpSpPr>
        <p:grpSpPr bwMode="auto">
          <a:xfrm>
            <a:off x="6018213" y="3403600"/>
            <a:ext cx="969962" cy="1601788"/>
            <a:chOff x="3079798" y="1981201"/>
            <a:chExt cx="1631998" cy="2694885"/>
          </a:xfrm>
        </p:grpSpPr>
        <p:cxnSp>
          <p:nvCxnSpPr>
            <p:cNvPr id="107" name="Straight Connector 106"/>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a:off x="4201630" y="2878605"/>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420163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H="1">
              <a:off x="4201630" y="3773340"/>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370748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rot="16200000">
              <a:off x="3393644" y="3026817"/>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74" name="Group 114"/>
          <p:cNvGrpSpPr>
            <a:grpSpLocks/>
          </p:cNvGrpSpPr>
          <p:nvPr/>
        </p:nvGrpSpPr>
        <p:grpSpPr bwMode="auto">
          <a:xfrm>
            <a:off x="2135188" y="4535488"/>
            <a:ext cx="969962" cy="1601787"/>
            <a:chOff x="3079798" y="1981201"/>
            <a:chExt cx="1631998" cy="2694885"/>
          </a:xfrm>
        </p:grpSpPr>
        <p:cxnSp>
          <p:nvCxnSpPr>
            <p:cNvPr id="116" name="Straight Connector 115"/>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75" name="Group 123"/>
          <p:cNvGrpSpPr>
            <a:grpSpLocks/>
          </p:cNvGrpSpPr>
          <p:nvPr/>
        </p:nvGrpSpPr>
        <p:grpSpPr bwMode="auto">
          <a:xfrm>
            <a:off x="3429000" y="4525963"/>
            <a:ext cx="971550" cy="1601787"/>
            <a:chOff x="3079798" y="1981201"/>
            <a:chExt cx="1631998" cy="2694885"/>
          </a:xfrm>
        </p:grpSpPr>
        <p:cxnSp>
          <p:nvCxnSpPr>
            <p:cNvPr id="125" name="Straight Connector 124"/>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H="1">
              <a:off x="4202464" y="2878606"/>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20246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H="1">
              <a:off x="4202464" y="3773339"/>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395446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3706465"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rot="16200000">
              <a:off x="3393132" y="3027328"/>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76" name="Group 132"/>
          <p:cNvGrpSpPr>
            <a:grpSpLocks/>
          </p:cNvGrpSpPr>
          <p:nvPr/>
        </p:nvGrpSpPr>
        <p:grpSpPr bwMode="auto">
          <a:xfrm>
            <a:off x="4724400" y="4535488"/>
            <a:ext cx="969963" cy="1601787"/>
            <a:chOff x="3079798" y="1981201"/>
            <a:chExt cx="1631998" cy="2694885"/>
          </a:xfrm>
        </p:grpSpPr>
        <p:cxnSp>
          <p:nvCxnSpPr>
            <p:cNvPr id="134" name="Straight Connector 133"/>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4201629" y="2878606"/>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420162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flipH="1">
              <a:off x="4201629" y="3773339"/>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370749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rot="16200000">
              <a:off x="3393645" y="3026815"/>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77" name="Group 141"/>
          <p:cNvGrpSpPr>
            <a:grpSpLocks/>
          </p:cNvGrpSpPr>
          <p:nvPr/>
        </p:nvGrpSpPr>
        <p:grpSpPr bwMode="auto">
          <a:xfrm>
            <a:off x="6018213" y="4525963"/>
            <a:ext cx="969962" cy="1601787"/>
            <a:chOff x="3079798" y="1981201"/>
            <a:chExt cx="1631998" cy="2694885"/>
          </a:xfrm>
        </p:grpSpPr>
        <p:cxnSp>
          <p:nvCxnSpPr>
            <p:cNvPr id="143" name="Straight Connector 142"/>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5478" name="Group 150"/>
          <p:cNvGrpSpPr>
            <a:grpSpLocks/>
          </p:cNvGrpSpPr>
          <p:nvPr/>
        </p:nvGrpSpPr>
        <p:grpSpPr bwMode="auto">
          <a:xfrm>
            <a:off x="2781300" y="1644650"/>
            <a:ext cx="4535488" cy="4014788"/>
            <a:chOff x="3851647" y="1427070"/>
            <a:chExt cx="4535195" cy="4014933"/>
          </a:xfrm>
        </p:grpSpPr>
        <p:sp>
          <p:nvSpPr>
            <p:cNvPr id="152" name="Oval 151"/>
            <p:cNvSpPr/>
            <p:nvPr/>
          </p:nvSpPr>
          <p:spPr>
            <a:xfrm>
              <a:off x="3851647" y="1436595"/>
              <a:ext cx="652421"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3" name="Oval 152"/>
            <p:cNvSpPr/>
            <p:nvPr/>
          </p:nvSpPr>
          <p:spPr>
            <a:xfrm>
              <a:off x="5145376" y="1427070"/>
              <a:ext cx="652420"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4" name="Oval 153"/>
            <p:cNvSpPr/>
            <p:nvPr/>
          </p:nvSpPr>
          <p:spPr>
            <a:xfrm>
              <a:off x="6440693" y="1436595"/>
              <a:ext cx="652420"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5" name="Oval 154"/>
            <p:cNvSpPr/>
            <p:nvPr/>
          </p:nvSpPr>
          <p:spPr>
            <a:xfrm>
              <a:off x="7734421" y="1427070"/>
              <a:ext cx="652421"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6" name="Oval 155"/>
            <p:cNvSpPr/>
            <p:nvPr/>
          </p:nvSpPr>
          <p:spPr>
            <a:xfrm>
              <a:off x="3851647" y="2555824"/>
              <a:ext cx="652421" cy="65248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7" name="Oval 156"/>
            <p:cNvSpPr/>
            <p:nvPr/>
          </p:nvSpPr>
          <p:spPr>
            <a:xfrm>
              <a:off x="5145376" y="2546298"/>
              <a:ext cx="652420" cy="65248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8" name="Oval 157"/>
            <p:cNvSpPr/>
            <p:nvPr/>
          </p:nvSpPr>
          <p:spPr>
            <a:xfrm>
              <a:off x="6440693" y="2555824"/>
              <a:ext cx="652420" cy="65248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9" name="Oval 158"/>
            <p:cNvSpPr/>
            <p:nvPr/>
          </p:nvSpPr>
          <p:spPr>
            <a:xfrm>
              <a:off x="7734421" y="2546298"/>
              <a:ext cx="652421" cy="65248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0" name="Oval 159"/>
            <p:cNvSpPr/>
            <p:nvPr/>
          </p:nvSpPr>
          <p:spPr>
            <a:xfrm>
              <a:off x="3851647" y="3668701"/>
              <a:ext cx="652421"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1" name="Oval 160"/>
            <p:cNvSpPr/>
            <p:nvPr/>
          </p:nvSpPr>
          <p:spPr>
            <a:xfrm>
              <a:off x="5145376" y="3657589"/>
              <a:ext cx="652420" cy="65248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2" name="Oval 161"/>
            <p:cNvSpPr/>
            <p:nvPr/>
          </p:nvSpPr>
          <p:spPr>
            <a:xfrm>
              <a:off x="6440693" y="3668701"/>
              <a:ext cx="652420"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3" name="Oval 162"/>
            <p:cNvSpPr/>
            <p:nvPr/>
          </p:nvSpPr>
          <p:spPr>
            <a:xfrm>
              <a:off x="7734421" y="3657589"/>
              <a:ext cx="652421" cy="65248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4" name="Oval 163"/>
            <p:cNvSpPr/>
            <p:nvPr/>
          </p:nvSpPr>
          <p:spPr>
            <a:xfrm>
              <a:off x="3851647" y="4789516"/>
              <a:ext cx="652421"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5" name="Oval 164"/>
            <p:cNvSpPr/>
            <p:nvPr/>
          </p:nvSpPr>
          <p:spPr>
            <a:xfrm>
              <a:off x="5145376" y="4779991"/>
              <a:ext cx="652420"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6" name="Oval 165"/>
            <p:cNvSpPr/>
            <p:nvPr/>
          </p:nvSpPr>
          <p:spPr>
            <a:xfrm>
              <a:off x="6440693" y="4789516"/>
              <a:ext cx="652420"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7" name="Oval 166"/>
            <p:cNvSpPr/>
            <p:nvPr/>
          </p:nvSpPr>
          <p:spPr>
            <a:xfrm>
              <a:off x="7734421" y="4779991"/>
              <a:ext cx="652421"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grpSp>
      <p:sp>
        <p:nvSpPr>
          <p:cNvPr id="168" name="TextBox 167"/>
          <p:cNvSpPr txBox="1"/>
          <p:nvPr/>
        </p:nvSpPr>
        <p:spPr>
          <a:xfrm>
            <a:off x="2732088" y="172720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3.0V</a:t>
            </a:r>
          </a:p>
        </p:txBody>
      </p:sp>
      <p:sp>
        <p:nvSpPr>
          <p:cNvPr id="169" name="TextBox 168"/>
          <p:cNvSpPr txBox="1"/>
          <p:nvPr/>
        </p:nvSpPr>
        <p:spPr>
          <a:xfrm>
            <a:off x="4035425" y="172720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3.8V</a:t>
            </a:r>
          </a:p>
        </p:txBody>
      </p:sp>
      <p:sp>
        <p:nvSpPr>
          <p:cNvPr id="170" name="TextBox 169"/>
          <p:cNvSpPr txBox="1"/>
          <p:nvPr/>
        </p:nvSpPr>
        <p:spPr>
          <a:xfrm>
            <a:off x="5322888" y="172720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3.9V</a:t>
            </a:r>
          </a:p>
        </p:txBody>
      </p:sp>
      <p:sp>
        <p:nvSpPr>
          <p:cNvPr id="171" name="TextBox 170"/>
          <p:cNvSpPr txBox="1"/>
          <p:nvPr/>
        </p:nvSpPr>
        <p:spPr>
          <a:xfrm>
            <a:off x="6610350" y="172720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4.8V</a:t>
            </a:r>
          </a:p>
        </p:txBody>
      </p:sp>
      <p:sp>
        <p:nvSpPr>
          <p:cNvPr id="172" name="TextBox 171"/>
          <p:cNvSpPr txBox="1"/>
          <p:nvPr/>
        </p:nvSpPr>
        <p:spPr>
          <a:xfrm>
            <a:off x="2732088" y="286385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3.5V</a:t>
            </a:r>
          </a:p>
        </p:txBody>
      </p:sp>
      <p:sp>
        <p:nvSpPr>
          <p:cNvPr id="173" name="TextBox 172"/>
          <p:cNvSpPr txBox="1"/>
          <p:nvPr/>
        </p:nvSpPr>
        <p:spPr>
          <a:xfrm>
            <a:off x="4035425" y="286385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2.9V</a:t>
            </a:r>
          </a:p>
        </p:txBody>
      </p:sp>
      <p:sp>
        <p:nvSpPr>
          <p:cNvPr id="174" name="TextBox 173"/>
          <p:cNvSpPr txBox="1"/>
          <p:nvPr/>
        </p:nvSpPr>
        <p:spPr>
          <a:xfrm>
            <a:off x="5322888" y="286385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2.4V</a:t>
            </a:r>
          </a:p>
        </p:txBody>
      </p:sp>
      <p:sp>
        <p:nvSpPr>
          <p:cNvPr id="175" name="TextBox 174"/>
          <p:cNvSpPr txBox="1"/>
          <p:nvPr/>
        </p:nvSpPr>
        <p:spPr>
          <a:xfrm>
            <a:off x="6610350" y="286385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2.1V</a:t>
            </a:r>
          </a:p>
        </p:txBody>
      </p:sp>
      <p:sp>
        <p:nvSpPr>
          <p:cNvPr id="176" name="TextBox 175"/>
          <p:cNvSpPr txBox="1"/>
          <p:nvPr/>
        </p:nvSpPr>
        <p:spPr>
          <a:xfrm>
            <a:off x="2733675" y="3976688"/>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2.2V</a:t>
            </a:r>
          </a:p>
        </p:txBody>
      </p:sp>
      <p:sp>
        <p:nvSpPr>
          <p:cNvPr id="177" name="TextBox 176"/>
          <p:cNvSpPr txBox="1"/>
          <p:nvPr/>
        </p:nvSpPr>
        <p:spPr>
          <a:xfrm>
            <a:off x="4037013" y="3976688"/>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4.3V</a:t>
            </a:r>
          </a:p>
        </p:txBody>
      </p:sp>
      <p:sp>
        <p:nvSpPr>
          <p:cNvPr id="178" name="TextBox 177"/>
          <p:cNvSpPr txBox="1"/>
          <p:nvPr/>
        </p:nvSpPr>
        <p:spPr>
          <a:xfrm>
            <a:off x="5324475" y="3976688"/>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4.6V</a:t>
            </a:r>
          </a:p>
        </p:txBody>
      </p:sp>
      <p:sp>
        <p:nvSpPr>
          <p:cNvPr id="179" name="TextBox 178"/>
          <p:cNvSpPr txBox="1"/>
          <p:nvPr/>
        </p:nvSpPr>
        <p:spPr>
          <a:xfrm>
            <a:off x="6611938" y="3976688"/>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1.8V</a:t>
            </a:r>
          </a:p>
        </p:txBody>
      </p:sp>
      <p:sp>
        <p:nvSpPr>
          <p:cNvPr id="180" name="TextBox 179"/>
          <p:cNvSpPr txBox="1"/>
          <p:nvPr/>
        </p:nvSpPr>
        <p:spPr>
          <a:xfrm>
            <a:off x="2732088" y="5097463"/>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3.5V</a:t>
            </a:r>
          </a:p>
        </p:txBody>
      </p:sp>
      <p:sp>
        <p:nvSpPr>
          <p:cNvPr id="181" name="TextBox 180"/>
          <p:cNvSpPr txBox="1"/>
          <p:nvPr/>
        </p:nvSpPr>
        <p:spPr>
          <a:xfrm>
            <a:off x="4035425" y="5097463"/>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2.3V</a:t>
            </a:r>
          </a:p>
        </p:txBody>
      </p:sp>
      <p:sp>
        <p:nvSpPr>
          <p:cNvPr id="182" name="TextBox 181"/>
          <p:cNvSpPr txBox="1"/>
          <p:nvPr/>
        </p:nvSpPr>
        <p:spPr>
          <a:xfrm>
            <a:off x="5322888" y="5097463"/>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1.9V</a:t>
            </a:r>
          </a:p>
        </p:txBody>
      </p:sp>
      <p:sp>
        <p:nvSpPr>
          <p:cNvPr id="183" name="TextBox 182"/>
          <p:cNvSpPr txBox="1"/>
          <p:nvPr/>
        </p:nvSpPr>
        <p:spPr>
          <a:xfrm>
            <a:off x="6610350" y="5097463"/>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4.3V</a:t>
            </a:r>
          </a:p>
        </p:txBody>
      </p:sp>
      <p:sp>
        <p:nvSpPr>
          <p:cNvPr id="188" name="TextBox 187"/>
          <p:cNvSpPr txBox="1"/>
          <p:nvPr/>
        </p:nvSpPr>
        <p:spPr>
          <a:xfrm>
            <a:off x="990600" y="6396038"/>
            <a:ext cx="7478713" cy="461962"/>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Repeatedly read page 3 (or any page other than page 2)</a:t>
            </a:r>
          </a:p>
        </p:txBody>
      </p:sp>
      <p:sp>
        <p:nvSpPr>
          <p:cNvPr id="275496" name="Slide Number Placeholder 188"/>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132</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
        <p:nvSpPr>
          <p:cNvPr id="194" name="Rectangle 193"/>
          <p:cNvSpPr/>
          <p:nvPr/>
        </p:nvSpPr>
        <p:spPr>
          <a:xfrm>
            <a:off x="1676400" y="3875088"/>
            <a:ext cx="6096000" cy="6588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Read (2.5V)</a:t>
            </a:r>
          </a:p>
        </p:txBody>
      </p:sp>
      <p:sp>
        <p:nvSpPr>
          <p:cNvPr id="195" name="Rectangle 194"/>
          <p:cNvSpPr/>
          <p:nvPr/>
        </p:nvSpPr>
        <p:spPr>
          <a:xfrm>
            <a:off x="1676400" y="2767013"/>
            <a:ext cx="6096000" cy="6588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Pass (5V)</a:t>
            </a:r>
          </a:p>
        </p:txBody>
      </p:sp>
      <p:sp>
        <p:nvSpPr>
          <p:cNvPr id="196" name="Rectangle 195"/>
          <p:cNvSpPr/>
          <p:nvPr/>
        </p:nvSpPr>
        <p:spPr>
          <a:xfrm>
            <a:off x="1676400" y="1646238"/>
            <a:ext cx="6096000" cy="6588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Pass (5V)</a:t>
            </a:r>
          </a:p>
        </p:txBody>
      </p:sp>
      <p:sp>
        <p:nvSpPr>
          <p:cNvPr id="197" name="Rectangle 196"/>
          <p:cNvSpPr/>
          <p:nvPr/>
        </p:nvSpPr>
        <p:spPr>
          <a:xfrm>
            <a:off x="1676400" y="4995863"/>
            <a:ext cx="6096000" cy="660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Pass (5V)</a:t>
            </a:r>
          </a:p>
        </p:txBody>
      </p:sp>
      <p:grpSp>
        <p:nvGrpSpPr>
          <p:cNvPr id="187" name="Group 186"/>
          <p:cNvGrpSpPr>
            <a:grpSpLocks/>
          </p:cNvGrpSpPr>
          <p:nvPr/>
        </p:nvGrpSpPr>
        <p:grpSpPr bwMode="auto">
          <a:xfrm>
            <a:off x="5473700" y="1643063"/>
            <a:ext cx="588963" cy="4011612"/>
            <a:chOff x="5474003" y="1643758"/>
            <a:chExt cx="588273" cy="4010786"/>
          </a:xfrm>
        </p:grpSpPr>
        <p:sp>
          <p:nvSpPr>
            <p:cNvPr id="186" name="Lightning Bolt 185"/>
            <p:cNvSpPr/>
            <p:nvPr/>
          </p:nvSpPr>
          <p:spPr>
            <a:xfrm>
              <a:off x="5474003" y="1643758"/>
              <a:ext cx="523261" cy="657090"/>
            </a:xfrm>
            <a:prstGeom prst="lightningBol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93" name="Lightning Bolt 192"/>
            <p:cNvSpPr/>
            <p:nvPr/>
          </p:nvSpPr>
          <p:spPr>
            <a:xfrm>
              <a:off x="5493031" y="2762715"/>
              <a:ext cx="524847" cy="657090"/>
            </a:xfrm>
            <a:prstGeom prst="lightningBol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99" name="Lightning Bolt 198"/>
            <p:cNvSpPr/>
            <p:nvPr/>
          </p:nvSpPr>
          <p:spPr>
            <a:xfrm>
              <a:off x="5539015" y="4997454"/>
              <a:ext cx="523261" cy="657090"/>
            </a:xfrm>
            <a:prstGeom prst="lightningBol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216" name="TextBox 215"/>
          <p:cNvSpPr txBox="1"/>
          <p:nvPr/>
        </p:nvSpPr>
        <p:spPr>
          <a:xfrm>
            <a:off x="7772400" y="176212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1</a:t>
            </a:r>
          </a:p>
        </p:txBody>
      </p:sp>
      <p:sp>
        <p:nvSpPr>
          <p:cNvPr id="217" name="TextBox 216"/>
          <p:cNvSpPr txBox="1"/>
          <p:nvPr/>
        </p:nvSpPr>
        <p:spPr>
          <a:xfrm>
            <a:off x="7772400" y="287337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2</a:t>
            </a:r>
          </a:p>
        </p:txBody>
      </p:sp>
      <p:sp>
        <p:nvSpPr>
          <p:cNvPr id="218" name="TextBox 217"/>
          <p:cNvSpPr txBox="1"/>
          <p:nvPr/>
        </p:nvSpPr>
        <p:spPr>
          <a:xfrm>
            <a:off x="7772400" y="401002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3</a:t>
            </a:r>
          </a:p>
        </p:txBody>
      </p:sp>
      <p:sp>
        <p:nvSpPr>
          <p:cNvPr id="219" name="TextBox 218"/>
          <p:cNvSpPr txBox="1"/>
          <p:nvPr/>
        </p:nvSpPr>
        <p:spPr>
          <a:xfrm>
            <a:off x="7772400" y="5100638"/>
            <a:ext cx="1004888"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4</a:t>
            </a:r>
          </a:p>
        </p:txBody>
      </p:sp>
      <p:sp>
        <p:nvSpPr>
          <p:cNvPr id="198" name="Rectangle 197"/>
          <p:cNvSpPr/>
          <p:nvPr/>
        </p:nvSpPr>
        <p:spPr>
          <a:xfrm>
            <a:off x="2655888" y="6146800"/>
            <a:ext cx="4757737" cy="3270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custDataLst>
      <p:tags r:id="rId1"/>
    </p:custDataLst>
    <p:extLst>
      <p:ext uri="{BB962C8B-B14F-4D97-AF65-F5344CB8AC3E}">
        <p14:creationId xmlns:p14="http://schemas.microsoft.com/office/powerpoint/2010/main" val="38292353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8"/>
                                        </p:tgtEl>
                                        <p:attrNameLst>
                                          <p:attrName>style.visibility</p:attrName>
                                        </p:attrNameLst>
                                      </p:cBhvr>
                                      <p:to>
                                        <p:strVal val="visible"/>
                                      </p:to>
                                    </p:set>
                                    <p:animEffect transition="in" filter="fade">
                                      <p:cBhvr>
                                        <p:cTn id="7" dur="500"/>
                                        <p:tgtEl>
                                          <p:spTgt spid="1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7"/>
                                        </p:tgtEl>
                                        <p:attrNameLst>
                                          <p:attrName>style.visibility</p:attrName>
                                        </p:attrNameLst>
                                      </p:cBhvr>
                                      <p:to>
                                        <p:strVal val="visible"/>
                                      </p:to>
                                    </p:set>
                                    <p:animEffect transition="in" filter="fade">
                                      <p:cBhvr>
                                        <p:cTn id="12" dur="500"/>
                                        <p:tgtEl>
                                          <p:spTgt spid="19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5"/>
                                        </p:tgtEl>
                                        <p:attrNameLst>
                                          <p:attrName>style.visibility</p:attrName>
                                        </p:attrNameLst>
                                      </p:cBhvr>
                                      <p:to>
                                        <p:strVal val="visible"/>
                                      </p:to>
                                    </p:set>
                                    <p:animEffect transition="in" filter="fade">
                                      <p:cBhvr>
                                        <p:cTn id="15" dur="500"/>
                                        <p:tgtEl>
                                          <p:spTgt spid="19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6"/>
                                        </p:tgtEl>
                                        <p:attrNameLst>
                                          <p:attrName>style.visibility</p:attrName>
                                        </p:attrNameLst>
                                      </p:cBhvr>
                                      <p:to>
                                        <p:strVal val="visible"/>
                                      </p:to>
                                    </p:set>
                                    <p:animEffect transition="in" filter="fade">
                                      <p:cBhvr>
                                        <p:cTn id="18" dur="500"/>
                                        <p:tgtEl>
                                          <p:spTgt spid="19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94"/>
                                        </p:tgtEl>
                                        <p:attrNameLst>
                                          <p:attrName>style.visibility</p:attrName>
                                        </p:attrNameLst>
                                      </p:cBhvr>
                                      <p:to>
                                        <p:strVal val="visible"/>
                                      </p:to>
                                    </p:set>
                                    <p:animEffect transition="in" filter="fade">
                                      <p:cBhvr>
                                        <p:cTn id="21" dur="500"/>
                                        <p:tgtEl>
                                          <p:spTgt spid="19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xit" presetSubtype="0" fill="hold" grpId="1" nodeType="clickEffect">
                                  <p:stCondLst>
                                    <p:cond delay="0"/>
                                  </p:stCondLst>
                                  <p:childTnLst>
                                    <p:animEffect transition="out" filter="fade">
                                      <p:cBhvr>
                                        <p:cTn id="25" dur="500"/>
                                        <p:tgtEl>
                                          <p:spTgt spid="197"/>
                                        </p:tgtEl>
                                      </p:cBhvr>
                                    </p:animEffect>
                                    <p:set>
                                      <p:cBhvr>
                                        <p:cTn id="26" dur="1" fill="hold">
                                          <p:stCondLst>
                                            <p:cond delay="499"/>
                                          </p:stCondLst>
                                        </p:cTn>
                                        <p:tgtEl>
                                          <p:spTgt spid="19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95"/>
                                        </p:tgtEl>
                                      </p:cBhvr>
                                    </p:animEffect>
                                    <p:set>
                                      <p:cBhvr>
                                        <p:cTn id="29" dur="1" fill="hold">
                                          <p:stCondLst>
                                            <p:cond delay="499"/>
                                          </p:stCondLst>
                                        </p:cTn>
                                        <p:tgtEl>
                                          <p:spTgt spid="195"/>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96"/>
                                        </p:tgtEl>
                                      </p:cBhvr>
                                    </p:animEffect>
                                    <p:set>
                                      <p:cBhvr>
                                        <p:cTn id="32" dur="1" fill="hold">
                                          <p:stCondLst>
                                            <p:cond delay="499"/>
                                          </p:stCondLst>
                                        </p:cTn>
                                        <p:tgtEl>
                                          <p:spTgt spid="19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94"/>
                                        </p:tgtEl>
                                      </p:cBhvr>
                                    </p:animEffect>
                                    <p:set>
                                      <p:cBhvr>
                                        <p:cTn id="35" dur="1" fill="hold">
                                          <p:stCondLst>
                                            <p:cond delay="499"/>
                                          </p:stCondLst>
                                        </p:cTn>
                                        <p:tgtEl>
                                          <p:spTgt spid="194"/>
                                        </p:tgtEl>
                                        <p:attrNameLst>
                                          <p:attrName>style.visibility</p:attrName>
                                        </p:attrNameLst>
                                      </p:cBhvr>
                                      <p:to>
                                        <p:strVal val="hidden"/>
                                      </p:to>
                                    </p:set>
                                  </p:childTnLst>
                                </p:cTn>
                              </p:par>
                            </p:childTnLst>
                          </p:cTn>
                        </p:par>
                        <p:par>
                          <p:cTn id="36" fill="hold" nodeType="afterGroup">
                            <p:stCondLst>
                              <p:cond delay="500"/>
                            </p:stCondLst>
                            <p:childTnLst>
                              <p:par>
                                <p:cTn id="37" presetID="10" presetClass="entr" presetSubtype="0" fill="hold" grpId="2" nodeType="afterEffect">
                                  <p:stCondLst>
                                    <p:cond delay="0"/>
                                  </p:stCondLst>
                                  <p:childTnLst>
                                    <p:set>
                                      <p:cBhvr>
                                        <p:cTn id="38" dur="1" fill="hold">
                                          <p:stCondLst>
                                            <p:cond delay="0"/>
                                          </p:stCondLst>
                                        </p:cTn>
                                        <p:tgtEl>
                                          <p:spTgt spid="197"/>
                                        </p:tgtEl>
                                        <p:attrNameLst>
                                          <p:attrName>style.visibility</p:attrName>
                                        </p:attrNameLst>
                                      </p:cBhvr>
                                      <p:to>
                                        <p:strVal val="visible"/>
                                      </p:to>
                                    </p:set>
                                    <p:animEffect transition="in" filter="fade">
                                      <p:cBhvr>
                                        <p:cTn id="39" dur="500"/>
                                        <p:tgtEl>
                                          <p:spTgt spid="197"/>
                                        </p:tgtEl>
                                      </p:cBhvr>
                                    </p:animEffect>
                                  </p:childTnLst>
                                </p:cTn>
                              </p:par>
                              <p:par>
                                <p:cTn id="40" presetID="10" presetClass="entr" presetSubtype="0" fill="hold" grpId="2" nodeType="withEffect">
                                  <p:stCondLst>
                                    <p:cond delay="0"/>
                                  </p:stCondLst>
                                  <p:childTnLst>
                                    <p:set>
                                      <p:cBhvr>
                                        <p:cTn id="41" dur="1" fill="hold">
                                          <p:stCondLst>
                                            <p:cond delay="0"/>
                                          </p:stCondLst>
                                        </p:cTn>
                                        <p:tgtEl>
                                          <p:spTgt spid="195"/>
                                        </p:tgtEl>
                                        <p:attrNameLst>
                                          <p:attrName>style.visibility</p:attrName>
                                        </p:attrNameLst>
                                      </p:cBhvr>
                                      <p:to>
                                        <p:strVal val="visible"/>
                                      </p:to>
                                    </p:set>
                                    <p:animEffect transition="in" filter="fade">
                                      <p:cBhvr>
                                        <p:cTn id="42" dur="500"/>
                                        <p:tgtEl>
                                          <p:spTgt spid="195"/>
                                        </p:tgtEl>
                                      </p:cBhvr>
                                    </p:animEffect>
                                  </p:childTnLst>
                                </p:cTn>
                              </p:par>
                              <p:par>
                                <p:cTn id="43" presetID="10" presetClass="entr" presetSubtype="0" fill="hold" grpId="2" nodeType="withEffect">
                                  <p:stCondLst>
                                    <p:cond delay="0"/>
                                  </p:stCondLst>
                                  <p:childTnLst>
                                    <p:set>
                                      <p:cBhvr>
                                        <p:cTn id="44" dur="1" fill="hold">
                                          <p:stCondLst>
                                            <p:cond delay="0"/>
                                          </p:stCondLst>
                                        </p:cTn>
                                        <p:tgtEl>
                                          <p:spTgt spid="196"/>
                                        </p:tgtEl>
                                        <p:attrNameLst>
                                          <p:attrName>style.visibility</p:attrName>
                                        </p:attrNameLst>
                                      </p:cBhvr>
                                      <p:to>
                                        <p:strVal val="visible"/>
                                      </p:to>
                                    </p:set>
                                    <p:animEffect transition="in" filter="fade">
                                      <p:cBhvr>
                                        <p:cTn id="45" dur="500"/>
                                        <p:tgtEl>
                                          <p:spTgt spid="196"/>
                                        </p:tgtEl>
                                      </p:cBhvr>
                                    </p:animEffect>
                                  </p:childTnLst>
                                </p:cTn>
                              </p:par>
                              <p:par>
                                <p:cTn id="46" presetID="10" presetClass="entr" presetSubtype="0" fill="hold" grpId="2" nodeType="withEffect">
                                  <p:stCondLst>
                                    <p:cond delay="0"/>
                                  </p:stCondLst>
                                  <p:childTnLst>
                                    <p:set>
                                      <p:cBhvr>
                                        <p:cTn id="47" dur="1" fill="hold">
                                          <p:stCondLst>
                                            <p:cond delay="0"/>
                                          </p:stCondLst>
                                        </p:cTn>
                                        <p:tgtEl>
                                          <p:spTgt spid="194"/>
                                        </p:tgtEl>
                                        <p:attrNameLst>
                                          <p:attrName>style.visibility</p:attrName>
                                        </p:attrNameLst>
                                      </p:cBhvr>
                                      <p:to>
                                        <p:strVal val="visible"/>
                                      </p:to>
                                    </p:set>
                                    <p:animEffect transition="in" filter="fade">
                                      <p:cBhvr>
                                        <p:cTn id="48" dur="500"/>
                                        <p:tgtEl>
                                          <p:spTgt spid="194"/>
                                        </p:tgtEl>
                                      </p:cBhvr>
                                    </p:animEffect>
                                  </p:childTnLst>
                                </p:cTn>
                              </p:par>
                            </p:childTnLst>
                          </p:cTn>
                        </p:par>
                        <p:par>
                          <p:cTn id="49" fill="hold" nodeType="afterGroup">
                            <p:stCondLst>
                              <p:cond delay="1000"/>
                            </p:stCondLst>
                            <p:childTnLst>
                              <p:par>
                                <p:cTn id="50" presetID="10" presetClass="exit" presetSubtype="0" fill="hold" grpId="3" nodeType="afterEffect">
                                  <p:stCondLst>
                                    <p:cond delay="0"/>
                                  </p:stCondLst>
                                  <p:childTnLst>
                                    <p:animEffect transition="out" filter="fade">
                                      <p:cBhvr>
                                        <p:cTn id="51" dur="500"/>
                                        <p:tgtEl>
                                          <p:spTgt spid="197"/>
                                        </p:tgtEl>
                                      </p:cBhvr>
                                    </p:animEffect>
                                    <p:set>
                                      <p:cBhvr>
                                        <p:cTn id="52" dur="1" fill="hold">
                                          <p:stCondLst>
                                            <p:cond delay="499"/>
                                          </p:stCondLst>
                                        </p:cTn>
                                        <p:tgtEl>
                                          <p:spTgt spid="197"/>
                                        </p:tgtEl>
                                        <p:attrNameLst>
                                          <p:attrName>style.visibility</p:attrName>
                                        </p:attrNameLst>
                                      </p:cBhvr>
                                      <p:to>
                                        <p:strVal val="hidden"/>
                                      </p:to>
                                    </p:set>
                                  </p:childTnLst>
                                </p:cTn>
                              </p:par>
                              <p:par>
                                <p:cTn id="53" presetID="10" presetClass="exit" presetSubtype="0" fill="hold" grpId="3" nodeType="withEffect">
                                  <p:stCondLst>
                                    <p:cond delay="0"/>
                                  </p:stCondLst>
                                  <p:childTnLst>
                                    <p:animEffect transition="out" filter="fade">
                                      <p:cBhvr>
                                        <p:cTn id="54" dur="500"/>
                                        <p:tgtEl>
                                          <p:spTgt spid="195"/>
                                        </p:tgtEl>
                                      </p:cBhvr>
                                    </p:animEffect>
                                    <p:set>
                                      <p:cBhvr>
                                        <p:cTn id="55" dur="1" fill="hold">
                                          <p:stCondLst>
                                            <p:cond delay="499"/>
                                          </p:stCondLst>
                                        </p:cTn>
                                        <p:tgtEl>
                                          <p:spTgt spid="195"/>
                                        </p:tgtEl>
                                        <p:attrNameLst>
                                          <p:attrName>style.visibility</p:attrName>
                                        </p:attrNameLst>
                                      </p:cBhvr>
                                      <p:to>
                                        <p:strVal val="hidden"/>
                                      </p:to>
                                    </p:set>
                                  </p:childTnLst>
                                </p:cTn>
                              </p:par>
                              <p:par>
                                <p:cTn id="56" presetID="10" presetClass="exit" presetSubtype="0" fill="hold" grpId="3" nodeType="withEffect">
                                  <p:stCondLst>
                                    <p:cond delay="0"/>
                                  </p:stCondLst>
                                  <p:childTnLst>
                                    <p:animEffect transition="out" filter="fade">
                                      <p:cBhvr>
                                        <p:cTn id="57" dur="500"/>
                                        <p:tgtEl>
                                          <p:spTgt spid="196"/>
                                        </p:tgtEl>
                                      </p:cBhvr>
                                    </p:animEffect>
                                    <p:set>
                                      <p:cBhvr>
                                        <p:cTn id="58" dur="1" fill="hold">
                                          <p:stCondLst>
                                            <p:cond delay="499"/>
                                          </p:stCondLst>
                                        </p:cTn>
                                        <p:tgtEl>
                                          <p:spTgt spid="196"/>
                                        </p:tgtEl>
                                        <p:attrNameLst>
                                          <p:attrName>style.visibility</p:attrName>
                                        </p:attrNameLst>
                                      </p:cBhvr>
                                      <p:to>
                                        <p:strVal val="hidden"/>
                                      </p:to>
                                    </p:set>
                                  </p:childTnLst>
                                </p:cTn>
                              </p:par>
                              <p:par>
                                <p:cTn id="59" presetID="10" presetClass="exit" presetSubtype="0" fill="hold" grpId="3" nodeType="withEffect">
                                  <p:stCondLst>
                                    <p:cond delay="0"/>
                                  </p:stCondLst>
                                  <p:childTnLst>
                                    <p:animEffect transition="out" filter="fade">
                                      <p:cBhvr>
                                        <p:cTn id="60" dur="500"/>
                                        <p:tgtEl>
                                          <p:spTgt spid="194"/>
                                        </p:tgtEl>
                                      </p:cBhvr>
                                    </p:animEffect>
                                    <p:set>
                                      <p:cBhvr>
                                        <p:cTn id="61" dur="1" fill="hold">
                                          <p:stCondLst>
                                            <p:cond delay="499"/>
                                          </p:stCondLst>
                                        </p:cTn>
                                        <p:tgtEl>
                                          <p:spTgt spid="194"/>
                                        </p:tgtEl>
                                        <p:attrNameLst>
                                          <p:attrName>style.visibility</p:attrName>
                                        </p:attrNameLst>
                                      </p:cBhvr>
                                      <p:to>
                                        <p:strVal val="hidden"/>
                                      </p:to>
                                    </p:set>
                                  </p:childTnLst>
                                </p:cTn>
                              </p:par>
                            </p:childTnLst>
                          </p:cTn>
                        </p:par>
                        <p:par>
                          <p:cTn id="62" fill="hold" nodeType="afterGroup">
                            <p:stCondLst>
                              <p:cond delay="1500"/>
                            </p:stCondLst>
                            <p:childTnLst>
                              <p:par>
                                <p:cTn id="63" presetID="10" presetClass="entr" presetSubtype="0" fill="hold" grpId="4" nodeType="afterEffect">
                                  <p:stCondLst>
                                    <p:cond delay="0"/>
                                  </p:stCondLst>
                                  <p:childTnLst>
                                    <p:set>
                                      <p:cBhvr>
                                        <p:cTn id="64" dur="1" fill="hold">
                                          <p:stCondLst>
                                            <p:cond delay="0"/>
                                          </p:stCondLst>
                                        </p:cTn>
                                        <p:tgtEl>
                                          <p:spTgt spid="197"/>
                                        </p:tgtEl>
                                        <p:attrNameLst>
                                          <p:attrName>style.visibility</p:attrName>
                                        </p:attrNameLst>
                                      </p:cBhvr>
                                      <p:to>
                                        <p:strVal val="visible"/>
                                      </p:to>
                                    </p:set>
                                    <p:animEffect transition="in" filter="fade">
                                      <p:cBhvr>
                                        <p:cTn id="65" dur="500"/>
                                        <p:tgtEl>
                                          <p:spTgt spid="197"/>
                                        </p:tgtEl>
                                      </p:cBhvr>
                                    </p:animEffect>
                                  </p:childTnLst>
                                </p:cTn>
                              </p:par>
                              <p:par>
                                <p:cTn id="66" presetID="10" presetClass="entr" presetSubtype="0" fill="hold" grpId="4" nodeType="withEffect">
                                  <p:stCondLst>
                                    <p:cond delay="0"/>
                                  </p:stCondLst>
                                  <p:childTnLst>
                                    <p:set>
                                      <p:cBhvr>
                                        <p:cTn id="67" dur="1" fill="hold">
                                          <p:stCondLst>
                                            <p:cond delay="0"/>
                                          </p:stCondLst>
                                        </p:cTn>
                                        <p:tgtEl>
                                          <p:spTgt spid="195"/>
                                        </p:tgtEl>
                                        <p:attrNameLst>
                                          <p:attrName>style.visibility</p:attrName>
                                        </p:attrNameLst>
                                      </p:cBhvr>
                                      <p:to>
                                        <p:strVal val="visible"/>
                                      </p:to>
                                    </p:set>
                                    <p:animEffect transition="in" filter="fade">
                                      <p:cBhvr>
                                        <p:cTn id="68" dur="500"/>
                                        <p:tgtEl>
                                          <p:spTgt spid="195"/>
                                        </p:tgtEl>
                                      </p:cBhvr>
                                    </p:animEffect>
                                  </p:childTnLst>
                                </p:cTn>
                              </p:par>
                              <p:par>
                                <p:cTn id="69" presetID="10" presetClass="entr" presetSubtype="0" fill="hold" grpId="4" nodeType="withEffect">
                                  <p:stCondLst>
                                    <p:cond delay="0"/>
                                  </p:stCondLst>
                                  <p:childTnLst>
                                    <p:set>
                                      <p:cBhvr>
                                        <p:cTn id="70" dur="1" fill="hold">
                                          <p:stCondLst>
                                            <p:cond delay="0"/>
                                          </p:stCondLst>
                                        </p:cTn>
                                        <p:tgtEl>
                                          <p:spTgt spid="196"/>
                                        </p:tgtEl>
                                        <p:attrNameLst>
                                          <p:attrName>style.visibility</p:attrName>
                                        </p:attrNameLst>
                                      </p:cBhvr>
                                      <p:to>
                                        <p:strVal val="visible"/>
                                      </p:to>
                                    </p:set>
                                    <p:animEffect transition="in" filter="fade">
                                      <p:cBhvr>
                                        <p:cTn id="71" dur="500"/>
                                        <p:tgtEl>
                                          <p:spTgt spid="196"/>
                                        </p:tgtEl>
                                      </p:cBhvr>
                                    </p:animEffect>
                                  </p:childTnLst>
                                </p:cTn>
                              </p:par>
                              <p:par>
                                <p:cTn id="72" presetID="10" presetClass="entr" presetSubtype="0" fill="hold" grpId="4" nodeType="withEffect">
                                  <p:stCondLst>
                                    <p:cond delay="0"/>
                                  </p:stCondLst>
                                  <p:childTnLst>
                                    <p:set>
                                      <p:cBhvr>
                                        <p:cTn id="73" dur="1" fill="hold">
                                          <p:stCondLst>
                                            <p:cond delay="0"/>
                                          </p:stCondLst>
                                        </p:cTn>
                                        <p:tgtEl>
                                          <p:spTgt spid="194"/>
                                        </p:tgtEl>
                                        <p:attrNameLst>
                                          <p:attrName>style.visibility</p:attrName>
                                        </p:attrNameLst>
                                      </p:cBhvr>
                                      <p:to>
                                        <p:strVal val="visible"/>
                                      </p:to>
                                    </p:set>
                                    <p:animEffect transition="in" filter="fade">
                                      <p:cBhvr>
                                        <p:cTn id="74" dur="500"/>
                                        <p:tgtEl>
                                          <p:spTgt spid="194"/>
                                        </p:tgtEl>
                                      </p:cBhvr>
                                    </p:animEffect>
                                  </p:childTnLst>
                                </p:cTn>
                              </p:par>
                            </p:childTnLst>
                          </p:cTn>
                        </p:par>
                        <p:par>
                          <p:cTn id="75" fill="hold" nodeType="afterGroup">
                            <p:stCondLst>
                              <p:cond delay="2000"/>
                            </p:stCondLst>
                            <p:childTnLst>
                              <p:par>
                                <p:cTn id="76" presetID="10" presetClass="entr" presetSubtype="0" fill="hold" nodeType="afterEffect">
                                  <p:stCondLst>
                                    <p:cond delay="0"/>
                                  </p:stCondLst>
                                  <p:childTnLst>
                                    <p:set>
                                      <p:cBhvr>
                                        <p:cTn id="77" dur="1" fill="hold">
                                          <p:stCondLst>
                                            <p:cond delay="0"/>
                                          </p:stCondLst>
                                        </p:cTn>
                                        <p:tgtEl>
                                          <p:spTgt spid="187"/>
                                        </p:tgtEl>
                                        <p:attrNameLst>
                                          <p:attrName>style.visibility</p:attrName>
                                        </p:attrNameLst>
                                      </p:cBhvr>
                                      <p:to>
                                        <p:strVal val="visible"/>
                                      </p:to>
                                    </p:set>
                                    <p:animEffect transition="in" filter="fade">
                                      <p:cBhvr>
                                        <p:cTn id="78" dur="5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 grpId="0"/>
      <p:bldP spid="194" grpId="0" animBg="1"/>
      <p:bldP spid="194" grpId="1" animBg="1"/>
      <p:bldP spid="194" grpId="2" animBg="1"/>
      <p:bldP spid="194" grpId="3" animBg="1"/>
      <p:bldP spid="194" grpId="4" animBg="1"/>
      <p:bldP spid="195" grpId="0" animBg="1"/>
      <p:bldP spid="195" grpId="1" animBg="1"/>
      <p:bldP spid="195" grpId="2" animBg="1"/>
      <p:bldP spid="195" grpId="3" animBg="1"/>
      <p:bldP spid="195" grpId="4" animBg="1"/>
      <p:bldP spid="196" grpId="0" animBg="1"/>
      <p:bldP spid="196" grpId="1" animBg="1"/>
      <p:bldP spid="196" grpId="2" animBg="1"/>
      <p:bldP spid="196" grpId="3" animBg="1"/>
      <p:bldP spid="196" grpId="4" animBg="1"/>
      <p:bldP spid="197" grpId="0" animBg="1"/>
      <p:bldP spid="197" grpId="1" animBg="1"/>
      <p:bldP spid="197" grpId="2" animBg="1"/>
      <p:bldP spid="197" grpId="3" animBg="1"/>
      <p:bldP spid="197" grpId="4"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Rectangle 183"/>
          <p:cNvSpPr/>
          <p:nvPr/>
        </p:nvSpPr>
        <p:spPr>
          <a:xfrm>
            <a:off x="2655888" y="6146800"/>
            <a:ext cx="4757737" cy="3270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277506" name="Group 6"/>
          <p:cNvGrpSpPr>
            <a:grpSpLocks/>
          </p:cNvGrpSpPr>
          <p:nvPr/>
        </p:nvGrpSpPr>
        <p:grpSpPr bwMode="auto">
          <a:xfrm>
            <a:off x="2135188" y="1182688"/>
            <a:ext cx="969962" cy="1601787"/>
            <a:chOff x="3079798" y="1981201"/>
            <a:chExt cx="1631998" cy="2694885"/>
          </a:xfrm>
        </p:grpSpPr>
        <p:cxnSp>
          <p:nvCxnSpPr>
            <p:cNvPr id="8" name="Straight Connector 7"/>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07" name="Group 15"/>
          <p:cNvGrpSpPr>
            <a:grpSpLocks/>
          </p:cNvGrpSpPr>
          <p:nvPr/>
        </p:nvGrpSpPr>
        <p:grpSpPr bwMode="auto">
          <a:xfrm>
            <a:off x="3429000" y="1173163"/>
            <a:ext cx="971550" cy="1601787"/>
            <a:chOff x="3079798" y="1981201"/>
            <a:chExt cx="1631998" cy="2694885"/>
          </a:xfrm>
        </p:grpSpPr>
        <p:cxnSp>
          <p:nvCxnSpPr>
            <p:cNvPr id="17" name="Straight Connector 16"/>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4202464" y="2878606"/>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20246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4202464" y="3773339"/>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95446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706465"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6200000">
              <a:off x="3393132" y="3027328"/>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08" name="Group 24"/>
          <p:cNvGrpSpPr>
            <a:grpSpLocks/>
          </p:cNvGrpSpPr>
          <p:nvPr/>
        </p:nvGrpSpPr>
        <p:grpSpPr bwMode="auto">
          <a:xfrm>
            <a:off x="4724400" y="1182688"/>
            <a:ext cx="969963" cy="1601787"/>
            <a:chOff x="3079798" y="1981201"/>
            <a:chExt cx="1631998" cy="2694885"/>
          </a:xfrm>
        </p:grpSpPr>
        <p:cxnSp>
          <p:nvCxnSpPr>
            <p:cNvPr id="26" name="Straight Connector 25"/>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4201629" y="2878606"/>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20162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4201629" y="3773339"/>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70749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a:off x="3393645" y="3026815"/>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09" name="Group 33"/>
          <p:cNvGrpSpPr>
            <a:grpSpLocks/>
          </p:cNvGrpSpPr>
          <p:nvPr/>
        </p:nvGrpSpPr>
        <p:grpSpPr bwMode="auto">
          <a:xfrm>
            <a:off x="6018213" y="1173163"/>
            <a:ext cx="969962" cy="1601787"/>
            <a:chOff x="3079798" y="1981201"/>
            <a:chExt cx="1631998" cy="2694885"/>
          </a:xfrm>
        </p:grpSpPr>
        <p:cxnSp>
          <p:nvCxnSpPr>
            <p:cNvPr id="35" name="Straight Connector 34"/>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10" name="Group 42"/>
          <p:cNvGrpSpPr>
            <a:grpSpLocks/>
          </p:cNvGrpSpPr>
          <p:nvPr/>
        </p:nvGrpSpPr>
        <p:grpSpPr bwMode="auto">
          <a:xfrm>
            <a:off x="2135188" y="2301875"/>
            <a:ext cx="969962" cy="1601788"/>
            <a:chOff x="3079798" y="1981201"/>
            <a:chExt cx="1631998" cy="2694885"/>
          </a:xfrm>
        </p:grpSpPr>
        <p:cxnSp>
          <p:nvCxnSpPr>
            <p:cNvPr id="44" name="Straight Connector 43"/>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201630" y="2878605"/>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20163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4201630" y="3773340"/>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370748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a:off x="3393644" y="3026817"/>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11" name="Group 51"/>
          <p:cNvGrpSpPr>
            <a:grpSpLocks/>
          </p:cNvGrpSpPr>
          <p:nvPr/>
        </p:nvGrpSpPr>
        <p:grpSpPr bwMode="auto">
          <a:xfrm>
            <a:off x="3429000" y="2292350"/>
            <a:ext cx="971550" cy="1601788"/>
            <a:chOff x="3079798" y="1981201"/>
            <a:chExt cx="1631998" cy="2694885"/>
          </a:xfrm>
        </p:grpSpPr>
        <p:cxnSp>
          <p:nvCxnSpPr>
            <p:cNvPr id="53" name="Straight Connector 52"/>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4202464" y="2878605"/>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202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4202464" y="3773340"/>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3954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3706465"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a:off x="3393132" y="3027329"/>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12" name="Group 60"/>
          <p:cNvGrpSpPr>
            <a:grpSpLocks/>
          </p:cNvGrpSpPr>
          <p:nvPr/>
        </p:nvGrpSpPr>
        <p:grpSpPr bwMode="auto">
          <a:xfrm>
            <a:off x="4724400" y="2301875"/>
            <a:ext cx="969963" cy="1601788"/>
            <a:chOff x="3079798" y="1981201"/>
            <a:chExt cx="1631998" cy="2694885"/>
          </a:xfrm>
        </p:grpSpPr>
        <p:cxnSp>
          <p:nvCxnSpPr>
            <p:cNvPr id="62" name="Straight Connector 61"/>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4201629" y="2878605"/>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162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4201629" y="3773340"/>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70749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a:off x="3393645" y="3026816"/>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13" name="Group 69"/>
          <p:cNvGrpSpPr>
            <a:grpSpLocks/>
          </p:cNvGrpSpPr>
          <p:nvPr/>
        </p:nvGrpSpPr>
        <p:grpSpPr bwMode="auto">
          <a:xfrm>
            <a:off x="6018213" y="2292350"/>
            <a:ext cx="969962" cy="1601788"/>
            <a:chOff x="3079798" y="1981201"/>
            <a:chExt cx="1631998" cy="2694885"/>
          </a:xfrm>
        </p:grpSpPr>
        <p:cxnSp>
          <p:nvCxnSpPr>
            <p:cNvPr id="71" name="Straight Connector 70"/>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a:off x="4201630" y="2878605"/>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420163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a:off x="4201630" y="3773340"/>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70748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a:off x="3393644" y="3026817"/>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14" name="Group 78"/>
          <p:cNvGrpSpPr>
            <a:grpSpLocks/>
          </p:cNvGrpSpPr>
          <p:nvPr/>
        </p:nvGrpSpPr>
        <p:grpSpPr bwMode="auto">
          <a:xfrm>
            <a:off x="2135188" y="3414713"/>
            <a:ext cx="969962" cy="1601787"/>
            <a:chOff x="3079798" y="1981201"/>
            <a:chExt cx="1631998" cy="2694885"/>
          </a:xfrm>
        </p:grpSpPr>
        <p:cxnSp>
          <p:nvCxnSpPr>
            <p:cNvPr id="80" name="Straight Connector 79"/>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15" name="Group 87"/>
          <p:cNvGrpSpPr>
            <a:grpSpLocks/>
          </p:cNvGrpSpPr>
          <p:nvPr/>
        </p:nvGrpSpPr>
        <p:grpSpPr bwMode="auto">
          <a:xfrm>
            <a:off x="3429000" y="3403600"/>
            <a:ext cx="971550" cy="1601788"/>
            <a:chOff x="3079798" y="1981201"/>
            <a:chExt cx="1631998" cy="2694885"/>
          </a:xfrm>
        </p:grpSpPr>
        <p:cxnSp>
          <p:nvCxnSpPr>
            <p:cNvPr id="89" name="Straight Connector 88"/>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4202464" y="2878605"/>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4202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H="1">
              <a:off x="4202464" y="3773340"/>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3954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3706465"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6200000">
              <a:off x="3393132" y="3027329"/>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16" name="Group 96"/>
          <p:cNvGrpSpPr>
            <a:grpSpLocks/>
          </p:cNvGrpSpPr>
          <p:nvPr/>
        </p:nvGrpSpPr>
        <p:grpSpPr bwMode="auto">
          <a:xfrm>
            <a:off x="4724400" y="3414713"/>
            <a:ext cx="969963" cy="1601787"/>
            <a:chOff x="3079798" y="1981201"/>
            <a:chExt cx="1631998" cy="2694885"/>
          </a:xfrm>
        </p:grpSpPr>
        <p:cxnSp>
          <p:nvCxnSpPr>
            <p:cNvPr id="98" name="Straight Connector 97"/>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a:off x="4201629" y="2878606"/>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420162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H="1">
              <a:off x="4201629" y="3773339"/>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370749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rot="16200000">
              <a:off x="3393645" y="3026815"/>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17" name="Group 105"/>
          <p:cNvGrpSpPr>
            <a:grpSpLocks/>
          </p:cNvGrpSpPr>
          <p:nvPr/>
        </p:nvGrpSpPr>
        <p:grpSpPr bwMode="auto">
          <a:xfrm>
            <a:off x="6018213" y="3403600"/>
            <a:ext cx="969962" cy="1601788"/>
            <a:chOff x="3079798" y="1981201"/>
            <a:chExt cx="1631998" cy="2694885"/>
          </a:xfrm>
        </p:grpSpPr>
        <p:cxnSp>
          <p:nvCxnSpPr>
            <p:cNvPr id="107" name="Straight Connector 106"/>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a:off x="4201630" y="2878605"/>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420163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p:cNvCxnSpPr/>
            <p:nvPr/>
          </p:nvCxnSpPr>
          <p:spPr>
            <a:xfrm flipH="1">
              <a:off x="4201630" y="3773340"/>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370748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rot="16200000">
              <a:off x="3393644" y="3026817"/>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18" name="Group 114"/>
          <p:cNvGrpSpPr>
            <a:grpSpLocks/>
          </p:cNvGrpSpPr>
          <p:nvPr/>
        </p:nvGrpSpPr>
        <p:grpSpPr bwMode="auto">
          <a:xfrm>
            <a:off x="2135188" y="4535488"/>
            <a:ext cx="969962" cy="1601787"/>
            <a:chOff x="3079798" y="1981201"/>
            <a:chExt cx="1631998" cy="2694885"/>
          </a:xfrm>
        </p:grpSpPr>
        <p:cxnSp>
          <p:nvCxnSpPr>
            <p:cNvPr id="116" name="Straight Connector 115"/>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19" name="Group 123"/>
          <p:cNvGrpSpPr>
            <a:grpSpLocks/>
          </p:cNvGrpSpPr>
          <p:nvPr/>
        </p:nvGrpSpPr>
        <p:grpSpPr bwMode="auto">
          <a:xfrm>
            <a:off x="3429000" y="4525963"/>
            <a:ext cx="971550" cy="1601787"/>
            <a:chOff x="3079798" y="1981201"/>
            <a:chExt cx="1631998" cy="2694885"/>
          </a:xfrm>
        </p:grpSpPr>
        <p:cxnSp>
          <p:nvCxnSpPr>
            <p:cNvPr id="125" name="Straight Connector 124"/>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H="1">
              <a:off x="4202464" y="2878606"/>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420246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H="1">
              <a:off x="4202464" y="3773339"/>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395446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3706465"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rot="16200000">
              <a:off x="3393132" y="3027328"/>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20" name="Group 132"/>
          <p:cNvGrpSpPr>
            <a:grpSpLocks/>
          </p:cNvGrpSpPr>
          <p:nvPr/>
        </p:nvGrpSpPr>
        <p:grpSpPr bwMode="auto">
          <a:xfrm>
            <a:off x="4724400" y="4535488"/>
            <a:ext cx="969963" cy="1601787"/>
            <a:chOff x="3079798" y="1981201"/>
            <a:chExt cx="1631998" cy="2694885"/>
          </a:xfrm>
        </p:grpSpPr>
        <p:cxnSp>
          <p:nvCxnSpPr>
            <p:cNvPr id="134" name="Straight Connector 133"/>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4201629" y="2878606"/>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420162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flipH="1">
              <a:off x="4201629" y="3773339"/>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370749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rot="16200000">
              <a:off x="3393645" y="3026815"/>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7521" name="Group 141"/>
          <p:cNvGrpSpPr>
            <a:grpSpLocks/>
          </p:cNvGrpSpPr>
          <p:nvPr/>
        </p:nvGrpSpPr>
        <p:grpSpPr bwMode="auto">
          <a:xfrm>
            <a:off x="6018213" y="4525963"/>
            <a:ext cx="969962" cy="1601787"/>
            <a:chOff x="3079798" y="1981201"/>
            <a:chExt cx="1631998" cy="2694885"/>
          </a:xfrm>
        </p:grpSpPr>
        <p:cxnSp>
          <p:nvCxnSpPr>
            <p:cNvPr id="143" name="Straight Connector 142"/>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06" name="Straight Arrow Connector 205"/>
          <p:cNvCxnSpPr/>
          <p:nvPr/>
        </p:nvCxnSpPr>
        <p:spPr>
          <a:xfrm>
            <a:off x="6973888" y="1165225"/>
            <a:ext cx="4762" cy="502920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207" name="Straight Arrow Connector 206"/>
          <p:cNvCxnSpPr/>
          <p:nvPr/>
        </p:nvCxnSpPr>
        <p:spPr>
          <a:xfrm>
            <a:off x="4384675" y="1165225"/>
            <a:ext cx="4763" cy="1644650"/>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08" name="Straight Arrow Connector 207"/>
          <p:cNvCxnSpPr/>
          <p:nvPr/>
        </p:nvCxnSpPr>
        <p:spPr>
          <a:xfrm>
            <a:off x="3094038" y="1152525"/>
            <a:ext cx="4762" cy="1646238"/>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09" name="Straight Arrow Connector 208"/>
          <p:cNvCxnSpPr>
            <a:endCxn id="158" idx="0"/>
          </p:cNvCxnSpPr>
          <p:nvPr/>
        </p:nvCxnSpPr>
        <p:spPr>
          <a:xfrm>
            <a:off x="5694363" y="1173163"/>
            <a:ext cx="3175" cy="1600200"/>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210" name="TextBox 209"/>
          <p:cNvSpPr txBox="1"/>
          <p:nvPr/>
        </p:nvSpPr>
        <p:spPr>
          <a:xfrm>
            <a:off x="254000" y="2657475"/>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read</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 2.5 V</a:t>
            </a:r>
          </a:p>
        </p:txBody>
      </p:sp>
      <p:sp>
        <p:nvSpPr>
          <p:cNvPr id="211" name="TextBox 210"/>
          <p:cNvSpPr txBox="1"/>
          <p:nvPr/>
        </p:nvSpPr>
        <p:spPr>
          <a:xfrm>
            <a:off x="254000" y="1530350"/>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5.0 V</a:t>
            </a:r>
          </a:p>
        </p:txBody>
      </p:sp>
      <p:sp>
        <p:nvSpPr>
          <p:cNvPr id="212" name="TextBox 211"/>
          <p:cNvSpPr txBox="1"/>
          <p:nvPr/>
        </p:nvSpPr>
        <p:spPr>
          <a:xfrm>
            <a:off x="254000" y="3751263"/>
            <a:ext cx="1835150" cy="46196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5.0 V</a:t>
            </a:r>
          </a:p>
        </p:txBody>
      </p:sp>
      <p:sp>
        <p:nvSpPr>
          <p:cNvPr id="213" name="TextBox 212"/>
          <p:cNvSpPr txBox="1"/>
          <p:nvPr/>
        </p:nvSpPr>
        <p:spPr>
          <a:xfrm>
            <a:off x="254000" y="4862513"/>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5.0 V</a:t>
            </a:r>
          </a:p>
        </p:txBody>
      </p:sp>
      <p:sp>
        <p:nvSpPr>
          <p:cNvPr id="214" name="TextBox 213"/>
          <p:cNvSpPr txBox="1"/>
          <p:nvPr/>
        </p:nvSpPr>
        <p:spPr>
          <a:xfrm>
            <a:off x="5272088" y="6016625"/>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lumMod val="50000"/>
                  </a:srgbClr>
                </a:solidFill>
                <a:effectLst/>
                <a:uLnTx/>
                <a:uFillTx/>
                <a:latin typeface="Calibri"/>
                <a:ea typeface="ＭＳ Ｐゴシック" charset="0"/>
                <a:cs typeface="ＭＳ Ｐゴシック" charset="0"/>
              </a:rPr>
              <a:t>0</a:t>
            </a:r>
          </a:p>
        </p:txBody>
      </p:sp>
      <p:sp>
        <p:nvSpPr>
          <p:cNvPr id="215" name="TextBox 214"/>
          <p:cNvSpPr txBox="1"/>
          <p:nvPr/>
        </p:nvSpPr>
        <p:spPr>
          <a:xfrm>
            <a:off x="6569075" y="6016625"/>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solidFill>
                <a:effectLst/>
                <a:uLnTx/>
                <a:uFillTx/>
                <a:latin typeface="Calibri"/>
                <a:ea typeface="ＭＳ Ｐゴシック" charset="0"/>
                <a:cs typeface="ＭＳ Ｐゴシック" charset="0"/>
              </a:rPr>
              <a:t>1</a:t>
            </a:r>
          </a:p>
        </p:txBody>
      </p:sp>
      <p:sp>
        <p:nvSpPr>
          <p:cNvPr id="216" name="TextBox 215"/>
          <p:cNvSpPr txBox="1"/>
          <p:nvPr/>
        </p:nvSpPr>
        <p:spPr>
          <a:xfrm>
            <a:off x="3978275" y="6016625"/>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0</a:t>
            </a:r>
          </a:p>
        </p:txBody>
      </p:sp>
      <p:sp>
        <p:nvSpPr>
          <p:cNvPr id="217" name="TextBox 216"/>
          <p:cNvSpPr txBox="1"/>
          <p:nvPr/>
        </p:nvSpPr>
        <p:spPr>
          <a:xfrm>
            <a:off x="2668588" y="6016625"/>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0</a:t>
            </a:r>
          </a:p>
        </p:txBody>
      </p:sp>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spc="-150" dirty="0">
                <a:ea typeface="+mj-ea"/>
                <a:cs typeface="+mj-cs"/>
              </a:rPr>
              <a:t>Read Disturb Problem: “Weak Programming” Effect</a:t>
            </a:r>
          </a:p>
        </p:txBody>
      </p:sp>
      <p:cxnSp>
        <p:nvCxnSpPr>
          <p:cNvPr id="3" name="Straight Connector 2"/>
          <p:cNvCxnSpPr/>
          <p:nvPr/>
        </p:nvCxnSpPr>
        <p:spPr>
          <a:xfrm>
            <a:off x="1676400" y="1981200"/>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p:nvCxnSpPr>
        <p:spPr>
          <a:xfrm>
            <a:off x="1676400" y="3097213"/>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1676400" y="4213225"/>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676400" y="5340350"/>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7539" name="Group 150"/>
          <p:cNvGrpSpPr>
            <a:grpSpLocks/>
          </p:cNvGrpSpPr>
          <p:nvPr/>
        </p:nvGrpSpPr>
        <p:grpSpPr bwMode="auto">
          <a:xfrm>
            <a:off x="2781300" y="1644650"/>
            <a:ext cx="4535488" cy="4014788"/>
            <a:chOff x="3851647" y="1427070"/>
            <a:chExt cx="4535195" cy="4014933"/>
          </a:xfrm>
        </p:grpSpPr>
        <p:sp>
          <p:nvSpPr>
            <p:cNvPr id="152" name="Oval 151"/>
            <p:cNvSpPr/>
            <p:nvPr/>
          </p:nvSpPr>
          <p:spPr>
            <a:xfrm>
              <a:off x="3851647" y="1436595"/>
              <a:ext cx="652421"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3" name="Oval 152"/>
            <p:cNvSpPr/>
            <p:nvPr/>
          </p:nvSpPr>
          <p:spPr>
            <a:xfrm>
              <a:off x="5145376" y="1427070"/>
              <a:ext cx="652420"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4" name="Oval 153"/>
            <p:cNvSpPr/>
            <p:nvPr/>
          </p:nvSpPr>
          <p:spPr>
            <a:xfrm>
              <a:off x="6440693" y="1436595"/>
              <a:ext cx="652420"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5" name="Oval 154"/>
            <p:cNvSpPr/>
            <p:nvPr/>
          </p:nvSpPr>
          <p:spPr>
            <a:xfrm>
              <a:off x="7734421" y="1427070"/>
              <a:ext cx="652421"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6" name="Oval 155"/>
            <p:cNvSpPr/>
            <p:nvPr/>
          </p:nvSpPr>
          <p:spPr>
            <a:xfrm>
              <a:off x="3851647" y="2555824"/>
              <a:ext cx="652421" cy="65248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7" name="Oval 156"/>
            <p:cNvSpPr/>
            <p:nvPr/>
          </p:nvSpPr>
          <p:spPr>
            <a:xfrm>
              <a:off x="5145376" y="2546298"/>
              <a:ext cx="652420" cy="65248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8" name="Oval 157"/>
            <p:cNvSpPr/>
            <p:nvPr/>
          </p:nvSpPr>
          <p:spPr>
            <a:xfrm>
              <a:off x="6440693" y="2555824"/>
              <a:ext cx="652420" cy="65248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9" name="Oval 158"/>
            <p:cNvSpPr/>
            <p:nvPr/>
          </p:nvSpPr>
          <p:spPr>
            <a:xfrm>
              <a:off x="7734421" y="2546298"/>
              <a:ext cx="652421" cy="65248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0" name="Oval 159"/>
            <p:cNvSpPr/>
            <p:nvPr/>
          </p:nvSpPr>
          <p:spPr>
            <a:xfrm>
              <a:off x="3851647" y="3668701"/>
              <a:ext cx="652421"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1" name="Oval 160"/>
            <p:cNvSpPr/>
            <p:nvPr/>
          </p:nvSpPr>
          <p:spPr>
            <a:xfrm>
              <a:off x="5145376" y="3657589"/>
              <a:ext cx="652420" cy="65248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2" name="Oval 161"/>
            <p:cNvSpPr/>
            <p:nvPr/>
          </p:nvSpPr>
          <p:spPr>
            <a:xfrm>
              <a:off x="6440693" y="3668701"/>
              <a:ext cx="652420"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3" name="Oval 162"/>
            <p:cNvSpPr/>
            <p:nvPr/>
          </p:nvSpPr>
          <p:spPr>
            <a:xfrm>
              <a:off x="7734421" y="3657589"/>
              <a:ext cx="652421" cy="65248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4" name="Oval 163"/>
            <p:cNvSpPr/>
            <p:nvPr/>
          </p:nvSpPr>
          <p:spPr>
            <a:xfrm>
              <a:off x="3851647" y="4789516"/>
              <a:ext cx="652421"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5" name="Oval 164"/>
            <p:cNvSpPr/>
            <p:nvPr/>
          </p:nvSpPr>
          <p:spPr>
            <a:xfrm>
              <a:off x="5145376" y="4779991"/>
              <a:ext cx="652420"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6" name="Oval 165"/>
            <p:cNvSpPr/>
            <p:nvPr/>
          </p:nvSpPr>
          <p:spPr>
            <a:xfrm>
              <a:off x="6440693" y="4789516"/>
              <a:ext cx="652420"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7" name="Oval 166"/>
            <p:cNvSpPr/>
            <p:nvPr/>
          </p:nvSpPr>
          <p:spPr>
            <a:xfrm>
              <a:off x="7734421" y="4779991"/>
              <a:ext cx="652421" cy="652487"/>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grpSp>
      <p:sp>
        <p:nvSpPr>
          <p:cNvPr id="188" name="TextBox 187"/>
          <p:cNvSpPr txBox="1"/>
          <p:nvPr/>
        </p:nvSpPr>
        <p:spPr>
          <a:xfrm>
            <a:off x="979488" y="6396038"/>
            <a:ext cx="8240712" cy="461962"/>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High pass-through voltage induces “weak-programming” effect</a:t>
            </a:r>
          </a:p>
        </p:txBody>
      </p:sp>
      <p:grpSp>
        <p:nvGrpSpPr>
          <p:cNvPr id="189" name="Group 188"/>
          <p:cNvGrpSpPr>
            <a:grpSpLocks/>
          </p:cNvGrpSpPr>
          <p:nvPr/>
        </p:nvGrpSpPr>
        <p:grpSpPr bwMode="auto">
          <a:xfrm>
            <a:off x="2782888" y="1644650"/>
            <a:ext cx="4535487" cy="4014788"/>
            <a:chOff x="3851647" y="1427070"/>
            <a:chExt cx="4535195" cy="4014933"/>
          </a:xfrm>
        </p:grpSpPr>
        <p:sp>
          <p:nvSpPr>
            <p:cNvPr id="190" name="Oval 189"/>
            <p:cNvSpPr/>
            <p:nvPr/>
          </p:nvSpPr>
          <p:spPr>
            <a:xfrm>
              <a:off x="3851647" y="1436595"/>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1" name="Oval 190"/>
            <p:cNvSpPr/>
            <p:nvPr/>
          </p:nvSpPr>
          <p:spPr>
            <a:xfrm>
              <a:off x="5145376" y="1427070"/>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2" name="Oval 191"/>
            <p:cNvSpPr/>
            <p:nvPr/>
          </p:nvSpPr>
          <p:spPr>
            <a:xfrm>
              <a:off x="6440692" y="1436595"/>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3" name="Oval 192"/>
            <p:cNvSpPr/>
            <p:nvPr/>
          </p:nvSpPr>
          <p:spPr>
            <a:xfrm>
              <a:off x="7734422" y="1427070"/>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4" name="Oval 193"/>
            <p:cNvSpPr/>
            <p:nvPr/>
          </p:nvSpPr>
          <p:spPr>
            <a:xfrm>
              <a:off x="3851647" y="2555824"/>
              <a:ext cx="652420" cy="652486"/>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5" name="Oval 194"/>
            <p:cNvSpPr/>
            <p:nvPr/>
          </p:nvSpPr>
          <p:spPr>
            <a:xfrm>
              <a:off x="5145376" y="2546298"/>
              <a:ext cx="652421" cy="652486"/>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6" name="Oval 195"/>
            <p:cNvSpPr/>
            <p:nvPr/>
          </p:nvSpPr>
          <p:spPr>
            <a:xfrm>
              <a:off x="6440692" y="2555824"/>
              <a:ext cx="652421" cy="652486"/>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7" name="Oval 196"/>
            <p:cNvSpPr/>
            <p:nvPr/>
          </p:nvSpPr>
          <p:spPr>
            <a:xfrm>
              <a:off x="7734422" y="2546298"/>
              <a:ext cx="652420"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8" name="Oval 197"/>
            <p:cNvSpPr/>
            <p:nvPr/>
          </p:nvSpPr>
          <p:spPr>
            <a:xfrm>
              <a:off x="3851647" y="3668701"/>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9" name="Oval 198"/>
            <p:cNvSpPr/>
            <p:nvPr/>
          </p:nvSpPr>
          <p:spPr>
            <a:xfrm>
              <a:off x="5145376" y="3657589"/>
              <a:ext cx="652421"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00" name="Oval 199"/>
            <p:cNvSpPr/>
            <p:nvPr/>
          </p:nvSpPr>
          <p:spPr>
            <a:xfrm>
              <a:off x="6440692" y="3668701"/>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01" name="Oval 200"/>
            <p:cNvSpPr/>
            <p:nvPr/>
          </p:nvSpPr>
          <p:spPr>
            <a:xfrm>
              <a:off x="7734422" y="3657589"/>
              <a:ext cx="652420"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02" name="Oval 201"/>
            <p:cNvSpPr/>
            <p:nvPr/>
          </p:nvSpPr>
          <p:spPr>
            <a:xfrm>
              <a:off x="3851647" y="4789516"/>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03" name="Oval 202"/>
            <p:cNvSpPr/>
            <p:nvPr/>
          </p:nvSpPr>
          <p:spPr>
            <a:xfrm>
              <a:off x="5145376" y="4779991"/>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04" name="Oval 203"/>
            <p:cNvSpPr/>
            <p:nvPr/>
          </p:nvSpPr>
          <p:spPr>
            <a:xfrm>
              <a:off x="6440692" y="4789516"/>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05" name="Oval 204"/>
            <p:cNvSpPr/>
            <p:nvPr/>
          </p:nvSpPr>
          <p:spPr>
            <a:xfrm>
              <a:off x="7734422" y="4779991"/>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grpSp>
      <p:sp>
        <p:nvSpPr>
          <p:cNvPr id="168" name="TextBox 167"/>
          <p:cNvSpPr txBox="1"/>
          <p:nvPr/>
        </p:nvSpPr>
        <p:spPr>
          <a:xfrm>
            <a:off x="2732088" y="172720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3.0V</a:t>
            </a:r>
          </a:p>
        </p:txBody>
      </p:sp>
      <p:sp>
        <p:nvSpPr>
          <p:cNvPr id="169" name="TextBox 168"/>
          <p:cNvSpPr txBox="1"/>
          <p:nvPr/>
        </p:nvSpPr>
        <p:spPr>
          <a:xfrm>
            <a:off x="4035425" y="172720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3.8V</a:t>
            </a:r>
          </a:p>
        </p:txBody>
      </p:sp>
      <p:sp>
        <p:nvSpPr>
          <p:cNvPr id="170" name="TextBox 169"/>
          <p:cNvSpPr txBox="1"/>
          <p:nvPr/>
        </p:nvSpPr>
        <p:spPr>
          <a:xfrm>
            <a:off x="5322888" y="172720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3.9V</a:t>
            </a:r>
          </a:p>
        </p:txBody>
      </p:sp>
      <p:sp>
        <p:nvSpPr>
          <p:cNvPr id="171" name="TextBox 170"/>
          <p:cNvSpPr txBox="1"/>
          <p:nvPr/>
        </p:nvSpPr>
        <p:spPr>
          <a:xfrm>
            <a:off x="6610350" y="172720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4.8V</a:t>
            </a:r>
          </a:p>
        </p:txBody>
      </p:sp>
      <p:sp>
        <p:nvSpPr>
          <p:cNvPr id="172" name="TextBox 171"/>
          <p:cNvSpPr txBox="1"/>
          <p:nvPr/>
        </p:nvSpPr>
        <p:spPr>
          <a:xfrm>
            <a:off x="2732088" y="286385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3.5V</a:t>
            </a:r>
          </a:p>
        </p:txBody>
      </p:sp>
      <p:sp>
        <p:nvSpPr>
          <p:cNvPr id="173" name="TextBox 172"/>
          <p:cNvSpPr txBox="1"/>
          <p:nvPr/>
        </p:nvSpPr>
        <p:spPr>
          <a:xfrm>
            <a:off x="4035425" y="286385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2.9V</a:t>
            </a:r>
          </a:p>
        </p:txBody>
      </p:sp>
      <p:sp>
        <p:nvSpPr>
          <p:cNvPr id="175" name="TextBox 174"/>
          <p:cNvSpPr txBox="1"/>
          <p:nvPr/>
        </p:nvSpPr>
        <p:spPr>
          <a:xfrm>
            <a:off x="6610350" y="286385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2.1V</a:t>
            </a:r>
          </a:p>
        </p:txBody>
      </p:sp>
      <p:sp>
        <p:nvSpPr>
          <p:cNvPr id="176" name="TextBox 175"/>
          <p:cNvSpPr txBox="1"/>
          <p:nvPr/>
        </p:nvSpPr>
        <p:spPr>
          <a:xfrm>
            <a:off x="2733675" y="3976688"/>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2.2V</a:t>
            </a:r>
          </a:p>
        </p:txBody>
      </p:sp>
      <p:sp>
        <p:nvSpPr>
          <p:cNvPr id="177" name="TextBox 176"/>
          <p:cNvSpPr txBox="1"/>
          <p:nvPr/>
        </p:nvSpPr>
        <p:spPr>
          <a:xfrm>
            <a:off x="4037013" y="3976688"/>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4.3V</a:t>
            </a:r>
          </a:p>
        </p:txBody>
      </p:sp>
      <p:sp>
        <p:nvSpPr>
          <p:cNvPr id="178" name="TextBox 177"/>
          <p:cNvSpPr txBox="1"/>
          <p:nvPr/>
        </p:nvSpPr>
        <p:spPr>
          <a:xfrm>
            <a:off x="5324475" y="3976688"/>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4.6V</a:t>
            </a:r>
          </a:p>
        </p:txBody>
      </p:sp>
      <p:sp>
        <p:nvSpPr>
          <p:cNvPr id="179" name="TextBox 178"/>
          <p:cNvSpPr txBox="1"/>
          <p:nvPr/>
        </p:nvSpPr>
        <p:spPr>
          <a:xfrm>
            <a:off x="6611938" y="3976688"/>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1.8V</a:t>
            </a:r>
          </a:p>
        </p:txBody>
      </p:sp>
      <p:sp>
        <p:nvSpPr>
          <p:cNvPr id="180" name="TextBox 179"/>
          <p:cNvSpPr txBox="1"/>
          <p:nvPr/>
        </p:nvSpPr>
        <p:spPr>
          <a:xfrm>
            <a:off x="2732088" y="5097463"/>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3.5V</a:t>
            </a:r>
          </a:p>
        </p:txBody>
      </p:sp>
      <p:sp>
        <p:nvSpPr>
          <p:cNvPr id="181" name="TextBox 180"/>
          <p:cNvSpPr txBox="1"/>
          <p:nvPr/>
        </p:nvSpPr>
        <p:spPr>
          <a:xfrm>
            <a:off x="4035425" y="5097463"/>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2.3V</a:t>
            </a:r>
          </a:p>
        </p:txBody>
      </p:sp>
      <p:sp>
        <p:nvSpPr>
          <p:cNvPr id="182" name="TextBox 181"/>
          <p:cNvSpPr txBox="1"/>
          <p:nvPr/>
        </p:nvSpPr>
        <p:spPr>
          <a:xfrm>
            <a:off x="5322888" y="5097463"/>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1.9V</a:t>
            </a:r>
          </a:p>
        </p:txBody>
      </p:sp>
      <p:sp>
        <p:nvSpPr>
          <p:cNvPr id="183" name="TextBox 182"/>
          <p:cNvSpPr txBox="1"/>
          <p:nvPr/>
        </p:nvSpPr>
        <p:spPr>
          <a:xfrm>
            <a:off x="6610350" y="5097463"/>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4.3V</a:t>
            </a:r>
          </a:p>
        </p:txBody>
      </p:sp>
      <p:sp>
        <p:nvSpPr>
          <p:cNvPr id="219" name="TextBox 218"/>
          <p:cNvSpPr txBox="1"/>
          <p:nvPr/>
        </p:nvSpPr>
        <p:spPr>
          <a:xfrm>
            <a:off x="492125" y="5756275"/>
            <a:ext cx="2409825" cy="8318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Incorrect values from page 2: </a:t>
            </a:r>
          </a:p>
        </p:txBody>
      </p:sp>
      <p:sp>
        <p:nvSpPr>
          <p:cNvPr id="277558" name="Slide Number Placeholder 219"/>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133</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
        <p:nvSpPr>
          <p:cNvPr id="224" name="TextBox 223"/>
          <p:cNvSpPr txBox="1"/>
          <p:nvPr/>
        </p:nvSpPr>
        <p:spPr>
          <a:xfrm>
            <a:off x="5322888" y="2863850"/>
            <a:ext cx="7604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2.4V</a:t>
            </a:r>
          </a:p>
        </p:txBody>
      </p:sp>
      <p:sp>
        <p:nvSpPr>
          <p:cNvPr id="174" name="TextBox 173"/>
          <p:cNvSpPr txBox="1"/>
          <p:nvPr/>
        </p:nvSpPr>
        <p:spPr>
          <a:xfrm>
            <a:off x="5322888" y="2863850"/>
            <a:ext cx="7604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0000">
                    <a:lumMod val="50000"/>
                  </a:srgbClr>
                </a:solidFill>
                <a:effectLst/>
                <a:uLnTx/>
                <a:uFillTx/>
                <a:latin typeface="Calibri"/>
                <a:ea typeface="ＭＳ Ｐゴシック" charset="0"/>
                <a:cs typeface="ＭＳ Ｐゴシック" charset="0"/>
              </a:rPr>
              <a:t>2.6V</a:t>
            </a:r>
          </a:p>
        </p:txBody>
      </p:sp>
      <p:sp>
        <p:nvSpPr>
          <p:cNvPr id="225" name="TextBox 224"/>
          <p:cNvSpPr txBox="1"/>
          <p:nvPr/>
        </p:nvSpPr>
        <p:spPr>
          <a:xfrm>
            <a:off x="7772400" y="176212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1</a:t>
            </a:r>
          </a:p>
        </p:txBody>
      </p:sp>
      <p:sp>
        <p:nvSpPr>
          <p:cNvPr id="226" name="TextBox 225"/>
          <p:cNvSpPr txBox="1"/>
          <p:nvPr/>
        </p:nvSpPr>
        <p:spPr>
          <a:xfrm>
            <a:off x="7772400" y="287337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2</a:t>
            </a:r>
          </a:p>
        </p:txBody>
      </p:sp>
      <p:sp>
        <p:nvSpPr>
          <p:cNvPr id="227" name="TextBox 226"/>
          <p:cNvSpPr txBox="1"/>
          <p:nvPr/>
        </p:nvSpPr>
        <p:spPr>
          <a:xfrm>
            <a:off x="7772400" y="401002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3</a:t>
            </a:r>
          </a:p>
        </p:txBody>
      </p:sp>
      <p:sp>
        <p:nvSpPr>
          <p:cNvPr id="228" name="TextBox 227"/>
          <p:cNvSpPr txBox="1"/>
          <p:nvPr/>
        </p:nvSpPr>
        <p:spPr>
          <a:xfrm>
            <a:off x="7772400" y="5100638"/>
            <a:ext cx="1004888"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4</a:t>
            </a:r>
          </a:p>
        </p:txBody>
      </p:sp>
      <p:sp>
        <p:nvSpPr>
          <p:cNvPr id="222" name="AutoShape 25"/>
          <p:cNvSpPr>
            <a:spLocks noChangeArrowheads="1"/>
          </p:cNvSpPr>
          <p:nvPr/>
        </p:nvSpPr>
        <p:spPr bwMode="auto">
          <a:xfrm>
            <a:off x="5260975" y="6083300"/>
            <a:ext cx="835025" cy="482600"/>
          </a:xfrm>
          <a:prstGeom prst="roundRect">
            <a:avLst>
              <a:gd name="adj" fmla="val 16667"/>
            </a:avLst>
          </a:prstGeom>
          <a:noFill/>
          <a:ln w="28575">
            <a:solidFill>
              <a:srgbClr val="0000FF"/>
            </a:solidFill>
            <a:round/>
            <a:headEnd/>
            <a:tailEnd/>
          </a:ln>
          <a:effectLst/>
        </p:spPr>
        <p:txBody>
          <a:bodyPr wrap="none" lIns="64008" tIns="32004" rIns="64008" bIns="32004"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pitchFamily="-107" charset="0"/>
              <a:ea typeface="Arial" pitchFamily="-107" charset="0"/>
              <a:cs typeface="Arial" pitchFamily="-107" charset="0"/>
            </a:endParaRPr>
          </a:p>
        </p:txBody>
      </p:sp>
    </p:spTree>
    <p:custDataLst>
      <p:tags r:id="rId1"/>
    </p:custDataLst>
    <p:extLst>
      <p:ext uri="{BB962C8B-B14F-4D97-AF65-F5344CB8AC3E}">
        <p14:creationId xmlns:p14="http://schemas.microsoft.com/office/powerpoint/2010/main" val="6719696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nodeType="clickEffect">
                                  <p:stCondLst>
                                    <p:cond delay="0"/>
                                  </p:stCondLst>
                                  <p:childTnLst>
                                    <p:animEffect transition="out" filter="fade">
                                      <p:cBhvr>
                                        <p:cTn id="6" dur="1000"/>
                                        <p:tgtEl>
                                          <p:spTgt spid="224">
                                            <p:txEl>
                                              <p:pRg st="0" end="0"/>
                                            </p:txEl>
                                          </p:spTgt>
                                        </p:tgtEl>
                                      </p:cBhvr>
                                    </p:animEffect>
                                    <p:set>
                                      <p:cBhvr>
                                        <p:cTn id="7" dur="1" fill="hold">
                                          <p:stCondLst>
                                            <p:cond delay="999"/>
                                          </p:stCondLst>
                                        </p:cTn>
                                        <p:tgtEl>
                                          <p:spTgt spid="224">
                                            <p:txEl>
                                              <p:pRg st="0" end="0"/>
                                            </p:txEl>
                                          </p:spTgt>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174"/>
                                        </p:tgtEl>
                                        <p:attrNameLst>
                                          <p:attrName>style.visibility</p:attrName>
                                        </p:attrNameLst>
                                      </p:cBhvr>
                                      <p:to>
                                        <p:strVal val="visible"/>
                                      </p:to>
                                    </p:set>
                                    <p:animEffect transition="in" filter="fade">
                                      <p:cBhvr>
                                        <p:cTn id="10" dur="1000"/>
                                        <p:tgtEl>
                                          <p:spTgt spid="17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189"/>
                                        </p:tgtEl>
                                        <p:attrNameLst>
                                          <p:attrName>style.visibility</p:attrName>
                                        </p:attrNameLst>
                                      </p:cBhvr>
                                      <p:to>
                                        <p:strVal val="visible"/>
                                      </p:to>
                                    </p:set>
                                    <p:animEffect transition="in" filter="fade">
                                      <p:cBhvr>
                                        <p:cTn id="15" dur="500"/>
                                        <p:tgtEl>
                                          <p:spTgt spid="18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1"/>
                                        </p:tgtEl>
                                        <p:attrNameLst>
                                          <p:attrName>style.visibility</p:attrName>
                                        </p:attrNameLst>
                                      </p:cBhvr>
                                      <p:to>
                                        <p:strVal val="visible"/>
                                      </p:to>
                                    </p:set>
                                    <p:animEffect transition="in" filter="fade">
                                      <p:cBhvr>
                                        <p:cTn id="18" dur="500"/>
                                        <p:tgtEl>
                                          <p:spTgt spid="2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0"/>
                                        </p:tgtEl>
                                        <p:attrNameLst>
                                          <p:attrName>style.visibility</p:attrName>
                                        </p:attrNameLst>
                                      </p:cBhvr>
                                      <p:to>
                                        <p:strVal val="visible"/>
                                      </p:to>
                                    </p:set>
                                    <p:animEffect transition="in" filter="fade">
                                      <p:cBhvr>
                                        <p:cTn id="21" dur="500"/>
                                        <p:tgtEl>
                                          <p:spTgt spid="2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2"/>
                                        </p:tgtEl>
                                        <p:attrNameLst>
                                          <p:attrName>style.visibility</p:attrName>
                                        </p:attrNameLst>
                                      </p:cBhvr>
                                      <p:to>
                                        <p:strVal val="visible"/>
                                      </p:to>
                                    </p:set>
                                    <p:animEffect transition="in" filter="fade">
                                      <p:cBhvr>
                                        <p:cTn id="24" dur="500"/>
                                        <p:tgtEl>
                                          <p:spTgt spid="2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13"/>
                                        </p:tgtEl>
                                        <p:attrNameLst>
                                          <p:attrName>style.visibility</p:attrName>
                                        </p:attrNameLst>
                                      </p:cBhvr>
                                      <p:to>
                                        <p:strVal val="visible"/>
                                      </p:to>
                                    </p:set>
                                    <p:animEffect transition="in" filter="fade">
                                      <p:cBhvr>
                                        <p:cTn id="27" dur="500"/>
                                        <p:tgtEl>
                                          <p:spTgt spid="21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208"/>
                                        </p:tgtEl>
                                        <p:attrNameLst>
                                          <p:attrName>style.visibility</p:attrName>
                                        </p:attrNameLst>
                                      </p:cBhvr>
                                      <p:to>
                                        <p:strVal val="visible"/>
                                      </p:to>
                                    </p:set>
                                    <p:animEffect transition="in" filter="wipe(up)">
                                      <p:cBhvr>
                                        <p:cTn id="32" dur="500"/>
                                        <p:tgtEl>
                                          <p:spTgt spid="208"/>
                                        </p:tgtEl>
                                      </p:cBhvr>
                                    </p:animEffect>
                                  </p:childTnLst>
                                </p:cTn>
                              </p:par>
                              <p:par>
                                <p:cTn id="33" presetID="22" presetClass="entr" presetSubtype="1" fill="hold" nodeType="withEffect">
                                  <p:stCondLst>
                                    <p:cond delay="0"/>
                                  </p:stCondLst>
                                  <p:childTnLst>
                                    <p:set>
                                      <p:cBhvr>
                                        <p:cTn id="34" dur="1" fill="hold">
                                          <p:stCondLst>
                                            <p:cond delay="0"/>
                                          </p:stCondLst>
                                        </p:cTn>
                                        <p:tgtEl>
                                          <p:spTgt spid="207"/>
                                        </p:tgtEl>
                                        <p:attrNameLst>
                                          <p:attrName>style.visibility</p:attrName>
                                        </p:attrNameLst>
                                      </p:cBhvr>
                                      <p:to>
                                        <p:strVal val="visible"/>
                                      </p:to>
                                    </p:set>
                                    <p:animEffect transition="in" filter="wipe(up)">
                                      <p:cBhvr>
                                        <p:cTn id="35" dur="500"/>
                                        <p:tgtEl>
                                          <p:spTgt spid="207"/>
                                        </p:tgtEl>
                                      </p:cBhvr>
                                    </p:animEffect>
                                  </p:childTnLst>
                                </p:cTn>
                              </p:par>
                              <p:par>
                                <p:cTn id="36" presetID="22" presetClass="entr" presetSubtype="1" fill="hold" nodeType="withEffect">
                                  <p:stCondLst>
                                    <p:cond delay="0"/>
                                  </p:stCondLst>
                                  <p:childTnLst>
                                    <p:set>
                                      <p:cBhvr>
                                        <p:cTn id="37" dur="1" fill="hold">
                                          <p:stCondLst>
                                            <p:cond delay="0"/>
                                          </p:stCondLst>
                                        </p:cTn>
                                        <p:tgtEl>
                                          <p:spTgt spid="209"/>
                                        </p:tgtEl>
                                        <p:attrNameLst>
                                          <p:attrName>style.visibility</p:attrName>
                                        </p:attrNameLst>
                                      </p:cBhvr>
                                      <p:to>
                                        <p:strVal val="visible"/>
                                      </p:to>
                                    </p:set>
                                    <p:animEffect transition="in" filter="wipe(up)">
                                      <p:cBhvr>
                                        <p:cTn id="38" dur="500"/>
                                        <p:tgtEl>
                                          <p:spTgt spid="209"/>
                                        </p:tgtEl>
                                      </p:cBhvr>
                                    </p:animEffect>
                                  </p:childTnLst>
                                </p:cTn>
                              </p:par>
                              <p:par>
                                <p:cTn id="39" presetID="22" presetClass="entr" presetSubtype="1" fill="hold" nodeType="withEffect">
                                  <p:stCondLst>
                                    <p:cond delay="0"/>
                                  </p:stCondLst>
                                  <p:childTnLst>
                                    <p:set>
                                      <p:cBhvr>
                                        <p:cTn id="40" dur="1" fill="hold">
                                          <p:stCondLst>
                                            <p:cond delay="0"/>
                                          </p:stCondLst>
                                        </p:cTn>
                                        <p:tgtEl>
                                          <p:spTgt spid="206"/>
                                        </p:tgtEl>
                                        <p:attrNameLst>
                                          <p:attrName>style.visibility</p:attrName>
                                        </p:attrNameLst>
                                      </p:cBhvr>
                                      <p:to>
                                        <p:strVal val="visible"/>
                                      </p:to>
                                    </p:set>
                                    <p:animEffect transition="in" filter="wipe(up)">
                                      <p:cBhvr>
                                        <p:cTn id="41" dur="500"/>
                                        <p:tgtEl>
                                          <p:spTgt spid="206"/>
                                        </p:tgtEl>
                                      </p:cBhvr>
                                    </p:animEffect>
                                  </p:childTnLst>
                                </p:cTn>
                              </p:par>
                            </p:childTnLst>
                          </p:cTn>
                        </p:par>
                        <p:par>
                          <p:cTn id="42" fill="hold" nodeType="afterGroup">
                            <p:stCondLst>
                              <p:cond delay="500"/>
                            </p:stCondLst>
                            <p:childTnLst>
                              <p:par>
                                <p:cTn id="43" presetID="22" presetClass="entr" presetSubtype="1" fill="hold" grpId="0" nodeType="afterEffect">
                                  <p:stCondLst>
                                    <p:cond delay="0"/>
                                  </p:stCondLst>
                                  <p:childTnLst>
                                    <p:set>
                                      <p:cBhvr>
                                        <p:cTn id="44" dur="1" fill="hold">
                                          <p:stCondLst>
                                            <p:cond delay="0"/>
                                          </p:stCondLst>
                                        </p:cTn>
                                        <p:tgtEl>
                                          <p:spTgt spid="215"/>
                                        </p:tgtEl>
                                        <p:attrNameLst>
                                          <p:attrName>style.visibility</p:attrName>
                                        </p:attrNameLst>
                                      </p:cBhvr>
                                      <p:to>
                                        <p:strVal val="visible"/>
                                      </p:to>
                                    </p:set>
                                    <p:animEffect transition="in" filter="wipe(up)">
                                      <p:cBhvr>
                                        <p:cTn id="45" dur="500"/>
                                        <p:tgtEl>
                                          <p:spTgt spid="215"/>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214"/>
                                        </p:tgtEl>
                                        <p:attrNameLst>
                                          <p:attrName>style.visibility</p:attrName>
                                        </p:attrNameLst>
                                      </p:cBhvr>
                                      <p:to>
                                        <p:strVal val="visible"/>
                                      </p:to>
                                    </p:set>
                                    <p:animEffect transition="in" filter="wipe(up)">
                                      <p:cBhvr>
                                        <p:cTn id="48" dur="500"/>
                                        <p:tgtEl>
                                          <p:spTgt spid="214"/>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216"/>
                                        </p:tgtEl>
                                        <p:attrNameLst>
                                          <p:attrName>style.visibility</p:attrName>
                                        </p:attrNameLst>
                                      </p:cBhvr>
                                      <p:to>
                                        <p:strVal val="visible"/>
                                      </p:to>
                                    </p:set>
                                    <p:animEffect transition="in" filter="wipe(up)">
                                      <p:cBhvr>
                                        <p:cTn id="51" dur="500"/>
                                        <p:tgtEl>
                                          <p:spTgt spid="216"/>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217"/>
                                        </p:tgtEl>
                                        <p:attrNameLst>
                                          <p:attrName>style.visibility</p:attrName>
                                        </p:attrNameLst>
                                      </p:cBhvr>
                                      <p:to>
                                        <p:strVal val="visible"/>
                                      </p:to>
                                    </p:set>
                                    <p:animEffect transition="in" filter="wipe(up)">
                                      <p:cBhvr>
                                        <p:cTn id="54" dur="500"/>
                                        <p:tgtEl>
                                          <p:spTgt spid="21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9"/>
                                        </p:tgtEl>
                                        <p:attrNameLst>
                                          <p:attrName>style.visibility</p:attrName>
                                        </p:attrNameLst>
                                      </p:cBhvr>
                                      <p:to>
                                        <p:strVal val="visible"/>
                                      </p:to>
                                    </p:set>
                                    <p:animEffect transition="in" filter="fade">
                                      <p:cBhvr>
                                        <p:cTn id="57" dur="500"/>
                                        <p:tgtEl>
                                          <p:spTgt spid="219"/>
                                        </p:tgtEl>
                                      </p:cBhvr>
                                    </p:animEffect>
                                  </p:childTnLst>
                                </p:cTn>
                              </p:par>
                              <p:par>
                                <p:cTn id="58" presetID="10" presetClass="exit" presetSubtype="0" fill="hold" grpId="0" nodeType="withEffect">
                                  <p:stCondLst>
                                    <p:cond delay="0"/>
                                  </p:stCondLst>
                                  <p:childTnLst>
                                    <p:animEffect transition="out" filter="fade">
                                      <p:cBhvr>
                                        <p:cTn id="59" dur="500"/>
                                        <p:tgtEl>
                                          <p:spTgt spid="188"/>
                                        </p:tgtEl>
                                      </p:cBhvr>
                                    </p:animEffect>
                                    <p:set>
                                      <p:cBhvr>
                                        <p:cTn id="60" dur="1" fill="hold">
                                          <p:stCondLst>
                                            <p:cond delay="499"/>
                                          </p:stCondLst>
                                        </p:cTn>
                                        <p:tgtEl>
                                          <p:spTgt spid="188"/>
                                        </p:tgtEl>
                                        <p:attrNameLst>
                                          <p:attrName>style.visibility</p:attrName>
                                        </p:attrNameLst>
                                      </p:cBhvr>
                                      <p:to>
                                        <p:strVal val="hidden"/>
                                      </p:to>
                                    </p:set>
                                  </p:childTnLst>
                                </p:cTn>
                              </p:par>
                            </p:childTnLst>
                          </p:cTn>
                        </p:par>
                      </p:childTnLst>
                    </p:cTn>
                  </p:par>
                  <p:par>
                    <p:cTn id="61" fill="hold" nodeType="clickPar">
                      <p:stCondLst>
                        <p:cond delay="indefinite"/>
                      </p:stCondLst>
                      <p:childTnLst>
                        <p:par>
                          <p:cTn id="62" fill="hold" nodeType="withGroup">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 grpId="0"/>
      <p:bldP spid="211" grpId="0"/>
      <p:bldP spid="212" grpId="0"/>
      <p:bldP spid="213" grpId="0"/>
      <p:bldP spid="214" grpId="0"/>
      <p:bldP spid="215" grpId="0"/>
      <p:bldP spid="216" grpId="0"/>
      <p:bldP spid="217" grpId="0"/>
      <p:bldP spid="188" grpId="0"/>
      <p:bldP spid="219" grpId="0"/>
      <p:bldP spid="174" grpId="0"/>
      <p:bldP spid="222"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Title 1"/>
          <p:cNvSpPr>
            <a:spLocks noGrp="1"/>
          </p:cNvSpPr>
          <p:nvPr>
            <p:ph type="title"/>
          </p:nvPr>
        </p:nvSpPr>
        <p:spPr/>
        <p:txBody>
          <a:bodyPr/>
          <a:lstStyle/>
          <a:p>
            <a:pPr eaLnBrk="1" hangingPunct="1"/>
            <a:r>
              <a:rPr lang="en-US" dirty="0">
                <a:latin typeface="Calibri" charset="0"/>
              </a:rPr>
              <a:t>Executive Summary [DSN’15]</a:t>
            </a:r>
          </a:p>
        </p:txBody>
      </p:sp>
      <p:sp>
        <p:nvSpPr>
          <p:cNvPr id="3" name="Content Placeholder 2"/>
          <p:cNvSpPr>
            <a:spLocks noGrp="1"/>
          </p:cNvSpPr>
          <p:nvPr>
            <p:ph idx="1"/>
          </p:nvPr>
        </p:nvSpPr>
        <p:spPr>
          <a:xfrm>
            <a:off x="228600" y="838200"/>
            <a:ext cx="8915400" cy="5876925"/>
          </a:xfrm>
        </p:spPr>
        <p:txBody>
          <a:bodyPr rtlCol="0">
            <a:normAutofit lnSpcReduction="10000"/>
          </a:bodyPr>
          <a:lstStyle/>
          <a:p>
            <a:pPr marL="182880" indent="-182880" eaLnBrk="1" fontAlgn="auto" hangingPunct="1">
              <a:spcAft>
                <a:spcPts val="0"/>
              </a:spcAft>
              <a:buClr>
                <a:prstClr val="black"/>
              </a:buClr>
              <a:buFont typeface="Arial" pitchFamily="34" charset="0"/>
              <a:buChar char="•"/>
              <a:defRPr/>
            </a:pPr>
            <a:r>
              <a:rPr lang="en-US" sz="2800" b="1" i="1" dirty="0">
                <a:solidFill>
                  <a:srgbClr val="FF0000"/>
                </a:solidFill>
                <a:ea typeface="+mn-ea"/>
                <a:cs typeface="+mn-cs"/>
              </a:rPr>
              <a:t>Read disturb errors</a:t>
            </a:r>
            <a:r>
              <a:rPr lang="en-US" sz="2800" b="1" dirty="0">
                <a:solidFill>
                  <a:srgbClr val="FF0000"/>
                </a:solidFill>
                <a:ea typeface="+mn-ea"/>
                <a:cs typeface="+mn-cs"/>
              </a:rPr>
              <a:t> </a:t>
            </a:r>
            <a:r>
              <a:rPr lang="en-US" sz="2800" dirty="0">
                <a:solidFill>
                  <a:srgbClr val="FF0000"/>
                </a:solidFill>
                <a:ea typeface="+mn-ea"/>
                <a:cs typeface="+mn-cs"/>
              </a:rPr>
              <a:t>limit flash memory lifetime today</a:t>
            </a:r>
          </a:p>
          <a:p>
            <a:pPr marL="365760" lvl="1" eaLnBrk="1" fontAlgn="auto" hangingPunct="1">
              <a:spcAft>
                <a:spcPts val="0"/>
              </a:spcAft>
              <a:buClr>
                <a:prstClr val="black"/>
              </a:buClr>
              <a:buFont typeface="Arial" pitchFamily="34" charset="0"/>
              <a:buChar char="–"/>
              <a:defRPr/>
            </a:pPr>
            <a:r>
              <a:rPr lang="en-US" sz="2400" spc="-150" dirty="0">
                <a:solidFill>
                  <a:prstClr val="black"/>
                </a:solidFill>
                <a:ea typeface="+mn-ea"/>
                <a:sym typeface="Wingdings" panose="05000000000000000000" pitchFamily="2" charset="2"/>
              </a:rPr>
              <a:t>Apply a </a:t>
            </a:r>
            <a:r>
              <a:rPr lang="en-US" sz="2400" i="1" spc="-150" dirty="0">
                <a:solidFill>
                  <a:srgbClr val="FF0000"/>
                </a:solidFill>
                <a:ea typeface="+mn-ea"/>
                <a:sym typeface="Wingdings" panose="05000000000000000000" pitchFamily="2" charset="2"/>
              </a:rPr>
              <a:t>high pass-through voltage (</a:t>
            </a:r>
            <a:r>
              <a:rPr lang="en-US" sz="2400" i="1" spc="-150" dirty="0" err="1">
                <a:solidFill>
                  <a:srgbClr val="FF0000"/>
                </a:solidFill>
                <a:ea typeface="+mn-ea"/>
                <a:sym typeface="Wingdings" panose="05000000000000000000" pitchFamily="2" charset="2"/>
              </a:rPr>
              <a:t>V</a:t>
            </a:r>
            <a:r>
              <a:rPr lang="en-US" sz="2400" i="1" spc="-150" baseline="-25000" dirty="0" err="1">
                <a:solidFill>
                  <a:srgbClr val="FF0000"/>
                </a:solidFill>
                <a:ea typeface="+mn-ea"/>
                <a:sym typeface="Wingdings" panose="05000000000000000000" pitchFamily="2" charset="2"/>
              </a:rPr>
              <a:t>pass</a:t>
            </a:r>
            <a:r>
              <a:rPr lang="en-US" sz="2400" i="1" spc="-150" dirty="0">
                <a:solidFill>
                  <a:srgbClr val="FF0000"/>
                </a:solidFill>
                <a:ea typeface="+mn-ea"/>
                <a:sym typeface="Wingdings" panose="05000000000000000000" pitchFamily="2" charset="2"/>
              </a:rPr>
              <a:t>)</a:t>
            </a:r>
            <a:r>
              <a:rPr lang="en-US" sz="2400" spc="-150" dirty="0">
                <a:solidFill>
                  <a:prstClr val="black"/>
                </a:solidFill>
                <a:ea typeface="+mn-ea"/>
                <a:sym typeface="Wingdings" panose="05000000000000000000" pitchFamily="2" charset="2"/>
              </a:rPr>
              <a:t> to multiple pages on a read</a:t>
            </a:r>
          </a:p>
          <a:p>
            <a:pPr marL="365760" lvl="1" eaLnBrk="1" fontAlgn="auto" hangingPunct="1">
              <a:spcAft>
                <a:spcPts val="0"/>
              </a:spcAft>
              <a:buClr>
                <a:prstClr val="black"/>
              </a:buClr>
              <a:buFont typeface="Arial" pitchFamily="34" charset="0"/>
              <a:buChar char="–"/>
              <a:defRPr/>
            </a:pPr>
            <a:r>
              <a:rPr lang="en-US" sz="2400" spc="-150" dirty="0">
                <a:solidFill>
                  <a:prstClr val="black"/>
                </a:solidFill>
                <a:ea typeface="+mn-ea"/>
              </a:rPr>
              <a:t>Repeated application of </a:t>
            </a:r>
            <a:r>
              <a:rPr lang="en-US" sz="2400" i="1" spc="-150" dirty="0" err="1">
                <a:solidFill>
                  <a:srgbClr val="FF0000"/>
                </a:solidFill>
                <a:sym typeface="Wingdings" panose="05000000000000000000" pitchFamily="2" charset="2"/>
              </a:rPr>
              <a:t>V</a:t>
            </a:r>
            <a:r>
              <a:rPr lang="en-US" sz="2400" i="1" spc="-150" baseline="-25000" dirty="0" err="1">
                <a:solidFill>
                  <a:srgbClr val="FF0000"/>
                </a:solidFill>
                <a:sym typeface="Wingdings" panose="05000000000000000000" pitchFamily="2" charset="2"/>
              </a:rPr>
              <a:t>pass</a:t>
            </a:r>
            <a:r>
              <a:rPr lang="en-US" sz="2400" spc="-150" dirty="0">
                <a:solidFill>
                  <a:srgbClr val="FF0000"/>
                </a:solidFill>
                <a:ea typeface="+mn-ea"/>
                <a:sym typeface="Wingdings" panose="05000000000000000000" pitchFamily="2" charset="2"/>
              </a:rPr>
              <a:t> </a:t>
            </a:r>
            <a:r>
              <a:rPr lang="en-US" sz="2400" spc="-150" dirty="0">
                <a:solidFill>
                  <a:srgbClr val="FF0000"/>
                </a:solidFill>
                <a:ea typeface="+mn-ea"/>
              </a:rPr>
              <a:t>can alter stored values in unread pages</a:t>
            </a:r>
          </a:p>
          <a:p>
            <a:pPr marL="182880" indent="-182880" eaLnBrk="1" fontAlgn="auto" hangingPunct="1">
              <a:spcAft>
                <a:spcPts val="0"/>
              </a:spcAft>
              <a:buClr>
                <a:prstClr val="black"/>
              </a:buClr>
              <a:buFont typeface="Arial" pitchFamily="34" charset="0"/>
              <a:buChar char="•"/>
              <a:defRPr/>
            </a:pPr>
            <a:endParaRPr lang="en-US" sz="800" dirty="0">
              <a:solidFill>
                <a:prstClr val="black"/>
              </a:solidFill>
              <a:ea typeface="+mn-ea"/>
              <a:cs typeface="+mn-cs"/>
            </a:endParaRPr>
          </a:p>
          <a:p>
            <a:pPr marL="182880" indent="-182880" eaLnBrk="1" fontAlgn="auto" hangingPunct="1">
              <a:spcAft>
                <a:spcPts val="0"/>
              </a:spcAft>
              <a:buClr>
                <a:prstClr val="black"/>
              </a:buClr>
              <a:buFont typeface="Arial" pitchFamily="34" charset="0"/>
              <a:buChar char="•"/>
              <a:defRPr/>
            </a:pPr>
            <a:r>
              <a:rPr lang="en-US" sz="2800" dirty="0">
                <a:solidFill>
                  <a:prstClr val="black"/>
                </a:solidFill>
                <a:ea typeface="+mn-ea"/>
                <a:cs typeface="+mn-cs"/>
              </a:rPr>
              <a:t>We </a:t>
            </a:r>
            <a:r>
              <a:rPr lang="en-US" sz="2800" b="1" dirty="0">
                <a:solidFill>
                  <a:srgbClr val="0000FF"/>
                </a:solidFill>
                <a:ea typeface="+mn-ea"/>
                <a:cs typeface="+mn-cs"/>
              </a:rPr>
              <a:t>characterize read disturb </a:t>
            </a:r>
            <a:r>
              <a:rPr lang="en-US" sz="2800" dirty="0">
                <a:solidFill>
                  <a:prstClr val="black"/>
                </a:solidFill>
                <a:ea typeface="+mn-ea"/>
                <a:cs typeface="+mn-cs"/>
              </a:rPr>
              <a:t>on real NAND flash chips</a:t>
            </a:r>
          </a:p>
          <a:p>
            <a:pPr marL="365760" lvl="1" eaLnBrk="1" fontAlgn="auto" hangingPunct="1">
              <a:spcAft>
                <a:spcPts val="0"/>
              </a:spcAft>
              <a:buClr>
                <a:prstClr val="black"/>
              </a:buClr>
              <a:buFont typeface="Arial" pitchFamily="34" charset="0"/>
              <a:buChar char="–"/>
              <a:defRPr/>
            </a:pPr>
            <a:r>
              <a:rPr lang="en-US" sz="2400" dirty="0">
                <a:solidFill>
                  <a:prstClr val="black"/>
                </a:solidFill>
                <a:ea typeface="+mn-ea"/>
              </a:rPr>
              <a:t>Slightly </a:t>
            </a:r>
            <a:r>
              <a:rPr lang="en-US" sz="2400" dirty="0">
                <a:solidFill>
                  <a:srgbClr val="0000FF"/>
                </a:solidFill>
                <a:ea typeface="+mn-ea"/>
              </a:rPr>
              <a:t>lowering </a:t>
            </a:r>
            <a:r>
              <a:rPr lang="en-US" sz="2400" dirty="0" err="1">
                <a:solidFill>
                  <a:srgbClr val="0000FF"/>
                </a:solidFill>
                <a:ea typeface="+mn-ea"/>
              </a:rPr>
              <a:t>V</a:t>
            </a:r>
            <a:r>
              <a:rPr lang="en-US" sz="2400" baseline="-25000" dirty="0" err="1">
                <a:solidFill>
                  <a:srgbClr val="0000FF"/>
                </a:solidFill>
                <a:ea typeface="+mn-ea"/>
              </a:rPr>
              <a:t>pass</a:t>
            </a:r>
            <a:r>
              <a:rPr lang="en-US" sz="2400" dirty="0">
                <a:solidFill>
                  <a:prstClr val="black"/>
                </a:solidFill>
                <a:ea typeface="+mn-ea"/>
              </a:rPr>
              <a:t> </a:t>
            </a:r>
            <a:r>
              <a:rPr lang="en-US" sz="2400" dirty="0">
                <a:solidFill>
                  <a:srgbClr val="0000FF"/>
                </a:solidFill>
                <a:ea typeface="+mn-ea"/>
              </a:rPr>
              <a:t>greatly reduces read disturb errors</a:t>
            </a:r>
          </a:p>
          <a:p>
            <a:pPr marL="365760" lvl="1" eaLnBrk="1" fontAlgn="auto" hangingPunct="1">
              <a:spcAft>
                <a:spcPts val="0"/>
              </a:spcAft>
              <a:buClr>
                <a:prstClr val="black"/>
              </a:buClr>
              <a:buFont typeface="Arial" pitchFamily="34" charset="0"/>
              <a:buChar char="–"/>
              <a:defRPr/>
            </a:pPr>
            <a:r>
              <a:rPr lang="en-US" sz="2400" dirty="0">
                <a:solidFill>
                  <a:prstClr val="black"/>
                </a:solidFill>
                <a:ea typeface="+mn-ea"/>
              </a:rPr>
              <a:t>Some flash cells are </a:t>
            </a:r>
            <a:r>
              <a:rPr lang="en-US" sz="2400" dirty="0">
                <a:solidFill>
                  <a:srgbClr val="0000FF"/>
                </a:solidFill>
                <a:ea typeface="+mn-ea"/>
              </a:rPr>
              <a:t>more prone to read disturb</a:t>
            </a:r>
            <a:endParaRPr lang="en-US" sz="2400" dirty="0">
              <a:solidFill>
                <a:prstClr val="black"/>
              </a:solidFill>
              <a:ea typeface="+mn-ea"/>
            </a:endParaRPr>
          </a:p>
          <a:p>
            <a:pPr marL="182880" indent="-182880" eaLnBrk="1" fontAlgn="auto" hangingPunct="1">
              <a:spcAft>
                <a:spcPts val="0"/>
              </a:spcAft>
              <a:buClr>
                <a:prstClr val="black"/>
              </a:buClr>
              <a:buFont typeface="Arial" pitchFamily="34" charset="0"/>
              <a:buChar char="•"/>
              <a:defRPr/>
            </a:pPr>
            <a:endParaRPr lang="en-US" sz="800" b="1" dirty="0">
              <a:ea typeface="+mn-ea"/>
              <a:cs typeface="+mn-cs"/>
            </a:endParaRPr>
          </a:p>
          <a:p>
            <a:pPr marL="182880" indent="-182880" eaLnBrk="1" fontAlgn="auto" hangingPunct="1">
              <a:spcAft>
                <a:spcPts val="0"/>
              </a:spcAft>
              <a:buClr>
                <a:prstClr val="black"/>
              </a:buClr>
              <a:buFont typeface="Arial" pitchFamily="34" charset="0"/>
              <a:buChar char="•"/>
              <a:defRPr/>
            </a:pPr>
            <a:r>
              <a:rPr lang="en-US" sz="2800" b="1" dirty="0">
                <a:ea typeface="+mn-ea"/>
                <a:cs typeface="+mn-cs"/>
              </a:rPr>
              <a:t>Technique 1:</a:t>
            </a:r>
            <a:r>
              <a:rPr lang="en-US" sz="2800" dirty="0">
                <a:solidFill>
                  <a:srgbClr val="00B050"/>
                </a:solidFill>
                <a:ea typeface="+mn-ea"/>
                <a:cs typeface="+mn-cs"/>
              </a:rPr>
              <a:t> </a:t>
            </a:r>
            <a:r>
              <a:rPr lang="en-US" sz="2800" dirty="0">
                <a:solidFill>
                  <a:srgbClr val="0000FF"/>
                </a:solidFill>
                <a:ea typeface="+mn-ea"/>
                <a:cs typeface="+mn-cs"/>
              </a:rPr>
              <a:t>Mitigate</a:t>
            </a:r>
            <a:r>
              <a:rPr lang="en-US" sz="2800" dirty="0">
                <a:solidFill>
                  <a:prstClr val="black"/>
                </a:solidFill>
                <a:ea typeface="+mn-ea"/>
                <a:cs typeface="+mn-cs"/>
              </a:rPr>
              <a:t> read disturb errors online</a:t>
            </a:r>
          </a:p>
          <a:p>
            <a:pPr marL="365760" lvl="1" eaLnBrk="1" fontAlgn="auto" hangingPunct="1">
              <a:spcAft>
                <a:spcPts val="0"/>
              </a:spcAft>
              <a:buClr>
                <a:prstClr val="black"/>
              </a:buClr>
              <a:buFont typeface="Arial" pitchFamily="34" charset="0"/>
              <a:buChar char="–"/>
              <a:defRPr/>
            </a:pPr>
            <a:r>
              <a:rPr lang="en-US" sz="2400" b="1" i="1" dirty="0" err="1">
                <a:solidFill>
                  <a:srgbClr val="0000FF"/>
                </a:solidFill>
                <a:ea typeface="+mn-ea"/>
              </a:rPr>
              <a:t>V</a:t>
            </a:r>
            <a:r>
              <a:rPr lang="en-US" sz="2400" b="1" i="1" baseline="-25000" dirty="0" err="1">
                <a:solidFill>
                  <a:srgbClr val="0000FF"/>
                </a:solidFill>
                <a:ea typeface="+mn-ea"/>
              </a:rPr>
              <a:t>pass</a:t>
            </a:r>
            <a:r>
              <a:rPr lang="en-US" sz="2400" b="1" i="1" dirty="0">
                <a:solidFill>
                  <a:srgbClr val="0000FF"/>
                </a:solidFill>
                <a:ea typeface="+mn-ea"/>
              </a:rPr>
              <a:t> Tuning</a:t>
            </a:r>
            <a:r>
              <a:rPr lang="en-US" sz="2400" dirty="0">
                <a:solidFill>
                  <a:srgbClr val="0000FF"/>
                </a:solidFill>
                <a:ea typeface="+mn-ea"/>
              </a:rPr>
              <a:t> </a:t>
            </a:r>
            <a:r>
              <a:rPr lang="en-US" sz="2400" dirty="0">
                <a:solidFill>
                  <a:prstClr val="black"/>
                </a:solidFill>
                <a:ea typeface="+mn-ea"/>
              </a:rPr>
              <a:t>dynamically finds and applies a lowered </a:t>
            </a:r>
            <a:r>
              <a:rPr lang="en-US" sz="2400" dirty="0" err="1">
                <a:solidFill>
                  <a:prstClr val="black"/>
                </a:solidFill>
                <a:ea typeface="+mn-ea"/>
              </a:rPr>
              <a:t>V</a:t>
            </a:r>
            <a:r>
              <a:rPr lang="en-US" sz="2400" baseline="-25000" dirty="0" err="1">
                <a:solidFill>
                  <a:prstClr val="black"/>
                </a:solidFill>
                <a:ea typeface="+mn-ea"/>
              </a:rPr>
              <a:t>pass</a:t>
            </a:r>
            <a:r>
              <a:rPr lang="en-US" sz="2400" baseline="-25000" dirty="0">
                <a:solidFill>
                  <a:prstClr val="black"/>
                </a:solidFill>
                <a:ea typeface="+mn-ea"/>
              </a:rPr>
              <a:t> </a:t>
            </a:r>
            <a:r>
              <a:rPr lang="en-US" sz="2400" dirty="0">
                <a:solidFill>
                  <a:prstClr val="black"/>
                </a:solidFill>
                <a:ea typeface="+mn-ea"/>
              </a:rPr>
              <a:t>per block</a:t>
            </a:r>
          </a:p>
          <a:p>
            <a:pPr marL="365760" lvl="1" eaLnBrk="1" fontAlgn="auto" hangingPunct="1">
              <a:spcAft>
                <a:spcPts val="0"/>
              </a:spcAft>
              <a:buClr>
                <a:prstClr val="black"/>
              </a:buClr>
              <a:buFont typeface="Arial" pitchFamily="34" charset="0"/>
              <a:buChar char="–"/>
              <a:defRPr/>
            </a:pPr>
            <a:r>
              <a:rPr lang="en-US" sz="2400" dirty="0">
                <a:solidFill>
                  <a:prstClr val="black"/>
                </a:solidFill>
                <a:ea typeface="+mn-ea"/>
              </a:rPr>
              <a:t>Flash memory </a:t>
            </a:r>
            <a:r>
              <a:rPr lang="en-US" sz="2400" dirty="0">
                <a:solidFill>
                  <a:srgbClr val="00B050"/>
                </a:solidFill>
                <a:ea typeface="+mn-ea"/>
              </a:rPr>
              <a:t>lifetime improves by 21%</a:t>
            </a:r>
          </a:p>
          <a:p>
            <a:pPr marL="182880" indent="-182880" eaLnBrk="1" fontAlgn="auto" hangingPunct="1">
              <a:spcAft>
                <a:spcPts val="0"/>
              </a:spcAft>
              <a:buClr>
                <a:prstClr val="black"/>
              </a:buClr>
              <a:buFont typeface="Arial" pitchFamily="34" charset="0"/>
              <a:buChar char="•"/>
              <a:defRPr/>
            </a:pPr>
            <a:endParaRPr lang="en-US" sz="800" b="1" dirty="0">
              <a:solidFill>
                <a:srgbClr val="000000"/>
              </a:solidFill>
              <a:ea typeface="+mn-ea"/>
              <a:cs typeface="+mn-cs"/>
            </a:endParaRPr>
          </a:p>
          <a:p>
            <a:pPr marL="182880" indent="-182880" eaLnBrk="1" fontAlgn="auto" hangingPunct="1">
              <a:spcAft>
                <a:spcPts val="0"/>
              </a:spcAft>
              <a:buClr>
                <a:prstClr val="black"/>
              </a:buClr>
              <a:buFont typeface="Arial" pitchFamily="34" charset="0"/>
              <a:buChar char="•"/>
              <a:defRPr/>
            </a:pPr>
            <a:r>
              <a:rPr lang="en-US" sz="2800" b="1" dirty="0">
                <a:solidFill>
                  <a:srgbClr val="000000"/>
                </a:solidFill>
                <a:ea typeface="+mn-ea"/>
                <a:cs typeface="+mn-cs"/>
              </a:rPr>
              <a:t>Technique 2:</a:t>
            </a:r>
            <a:r>
              <a:rPr lang="en-US" sz="2800" dirty="0">
                <a:solidFill>
                  <a:srgbClr val="00B050"/>
                </a:solidFill>
                <a:ea typeface="+mn-ea"/>
                <a:cs typeface="+mn-cs"/>
              </a:rPr>
              <a:t> </a:t>
            </a:r>
            <a:r>
              <a:rPr lang="en-US" sz="2800" dirty="0">
                <a:solidFill>
                  <a:srgbClr val="0000FF"/>
                </a:solidFill>
                <a:ea typeface="+mn-ea"/>
                <a:cs typeface="+mn-cs"/>
              </a:rPr>
              <a:t>Recover</a:t>
            </a:r>
            <a:r>
              <a:rPr lang="en-US" sz="2800" dirty="0">
                <a:solidFill>
                  <a:srgbClr val="00B050"/>
                </a:solidFill>
                <a:ea typeface="+mn-ea"/>
                <a:cs typeface="+mn-cs"/>
              </a:rPr>
              <a:t> </a:t>
            </a:r>
            <a:r>
              <a:rPr lang="en-US" sz="2800" dirty="0">
                <a:solidFill>
                  <a:prstClr val="black"/>
                </a:solidFill>
                <a:ea typeface="+mn-ea"/>
                <a:cs typeface="+mn-cs"/>
              </a:rPr>
              <a:t>after failure to prevent data loss</a:t>
            </a:r>
          </a:p>
          <a:p>
            <a:pPr marL="365760" lvl="1" eaLnBrk="1" fontAlgn="auto" hangingPunct="1">
              <a:spcAft>
                <a:spcPts val="0"/>
              </a:spcAft>
              <a:buClr>
                <a:prstClr val="black"/>
              </a:buClr>
              <a:buFont typeface="Arial" pitchFamily="34" charset="0"/>
              <a:buChar char="–"/>
              <a:defRPr/>
            </a:pPr>
            <a:r>
              <a:rPr lang="en-US" sz="2400" b="1" i="1" dirty="0">
                <a:solidFill>
                  <a:srgbClr val="0000FF"/>
                </a:solidFill>
                <a:ea typeface="+mn-ea"/>
              </a:rPr>
              <a:t>Read Disturb Oriented Error Recovery</a:t>
            </a:r>
            <a:r>
              <a:rPr lang="en-US" sz="2400" dirty="0">
                <a:solidFill>
                  <a:srgbClr val="0000FF"/>
                </a:solidFill>
                <a:ea typeface="+mn-ea"/>
              </a:rPr>
              <a:t> </a:t>
            </a:r>
            <a:r>
              <a:rPr lang="en-US" sz="2400" dirty="0">
                <a:solidFill>
                  <a:prstClr val="black"/>
                </a:solidFill>
                <a:ea typeface="+mn-ea"/>
              </a:rPr>
              <a:t>(RDR) selectively corrects cells more susceptible to read disturb errors</a:t>
            </a:r>
          </a:p>
          <a:p>
            <a:pPr marL="365760" lvl="1" eaLnBrk="1" fontAlgn="auto" hangingPunct="1">
              <a:spcAft>
                <a:spcPts val="0"/>
              </a:spcAft>
              <a:buClr>
                <a:prstClr val="black"/>
              </a:buClr>
              <a:buFont typeface="Arial" pitchFamily="34" charset="0"/>
              <a:buChar char="–"/>
              <a:defRPr/>
            </a:pPr>
            <a:r>
              <a:rPr lang="en-US" sz="2400" dirty="0">
                <a:solidFill>
                  <a:srgbClr val="00B050"/>
                </a:solidFill>
                <a:ea typeface="+mn-ea"/>
              </a:rPr>
              <a:t>Reduces raw bit error rate</a:t>
            </a:r>
            <a:r>
              <a:rPr lang="en-US" sz="2400" b="1" dirty="0">
                <a:solidFill>
                  <a:srgbClr val="00B050"/>
                </a:solidFill>
                <a:ea typeface="+mn-ea"/>
              </a:rPr>
              <a:t> </a:t>
            </a:r>
            <a:r>
              <a:rPr lang="en-US" sz="2400" dirty="0">
                <a:solidFill>
                  <a:srgbClr val="00B050"/>
                </a:solidFill>
                <a:ea typeface="+mn-ea"/>
              </a:rPr>
              <a:t>(RBER) by up to 36%</a:t>
            </a:r>
          </a:p>
        </p:txBody>
      </p:sp>
      <p:sp>
        <p:nvSpPr>
          <p:cNvPr id="257027" name="Slide Number Placeholder 3"/>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06CD442-EF4D-2B48-A340-495A4698F2CF}" type="slidenum">
              <a:rPr lang="en-US" smtClean="0"/>
              <a:pPr>
                <a:defRPr/>
              </a:pPr>
              <a:t>134</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Tree>
    <p:custDataLst>
      <p:tags r:id="rId1"/>
    </p:custDataLst>
    <p:extLst>
      <p:ext uri="{BB962C8B-B14F-4D97-AF65-F5344CB8AC3E}">
        <p14:creationId xmlns:p14="http://schemas.microsoft.com/office/powerpoint/2010/main" val="20315170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500"/>
                                        <p:tgtEl>
                                          <p:spTgt spid="3">
                                            <p:txEl>
                                              <p:pRg st="10" end="1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12" end="12"/>
                                            </p:txEl>
                                          </p:spTgt>
                                        </p:tgtEl>
                                        <p:attrNameLst>
                                          <p:attrName>style.visibility</p:attrName>
                                        </p:attrNameLst>
                                      </p:cBhvr>
                                      <p:to>
                                        <p:strVal val="visible"/>
                                      </p:to>
                                    </p:set>
                                    <p:animEffect transition="in" filter="fade">
                                      <p:cBhvr>
                                        <p:cTn id="52" dur="500"/>
                                        <p:tgtEl>
                                          <p:spTgt spid="3">
                                            <p:txEl>
                                              <p:pRg st="12" end="12"/>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3" end="13"/>
                                            </p:txEl>
                                          </p:spTgt>
                                        </p:tgtEl>
                                        <p:attrNameLst>
                                          <p:attrName>style.visibility</p:attrName>
                                        </p:attrNameLst>
                                      </p:cBhvr>
                                      <p:to>
                                        <p:strVal val="visible"/>
                                      </p:to>
                                    </p:set>
                                    <p:animEffect transition="in" filter="fade">
                                      <p:cBhvr>
                                        <p:cTn id="57" dur="500"/>
                                        <p:tgtEl>
                                          <p:spTgt spid="3">
                                            <p:txEl>
                                              <p:pRg st="13" end="13"/>
                                            </p:txEl>
                                          </p:spTgt>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14" end="14"/>
                                            </p:txEl>
                                          </p:spTgt>
                                        </p:tgtEl>
                                        <p:attrNameLst>
                                          <p:attrName>style.visibility</p:attrName>
                                        </p:attrNameLst>
                                      </p:cBhvr>
                                      <p:to>
                                        <p:strVal val="visible"/>
                                      </p:to>
                                    </p:set>
                                    <p:animEffect transition="in" filter="fade">
                                      <p:cBhvr>
                                        <p:cTn id="62" dur="5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Title 1"/>
          <p:cNvSpPr>
            <a:spLocks noGrp="1"/>
          </p:cNvSpPr>
          <p:nvPr>
            <p:ph type="title"/>
          </p:nvPr>
        </p:nvSpPr>
        <p:spPr/>
        <p:txBody>
          <a:bodyPr/>
          <a:lstStyle/>
          <a:p>
            <a:pPr eaLnBrk="1" hangingPunct="1"/>
            <a:r>
              <a:rPr lang="en-US">
                <a:latin typeface="Calibri" charset="0"/>
              </a:rPr>
              <a:t>Reducing The Pass-Through Voltage</a:t>
            </a:r>
          </a:p>
        </p:txBody>
      </p:sp>
      <p:sp>
        <p:nvSpPr>
          <p:cNvPr id="289794" name="Slide Number Placeholder 63"/>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135</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graphicFrame>
        <p:nvGraphicFramePr>
          <p:cNvPr id="312323" name="Chart 68"/>
          <p:cNvGraphicFramePr>
            <a:graphicFrameLocks/>
          </p:cNvGraphicFramePr>
          <p:nvPr/>
        </p:nvGraphicFramePr>
        <p:xfrm>
          <a:off x="714375" y="1763713"/>
          <a:ext cx="7713663" cy="4548187"/>
        </p:xfrm>
        <a:graphic>
          <a:graphicData uri="http://schemas.openxmlformats.org/presentationml/2006/ole">
            <mc:AlternateContent xmlns:mc="http://schemas.openxmlformats.org/markup-compatibility/2006">
              <mc:Choice xmlns:v="urn:schemas-microsoft-com:vml" Requires="v">
                <p:oleObj name="Chart" r:id="rId3" imgW="9243095" imgH="5364511" progId="Excel.Chart.8">
                  <p:embed/>
                </p:oleObj>
              </mc:Choice>
              <mc:Fallback>
                <p:oleObj name="Chart" r:id="rId3" imgW="9243095" imgH="5364511" progId="Excel.Chart.8">
                  <p:embed/>
                  <p:pic>
                    <p:nvPicPr>
                      <p:cNvPr id="312323" name="Chart 68"/>
                      <p:cNvPicPr>
                        <a:picLocks noChangeArrowheads="1"/>
                      </p:cNvPicPr>
                      <p:nvPr/>
                    </p:nvPicPr>
                    <p:blipFill>
                      <a:blip r:embed="rId4"/>
                      <a:srcRect/>
                      <a:stretch>
                        <a:fillRect/>
                      </a:stretch>
                    </p:blipFill>
                    <p:spPr bwMode="auto">
                      <a:xfrm>
                        <a:off x="714375" y="1763713"/>
                        <a:ext cx="7713663" cy="4548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3" name="Rectangle 2"/>
          <p:cNvSpPr/>
          <p:nvPr/>
        </p:nvSpPr>
        <p:spPr>
          <a:xfrm>
            <a:off x="0" y="0"/>
            <a:ext cx="9144000"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457200" marR="0" lvl="1" indent="0" algn="l" defTabSz="914400" rtl="0" eaLnBrk="1" fontAlgn="auto" latinLnBrk="0" hangingPunct="1">
              <a:lnSpc>
                <a:spcPct val="100000"/>
              </a:lnSpc>
              <a:spcBef>
                <a:spcPts val="0"/>
              </a:spcBef>
              <a:spcAft>
                <a:spcPts val="0"/>
              </a:spcAft>
              <a:buClr>
                <a:prstClr val="black"/>
              </a:buClr>
              <a:buSzTx/>
              <a:buFontTx/>
              <a:buNone/>
              <a:tabLst/>
              <a:defRPr/>
            </a:pPr>
            <a:r>
              <a:rPr kumimoji="0" lang="en-US" sz="3600" b="0" i="0" u="none" strike="noStrike" kern="1200" cap="none" spc="0" normalizeH="0" baseline="0" noProof="0" dirty="0">
                <a:ln>
                  <a:noFill/>
                </a:ln>
                <a:solidFill>
                  <a:prstClr val="white"/>
                </a:solidFill>
                <a:effectLst/>
                <a:uLnTx/>
                <a:uFillTx/>
                <a:latin typeface="Calibri"/>
                <a:ea typeface="+mn-ea"/>
                <a:cs typeface="+mn-cs"/>
              </a:rPr>
              <a:t>Key Observation 1: Slightly lowering </a:t>
            </a:r>
            <a:r>
              <a:rPr kumimoji="0" lang="en-US" sz="3600" b="0" i="0" u="none" strike="noStrike" kern="1200" cap="none" spc="0" normalizeH="0" baseline="0" noProof="0" dirty="0" err="1">
                <a:ln>
                  <a:noFill/>
                </a:ln>
                <a:solidFill>
                  <a:prstClr val="white"/>
                </a:solidFill>
                <a:effectLst/>
                <a:uLnTx/>
                <a:uFillTx/>
                <a:latin typeface="Calibri"/>
                <a:ea typeface="+mn-ea"/>
                <a:cs typeface="+mn-cs"/>
              </a:rPr>
              <a:t>V</a:t>
            </a:r>
            <a:r>
              <a:rPr kumimoji="0" lang="en-US" sz="3600" b="0" i="0" u="none" strike="noStrike" kern="1200" cap="none" spc="0" normalizeH="0" baseline="-25000" noProof="0" dirty="0" err="1">
                <a:ln>
                  <a:noFill/>
                </a:ln>
                <a:solidFill>
                  <a:prstClr val="white"/>
                </a:solidFill>
                <a:effectLst/>
                <a:uLnTx/>
                <a:uFillTx/>
                <a:latin typeface="Calibri"/>
                <a:ea typeface="+mn-ea"/>
                <a:cs typeface="+mn-cs"/>
              </a:rPr>
              <a:t>pass</a:t>
            </a:r>
            <a:r>
              <a:rPr kumimoji="0" lang="en-US" sz="3600" b="0" i="0" u="none" strike="noStrike" kern="1200" cap="none" spc="0" normalizeH="0" baseline="0" noProof="0" dirty="0">
                <a:ln>
                  <a:noFill/>
                </a:ln>
                <a:solidFill>
                  <a:prstClr val="white"/>
                </a:solidFill>
                <a:effectLst/>
                <a:uLnTx/>
                <a:uFillTx/>
                <a:latin typeface="Calibri"/>
                <a:ea typeface="+mn-ea"/>
                <a:cs typeface="+mn-cs"/>
              </a:rPr>
              <a:t> greatly reduces read disturb errors</a:t>
            </a:r>
            <a:endParaRPr kumimoji="0" lang="en-US" sz="32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7000" y="1778000"/>
            <a:ext cx="8864600" cy="443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1623030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31232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312323" grpId="0"/>
      <p:bldP spid="3"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Title 1"/>
          <p:cNvSpPr>
            <a:spLocks noGrp="1"/>
          </p:cNvSpPr>
          <p:nvPr>
            <p:ph type="title"/>
          </p:nvPr>
        </p:nvSpPr>
        <p:spPr/>
        <p:txBody>
          <a:bodyPr/>
          <a:lstStyle/>
          <a:p>
            <a:pPr eaLnBrk="1" hangingPunct="1"/>
            <a:r>
              <a:rPr lang="en-US">
                <a:latin typeface="Calibri" charset="0"/>
              </a:rPr>
              <a:t>Outline</a:t>
            </a:r>
          </a:p>
        </p:txBody>
      </p:sp>
      <p:sp>
        <p:nvSpPr>
          <p:cNvPr id="3" name="Content Placeholder 2"/>
          <p:cNvSpPr>
            <a:spLocks noGrp="1"/>
          </p:cNvSpPr>
          <p:nvPr>
            <p:ph idx="1"/>
          </p:nvPr>
        </p:nvSpPr>
        <p:spPr/>
        <p:txBody>
          <a:bodyPr rtlCol="0">
            <a:normAutofit/>
          </a:bodyPr>
          <a:lstStyle/>
          <a:p>
            <a:pPr marL="182880" indent="-182880" eaLnBrk="1" fontAlgn="auto" hangingPunct="1">
              <a:spcAft>
                <a:spcPts val="0"/>
              </a:spcAft>
              <a:buFont typeface="Arial" pitchFamily="34" charset="0"/>
              <a:buChar char="•"/>
              <a:defRPr/>
            </a:pPr>
            <a:r>
              <a:rPr lang="en-US" dirty="0">
                <a:solidFill>
                  <a:schemeClr val="bg1">
                    <a:lumMod val="75000"/>
                  </a:schemeClr>
                </a:solidFill>
                <a:ea typeface="+mn-ea"/>
                <a:cs typeface="+mn-cs"/>
              </a:rPr>
              <a:t>Background (Problem and Goal)</a:t>
            </a:r>
          </a:p>
          <a:p>
            <a:pPr marL="182880" indent="-182880" eaLnBrk="1" fontAlgn="auto" hangingPunct="1">
              <a:spcAft>
                <a:spcPts val="0"/>
              </a:spcAft>
              <a:buFont typeface="Arial" pitchFamily="34" charset="0"/>
              <a:buChar char="•"/>
              <a:defRPr/>
            </a:pPr>
            <a:r>
              <a:rPr lang="en-US" dirty="0">
                <a:solidFill>
                  <a:schemeClr val="bg1">
                    <a:lumMod val="75000"/>
                  </a:schemeClr>
                </a:solidFill>
                <a:ea typeface="+mn-ea"/>
                <a:cs typeface="+mn-cs"/>
              </a:rPr>
              <a:t>Key Experimental Observations</a:t>
            </a:r>
          </a:p>
          <a:p>
            <a:pPr marL="182880" indent="-182880" eaLnBrk="1" fontAlgn="auto" hangingPunct="1">
              <a:spcAft>
                <a:spcPts val="0"/>
              </a:spcAft>
              <a:buFont typeface="Arial" pitchFamily="34" charset="0"/>
              <a:buChar char="•"/>
              <a:defRPr/>
            </a:pPr>
            <a:r>
              <a:rPr lang="en-US" dirty="0">
                <a:ea typeface="+mn-ea"/>
                <a:cs typeface="+mn-cs"/>
              </a:rPr>
              <a:t>Mitigation: </a:t>
            </a:r>
            <a:r>
              <a:rPr lang="en-US" dirty="0" err="1">
                <a:ea typeface="+mn-ea"/>
                <a:cs typeface="+mn-cs"/>
              </a:rPr>
              <a:t>V</a:t>
            </a:r>
            <a:r>
              <a:rPr lang="en-US" baseline="-25000" dirty="0" err="1">
                <a:ea typeface="+mn-ea"/>
                <a:cs typeface="+mn-cs"/>
              </a:rPr>
              <a:t>pass</a:t>
            </a:r>
            <a:r>
              <a:rPr lang="en-US" dirty="0">
                <a:ea typeface="+mn-ea"/>
                <a:cs typeface="+mn-cs"/>
              </a:rPr>
              <a:t> Tuning</a:t>
            </a:r>
          </a:p>
          <a:p>
            <a:pPr marL="182880" indent="-182880" eaLnBrk="1" fontAlgn="auto" hangingPunct="1">
              <a:spcAft>
                <a:spcPts val="0"/>
              </a:spcAft>
              <a:buFont typeface="Arial" pitchFamily="34" charset="0"/>
              <a:buChar char="•"/>
              <a:defRPr/>
            </a:pPr>
            <a:r>
              <a:rPr lang="en-US" dirty="0">
                <a:solidFill>
                  <a:schemeClr val="bg1">
                    <a:lumMod val="75000"/>
                  </a:schemeClr>
                </a:solidFill>
                <a:ea typeface="+mn-ea"/>
                <a:cs typeface="+mn-cs"/>
              </a:rPr>
              <a:t>Recovery: Read Disturb Oriented Error Recovery</a:t>
            </a:r>
          </a:p>
          <a:p>
            <a:pPr marL="182880" indent="-182880" eaLnBrk="1" fontAlgn="auto" hangingPunct="1">
              <a:spcAft>
                <a:spcPts val="0"/>
              </a:spcAft>
              <a:buFont typeface="Arial" pitchFamily="34" charset="0"/>
              <a:buChar char="•"/>
              <a:defRPr/>
            </a:pPr>
            <a:r>
              <a:rPr lang="en-US" dirty="0">
                <a:solidFill>
                  <a:schemeClr val="bg1">
                    <a:lumMod val="75000"/>
                  </a:schemeClr>
                </a:solidFill>
                <a:ea typeface="+mn-ea"/>
                <a:cs typeface="+mn-cs"/>
              </a:rPr>
              <a:t>Conclusion</a:t>
            </a:r>
          </a:p>
        </p:txBody>
      </p:sp>
      <p:sp>
        <p:nvSpPr>
          <p:cNvPr id="291843" name="Slide Number Placeholder 3"/>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F06CD442-EF4D-2B48-A340-495A4698F2CF}" type="slidenum">
              <a:rPr lang="en-US" smtClean="0"/>
              <a:pPr>
                <a:defRPr/>
              </a:pPr>
              <a:t>136</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Tree>
    <p:extLst>
      <p:ext uri="{BB962C8B-B14F-4D97-AF65-F5344CB8AC3E}">
        <p14:creationId xmlns:p14="http://schemas.microsoft.com/office/powerpoint/2010/main" val="1415809577"/>
      </p:ext>
    </p:extLst>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Title 3"/>
          <p:cNvSpPr>
            <a:spLocks noGrp="1"/>
          </p:cNvSpPr>
          <p:nvPr>
            <p:ph type="title"/>
          </p:nvPr>
        </p:nvSpPr>
        <p:spPr/>
        <p:txBody>
          <a:bodyPr/>
          <a:lstStyle/>
          <a:p>
            <a:pPr eaLnBrk="1" hangingPunct="1"/>
            <a:r>
              <a:rPr lang="en-US">
                <a:latin typeface="Calibri" charset="0"/>
              </a:rPr>
              <a:t>Read Disturb Mitigation: V</a:t>
            </a:r>
            <a:r>
              <a:rPr lang="en-US" baseline="-25000">
                <a:latin typeface="Calibri" charset="0"/>
              </a:rPr>
              <a:t>pass</a:t>
            </a:r>
            <a:r>
              <a:rPr lang="en-US">
                <a:latin typeface="Calibri" charset="0"/>
              </a:rPr>
              <a:t> Tuning</a:t>
            </a:r>
          </a:p>
        </p:txBody>
      </p:sp>
      <p:sp>
        <p:nvSpPr>
          <p:cNvPr id="5" name="Content Placeholder 4"/>
          <p:cNvSpPr>
            <a:spLocks noGrp="1"/>
          </p:cNvSpPr>
          <p:nvPr>
            <p:ph idx="1"/>
          </p:nvPr>
        </p:nvSpPr>
        <p:spPr/>
        <p:txBody>
          <a:bodyPr/>
          <a:lstStyle/>
          <a:p>
            <a:pPr eaLnBrk="1" hangingPunct="1"/>
            <a:r>
              <a:rPr lang="en-US">
                <a:latin typeface="Calibri" charset="0"/>
              </a:rPr>
              <a:t>Key Idea: Dynamically find and apply a lowered V</a:t>
            </a:r>
            <a:r>
              <a:rPr lang="en-US" baseline="-25000">
                <a:latin typeface="Calibri" charset="0"/>
              </a:rPr>
              <a:t>pass</a:t>
            </a:r>
          </a:p>
          <a:p>
            <a:pPr eaLnBrk="1" hangingPunct="1"/>
            <a:endParaRPr lang="en-US">
              <a:latin typeface="Calibri" charset="0"/>
            </a:endParaRPr>
          </a:p>
          <a:p>
            <a:pPr eaLnBrk="1" hangingPunct="1"/>
            <a:r>
              <a:rPr lang="en-US">
                <a:latin typeface="Calibri" charset="0"/>
              </a:rPr>
              <a:t>Trade-off for lowering V</a:t>
            </a:r>
            <a:r>
              <a:rPr lang="en-US" baseline="-25000">
                <a:latin typeface="Calibri" charset="0"/>
              </a:rPr>
              <a:t>pass</a:t>
            </a:r>
            <a:endParaRPr lang="en-US">
              <a:latin typeface="Calibri" charset="0"/>
            </a:endParaRPr>
          </a:p>
          <a:p>
            <a:pPr lvl="1" eaLnBrk="1" hangingPunct="1">
              <a:buFont typeface="Arial" charset="0"/>
              <a:buChar char="+"/>
            </a:pPr>
            <a:r>
              <a:rPr lang="en-US">
                <a:solidFill>
                  <a:schemeClr val="tx2"/>
                </a:solidFill>
                <a:latin typeface="Calibri" charset="0"/>
              </a:rPr>
              <a:t>Allows more read disturbs</a:t>
            </a:r>
          </a:p>
          <a:p>
            <a:pPr lvl="1" eaLnBrk="1" hangingPunct="1"/>
            <a:r>
              <a:rPr lang="en-US">
                <a:solidFill>
                  <a:schemeClr val="accent2"/>
                </a:solidFill>
                <a:latin typeface="Calibri" charset="0"/>
              </a:rPr>
              <a:t>Induces more read errors</a:t>
            </a:r>
          </a:p>
        </p:txBody>
      </p:sp>
      <p:sp>
        <p:nvSpPr>
          <p:cNvPr id="293891"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F06CD442-EF4D-2B48-A340-495A4698F2CF}" type="slidenum">
              <a:rPr lang="en-US" smtClean="0"/>
              <a:pPr>
                <a:defRPr/>
              </a:pPr>
              <a:t>137</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Tree>
    <p:extLst>
      <p:ext uri="{BB962C8B-B14F-4D97-AF65-F5344CB8AC3E}">
        <p14:creationId xmlns:p14="http://schemas.microsoft.com/office/powerpoint/2010/main" val="5710098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animEffect transition="in" filter="fade">
                                      <p:cBhvr>
                                        <p:cTn id="15" dur="500"/>
                                        <p:tgtEl>
                                          <p:spTgt spid="5">
                                            <p:txEl>
                                              <p:pRg st="3" end="3"/>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fade">
                                      <p:cBhvr>
                                        <p:cTn id="18"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Title 1"/>
          <p:cNvSpPr>
            <a:spLocks noGrp="1"/>
          </p:cNvSpPr>
          <p:nvPr>
            <p:ph type="title"/>
          </p:nvPr>
        </p:nvSpPr>
        <p:spPr/>
        <p:txBody>
          <a:bodyPr/>
          <a:lstStyle/>
          <a:p>
            <a:pPr eaLnBrk="1" hangingPunct="1"/>
            <a:r>
              <a:rPr lang="en-US">
                <a:latin typeface="Calibri" charset="0"/>
              </a:rPr>
              <a:t>Read Errors Induced by V</a:t>
            </a:r>
            <a:r>
              <a:rPr lang="en-US" baseline="-25000">
                <a:latin typeface="Calibri" charset="0"/>
              </a:rPr>
              <a:t>pass</a:t>
            </a:r>
            <a:r>
              <a:rPr lang="en-US">
                <a:latin typeface="Calibri" charset="0"/>
              </a:rPr>
              <a:t> Reduction</a:t>
            </a:r>
          </a:p>
        </p:txBody>
      </p:sp>
      <p:sp>
        <p:nvSpPr>
          <p:cNvPr id="295938" name="Slide Number Placeholder 3"/>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138</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grpSp>
        <p:nvGrpSpPr>
          <p:cNvPr id="295939" name="Group 4"/>
          <p:cNvGrpSpPr>
            <a:grpSpLocks/>
          </p:cNvGrpSpPr>
          <p:nvPr/>
        </p:nvGrpSpPr>
        <p:grpSpPr bwMode="auto">
          <a:xfrm>
            <a:off x="2135188" y="1173163"/>
            <a:ext cx="4852987" cy="4964112"/>
            <a:chOff x="2135597" y="1172654"/>
            <a:chExt cx="4853090" cy="4964723"/>
          </a:xfrm>
        </p:grpSpPr>
        <p:grpSp>
          <p:nvGrpSpPr>
            <p:cNvPr id="296011" name="Group 5"/>
            <p:cNvGrpSpPr>
              <a:grpSpLocks/>
            </p:cNvGrpSpPr>
            <p:nvPr/>
          </p:nvGrpSpPr>
          <p:grpSpPr bwMode="auto">
            <a:xfrm>
              <a:off x="2135599" y="1182643"/>
              <a:ext cx="970237" cy="1602133"/>
              <a:chOff x="3079798" y="1981201"/>
              <a:chExt cx="1631998" cy="2694885"/>
            </a:xfrm>
          </p:grpSpPr>
          <p:cxnSp>
            <p:nvCxnSpPr>
              <p:cNvPr id="142" name="Straight Connector 141"/>
              <p:cNvCxnSpPr/>
              <p:nvPr/>
            </p:nvCxnSpPr>
            <p:spPr>
              <a:xfrm>
                <a:off x="4711365" y="198042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H="1">
                <a:off x="4201333" y="2877744"/>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4201333"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H="1">
                <a:off x="4201333" y="3772394"/>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4711365" y="3777735"/>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3952992"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3707321"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rot="16200000">
                <a:off x="3393558" y="3025993"/>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12" name="Group 6"/>
            <p:cNvGrpSpPr>
              <a:grpSpLocks/>
            </p:cNvGrpSpPr>
            <p:nvPr/>
          </p:nvGrpSpPr>
          <p:grpSpPr bwMode="auto">
            <a:xfrm>
              <a:off x="3429647" y="1172654"/>
              <a:ext cx="970237" cy="1602133"/>
              <a:chOff x="3079798" y="1981201"/>
              <a:chExt cx="1631998" cy="2694885"/>
            </a:xfrm>
          </p:grpSpPr>
          <p:cxnSp>
            <p:nvCxnSpPr>
              <p:cNvPr id="134" name="Straight Connector 133"/>
              <p:cNvCxnSpPr/>
              <p:nvPr/>
            </p:nvCxnSpPr>
            <p:spPr>
              <a:xfrm>
                <a:off x="4711016" y="198120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4200982" y="287852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420098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flipH="1">
                <a:off x="4200982" y="377317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4711016" y="377851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395264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3706971"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rot="16200000">
                <a:off x="3393208" y="3026770"/>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13" name="Group 7"/>
            <p:cNvGrpSpPr>
              <a:grpSpLocks/>
            </p:cNvGrpSpPr>
            <p:nvPr/>
          </p:nvGrpSpPr>
          <p:grpSpPr bwMode="auto">
            <a:xfrm>
              <a:off x="4724401" y="1182643"/>
              <a:ext cx="970237" cy="1602133"/>
              <a:chOff x="3079798" y="1981201"/>
              <a:chExt cx="1631998" cy="2694885"/>
            </a:xfrm>
          </p:grpSpPr>
          <p:cxnSp>
            <p:nvCxnSpPr>
              <p:cNvPr id="126" name="Straight Connector 125"/>
              <p:cNvCxnSpPr/>
              <p:nvPr/>
            </p:nvCxnSpPr>
            <p:spPr>
              <a:xfrm>
                <a:off x="4712149" y="198042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flipH="1">
                <a:off x="4202115" y="2877744"/>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02115"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H="1">
                <a:off x="4202115" y="3772394"/>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712149" y="3777735"/>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3953776"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3708105"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16200000">
                <a:off x="3394342" y="3025992"/>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14" name="Group 8"/>
            <p:cNvGrpSpPr>
              <a:grpSpLocks/>
            </p:cNvGrpSpPr>
            <p:nvPr/>
          </p:nvGrpSpPr>
          <p:grpSpPr bwMode="auto">
            <a:xfrm>
              <a:off x="6018450" y="1172654"/>
              <a:ext cx="970237" cy="1602133"/>
              <a:chOff x="3079798" y="1981201"/>
              <a:chExt cx="1631998" cy="2694885"/>
            </a:xfrm>
          </p:grpSpPr>
          <p:cxnSp>
            <p:nvCxnSpPr>
              <p:cNvPr id="118" name="Straight Connector 117"/>
              <p:cNvCxnSpPr/>
              <p:nvPr/>
            </p:nvCxnSpPr>
            <p:spPr>
              <a:xfrm>
                <a:off x="4711796" y="198120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flipH="1">
                <a:off x="4201764" y="287852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4201764"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H="1">
                <a:off x="4201764" y="377317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4711796" y="377851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395342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370775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rot="16200000">
                <a:off x="3393989" y="302677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15" name="Group 9"/>
            <p:cNvGrpSpPr>
              <a:grpSpLocks/>
            </p:cNvGrpSpPr>
            <p:nvPr/>
          </p:nvGrpSpPr>
          <p:grpSpPr bwMode="auto">
            <a:xfrm>
              <a:off x="2135599" y="2301726"/>
              <a:ext cx="970237" cy="1602133"/>
              <a:chOff x="3079798" y="1981201"/>
              <a:chExt cx="1631998" cy="2694885"/>
            </a:xfrm>
          </p:grpSpPr>
          <p:cxnSp>
            <p:nvCxnSpPr>
              <p:cNvPr id="110" name="Straight Connector 109"/>
              <p:cNvCxnSpPr/>
              <p:nvPr/>
            </p:nvCxnSpPr>
            <p:spPr>
              <a:xfrm>
                <a:off x="4711365" y="19808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flipH="1">
                <a:off x="4201333" y="2878151"/>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4201333"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4201333" y="377280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711365" y="377814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3952992"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3707321"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rot="16200000">
                <a:off x="3393558" y="302640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16" name="Group 10"/>
            <p:cNvGrpSpPr>
              <a:grpSpLocks/>
            </p:cNvGrpSpPr>
            <p:nvPr/>
          </p:nvGrpSpPr>
          <p:grpSpPr bwMode="auto">
            <a:xfrm>
              <a:off x="3429647" y="2291737"/>
              <a:ext cx="970237" cy="1602133"/>
              <a:chOff x="3079798" y="1981201"/>
              <a:chExt cx="1631998" cy="2694885"/>
            </a:xfrm>
          </p:grpSpPr>
          <p:cxnSp>
            <p:nvCxnSpPr>
              <p:cNvPr id="102" name="Straight Connector 101"/>
              <p:cNvCxnSpPr/>
              <p:nvPr/>
            </p:nvCxnSpPr>
            <p:spPr>
              <a:xfrm>
                <a:off x="4711016" y="1981608"/>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4200982" y="287893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420098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4200982" y="3773581"/>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4711016" y="377892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395264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3706971"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16200000">
                <a:off x="3393208" y="3027179"/>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17" name="Group 11"/>
            <p:cNvGrpSpPr>
              <a:grpSpLocks/>
            </p:cNvGrpSpPr>
            <p:nvPr/>
          </p:nvGrpSpPr>
          <p:grpSpPr bwMode="auto">
            <a:xfrm>
              <a:off x="4724401" y="2301726"/>
              <a:ext cx="970237" cy="1602133"/>
              <a:chOff x="3079798" y="1981201"/>
              <a:chExt cx="1631998" cy="2694885"/>
            </a:xfrm>
          </p:grpSpPr>
          <p:cxnSp>
            <p:nvCxnSpPr>
              <p:cNvPr id="94" name="Straight Connector 93"/>
              <p:cNvCxnSpPr/>
              <p:nvPr/>
            </p:nvCxnSpPr>
            <p:spPr>
              <a:xfrm>
                <a:off x="4712149" y="19808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4202115" y="2878151"/>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202115"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a:off x="4202115" y="377280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712149" y="377814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3953776"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3708105"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6200000">
                <a:off x="3394342" y="3026400"/>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18" name="Group 12"/>
            <p:cNvGrpSpPr>
              <a:grpSpLocks/>
            </p:cNvGrpSpPr>
            <p:nvPr/>
          </p:nvGrpSpPr>
          <p:grpSpPr bwMode="auto">
            <a:xfrm>
              <a:off x="6018450" y="2291737"/>
              <a:ext cx="970237" cy="1602133"/>
              <a:chOff x="3079798" y="1981201"/>
              <a:chExt cx="1631998" cy="2694885"/>
            </a:xfrm>
          </p:grpSpPr>
          <p:cxnSp>
            <p:nvCxnSpPr>
              <p:cNvPr id="86" name="Straight Connector 85"/>
              <p:cNvCxnSpPr/>
              <p:nvPr/>
            </p:nvCxnSpPr>
            <p:spPr>
              <a:xfrm>
                <a:off x="4711796" y="1981608"/>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H="1">
                <a:off x="4201764" y="287893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4201764"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4201764" y="3773581"/>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711796" y="377892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395342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370775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rot="16200000">
                <a:off x="3393989" y="3027181"/>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19" name="Group 13"/>
            <p:cNvGrpSpPr>
              <a:grpSpLocks/>
            </p:cNvGrpSpPr>
            <p:nvPr/>
          </p:nvGrpSpPr>
          <p:grpSpPr bwMode="auto">
            <a:xfrm>
              <a:off x="2135598" y="3413921"/>
              <a:ext cx="970237" cy="1602133"/>
              <a:chOff x="3079798" y="1981201"/>
              <a:chExt cx="1631998" cy="2694885"/>
            </a:xfrm>
          </p:grpSpPr>
          <p:cxnSp>
            <p:nvCxnSpPr>
              <p:cNvPr id="78" name="Straight Connector 77"/>
              <p:cNvCxnSpPr/>
              <p:nvPr/>
            </p:nvCxnSpPr>
            <p:spPr>
              <a:xfrm>
                <a:off x="4711367" y="198214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4201335" y="287946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4201335"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4201335" y="377411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711367" y="377945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3952993"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3707323"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a:off x="3393560" y="302771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20" name="Group 14"/>
            <p:cNvGrpSpPr>
              <a:grpSpLocks/>
            </p:cNvGrpSpPr>
            <p:nvPr/>
          </p:nvGrpSpPr>
          <p:grpSpPr bwMode="auto">
            <a:xfrm>
              <a:off x="3429646" y="3403932"/>
              <a:ext cx="970237" cy="1602133"/>
              <a:chOff x="3079798" y="1981201"/>
              <a:chExt cx="1631998" cy="2694885"/>
            </a:xfrm>
          </p:grpSpPr>
          <p:cxnSp>
            <p:nvCxnSpPr>
              <p:cNvPr id="70" name="Straight Connector 69"/>
              <p:cNvCxnSpPr/>
              <p:nvPr/>
            </p:nvCxnSpPr>
            <p:spPr>
              <a:xfrm>
                <a:off x="4711017" y="198024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a:off x="4200983" y="287757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200983"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4200983" y="3772222"/>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711017" y="377756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3952643"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706973"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16200000">
                <a:off x="3393210" y="3025820"/>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21" name="Group 15"/>
            <p:cNvGrpSpPr>
              <a:grpSpLocks/>
            </p:cNvGrpSpPr>
            <p:nvPr/>
          </p:nvGrpSpPr>
          <p:grpSpPr bwMode="auto">
            <a:xfrm>
              <a:off x="4724401" y="3413921"/>
              <a:ext cx="970237" cy="1602133"/>
              <a:chOff x="3079798" y="1981201"/>
              <a:chExt cx="1631998" cy="2694885"/>
            </a:xfrm>
          </p:grpSpPr>
          <p:cxnSp>
            <p:nvCxnSpPr>
              <p:cNvPr id="62" name="Straight Connector 61"/>
              <p:cNvCxnSpPr/>
              <p:nvPr/>
            </p:nvCxnSpPr>
            <p:spPr>
              <a:xfrm>
                <a:off x="4712149" y="198214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4202115" y="287946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2115"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4202115" y="377411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712149" y="377945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953776"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708105"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a:off x="3394342" y="3027711"/>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22" name="Group 16"/>
            <p:cNvGrpSpPr>
              <a:grpSpLocks/>
            </p:cNvGrpSpPr>
            <p:nvPr/>
          </p:nvGrpSpPr>
          <p:grpSpPr bwMode="auto">
            <a:xfrm>
              <a:off x="6018449" y="3403932"/>
              <a:ext cx="970237" cy="1602133"/>
              <a:chOff x="3079798" y="1981201"/>
              <a:chExt cx="1631998" cy="2694885"/>
            </a:xfrm>
          </p:grpSpPr>
          <p:cxnSp>
            <p:nvCxnSpPr>
              <p:cNvPr id="54" name="Straight Connector 53"/>
              <p:cNvCxnSpPr/>
              <p:nvPr/>
            </p:nvCxnSpPr>
            <p:spPr>
              <a:xfrm>
                <a:off x="4711798" y="198024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4201766" y="287757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201766"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4201766" y="3772222"/>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4711798" y="377756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3953424"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3707754"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a:off x="3393990" y="302582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23" name="Group 17"/>
            <p:cNvGrpSpPr>
              <a:grpSpLocks/>
            </p:cNvGrpSpPr>
            <p:nvPr/>
          </p:nvGrpSpPr>
          <p:grpSpPr bwMode="auto">
            <a:xfrm>
              <a:off x="2135597" y="4535244"/>
              <a:ext cx="970237" cy="1602133"/>
              <a:chOff x="3079798" y="1981201"/>
              <a:chExt cx="1631998" cy="2694885"/>
            </a:xfrm>
          </p:grpSpPr>
          <p:cxnSp>
            <p:nvCxnSpPr>
              <p:cNvPr id="46" name="Straight Connector 45"/>
              <p:cNvCxnSpPr/>
              <p:nvPr/>
            </p:nvCxnSpPr>
            <p:spPr>
              <a:xfrm>
                <a:off x="4711369" y="198145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4201337" y="287877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20133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4201337" y="377342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4711369" y="377876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3952995"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3707325"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16200000">
                <a:off x="3393561" y="3027023"/>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24" name="Group 18"/>
            <p:cNvGrpSpPr>
              <a:grpSpLocks/>
            </p:cNvGrpSpPr>
            <p:nvPr/>
          </p:nvGrpSpPr>
          <p:grpSpPr bwMode="auto">
            <a:xfrm>
              <a:off x="3429645" y="4525256"/>
              <a:ext cx="970237" cy="1602133"/>
              <a:chOff x="3079798" y="1981201"/>
              <a:chExt cx="1631998" cy="2694885"/>
            </a:xfrm>
          </p:grpSpPr>
          <p:cxnSp>
            <p:nvCxnSpPr>
              <p:cNvPr id="38" name="Straight Connector 37"/>
              <p:cNvCxnSpPr/>
              <p:nvPr/>
            </p:nvCxnSpPr>
            <p:spPr>
              <a:xfrm>
                <a:off x="4711019" y="19822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4200985" y="287955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20098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4200985" y="377420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711019" y="377954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95264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70697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16200000">
                <a:off x="3393211" y="3027798"/>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25" name="Group 19"/>
            <p:cNvGrpSpPr>
              <a:grpSpLocks/>
            </p:cNvGrpSpPr>
            <p:nvPr/>
          </p:nvGrpSpPr>
          <p:grpSpPr bwMode="auto">
            <a:xfrm>
              <a:off x="4724400" y="4535244"/>
              <a:ext cx="970237" cy="1602133"/>
              <a:chOff x="3079798" y="1981201"/>
              <a:chExt cx="1631998" cy="2694885"/>
            </a:xfrm>
          </p:grpSpPr>
          <p:cxnSp>
            <p:nvCxnSpPr>
              <p:cNvPr id="30" name="Straight Connector 29"/>
              <p:cNvCxnSpPr/>
              <p:nvPr/>
            </p:nvCxnSpPr>
            <p:spPr>
              <a:xfrm>
                <a:off x="4712151" y="198145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202117" y="287877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0211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202117" y="377342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12151" y="377876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95377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70810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a:off x="3394344" y="3027021"/>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026" name="Group 20"/>
            <p:cNvGrpSpPr>
              <a:grpSpLocks/>
            </p:cNvGrpSpPr>
            <p:nvPr/>
          </p:nvGrpSpPr>
          <p:grpSpPr bwMode="auto">
            <a:xfrm>
              <a:off x="6018448" y="4525256"/>
              <a:ext cx="970237" cy="1602133"/>
              <a:chOff x="3079798" y="1981201"/>
              <a:chExt cx="1631998" cy="2694885"/>
            </a:xfrm>
          </p:grpSpPr>
          <p:cxnSp>
            <p:nvCxnSpPr>
              <p:cNvPr id="22" name="Straight Connector 21"/>
              <p:cNvCxnSpPr/>
              <p:nvPr/>
            </p:nvCxnSpPr>
            <p:spPr>
              <a:xfrm>
                <a:off x="4711799" y="19822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201767" y="287955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201767"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4201767" y="377420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711799" y="377954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953426"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70775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a:off x="3393992" y="3027800"/>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50" name="Straight Connector 149"/>
          <p:cNvCxnSpPr/>
          <p:nvPr/>
        </p:nvCxnSpPr>
        <p:spPr>
          <a:xfrm>
            <a:off x="1676400" y="1987550"/>
            <a:ext cx="60960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1676400" y="3109913"/>
            <a:ext cx="60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1676400" y="4217988"/>
            <a:ext cx="60960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1676400" y="5340350"/>
            <a:ext cx="60960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95944" name="Group 153"/>
          <p:cNvGrpSpPr>
            <a:grpSpLocks/>
          </p:cNvGrpSpPr>
          <p:nvPr/>
        </p:nvGrpSpPr>
        <p:grpSpPr bwMode="auto">
          <a:xfrm>
            <a:off x="2781300" y="1643063"/>
            <a:ext cx="4535488" cy="4016375"/>
            <a:chOff x="3851647" y="1427070"/>
            <a:chExt cx="4535195" cy="4014933"/>
          </a:xfrm>
        </p:grpSpPr>
        <p:sp>
          <p:nvSpPr>
            <p:cNvPr id="155" name="Oval 154"/>
            <p:cNvSpPr/>
            <p:nvPr/>
          </p:nvSpPr>
          <p:spPr>
            <a:xfrm>
              <a:off x="3851647" y="1436592"/>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6" name="Oval 155"/>
            <p:cNvSpPr/>
            <p:nvPr/>
          </p:nvSpPr>
          <p:spPr>
            <a:xfrm>
              <a:off x="5145376" y="1427070"/>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7" name="Oval 156"/>
            <p:cNvSpPr/>
            <p:nvPr/>
          </p:nvSpPr>
          <p:spPr>
            <a:xfrm>
              <a:off x="6440693" y="1436592"/>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8" name="Oval 157"/>
            <p:cNvSpPr/>
            <p:nvPr/>
          </p:nvSpPr>
          <p:spPr>
            <a:xfrm>
              <a:off x="7734421" y="1427070"/>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9" name="Oval 158"/>
            <p:cNvSpPr/>
            <p:nvPr/>
          </p:nvSpPr>
          <p:spPr>
            <a:xfrm>
              <a:off x="3851647" y="2555377"/>
              <a:ext cx="652421" cy="65381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0" name="Oval 159"/>
            <p:cNvSpPr/>
            <p:nvPr/>
          </p:nvSpPr>
          <p:spPr>
            <a:xfrm>
              <a:off x="5145376" y="2545855"/>
              <a:ext cx="652420"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1" name="Oval 160"/>
            <p:cNvSpPr/>
            <p:nvPr/>
          </p:nvSpPr>
          <p:spPr>
            <a:xfrm>
              <a:off x="6440693" y="2555377"/>
              <a:ext cx="652420" cy="65381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2" name="Oval 161"/>
            <p:cNvSpPr/>
            <p:nvPr/>
          </p:nvSpPr>
          <p:spPr>
            <a:xfrm>
              <a:off x="7734421" y="2545855"/>
              <a:ext cx="652421"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3" name="Oval 162"/>
            <p:cNvSpPr/>
            <p:nvPr/>
          </p:nvSpPr>
          <p:spPr>
            <a:xfrm>
              <a:off x="3851647" y="3667815"/>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4" name="Oval 163"/>
            <p:cNvSpPr/>
            <p:nvPr/>
          </p:nvSpPr>
          <p:spPr>
            <a:xfrm>
              <a:off x="5145376" y="3658294"/>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5" name="Oval 164"/>
            <p:cNvSpPr/>
            <p:nvPr/>
          </p:nvSpPr>
          <p:spPr>
            <a:xfrm>
              <a:off x="6440693" y="3667815"/>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6" name="Oval 165"/>
            <p:cNvSpPr/>
            <p:nvPr/>
          </p:nvSpPr>
          <p:spPr>
            <a:xfrm>
              <a:off x="7734421" y="3658294"/>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7" name="Oval 166"/>
            <p:cNvSpPr/>
            <p:nvPr/>
          </p:nvSpPr>
          <p:spPr>
            <a:xfrm>
              <a:off x="3851647" y="4789774"/>
              <a:ext cx="652421"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8" name="Oval 167"/>
            <p:cNvSpPr/>
            <p:nvPr/>
          </p:nvSpPr>
          <p:spPr>
            <a:xfrm>
              <a:off x="5145376" y="4780253"/>
              <a:ext cx="652420"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9" name="Oval 168"/>
            <p:cNvSpPr/>
            <p:nvPr/>
          </p:nvSpPr>
          <p:spPr>
            <a:xfrm>
              <a:off x="6440693" y="4789774"/>
              <a:ext cx="652420"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70" name="Oval 169"/>
            <p:cNvSpPr/>
            <p:nvPr/>
          </p:nvSpPr>
          <p:spPr>
            <a:xfrm>
              <a:off x="7734421" y="4780253"/>
              <a:ext cx="652421"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grpSp>
      <p:cxnSp>
        <p:nvCxnSpPr>
          <p:cNvPr id="171" name="Straight Arrow Connector 170"/>
          <p:cNvCxnSpPr>
            <a:endCxn id="213" idx="0"/>
          </p:cNvCxnSpPr>
          <p:nvPr/>
        </p:nvCxnSpPr>
        <p:spPr>
          <a:xfrm>
            <a:off x="6973888" y="1165225"/>
            <a:ext cx="17462" cy="502920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72" name="Straight Arrow Connector 171"/>
          <p:cNvCxnSpPr/>
          <p:nvPr/>
        </p:nvCxnSpPr>
        <p:spPr>
          <a:xfrm>
            <a:off x="4384675" y="1165225"/>
            <a:ext cx="4763" cy="1644650"/>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73" name="Straight Arrow Connector 172"/>
          <p:cNvCxnSpPr/>
          <p:nvPr/>
        </p:nvCxnSpPr>
        <p:spPr>
          <a:xfrm>
            <a:off x="3094038" y="1152525"/>
            <a:ext cx="4762" cy="1646238"/>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74" name="Straight Arrow Connector 173"/>
          <p:cNvCxnSpPr/>
          <p:nvPr/>
        </p:nvCxnSpPr>
        <p:spPr>
          <a:xfrm>
            <a:off x="5694363" y="1173163"/>
            <a:ext cx="0" cy="502920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grpSp>
        <p:nvGrpSpPr>
          <p:cNvPr id="175" name="Group 174"/>
          <p:cNvGrpSpPr>
            <a:grpSpLocks/>
          </p:cNvGrpSpPr>
          <p:nvPr/>
        </p:nvGrpSpPr>
        <p:grpSpPr bwMode="auto">
          <a:xfrm>
            <a:off x="2781300" y="1644650"/>
            <a:ext cx="4535488" cy="4014788"/>
            <a:chOff x="3851647" y="1427070"/>
            <a:chExt cx="4535195" cy="4014933"/>
          </a:xfrm>
        </p:grpSpPr>
        <p:sp>
          <p:nvSpPr>
            <p:cNvPr id="176" name="Oval 175"/>
            <p:cNvSpPr/>
            <p:nvPr/>
          </p:nvSpPr>
          <p:spPr>
            <a:xfrm>
              <a:off x="3851647" y="1436595"/>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77" name="Oval 176"/>
            <p:cNvSpPr/>
            <p:nvPr/>
          </p:nvSpPr>
          <p:spPr>
            <a:xfrm>
              <a:off x="5145376" y="1427070"/>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78" name="Oval 177"/>
            <p:cNvSpPr/>
            <p:nvPr/>
          </p:nvSpPr>
          <p:spPr>
            <a:xfrm>
              <a:off x="6440693" y="1436595"/>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79" name="Oval 178"/>
            <p:cNvSpPr/>
            <p:nvPr/>
          </p:nvSpPr>
          <p:spPr>
            <a:xfrm>
              <a:off x="7734421" y="1427070"/>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0" name="Oval 179"/>
            <p:cNvSpPr/>
            <p:nvPr/>
          </p:nvSpPr>
          <p:spPr>
            <a:xfrm>
              <a:off x="3851647" y="2555824"/>
              <a:ext cx="652421" cy="652486"/>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1" name="Oval 180"/>
            <p:cNvSpPr/>
            <p:nvPr/>
          </p:nvSpPr>
          <p:spPr>
            <a:xfrm>
              <a:off x="5145376" y="2546298"/>
              <a:ext cx="652420" cy="652486"/>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2" name="Oval 181"/>
            <p:cNvSpPr/>
            <p:nvPr/>
          </p:nvSpPr>
          <p:spPr>
            <a:xfrm>
              <a:off x="6440693" y="2555824"/>
              <a:ext cx="652420"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3" name="Oval 182"/>
            <p:cNvSpPr/>
            <p:nvPr/>
          </p:nvSpPr>
          <p:spPr>
            <a:xfrm>
              <a:off x="7734421" y="2546298"/>
              <a:ext cx="652421"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4" name="Oval 183"/>
            <p:cNvSpPr/>
            <p:nvPr/>
          </p:nvSpPr>
          <p:spPr>
            <a:xfrm>
              <a:off x="3851647" y="3668701"/>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5" name="Oval 184"/>
            <p:cNvSpPr/>
            <p:nvPr/>
          </p:nvSpPr>
          <p:spPr>
            <a:xfrm>
              <a:off x="5145376" y="3657589"/>
              <a:ext cx="652420"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6" name="Oval 185"/>
            <p:cNvSpPr/>
            <p:nvPr/>
          </p:nvSpPr>
          <p:spPr>
            <a:xfrm>
              <a:off x="6440693" y="3668701"/>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7" name="Oval 186"/>
            <p:cNvSpPr/>
            <p:nvPr/>
          </p:nvSpPr>
          <p:spPr>
            <a:xfrm>
              <a:off x="7734421" y="3657589"/>
              <a:ext cx="652421"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8" name="Oval 187"/>
            <p:cNvSpPr/>
            <p:nvPr/>
          </p:nvSpPr>
          <p:spPr>
            <a:xfrm>
              <a:off x="3851647" y="4789516"/>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9" name="Oval 188"/>
            <p:cNvSpPr/>
            <p:nvPr/>
          </p:nvSpPr>
          <p:spPr>
            <a:xfrm>
              <a:off x="5145376" y="4779991"/>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0" name="Oval 189"/>
            <p:cNvSpPr/>
            <p:nvPr/>
          </p:nvSpPr>
          <p:spPr>
            <a:xfrm>
              <a:off x="6440693" y="4789516"/>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1" name="Oval 190"/>
            <p:cNvSpPr/>
            <p:nvPr/>
          </p:nvSpPr>
          <p:spPr>
            <a:xfrm>
              <a:off x="7734421" y="4779991"/>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grpSp>
      <p:sp>
        <p:nvSpPr>
          <p:cNvPr id="192" name="TextBox 191"/>
          <p:cNvSpPr txBox="1"/>
          <p:nvPr/>
        </p:nvSpPr>
        <p:spPr>
          <a:xfrm>
            <a:off x="2732088" y="172720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3.0V</a:t>
            </a:r>
          </a:p>
        </p:txBody>
      </p:sp>
      <p:sp>
        <p:nvSpPr>
          <p:cNvPr id="193" name="TextBox 192"/>
          <p:cNvSpPr txBox="1"/>
          <p:nvPr/>
        </p:nvSpPr>
        <p:spPr>
          <a:xfrm>
            <a:off x="4035425" y="172720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3.8V</a:t>
            </a:r>
          </a:p>
        </p:txBody>
      </p:sp>
      <p:sp>
        <p:nvSpPr>
          <p:cNvPr id="194" name="TextBox 193"/>
          <p:cNvSpPr txBox="1"/>
          <p:nvPr/>
        </p:nvSpPr>
        <p:spPr>
          <a:xfrm>
            <a:off x="5322888" y="172720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3.9V</a:t>
            </a:r>
          </a:p>
        </p:txBody>
      </p:sp>
      <p:sp>
        <p:nvSpPr>
          <p:cNvPr id="195" name="TextBox 194"/>
          <p:cNvSpPr txBox="1"/>
          <p:nvPr/>
        </p:nvSpPr>
        <p:spPr>
          <a:xfrm>
            <a:off x="6610350" y="172720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4.8V</a:t>
            </a:r>
          </a:p>
        </p:txBody>
      </p:sp>
      <p:sp>
        <p:nvSpPr>
          <p:cNvPr id="196" name="TextBox 195"/>
          <p:cNvSpPr txBox="1"/>
          <p:nvPr/>
        </p:nvSpPr>
        <p:spPr>
          <a:xfrm>
            <a:off x="2732088" y="286385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3.5V</a:t>
            </a:r>
          </a:p>
        </p:txBody>
      </p:sp>
      <p:sp>
        <p:nvSpPr>
          <p:cNvPr id="197" name="TextBox 196"/>
          <p:cNvSpPr txBox="1"/>
          <p:nvPr/>
        </p:nvSpPr>
        <p:spPr>
          <a:xfrm>
            <a:off x="4035425" y="286385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2.9V</a:t>
            </a:r>
          </a:p>
        </p:txBody>
      </p:sp>
      <p:sp>
        <p:nvSpPr>
          <p:cNvPr id="198" name="TextBox 197"/>
          <p:cNvSpPr txBox="1"/>
          <p:nvPr/>
        </p:nvSpPr>
        <p:spPr>
          <a:xfrm>
            <a:off x="5322888" y="286385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2.4V</a:t>
            </a:r>
          </a:p>
        </p:txBody>
      </p:sp>
      <p:sp>
        <p:nvSpPr>
          <p:cNvPr id="199" name="TextBox 198"/>
          <p:cNvSpPr txBox="1"/>
          <p:nvPr/>
        </p:nvSpPr>
        <p:spPr>
          <a:xfrm>
            <a:off x="6610350" y="286385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2.1V</a:t>
            </a:r>
          </a:p>
        </p:txBody>
      </p:sp>
      <p:sp>
        <p:nvSpPr>
          <p:cNvPr id="200" name="TextBox 199"/>
          <p:cNvSpPr txBox="1"/>
          <p:nvPr/>
        </p:nvSpPr>
        <p:spPr>
          <a:xfrm>
            <a:off x="2733675" y="3976688"/>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2.2V</a:t>
            </a:r>
          </a:p>
        </p:txBody>
      </p:sp>
      <p:sp>
        <p:nvSpPr>
          <p:cNvPr id="201" name="TextBox 200"/>
          <p:cNvSpPr txBox="1"/>
          <p:nvPr/>
        </p:nvSpPr>
        <p:spPr>
          <a:xfrm>
            <a:off x="4037013" y="3976688"/>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4.3V</a:t>
            </a:r>
          </a:p>
        </p:txBody>
      </p:sp>
      <p:sp>
        <p:nvSpPr>
          <p:cNvPr id="202" name="TextBox 201"/>
          <p:cNvSpPr txBox="1"/>
          <p:nvPr/>
        </p:nvSpPr>
        <p:spPr>
          <a:xfrm>
            <a:off x="5324475" y="3976688"/>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4.6V</a:t>
            </a:r>
          </a:p>
        </p:txBody>
      </p:sp>
      <p:sp>
        <p:nvSpPr>
          <p:cNvPr id="203" name="TextBox 202"/>
          <p:cNvSpPr txBox="1"/>
          <p:nvPr/>
        </p:nvSpPr>
        <p:spPr>
          <a:xfrm>
            <a:off x="6611938" y="3976688"/>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1.8V</a:t>
            </a:r>
          </a:p>
        </p:txBody>
      </p:sp>
      <p:sp>
        <p:nvSpPr>
          <p:cNvPr id="204" name="TextBox 203"/>
          <p:cNvSpPr txBox="1"/>
          <p:nvPr/>
        </p:nvSpPr>
        <p:spPr>
          <a:xfrm>
            <a:off x="2732088" y="5097463"/>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3.5V</a:t>
            </a:r>
          </a:p>
        </p:txBody>
      </p:sp>
      <p:sp>
        <p:nvSpPr>
          <p:cNvPr id="205" name="TextBox 204"/>
          <p:cNvSpPr txBox="1"/>
          <p:nvPr/>
        </p:nvSpPr>
        <p:spPr>
          <a:xfrm>
            <a:off x="4035425" y="5097463"/>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2.3V</a:t>
            </a:r>
          </a:p>
        </p:txBody>
      </p:sp>
      <p:sp>
        <p:nvSpPr>
          <p:cNvPr id="206" name="TextBox 205"/>
          <p:cNvSpPr txBox="1"/>
          <p:nvPr/>
        </p:nvSpPr>
        <p:spPr>
          <a:xfrm>
            <a:off x="5322888" y="5097463"/>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1.9V</a:t>
            </a:r>
          </a:p>
        </p:txBody>
      </p:sp>
      <p:sp>
        <p:nvSpPr>
          <p:cNvPr id="207" name="TextBox 206"/>
          <p:cNvSpPr txBox="1"/>
          <p:nvPr/>
        </p:nvSpPr>
        <p:spPr>
          <a:xfrm>
            <a:off x="6610350" y="5097463"/>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4.3V</a:t>
            </a:r>
          </a:p>
        </p:txBody>
      </p:sp>
      <p:sp>
        <p:nvSpPr>
          <p:cNvPr id="208" name="TextBox 207"/>
          <p:cNvSpPr txBox="1"/>
          <p:nvPr/>
        </p:nvSpPr>
        <p:spPr>
          <a:xfrm>
            <a:off x="254000" y="2657475"/>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read</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 2.5 V</a:t>
            </a:r>
          </a:p>
        </p:txBody>
      </p:sp>
      <p:sp>
        <p:nvSpPr>
          <p:cNvPr id="209" name="TextBox 208"/>
          <p:cNvSpPr txBox="1"/>
          <p:nvPr/>
        </p:nvSpPr>
        <p:spPr>
          <a:xfrm>
            <a:off x="254000" y="1530350"/>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4.9 V</a:t>
            </a:r>
          </a:p>
        </p:txBody>
      </p:sp>
      <p:sp>
        <p:nvSpPr>
          <p:cNvPr id="210" name="TextBox 209"/>
          <p:cNvSpPr txBox="1"/>
          <p:nvPr/>
        </p:nvSpPr>
        <p:spPr>
          <a:xfrm>
            <a:off x="254000" y="3751263"/>
            <a:ext cx="1835150" cy="46196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4.9 V</a:t>
            </a:r>
          </a:p>
        </p:txBody>
      </p:sp>
      <p:sp>
        <p:nvSpPr>
          <p:cNvPr id="211" name="TextBox 210"/>
          <p:cNvSpPr txBox="1"/>
          <p:nvPr/>
        </p:nvSpPr>
        <p:spPr>
          <a:xfrm>
            <a:off x="254000" y="4862513"/>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4.9 V</a:t>
            </a:r>
          </a:p>
        </p:txBody>
      </p:sp>
      <p:sp>
        <p:nvSpPr>
          <p:cNvPr id="212" name="TextBox 211"/>
          <p:cNvSpPr txBox="1"/>
          <p:nvPr/>
        </p:nvSpPr>
        <p:spPr>
          <a:xfrm>
            <a:off x="5272088" y="6127750"/>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solidFill>
                <a:effectLst/>
                <a:uLnTx/>
                <a:uFillTx/>
                <a:latin typeface="Calibri"/>
                <a:ea typeface="ＭＳ Ｐゴシック" charset="0"/>
                <a:cs typeface="ＭＳ Ｐゴシック" charset="0"/>
              </a:rPr>
              <a:t>1</a:t>
            </a:r>
          </a:p>
        </p:txBody>
      </p:sp>
      <p:sp>
        <p:nvSpPr>
          <p:cNvPr id="213" name="TextBox 212"/>
          <p:cNvSpPr txBox="1"/>
          <p:nvPr/>
        </p:nvSpPr>
        <p:spPr>
          <a:xfrm>
            <a:off x="6569075" y="6127750"/>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solidFill>
                <a:effectLst/>
                <a:uLnTx/>
                <a:uFillTx/>
                <a:latin typeface="Calibri"/>
                <a:ea typeface="ＭＳ Ｐゴシック" charset="0"/>
                <a:cs typeface="ＭＳ Ｐゴシック" charset="0"/>
              </a:rPr>
              <a:t>1</a:t>
            </a:r>
          </a:p>
        </p:txBody>
      </p:sp>
      <p:sp>
        <p:nvSpPr>
          <p:cNvPr id="214" name="TextBox 213"/>
          <p:cNvSpPr txBox="1"/>
          <p:nvPr/>
        </p:nvSpPr>
        <p:spPr>
          <a:xfrm>
            <a:off x="3978275" y="6127750"/>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0</a:t>
            </a:r>
          </a:p>
        </p:txBody>
      </p:sp>
      <p:sp>
        <p:nvSpPr>
          <p:cNvPr id="215" name="TextBox 214"/>
          <p:cNvSpPr txBox="1"/>
          <p:nvPr/>
        </p:nvSpPr>
        <p:spPr>
          <a:xfrm>
            <a:off x="2668588" y="6127750"/>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0</a:t>
            </a:r>
          </a:p>
        </p:txBody>
      </p:sp>
      <p:sp>
        <p:nvSpPr>
          <p:cNvPr id="221" name="TextBox 220"/>
          <p:cNvSpPr txBox="1"/>
          <p:nvPr/>
        </p:nvSpPr>
        <p:spPr>
          <a:xfrm>
            <a:off x="66675" y="817563"/>
            <a:ext cx="2895600" cy="461962"/>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Reducing </a:t>
            </a: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to 4.9V</a:t>
            </a:r>
          </a:p>
        </p:txBody>
      </p:sp>
      <p:sp>
        <p:nvSpPr>
          <p:cNvPr id="220" name="TextBox 219"/>
          <p:cNvSpPr txBox="1"/>
          <p:nvPr/>
        </p:nvSpPr>
        <p:spPr>
          <a:xfrm>
            <a:off x="7772400" y="176212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1</a:t>
            </a:r>
          </a:p>
        </p:txBody>
      </p:sp>
      <p:sp>
        <p:nvSpPr>
          <p:cNvPr id="222" name="TextBox 221"/>
          <p:cNvSpPr txBox="1"/>
          <p:nvPr/>
        </p:nvSpPr>
        <p:spPr>
          <a:xfrm>
            <a:off x="7772400" y="287337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2</a:t>
            </a:r>
          </a:p>
        </p:txBody>
      </p:sp>
      <p:sp>
        <p:nvSpPr>
          <p:cNvPr id="223" name="TextBox 222"/>
          <p:cNvSpPr txBox="1"/>
          <p:nvPr/>
        </p:nvSpPr>
        <p:spPr>
          <a:xfrm>
            <a:off x="7772400" y="401002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3</a:t>
            </a:r>
          </a:p>
        </p:txBody>
      </p:sp>
      <p:sp>
        <p:nvSpPr>
          <p:cNvPr id="224" name="TextBox 223"/>
          <p:cNvSpPr txBox="1"/>
          <p:nvPr/>
        </p:nvSpPr>
        <p:spPr>
          <a:xfrm>
            <a:off x="7772400" y="5100638"/>
            <a:ext cx="1004888"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4</a:t>
            </a:r>
          </a:p>
        </p:txBody>
      </p:sp>
    </p:spTree>
    <p:extLst>
      <p:ext uri="{BB962C8B-B14F-4D97-AF65-F5344CB8AC3E}">
        <p14:creationId xmlns:p14="http://schemas.microsoft.com/office/powerpoint/2010/main" val="13847871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1"/>
                                        </p:tgtEl>
                                        <p:attrNameLst>
                                          <p:attrName>style.visibility</p:attrName>
                                        </p:attrNameLst>
                                      </p:cBhvr>
                                      <p:to>
                                        <p:strVal val="visible"/>
                                      </p:to>
                                    </p:set>
                                    <p:animEffect transition="in" filter="fade">
                                      <p:cBhvr>
                                        <p:cTn id="7" dur="500"/>
                                        <p:tgtEl>
                                          <p:spTgt spid="2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9"/>
                                        </p:tgtEl>
                                        <p:attrNameLst>
                                          <p:attrName>style.visibility</p:attrName>
                                        </p:attrNameLst>
                                      </p:cBhvr>
                                      <p:to>
                                        <p:strVal val="visible"/>
                                      </p:to>
                                    </p:set>
                                    <p:animEffect transition="in" filter="fade">
                                      <p:cBhvr>
                                        <p:cTn id="12" dur="500"/>
                                        <p:tgtEl>
                                          <p:spTgt spid="20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08"/>
                                        </p:tgtEl>
                                        <p:attrNameLst>
                                          <p:attrName>style.visibility</p:attrName>
                                        </p:attrNameLst>
                                      </p:cBhvr>
                                      <p:to>
                                        <p:strVal val="visible"/>
                                      </p:to>
                                    </p:set>
                                    <p:animEffect transition="in" filter="fade">
                                      <p:cBhvr>
                                        <p:cTn id="15" dur="500"/>
                                        <p:tgtEl>
                                          <p:spTgt spid="20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0"/>
                                        </p:tgtEl>
                                        <p:attrNameLst>
                                          <p:attrName>style.visibility</p:attrName>
                                        </p:attrNameLst>
                                      </p:cBhvr>
                                      <p:to>
                                        <p:strVal val="visible"/>
                                      </p:to>
                                    </p:set>
                                    <p:animEffect transition="in" filter="fade">
                                      <p:cBhvr>
                                        <p:cTn id="18" dur="500"/>
                                        <p:tgtEl>
                                          <p:spTgt spid="2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1"/>
                                        </p:tgtEl>
                                        <p:attrNameLst>
                                          <p:attrName>style.visibility</p:attrName>
                                        </p:attrNameLst>
                                      </p:cBhvr>
                                      <p:to>
                                        <p:strVal val="visible"/>
                                      </p:to>
                                    </p:set>
                                    <p:animEffect transition="in" filter="fade">
                                      <p:cBhvr>
                                        <p:cTn id="21" dur="500"/>
                                        <p:tgtEl>
                                          <p:spTgt spid="21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0" presetClass="entr" presetSubtype="0" fill="hold" nodeType="clickEffect">
                                  <p:stCondLst>
                                    <p:cond delay="0"/>
                                  </p:stCondLst>
                                  <p:childTnLst>
                                    <p:set>
                                      <p:cBhvr>
                                        <p:cTn id="25" dur="1" fill="hold">
                                          <p:stCondLst>
                                            <p:cond delay="0"/>
                                          </p:stCondLst>
                                        </p:cTn>
                                        <p:tgtEl>
                                          <p:spTgt spid="175"/>
                                        </p:tgtEl>
                                        <p:attrNameLst>
                                          <p:attrName>style.visibility</p:attrName>
                                        </p:attrNameLst>
                                      </p:cBhvr>
                                      <p:to>
                                        <p:strVal val="visible"/>
                                      </p:to>
                                    </p:set>
                                    <p:animEffect transition="in" filter="fade">
                                      <p:cBhvr>
                                        <p:cTn id="26" dur="500"/>
                                        <p:tgtEl>
                                          <p:spTgt spid="175"/>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1" fill="hold" nodeType="clickEffect">
                                  <p:stCondLst>
                                    <p:cond delay="0"/>
                                  </p:stCondLst>
                                  <p:childTnLst>
                                    <p:set>
                                      <p:cBhvr>
                                        <p:cTn id="30" dur="1" fill="hold">
                                          <p:stCondLst>
                                            <p:cond delay="0"/>
                                          </p:stCondLst>
                                        </p:cTn>
                                        <p:tgtEl>
                                          <p:spTgt spid="173"/>
                                        </p:tgtEl>
                                        <p:attrNameLst>
                                          <p:attrName>style.visibility</p:attrName>
                                        </p:attrNameLst>
                                      </p:cBhvr>
                                      <p:to>
                                        <p:strVal val="visible"/>
                                      </p:to>
                                    </p:set>
                                    <p:animEffect transition="in" filter="wipe(up)">
                                      <p:cBhvr>
                                        <p:cTn id="31" dur="500"/>
                                        <p:tgtEl>
                                          <p:spTgt spid="173"/>
                                        </p:tgtEl>
                                      </p:cBhvr>
                                    </p:animEffect>
                                  </p:childTnLst>
                                </p:cTn>
                              </p:par>
                              <p:par>
                                <p:cTn id="32" presetID="22" presetClass="entr" presetSubtype="1" fill="hold" nodeType="withEffect">
                                  <p:stCondLst>
                                    <p:cond delay="0"/>
                                  </p:stCondLst>
                                  <p:childTnLst>
                                    <p:set>
                                      <p:cBhvr>
                                        <p:cTn id="33" dur="1" fill="hold">
                                          <p:stCondLst>
                                            <p:cond delay="0"/>
                                          </p:stCondLst>
                                        </p:cTn>
                                        <p:tgtEl>
                                          <p:spTgt spid="172"/>
                                        </p:tgtEl>
                                        <p:attrNameLst>
                                          <p:attrName>style.visibility</p:attrName>
                                        </p:attrNameLst>
                                      </p:cBhvr>
                                      <p:to>
                                        <p:strVal val="visible"/>
                                      </p:to>
                                    </p:set>
                                    <p:animEffect transition="in" filter="wipe(up)">
                                      <p:cBhvr>
                                        <p:cTn id="34" dur="500"/>
                                        <p:tgtEl>
                                          <p:spTgt spid="172"/>
                                        </p:tgtEl>
                                      </p:cBhvr>
                                    </p:animEffect>
                                  </p:childTnLst>
                                </p:cTn>
                              </p:par>
                              <p:par>
                                <p:cTn id="35" presetID="22" presetClass="entr" presetSubtype="1" fill="hold" nodeType="withEffect">
                                  <p:stCondLst>
                                    <p:cond delay="0"/>
                                  </p:stCondLst>
                                  <p:childTnLst>
                                    <p:set>
                                      <p:cBhvr>
                                        <p:cTn id="36" dur="1" fill="hold">
                                          <p:stCondLst>
                                            <p:cond delay="0"/>
                                          </p:stCondLst>
                                        </p:cTn>
                                        <p:tgtEl>
                                          <p:spTgt spid="174"/>
                                        </p:tgtEl>
                                        <p:attrNameLst>
                                          <p:attrName>style.visibility</p:attrName>
                                        </p:attrNameLst>
                                      </p:cBhvr>
                                      <p:to>
                                        <p:strVal val="visible"/>
                                      </p:to>
                                    </p:set>
                                    <p:animEffect transition="in" filter="wipe(up)">
                                      <p:cBhvr>
                                        <p:cTn id="37" dur="500"/>
                                        <p:tgtEl>
                                          <p:spTgt spid="174"/>
                                        </p:tgtEl>
                                      </p:cBhvr>
                                    </p:animEffect>
                                  </p:childTnLst>
                                </p:cTn>
                              </p:par>
                              <p:par>
                                <p:cTn id="38" presetID="22" presetClass="entr" presetSubtype="1" fill="hold" nodeType="withEffect">
                                  <p:stCondLst>
                                    <p:cond delay="0"/>
                                  </p:stCondLst>
                                  <p:childTnLst>
                                    <p:set>
                                      <p:cBhvr>
                                        <p:cTn id="39" dur="1" fill="hold">
                                          <p:stCondLst>
                                            <p:cond delay="0"/>
                                          </p:stCondLst>
                                        </p:cTn>
                                        <p:tgtEl>
                                          <p:spTgt spid="171"/>
                                        </p:tgtEl>
                                        <p:attrNameLst>
                                          <p:attrName>style.visibility</p:attrName>
                                        </p:attrNameLst>
                                      </p:cBhvr>
                                      <p:to>
                                        <p:strVal val="visible"/>
                                      </p:to>
                                    </p:set>
                                    <p:animEffect transition="in" filter="wipe(up)">
                                      <p:cBhvr>
                                        <p:cTn id="40" dur="500"/>
                                        <p:tgtEl>
                                          <p:spTgt spid="171"/>
                                        </p:tgtEl>
                                      </p:cBhvr>
                                    </p:animEffect>
                                  </p:childTnLst>
                                </p:cTn>
                              </p:par>
                            </p:childTnLst>
                          </p:cTn>
                        </p:par>
                        <p:par>
                          <p:cTn id="41" fill="hold" nodeType="afterGroup">
                            <p:stCondLst>
                              <p:cond delay="500"/>
                            </p:stCondLst>
                            <p:childTnLst>
                              <p:par>
                                <p:cTn id="42" presetID="22" presetClass="entr" presetSubtype="1" fill="hold" grpId="0" nodeType="afterEffect">
                                  <p:stCondLst>
                                    <p:cond delay="0"/>
                                  </p:stCondLst>
                                  <p:childTnLst>
                                    <p:set>
                                      <p:cBhvr>
                                        <p:cTn id="43" dur="1" fill="hold">
                                          <p:stCondLst>
                                            <p:cond delay="0"/>
                                          </p:stCondLst>
                                        </p:cTn>
                                        <p:tgtEl>
                                          <p:spTgt spid="213"/>
                                        </p:tgtEl>
                                        <p:attrNameLst>
                                          <p:attrName>style.visibility</p:attrName>
                                        </p:attrNameLst>
                                      </p:cBhvr>
                                      <p:to>
                                        <p:strVal val="visible"/>
                                      </p:to>
                                    </p:set>
                                    <p:animEffect transition="in" filter="wipe(up)">
                                      <p:cBhvr>
                                        <p:cTn id="44" dur="500"/>
                                        <p:tgtEl>
                                          <p:spTgt spid="213"/>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12"/>
                                        </p:tgtEl>
                                        <p:attrNameLst>
                                          <p:attrName>style.visibility</p:attrName>
                                        </p:attrNameLst>
                                      </p:cBhvr>
                                      <p:to>
                                        <p:strVal val="visible"/>
                                      </p:to>
                                    </p:set>
                                    <p:animEffect transition="in" filter="wipe(up)">
                                      <p:cBhvr>
                                        <p:cTn id="47" dur="500"/>
                                        <p:tgtEl>
                                          <p:spTgt spid="212"/>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14"/>
                                        </p:tgtEl>
                                        <p:attrNameLst>
                                          <p:attrName>style.visibility</p:attrName>
                                        </p:attrNameLst>
                                      </p:cBhvr>
                                      <p:to>
                                        <p:strVal val="visible"/>
                                      </p:to>
                                    </p:set>
                                    <p:animEffect transition="in" filter="wipe(up)">
                                      <p:cBhvr>
                                        <p:cTn id="50" dur="500"/>
                                        <p:tgtEl>
                                          <p:spTgt spid="214"/>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15"/>
                                        </p:tgtEl>
                                        <p:attrNameLst>
                                          <p:attrName>style.visibility</p:attrName>
                                        </p:attrNameLst>
                                      </p:cBhvr>
                                      <p:to>
                                        <p:strVal val="visible"/>
                                      </p:to>
                                    </p:set>
                                    <p:animEffect transition="in" filter="wipe(up)">
                                      <p:cBhvr>
                                        <p:cTn id="53" dur="500"/>
                                        <p:tgtEl>
                                          <p:spTgt spid="2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0"/>
      <p:bldP spid="209" grpId="0"/>
      <p:bldP spid="210" grpId="0"/>
      <p:bldP spid="211" grpId="0"/>
      <p:bldP spid="212" grpId="0"/>
      <p:bldP spid="213" grpId="0"/>
      <p:bldP spid="214" grpId="0"/>
      <p:bldP spid="215" grpId="0"/>
      <p:bldP spid="221"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Title 1"/>
          <p:cNvSpPr>
            <a:spLocks noGrp="1"/>
          </p:cNvSpPr>
          <p:nvPr>
            <p:ph type="title"/>
          </p:nvPr>
        </p:nvSpPr>
        <p:spPr/>
        <p:txBody>
          <a:bodyPr/>
          <a:lstStyle/>
          <a:p>
            <a:pPr eaLnBrk="1" hangingPunct="1"/>
            <a:r>
              <a:rPr lang="en-US">
                <a:latin typeface="Calibri" charset="0"/>
              </a:rPr>
              <a:t>Read Errors Induced by V</a:t>
            </a:r>
            <a:r>
              <a:rPr lang="en-US" baseline="-25000">
                <a:latin typeface="Calibri" charset="0"/>
              </a:rPr>
              <a:t>pass</a:t>
            </a:r>
            <a:r>
              <a:rPr lang="en-US">
                <a:latin typeface="Calibri" charset="0"/>
              </a:rPr>
              <a:t> Reduction</a:t>
            </a:r>
          </a:p>
        </p:txBody>
      </p:sp>
      <p:sp>
        <p:nvSpPr>
          <p:cNvPr id="297986" name="Slide Number Placeholder 3"/>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139</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grpSp>
        <p:nvGrpSpPr>
          <p:cNvPr id="297987" name="Group 4"/>
          <p:cNvGrpSpPr>
            <a:grpSpLocks/>
          </p:cNvGrpSpPr>
          <p:nvPr/>
        </p:nvGrpSpPr>
        <p:grpSpPr bwMode="auto">
          <a:xfrm>
            <a:off x="2135188" y="1173163"/>
            <a:ext cx="4852987" cy="4964112"/>
            <a:chOff x="2135597" y="1172654"/>
            <a:chExt cx="4853090" cy="4964723"/>
          </a:xfrm>
        </p:grpSpPr>
        <p:grpSp>
          <p:nvGrpSpPr>
            <p:cNvPr id="298061" name="Group 5"/>
            <p:cNvGrpSpPr>
              <a:grpSpLocks/>
            </p:cNvGrpSpPr>
            <p:nvPr/>
          </p:nvGrpSpPr>
          <p:grpSpPr bwMode="auto">
            <a:xfrm>
              <a:off x="2135599" y="1182643"/>
              <a:ext cx="970237" cy="1602133"/>
              <a:chOff x="3079798" y="1981201"/>
              <a:chExt cx="1631998" cy="2694885"/>
            </a:xfrm>
          </p:grpSpPr>
          <p:cxnSp>
            <p:nvCxnSpPr>
              <p:cNvPr id="142" name="Straight Connector 141"/>
              <p:cNvCxnSpPr/>
              <p:nvPr/>
            </p:nvCxnSpPr>
            <p:spPr>
              <a:xfrm>
                <a:off x="4711365" y="198042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H="1">
                <a:off x="4201333" y="2877744"/>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4201333"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H="1">
                <a:off x="4201333" y="3772394"/>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4711365" y="3777735"/>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3952992"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3707321"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rot="16200000">
                <a:off x="3393558" y="3025993"/>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62" name="Group 6"/>
            <p:cNvGrpSpPr>
              <a:grpSpLocks/>
            </p:cNvGrpSpPr>
            <p:nvPr/>
          </p:nvGrpSpPr>
          <p:grpSpPr bwMode="auto">
            <a:xfrm>
              <a:off x="3429647" y="1172654"/>
              <a:ext cx="970237" cy="1602133"/>
              <a:chOff x="3079798" y="1981201"/>
              <a:chExt cx="1631998" cy="2694885"/>
            </a:xfrm>
          </p:grpSpPr>
          <p:cxnSp>
            <p:nvCxnSpPr>
              <p:cNvPr id="134" name="Straight Connector 133"/>
              <p:cNvCxnSpPr/>
              <p:nvPr/>
            </p:nvCxnSpPr>
            <p:spPr>
              <a:xfrm>
                <a:off x="4711016" y="198120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4200982" y="287852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420098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flipH="1">
                <a:off x="4200982" y="377317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4711016" y="377851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395264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3706971"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rot="16200000">
                <a:off x="3393208" y="3026770"/>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63" name="Group 7"/>
            <p:cNvGrpSpPr>
              <a:grpSpLocks/>
            </p:cNvGrpSpPr>
            <p:nvPr/>
          </p:nvGrpSpPr>
          <p:grpSpPr bwMode="auto">
            <a:xfrm>
              <a:off x="4724401" y="1182643"/>
              <a:ext cx="970237" cy="1602133"/>
              <a:chOff x="3079798" y="1981201"/>
              <a:chExt cx="1631998" cy="2694885"/>
            </a:xfrm>
          </p:grpSpPr>
          <p:cxnSp>
            <p:nvCxnSpPr>
              <p:cNvPr id="126" name="Straight Connector 125"/>
              <p:cNvCxnSpPr/>
              <p:nvPr/>
            </p:nvCxnSpPr>
            <p:spPr>
              <a:xfrm>
                <a:off x="4712149" y="198042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flipH="1">
                <a:off x="4202115" y="2877744"/>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4202115"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H="1">
                <a:off x="4202115" y="3772394"/>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4712149" y="3777735"/>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3953776"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3708105"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16200000">
                <a:off x="3394342" y="3025992"/>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64" name="Group 8"/>
            <p:cNvGrpSpPr>
              <a:grpSpLocks/>
            </p:cNvGrpSpPr>
            <p:nvPr/>
          </p:nvGrpSpPr>
          <p:grpSpPr bwMode="auto">
            <a:xfrm>
              <a:off x="6018450" y="1172654"/>
              <a:ext cx="970237" cy="1602133"/>
              <a:chOff x="3079798" y="1981201"/>
              <a:chExt cx="1631998" cy="2694885"/>
            </a:xfrm>
          </p:grpSpPr>
          <p:cxnSp>
            <p:nvCxnSpPr>
              <p:cNvPr id="118" name="Straight Connector 117"/>
              <p:cNvCxnSpPr/>
              <p:nvPr/>
            </p:nvCxnSpPr>
            <p:spPr>
              <a:xfrm>
                <a:off x="4711796" y="198120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flipH="1">
                <a:off x="4201764" y="287852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4201764"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H="1">
                <a:off x="4201764" y="377317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4711796" y="377851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395342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370775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rot="16200000">
                <a:off x="3393989" y="302677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65" name="Group 9"/>
            <p:cNvGrpSpPr>
              <a:grpSpLocks/>
            </p:cNvGrpSpPr>
            <p:nvPr/>
          </p:nvGrpSpPr>
          <p:grpSpPr bwMode="auto">
            <a:xfrm>
              <a:off x="2135599" y="2301726"/>
              <a:ext cx="970237" cy="1602133"/>
              <a:chOff x="3079798" y="1981201"/>
              <a:chExt cx="1631998" cy="2694885"/>
            </a:xfrm>
          </p:grpSpPr>
          <p:cxnSp>
            <p:nvCxnSpPr>
              <p:cNvPr id="110" name="Straight Connector 109"/>
              <p:cNvCxnSpPr/>
              <p:nvPr/>
            </p:nvCxnSpPr>
            <p:spPr>
              <a:xfrm>
                <a:off x="4711365" y="19808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flipH="1">
                <a:off x="4201333" y="2878151"/>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a:off x="4201333"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4201333" y="377280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711365" y="377814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3952992"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3707321"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rot="16200000">
                <a:off x="3393558" y="302640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66" name="Group 10"/>
            <p:cNvGrpSpPr>
              <a:grpSpLocks/>
            </p:cNvGrpSpPr>
            <p:nvPr/>
          </p:nvGrpSpPr>
          <p:grpSpPr bwMode="auto">
            <a:xfrm>
              <a:off x="3429647" y="2291737"/>
              <a:ext cx="970237" cy="1602133"/>
              <a:chOff x="3079798" y="1981201"/>
              <a:chExt cx="1631998" cy="2694885"/>
            </a:xfrm>
          </p:grpSpPr>
          <p:cxnSp>
            <p:nvCxnSpPr>
              <p:cNvPr id="102" name="Straight Connector 101"/>
              <p:cNvCxnSpPr/>
              <p:nvPr/>
            </p:nvCxnSpPr>
            <p:spPr>
              <a:xfrm>
                <a:off x="4711016" y="1981608"/>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4200982" y="287893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420098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4200982" y="3773581"/>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4711016" y="377892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395264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3706971"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16200000">
                <a:off x="3393208" y="3027179"/>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67" name="Group 11"/>
            <p:cNvGrpSpPr>
              <a:grpSpLocks/>
            </p:cNvGrpSpPr>
            <p:nvPr/>
          </p:nvGrpSpPr>
          <p:grpSpPr bwMode="auto">
            <a:xfrm>
              <a:off x="4724401" y="2301726"/>
              <a:ext cx="970237" cy="1602133"/>
              <a:chOff x="3079798" y="1981201"/>
              <a:chExt cx="1631998" cy="2694885"/>
            </a:xfrm>
          </p:grpSpPr>
          <p:cxnSp>
            <p:nvCxnSpPr>
              <p:cNvPr id="94" name="Straight Connector 93"/>
              <p:cNvCxnSpPr/>
              <p:nvPr/>
            </p:nvCxnSpPr>
            <p:spPr>
              <a:xfrm>
                <a:off x="4712149" y="19808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4202115" y="2878151"/>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202115"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a:off x="4202115" y="377280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712149" y="377814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3953776"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3708105"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6200000">
                <a:off x="3394342" y="3026400"/>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68" name="Group 12"/>
            <p:cNvGrpSpPr>
              <a:grpSpLocks/>
            </p:cNvGrpSpPr>
            <p:nvPr/>
          </p:nvGrpSpPr>
          <p:grpSpPr bwMode="auto">
            <a:xfrm>
              <a:off x="6018450" y="2291737"/>
              <a:ext cx="970237" cy="1602133"/>
              <a:chOff x="3079798" y="1981201"/>
              <a:chExt cx="1631998" cy="2694885"/>
            </a:xfrm>
          </p:grpSpPr>
          <p:cxnSp>
            <p:nvCxnSpPr>
              <p:cNvPr id="86" name="Straight Connector 85"/>
              <p:cNvCxnSpPr/>
              <p:nvPr/>
            </p:nvCxnSpPr>
            <p:spPr>
              <a:xfrm>
                <a:off x="4711796" y="1981608"/>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H="1">
                <a:off x="4201764" y="287893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4201764"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4201764" y="3773581"/>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711796" y="377892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395342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370775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rot="16200000">
                <a:off x="3393989" y="3027181"/>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69" name="Group 13"/>
            <p:cNvGrpSpPr>
              <a:grpSpLocks/>
            </p:cNvGrpSpPr>
            <p:nvPr/>
          </p:nvGrpSpPr>
          <p:grpSpPr bwMode="auto">
            <a:xfrm>
              <a:off x="2135598" y="3413921"/>
              <a:ext cx="970237" cy="1602133"/>
              <a:chOff x="3079798" y="1981201"/>
              <a:chExt cx="1631998" cy="2694885"/>
            </a:xfrm>
          </p:grpSpPr>
          <p:cxnSp>
            <p:nvCxnSpPr>
              <p:cNvPr id="78" name="Straight Connector 77"/>
              <p:cNvCxnSpPr/>
              <p:nvPr/>
            </p:nvCxnSpPr>
            <p:spPr>
              <a:xfrm>
                <a:off x="4711367" y="198214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4201335" y="287946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4201335"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4201335" y="377411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4711367" y="377945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3952993"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3707323"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a:off x="3393560" y="302771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70" name="Group 14"/>
            <p:cNvGrpSpPr>
              <a:grpSpLocks/>
            </p:cNvGrpSpPr>
            <p:nvPr/>
          </p:nvGrpSpPr>
          <p:grpSpPr bwMode="auto">
            <a:xfrm>
              <a:off x="3429646" y="3403932"/>
              <a:ext cx="970237" cy="1602133"/>
              <a:chOff x="3079798" y="1981201"/>
              <a:chExt cx="1631998" cy="2694885"/>
            </a:xfrm>
          </p:grpSpPr>
          <p:cxnSp>
            <p:nvCxnSpPr>
              <p:cNvPr id="70" name="Straight Connector 69"/>
              <p:cNvCxnSpPr/>
              <p:nvPr/>
            </p:nvCxnSpPr>
            <p:spPr>
              <a:xfrm>
                <a:off x="4711017" y="198024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H="1">
                <a:off x="4200983" y="287757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200983"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4200983" y="3772222"/>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711017" y="377756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3952643"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706973"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16200000">
                <a:off x="3393210" y="3025820"/>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71" name="Group 15"/>
            <p:cNvGrpSpPr>
              <a:grpSpLocks/>
            </p:cNvGrpSpPr>
            <p:nvPr/>
          </p:nvGrpSpPr>
          <p:grpSpPr bwMode="auto">
            <a:xfrm>
              <a:off x="4724401" y="3413921"/>
              <a:ext cx="970237" cy="1602133"/>
              <a:chOff x="3079798" y="1981201"/>
              <a:chExt cx="1631998" cy="2694885"/>
            </a:xfrm>
          </p:grpSpPr>
          <p:cxnSp>
            <p:nvCxnSpPr>
              <p:cNvPr id="62" name="Straight Connector 61"/>
              <p:cNvCxnSpPr/>
              <p:nvPr/>
            </p:nvCxnSpPr>
            <p:spPr>
              <a:xfrm>
                <a:off x="4712149" y="198214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4202115" y="287946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2115"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4202115" y="377411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712149" y="377945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953776"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708105"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a:off x="3394342" y="3027711"/>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72" name="Group 16"/>
            <p:cNvGrpSpPr>
              <a:grpSpLocks/>
            </p:cNvGrpSpPr>
            <p:nvPr/>
          </p:nvGrpSpPr>
          <p:grpSpPr bwMode="auto">
            <a:xfrm>
              <a:off x="6018449" y="3403932"/>
              <a:ext cx="970237" cy="1602133"/>
              <a:chOff x="3079798" y="1981201"/>
              <a:chExt cx="1631998" cy="2694885"/>
            </a:xfrm>
          </p:grpSpPr>
          <p:cxnSp>
            <p:nvCxnSpPr>
              <p:cNvPr id="54" name="Straight Connector 53"/>
              <p:cNvCxnSpPr/>
              <p:nvPr/>
            </p:nvCxnSpPr>
            <p:spPr>
              <a:xfrm>
                <a:off x="4711798" y="198024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4201766" y="287757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201766"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4201766" y="3772222"/>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4711798" y="377756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3953424"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3707754"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a:off x="3393990" y="302582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73" name="Group 17"/>
            <p:cNvGrpSpPr>
              <a:grpSpLocks/>
            </p:cNvGrpSpPr>
            <p:nvPr/>
          </p:nvGrpSpPr>
          <p:grpSpPr bwMode="auto">
            <a:xfrm>
              <a:off x="2135597" y="4535244"/>
              <a:ext cx="970237" cy="1602133"/>
              <a:chOff x="3079798" y="1981201"/>
              <a:chExt cx="1631998" cy="2694885"/>
            </a:xfrm>
          </p:grpSpPr>
          <p:cxnSp>
            <p:nvCxnSpPr>
              <p:cNvPr id="46" name="Straight Connector 45"/>
              <p:cNvCxnSpPr/>
              <p:nvPr/>
            </p:nvCxnSpPr>
            <p:spPr>
              <a:xfrm>
                <a:off x="4711369" y="198145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4201337" y="287877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20133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4201337" y="377342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4711369" y="377876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3952995"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3707325"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16200000">
                <a:off x="3393561" y="3027023"/>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74" name="Group 18"/>
            <p:cNvGrpSpPr>
              <a:grpSpLocks/>
            </p:cNvGrpSpPr>
            <p:nvPr/>
          </p:nvGrpSpPr>
          <p:grpSpPr bwMode="auto">
            <a:xfrm>
              <a:off x="3429645" y="4525256"/>
              <a:ext cx="970237" cy="1602133"/>
              <a:chOff x="3079798" y="1981201"/>
              <a:chExt cx="1631998" cy="2694885"/>
            </a:xfrm>
          </p:grpSpPr>
          <p:cxnSp>
            <p:nvCxnSpPr>
              <p:cNvPr id="38" name="Straight Connector 37"/>
              <p:cNvCxnSpPr/>
              <p:nvPr/>
            </p:nvCxnSpPr>
            <p:spPr>
              <a:xfrm>
                <a:off x="4711019" y="19822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a:off x="4200985" y="287955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20098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4200985" y="377420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711019" y="377954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95264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370697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16200000">
                <a:off x="3393211" y="3027798"/>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75" name="Group 19"/>
            <p:cNvGrpSpPr>
              <a:grpSpLocks/>
            </p:cNvGrpSpPr>
            <p:nvPr/>
          </p:nvGrpSpPr>
          <p:grpSpPr bwMode="auto">
            <a:xfrm>
              <a:off x="4724400" y="4535244"/>
              <a:ext cx="970237" cy="1602133"/>
              <a:chOff x="3079798" y="1981201"/>
              <a:chExt cx="1631998" cy="2694885"/>
            </a:xfrm>
          </p:grpSpPr>
          <p:cxnSp>
            <p:nvCxnSpPr>
              <p:cNvPr id="30" name="Straight Connector 29"/>
              <p:cNvCxnSpPr/>
              <p:nvPr/>
            </p:nvCxnSpPr>
            <p:spPr>
              <a:xfrm>
                <a:off x="4712151" y="198145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202117" y="287877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0211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202117" y="377342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12151" y="377876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95377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70810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a:off x="3394344" y="3027021"/>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076" name="Group 20"/>
            <p:cNvGrpSpPr>
              <a:grpSpLocks/>
            </p:cNvGrpSpPr>
            <p:nvPr/>
          </p:nvGrpSpPr>
          <p:grpSpPr bwMode="auto">
            <a:xfrm>
              <a:off x="6018448" y="4525256"/>
              <a:ext cx="970237" cy="1602133"/>
              <a:chOff x="3079798" y="1981201"/>
              <a:chExt cx="1631998" cy="2694885"/>
            </a:xfrm>
          </p:grpSpPr>
          <p:cxnSp>
            <p:nvCxnSpPr>
              <p:cNvPr id="22" name="Straight Connector 21"/>
              <p:cNvCxnSpPr/>
              <p:nvPr/>
            </p:nvCxnSpPr>
            <p:spPr>
              <a:xfrm>
                <a:off x="4711799" y="19822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4201767" y="287955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201767"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4201767" y="377420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4711799" y="377954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953426"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70775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a:off x="3393992" y="3027800"/>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50" name="Straight Connector 149"/>
          <p:cNvCxnSpPr/>
          <p:nvPr/>
        </p:nvCxnSpPr>
        <p:spPr>
          <a:xfrm>
            <a:off x="1676400" y="1987550"/>
            <a:ext cx="60960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a:off x="1676400" y="3109913"/>
            <a:ext cx="60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a:off x="1676400" y="4217988"/>
            <a:ext cx="60960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a:off x="1676400" y="5340350"/>
            <a:ext cx="60960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97992" name="Group 153"/>
          <p:cNvGrpSpPr>
            <a:grpSpLocks/>
          </p:cNvGrpSpPr>
          <p:nvPr/>
        </p:nvGrpSpPr>
        <p:grpSpPr bwMode="auto">
          <a:xfrm>
            <a:off x="2781300" y="1643063"/>
            <a:ext cx="4535488" cy="4016375"/>
            <a:chOff x="3851647" y="1427070"/>
            <a:chExt cx="4535195" cy="4014933"/>
          </a:xfrm>
        </p:grpSpPr>
        <p:sp>
          <p:nvSpPr>
            <p:cNvPr id="155" name="Oval 154"/>
            <p:cNvSpPr/>
            <p:nvPr/>
          </p:nvSpPr>
          <p:spPr>
            <a:xfrm>
              <a:off x="3851647" y="1436592"/>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6" name="Oval 155"/>
            <p:cNvSpPr/>
            <p:nvPr/>
          </p:nvSpPr>
          <p:spPr>
            <a:xfrm>
              <a:off x="5145376" y="1427070"/>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7" name="Oval 156"/>
            <p:cNvSpPr/>
            <p:nvPr/>
          </p:nvSpPr>
          <p:spPr>
            <a:xfrm>
              <a:off x="6440693" y="1436592"/>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8" name="Oval 157"/>
            <p:cNvSpPr/>
            <p:nvPr/>
          </p:nvSpPr>
          <p:spPr>
            <a:xfrm>
              <a:off x="7734421" y="1427070"/>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9" name="Oval 158"/>
            <p:cNvSpPr/>
            <p:nvPr/>
          </p:nvSpPr>
          <p:spPr>
            <a:xfrm>
              <a:off x="3851647" y="2555377"/>
              <a:ext cx="652421" cy="65381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0" name="Oval 159"/>
            <p:cNvSpPr/>
            <p:nvPr/>
          </p:nvSpPr>
          <p:spPr>
            <a:xfrm>
              <a:off x="5145376" y="2545855"/>
              <a:ext cx="652420"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1" name="Oval 160"/>
            <p:cNvSpPr/>
            <p:nvPr/>
          </p:nvSpPr>
          <p:spPr>
            <a:xfrm>
              <a:off x="6440693" y="2555377"/>
              <a:ext cx="652420" cy="65381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2" name="Oval 161"/>
            <p:cNvSpPr/>
            <p:nvPr/>
          </p:nvSpPr>
          <p:spPr>
            <a:xfrm>
              <a:off x="7734421" y="2545855"/>
              <a:ext cx="652421"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3" name="Oval 162"/>
            <p:cNvSpPr/>
            <p:nvPr/>
          </p:nvSpPr>
          <p:spPr>
            <a:xfrm>
              <a:off x="3851647" y="3667815"/>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4" name="Oval 163"/>
            <p:cNvSpPr/>
            <p:nvPr/>
          </p:nvSpPr>
          <p:spPr>
            <a:xfrm>
              <a:off x="5145376" y="3658294"/>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5" name="Oval 164"/>
            <p:cNvSpPr/>
            <p:nvPr/>
          </p:nvSpPr>
          <p:spPr>
            <a:xfrm>
              <a:off x="6440693" y="3667815"/>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6" name="Oval 165"/>
            <p:cNvSpPr/>
            <p:nvPr/>
          </p:nvSpPr>
          <p:spPr>
            <a:xfrm>
              <a:off x="7734421" y="3658294"/>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7" name="Oval 166"/>
            <p:cNvSpPr/>
            <p:nvPr/>
          </p:nvSpPr>
          <p:spPr>
            <a:xfrm>
              <a:off x="3851647" y="4789774"/>
              <a:ext cx="652421"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8" name="Oval 167"/>
            <p:cNvSpPr/>
            <p:nvPr/>
          </p:nvSpPr>
          <p:spPr>
            <a:xfrm>
              <a:off x="5145376" y="4780253"/>
              <a:ext cx="652420"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9" name="Oval 168"/>
            <p:cNvSpPr/>
            <p:nvPr/>
          </p:nvSpPr>
          <p:spPr>
            <a:xfrm>
              <a:off x="6440693" y="4789774"/>
              <a:ext cx="652420"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70" name="Oval 169"/>
            <p:cNvSpPr/>
            <p:nvPr/>
          </p:nvSpPr>
          <p:spPr>
            <a:xfrm>
              <a:off x="7734421" y="4780253"/>
              <a:ext cx="652421"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grpSp>
      <p:cxnSp>
        <p:nvCxnSpPr>
          <p:cNvPr id="171" name="Straight Arrow Connector 170"/>
          <p:cNvCxnSpPr>
            <a:endCxn id="195" idx="0"/>
          </p:cNvCxnSpPr>
          <p:nvPr/>
        </p:nvCxnSpPr>
        <p:spPr>
          <a:xfrm>
            <a:off x="6973888" y="1165225"/>
            <a:ext cx="9525" cy="561975"/>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72" name="Straight Arrow Connector 171"/>
          <p:cNvCxnSpPr/>
          <p:nvPr/>
        </p:nvCxnSpPr>
        <p:spPr>
          <a:xfrm>
            <a:off x="4384675" y="1165225"/>
            <a:ext cx="4763" cy="1644650"/>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73" name="Straight Arrow Connector 172"/>
          <p:cNvCxnSpPr/>
          <p:nvPr/>
        </p:nvCxnSpPr>
        <p:spPr>
          <a:xfrm>
            <a:off x="3094038" y="1152525"/>
            <a:ext cx="4762" cy="1646238"/>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74" name="Straight Arrow Connector 173"/>
          <p:cNvCxnSpPr/>
          <p:nvPr/>
        </p:nvCxnSpPr>
        <p:spPr>
          <a:xfrm>
            <a:off x="5694363" y="1173163"/>
            <a:ext cx="0" cy="502920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grpSp>
        <p:nvGrpSpPr>
          <p:cNvPr id="175" name="Group 174"/>
          <p:cNvGrpSpPr>
            <a:grpSpLocks/>
          </p:cNvGrpSpPr>
          <p:nvPr/>
        </p:nvGrpSpPr>
        <p:grpSpPr bwMode="auto">
          <a:xfrm>
            <a:off x="2781300" y="1644650"/>
            <a:ext cx="4535488" cy="4014788"/>
            <a:chOff x="3851647" y="1427070"/>
            <a:chExt cx="4535195" cy="4014933"/>
          </a:xfrm>
        </p:grpSpPr>
        <p:sp>
          <p:nvSpPr>
            <p:cNvPr id="176" name="Oval 175"/>
            <p:cNvSpPr/>
            <p:nvPr/>
          </p:nvSpPr>
          <p:spPr>
            <a:xfrm>
              <a:off x="3851647" y="1436595"/>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77" name="Oval 176"/>
            <p:cNvSpPr/>
            <p:nvPr/>
          </p:nvSpPr>
          <p:spPr>
            <a:xfrm>
              <a:off x="5145376" y="1427070"/>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78" name="Oval 177"/>
            <p:cNvSpPr/>
            <p:nvPr/>
          </p:nvSpPr>
          <p:spPr>
            <a:xfrm>
              <a:off x="6440693" y="1436595"/>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79" name="Oval 178"/>
            <p:cNvSpPr/>
            <p:nvPr/>
          </p:nvSpPr>
          <p:spPr>
            <a:xfrm>
              <a:off x="7734421" y="1427070"/>
              <a:ext cx="652421" cy="652487"/>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0" name="Oval 179"/>
            <p:cNvSpPr/>
            <p:nvPr/>
          </p:nvSpPr>
          <p:spPr>
            <a:xfrm>
              <a:off x="3851647" y="2555824"/>
              <a:ext cx="652421" cy="652486"/>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1" name="Oval 180"/>
            <p:cNvSpPr/>
            <p:nvPr/>
          </p:nvSpPr>
          <p:spPr>
            <a:xfrm>
              <a:off x="5145376" y="2546298"/>
              <a:ext cx="652420" cy="652486"/>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2" name="Oval 181"/>
            <p:cNvSpPr/>
            <p:nvPr/>
          </p:nvSpPr>
          <p:spPr>
            <a:xfrm>
              <a:off x="6440693" y="2555824"/>
              <a:ext cx="652420"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3" name="Oval 182"/>
            <p:cNvSpPr/>
            <p:nvPr/>
          </p:nvSpPr>
          <p:spPr>
            <a:xfrm>
              <a:off x="7734421" y="2546298"/>
              <a:ext cx="652421"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4" name="Oval 183"/>
            <p:cNvSpPr/>
            <p:nvPr/>
          </p:nvSpPr>
          <p:spPr>
            <a:xfrm>
              <a:off x="3851647" y="3668701"/>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5" name="Oval 184"/>
            <p:cNvSpPr/>
            <p:nvPr/>
          </p:nvSpPr>
          <p:spPr>
            <a:xfrm>
              <a:off x="5145376" y="3657589"/>
              <a:ext cx="652420"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6" name="Oval 185"/>
            <p:cNvSpPr/>
            <p:nvPr/>
          </p:nvSpPr>
          <p:spPr>
            <a:xfrm>
              <a:off x="6440693" y="3668701"/>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7" name="Oval 186"/>
            <p:cNvSpPr/>
            <p:nvPr/>
          </p:nvSpPr>
          <p:spPr>
            <a:xfrm>
              <a:off x="7734421" y="3657589"/>
              <a:ext cx="652421"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8" name="Oval 187"/>
            <p:cNvSpPr/>
            <p:nvPr/>
          </p:nvSpPr>
          <p:spPr>
            <a:xfrm>
              <a:off x="3851647" y="4789516"/>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9" name="Oval 188"/>
            <p:cNvSpPr/>
            <p:nvPr/>
          </p:nvSpPr>
          <p:spPr>
            <a:xfrm>
              <a:off x="5145376" y="4779991"/>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0" name="Oval 189"/>
            <p:cNvSpPr/>
            <p:nvPr/>
          </p:nvSpPr>
          <p:spPr>
            <a:xfrm>
              <a:off x="6440693" y="4789516"/>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1" name="Oval 190"/>
            <p:cNvSpPr/>
            <p:nvPr/>
          </p:nvSpPr>
          <p:spPr>
            <a:xfrm>
              <a:off x="7734421" y="4779991"/>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grpSp>
      <p:sp>
        <p:nvSpPr>
          <p:cNvPr id="192" name="TextBox 191"/>
          <p:cNvSpPr txBox="1"/>
          <p:nvPr/>
        </p:nvSpPr>
        <p:spPr>
          <a:xfrm>
            <a:off x="2732088" y="172720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3.0V</a:t>
            </a:r>
          </a:p>
        </p:txBody>
      </p:sp>
      <p:sp>
        <p:nvSpPr>
          <p:cNvPr id="193" name="TextBox 192"/>
          <p:cNvSpPr txBox="1"/>
          <p:nvPr/>
        </p:nvSpPr>
        <p:spPr>
          <a:xfrm>
            <a:off x="4035425" y="172720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3.8V</a:t>
            </a:r>
          </a:p>
        </p:txBody>
      </p:sp>
      <p:sp>
        <p:nvSpPr>
          <p:cNvPr id="194" name="TextBox 193"/>
          <p:cNvSpPr txBox="1"/>
          <p:nvPr/>
        </p:nvSpPr>
        <p:spPr>
          <a:xfrm>
            <a:off x="5322888" y="172720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3.9V</a:t>
            </a:r>
          </a:p>
        </p:txBody>
      </p:sp>
      <p:sp>
        <p:nvSpPr>
          <p:cNvPr id="195" name="TextBox 194"/>
          <p:cNvSpPr txBox="1"/>
          <p:nvPr/>
        </p:nvSpPr>
        <p:spPr>
          <a:xfrm>
            <a:off x="6610350" y="172720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4.8V</a:t>
            </a:r>
          </a:p>
        </p:txBody>
      </p:sp>
      <p:sp>
        <p:nvSpPr>
          <p:cNvPr id="196" name="TextBox 195"/>
          <p:cNvSpPr txBox="1"/>
          <p:nvPr/>
        </p:nvSpPr>
        <p:spPr>
          <a:xfrm>
            <a:off x="2732088" y="286385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3.5V</a:t>
            </a:r>
          </a:p>
        </p:txBody>
      </p:sp>
      <p:sp>
        <p:nvSpPr>
          <p:cNvPr id="197" name="TextBox 196"/>
          <p:cNvSpPr txBox="1"/>
          <p:nvPr/>
        </p:nvSpPr>
        <p:spPr>
          <a:xfrm>
            <a:off x="4035425" y="286385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2.9V</a:t>
            </a:r>
          </a:p>
        </p:txBody>
      </p:sp>
      <p:sp>
        <p:nvSpPr>
          <p:cNvPr id="198" name="TextBox 197"/>
          <p:cNvSpPr txBox="1"/>
          <p:nvPr/>
        </p:nvSpPr>
        <p:spPr>
          <a:xfrm>
            <a:off x="5322888" y="286385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2.4V</a:t>
            </a:r>
          </a:p>
        </p:txBody>
      </p:sp>
      <p:sp>
        <p:nvSpPr>
          <p:cNvPr id="199" name="TextBox 198"/>
          <p:cNvSpPr txBox="1"/>
          <p:nvPr/>
        </p:nvSpPr>
        <p:spPr>
          <a:xfrm>
            <a:off x="6610350" y="286385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2.1V</a:t>
            </a:r>
          </a:p>
        </p:txBody>
      </p:sp>
      <p:sp>
        <p:nvSpPr>
          <p:cNvPr id="200" name="TextBox 199"/>
          <p:cNvSpPr txBox="1"/>
          <p:nvPr/>
        </p:nvSpPr>
        <p:spPr>
          <a:xfrm>
            <a:off x="2733675" y="3976688"/>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2.2V</a:t>
            </a:r>
          </a:p>
        </p:txBody>
      </p:sp>
      <p:sp>
        <p:nvSpPr>
          <p:cNvPr id="201" name="TextBox 200"/>
          <p:cNvSpPr txBox="1"/>
          <p:nvPr/>
        </p:nvSpPr>
        <p:spPr>
          <a:xfrm>
            <a:off x="4037013" y="3976688"/>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4.3V</a:t>
            </a:r>
          </a:p>
        </p:txBody>
      </p:sp>
      <p:sp>
        <p:nvSpPr>
          <p:cNvPr id="202" name="TextBox 201"/>
          <p:cNvSpPr txBox="1"/>
          <p:nvPr/>
        </p:nvSpPr>
        <p:spPr>
          <a:xfrm>
            <a:off x="5324475" y="3976688"/>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4.6V</a:t>
            </a:r>
          </a:p>
        </p:txBody>
      </p:sp>
      <p:sp>
        <p:nvSpPr>
          <p:cNvPr id="203" name="TextBox 202"/>
          <p:cNvSpPr txBox="1"/>
          <p:nvPr/>
        </p:nvSpPr>
        <p:spPr>
          <a:xfrm>
            <a:off x="6611938" y="3976688"/>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1.8V</a:t>
            </a:r>
          </a:p>
        </p:txBody>
      </p:sp>
      <p:sp>
        <p:nvSpPr>
          <p:cNvPr id="204" name="TextBox 203"/>
          <p:cNvSpPr txBox="1"/>
          <p:nvPr/>
        </p:nvSpPr>
        <p:spPr>
          <a:xfrm>
            <a:off x="2732088" y="5097463"/>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3.5V</a:t>
            </a:r>
          </a:p>
        </p:txBody>
      </p:sp>
      <p:sp>
        <p:nvSpPr>
          <p:cNvPr id="205" name="TextBox 204"/>
          <p:cNvSpPr txBox="1"/>
          <p:nvPr/>
        </p:nvSpPr>
        <p:spPr>
          <a:xfrm>
            <a:off x="4035425" y="5097463"/>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2.3V</a:t>
            </a:r>
          </a:p>
        </p:txBody>
      </p:sp>
      <p:sp>
        <p:nvSpPr>
          <p:cNvPr id="206" name="TextBox 205"/>
          <p:cNvSpPr txBox="1"/>
          <p:nvPr/>
        </p:nvSpPr>
        <p:spPr>
          <a:xfrm>
            <a:off x="5322888" y="5097463"/>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1.9V</a:t>
            </a:r>
          </a:p>
        </p:txBody>
      </p:sp>
      <p:sp>
        <p:nvSpPr>
          <p:cNvPr id="207" name="TextBox 206"/>
          <p:cNvSpPr txBox="1"/>
          <p:nvPr/>
        </p:nvSpPr>
        <p:spPr>
          <a:xfrm>
            <a:off x="6610350" y="5097463"/>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4.3V</a:t>
            </a:r>
          </a:p>
        </p:txBody>
      </p:sp>
      <p:sp>
        <p:nvSpPr>
          <p:cNvPr id="208" name="TextBox 207"/>
          <p:cNvSpPr txBox="1"/>
          <p:nvPr/>
        </p:nvSpPr>
        <p:spPr>
          <a:xfrm>
            <a:off x="254000" y="2657475"/>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read</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 2.5 V</a:t>
            </a:r>
          </a:p>
        </p:txBody>
      </p:sp>
      <p:sp>
        <p:nvSpPr>
          <p:cNvPr id="209" name="TextBox 208"/>
          <p:cNvSpPr txBox="1"/>
          <p:nvPr/>
        </p:nvSpPr>
        <p:spPr>
          <a:xfrm>
            <a:off x="254000" y="1530350"/>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4.7 V</a:t>
            </a:r>
          </a:p>
        </p:txBody>
      </p:sp>
      <p:sp>
        <p:nvSpPr>
          <p:cNvPr id="210" name="TextBox 209"/>
          <p:cNvSpPr txBox="1"/>
          <p:nvPr/>
        </p:nvSpPr>
        <p:spPr>
          <a:xfrm>
            <a:off x="254000" y="3751263"/>
            <a:ext cx="1835150" cy="46196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4.7 V</a:t>
            </a:r>
          </a:p>
        </p:txBody>
      </p:sp>
      <p:sp>
        <p:nvSpPr>
          <p:cNvPr id="211" name="TextBox 210"/>
          <p:cNvSpPr txBox="1"/>
          <p:nvPr/>
        </p:nvSpPr>
        <p:spPr>
          <a:xfrm>
            <a:off x="254000" y="4862513"/>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4.7 V</a:t>
            </a:r>
          </a:p>
        </p:txBody>
      </p:sp>
      <p:sp>
        <p:nvSpPr>
          <p:cNvPr id="212" name="TextBox 211"/>
          <p:cNvSpPr txBox="1"/>
          <p:nvPr/>
        </p:nvSpPr>
        <p:spPr>
          <a:xfrm>
            <a:off x="5272088" y="6127750"/>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solidFill>
                <a:effectLst/>
                <a:uLnTx/>
                <a:uFillTx/>
                <a:latin typeface="Calibri"/>
                <a:ea typeface="ＭＳ Ｐゴシック" charset="0"/>
                <a:cs typeface="ＭＳ Ｐゴシック" charset="0"/>
              </a:rPr>
              <a:t>1</a:t>
            </a:r>
          </a:p>
        </p:txBody>
      </p:sp>
      <p:sp>
        <p:nvSpPr>
          <p:cNvPr id="213" name="TextBox 212"/>
          <p:cNvSpPr txBox="1"/>
          <p:nvPr/>
        </p:nvSpPr>
        <p:spPr>
          <a:xfrm>
            <a:off x="6569075" y="6127750"/>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lumMod val="75000"/>
                  </a:srgbClr>
                </a:solidFill>
                <a:effectLst/>
                <a:uLnTx/>
                <a:uFillTx/>
                <a:latin typeface="Calibri"/>
                <a:ea typeface="ＭＳ Ｐゴシック" charset="0"/>
                <a:cs typeface="ＭＳ Ｐゴシック" charset="0"/>
              </a:rPr>
              <a:t>0</a:t>
            </a:r>
          </a:p>
        </p:txBody>
      </p:sp>
      <p:sp>
        <p:nvSpPr>
          <p:cNvPr id="214" name="TextBox 213"/>
          <p:cNvSpPr txBox="1"/>
          <p:nvPr/>
        </p:nvSpPr>
        <p:spPr>
          <a:xfrm>
            <a:off x="3978275" y="6127750"/>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0</a:t>
            </a:r>
          </a:p>
        </p:txBody>
      </p:sp>
      <p:sp>
        <p:nvSpPr>
          <p:cNvPr id="215" name="TextBox 214"/>
          <p:cNvSpPr txBox="1"/>
          <p:nvPr/>
        </p:nvSpPr>
        <p:spPr>
          <a:xfrm>
            <a:off x="2668588" y="6127750"/>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0</a:t>
            </a:r>
          </a:p>
        </p:txBody>
      </p:sp>
      <p:sp>
        <p:nvSpPr>
          <p:cNvPr id="221" name="TextBox 220"/>
          <p:cNvSpPr txBox="1"/>
          <p:nvPr/>
        </p:nvSpPr>
        <p:spPr>
          <a:xfrm>
            <a:off x="66675" y="817563"/>
            <a:ext cx="2895600" cy="461962"/>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Reducing </a:t>
            </a: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to 4.7V</a:t>
            </a:r>
          </a:p>
        </p:txBody>
      </p:sp>
      <p:sp>
        <p:nvSpPr>
          <p:cNvPr id="217" name="TextBox 216"/>
          <p:cNvSpPr txBox="1"/>
          <p:nvPr/>
        </p:nvSpPr>
        <p:spPr>
          <a:xfrm>
            <a:off x="492125" y="5756275"/>
            <a:ext cx="2409825" cy="8318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Incorrect values from page 2: </a:t>
            </a:r>
          </a:p>
        </p:txBody>
      </p:sp>
      <p:sp>
        <p:nvSpPr>
          <p:cNvPr id="223" name="TextBox 222"/>
          <p:cNvSpPr txBox="1"/>
          <p:nvPr/>
        </p:nvSpPr>
        <p:spPr>
          <a:xfrm>
            <a:off x="7772400" y="176212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1</a:t>
            </a:r>
          </a:p>
        </p:txBody>
      </p:sp>
      <p:sp>
        <p:nvSpPr>
          <p:cNvPr id="224" name="TextBox 223"/>
          <p:cNvSpPr txBox="1"/>
          <p:nvPr/>
        </p:nvSpPr>
        <p:spPr>
          <a:xfrm>
            <a:off x="7772400" y="287337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2</a:t>
            </a:r>
          </a:p>
        </p:txBody>
      </p:sp>
      <p:sp>
        <p:nvSpPr>
          <p:cNvPr id="225" name="TextBox 224"/>
          <p:cNvSpPr txBox="1"/>
          <p:nvPr/>
        </p:nvSpPr>
        <p:spPr>
          <a:xfrm>
            <a:off x="7772400" y="401002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3</a:t>
            </a:r>
          </a:p>
        </p:txBody>
      </p:sp>
      <p:sp>
        <p:nvSpPr>
          <p:cNvPr id="226" name="TextBox 225"/>
          <p:cNvSpPr txBox="1"/>
          <p:nvPr/>
        </p:nvSpPr>
        <p:spPr>
          <a:xfrm>
            <a:off x="7772400" y="5100638"/>
            <a:ext cx="1004888"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4</a:t>
            </a:r>
          </a:p>
        </p:txBody>
      </p:sp>
      <p:sp>
        <p:nvSpPr>
          <p:cNvPr id="222" name="AutoShape 25"/>
          <p:cNvSpPr>
            <a:spLocks noChangeArrowheads="1"/>
          </p:cNvSpPr>
          <p:nvPr/>
        </p:nvSpPr>
        <p:spPr bwMode="auto">
          <a:xfrm>
            <a:off x="6543675" y="6157913"/>
            <a:ext cx="860425" cy="598487"/>
          </a:xfrm>
          <a:prstGeom prst="roundRect">
            <a:avLst>
              <a:gd name="adj" fmla="val 16667"/>
            </a:avLst>
          </a:prstGeom>
          <a:noFill/>
          <a:ln w="28575">
            <a:solidFill>
              <a:srgbClr val="0000FF"/>
            </a:solidFill>
            <a:round/>
            <a:headEnd/>
            <a:tailEnd/>
          </a:ln>
          <a:effectLst/>
        </p:spPr>
        <p:txBody>
          <a:bodyPr wrap="none" lIns="64008" tIns="32004" rIns="64008" bIns="32004"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pitchFamily="-107" charset="0"/>
              <a:ea typeface="Arial" pitchFamily="-107" charset="0"/>
              <a:cs typeface="Arial" pitchFamily="-107" charset="0"/>
            </a:endParaRPr>
          </a:p>
        </p:txBody>
      </p:sp>
    </p:spTree>
    <p:extLst>
      <p:ext uri="{BB962C8B-B14F-4D97-AF65-F5344CB8AC3E}">
        <p14:creationId xmlns:p14="http://schemas.microsoft.com/office/powerpoint/2010/main" val="9888039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75"/>
                                        </p:tgtEl>
                                        <p:attrNameLst>
                                          <p:attrName>style.visibility</p:attrName>
                                        </p:attrNameLst>
                                      </p:cBhvr>
                                      <p:to>
                                        <p:strVal val="visible"/>
                                      </p:to>
                                    </p:set>
                                    <p:animEffect transition="in" filter="fade">
                                      <p:cBhvr>
                                        <p:cTn id="7" dur="500"/>
                                        <p:tgtEl>
                                          <p:spTgt spid="175"/>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173"/>
                                        </p:tgtEl>
                                        <p:attrNameLst>
                                          <p:attrName>style.visibility</p:attrName>
                                        </p:attrNameLst>
                                      </p:cBhvr>
                                      <p:to>
                                        <p:strVal val="visible"/>
                                      </p:to>
                                    </p:set>
                                    <p:animEffect transition="in" filter="wipe(up)">
                                      <p:cBhvr>
                                        <p:cTn id="11" dur="500"/>
                                        <p:tgtEl>
                                          <p:spTgt spid="173"/>
                                        </p:tgtEl>
                                      </p:cBhvr>
                                    </p:animEffect>
                                  </p:childTnLst>
                                </p:cTn>
                              </p:par>
                              <p:par>
                                <p:cTn id="12" presetID="22" presetClass="entr" presetSubtype="1" fill="hold" nodeType="withEffect">
                                  <p:stCondLst>
                                    <p:cond delay="0"/>
                                  </p:stCondLst>
                                  <p:childTnLst>
                                    <p:set>
                                      <p:cBhvr>
                                        <p:cTn id="13" dur="1" fill="hold">
                                          <p:stCondLst>
                                            <p:cond delay="0"/>
                                          </p:stCondLst>
                                        </p:cTn>
                                        <p:tgtEl>
                                          <p:spTgt spid="172"/>
                                        </p:tgtEl>
                                        <p:attrNameLst>
                                          <p:attrName>style.visibility</p:attrName>
                                        </p:attrNameLst>
                                      </p:cBhvr>
                                      <p:to>
                                        <p:strVal val="visible"/>
                                      </p:to>
                                    </p:set>
                                    <p:animEffect transition="in" filter="wipe(up)">
                                      <p:cBhvr>
                                        <p:cTn id="14" dur="500"/>
                                        <p:tgtEl>
                                          <p:spTgt spid="172"/>
                                        </p:tgtEl>
                                      </p:cBhvr>
                                    </p:animEffect>
                                  </p:childTnLst>
                                </p:cTn>
                              </p:par>
                              <p:par>
                                <p:cTn id="15" presetID="22" presetClass="entr" presetSubtype="1" fill="hold" nodeType="withEffect">
                                  <p:stCondLst>
                                    <p:cond delay="0"/>
                                  </p:stCondLst>
                                  <p:childTnLst>
                                    <p:set>
                                      <p:cBhvr>
                                        <p:cTn id="16" dur="1" fill="hold">
                                          <p:stCondLst>
                                            <p:cond delay="0"/>
                                          </p:stCondLst>
                                        </p:cTn>
                                        <p:tgtEl>
                                          <p:spTgt spid="174"/>
                                        </p:tgtEl>
                                        <p:attrNameLst>
                                          <p:attrName>style.visibility</p:attrName>
                                        </p:attrNameLst>
                                      </p:cBhvr>
                                      <p:to>
                                        <p:strVal val="visible"/>
                                      </p:to>
                                    </p:set>
                                    <p:animEffect transition="in" filter="wipe(up)">
                                      <p:cBhvr>
                                        <p:cTn id="17" dur="500"/>
                                        <p:tgtEl>
                                          <p:spTgt spid="174"/>
                                        </p:tgtEl>
                                      </p:cBhvr>
                                    </p:animEffect>
                                  </p:childTnLst>
                                </p:cTn>
                              </p:par>
                              <p:par>
                                <p:cTn id="18" presetID="22" presetClass="entr" presetSubtype="1" fill="hold" nodeType="withEffect">
                                  <p:stCondLst>
                                    <p:cond delay="0"/>
                                  </p:stCondLst>
                                  <p:childTnLst>
                                    <p:set>
                                      <p:cBhvr>
                                        <p:cTn id="19" dur="1" fill="hold">
                                          <p:stCondLst>
                                            <p:cond delay="0"/>
                                          </p:stCondLst>
                                        </p:cTn>
                                        <p:tgtEl>
                                          <p:spTgt spid="171"/>
                                        </p:tgtEl>
                                        <p:attrNameLst>
                                          <p:attrName>style.visibility</p:attrName>
                                        </p:attrNameLst>
                                      </p:cBhvr>
                                      <p:to>
                                        <p:strVal val="visible"/>
                                      </p:to>
                                    </p:set>
                                    <p:animEffect transition="in" filter="wipe(up)">
                                      <p:cBhvr>
                                        <p:cTn id="20" dur="500"/>
                                        <p:tgtEl>
                                          <p:spTgt spid="171"/>
                                        </p:tgtEl>
                                      </p:cBhvr>
                                    </p:animEffect>
                                  </p:childTnLst>
                                </p:cTn>
                              </p:par>
                            </p:childTnLst>
                          </p:cTn>
                        </p:par>
                        <p:par>
                          <p:cTn id="21" fill="hold" nodeType="afterGroup">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213"/>
                                        </p:tgtEl>
                                        <p:attrNameLst>
                                          <p:attrName>style.visibility</p:attrName>
                                        </p:attrNameLst>
                                      </p:cBhvr>
                                      <p:to>
                                        <p:strVal val="visible"/>
                                      </p:to>
                                    </p:set>
                                    <p:animEffect transition="in" filter="wipe(up)">
                                      <p:cBhvr>
                                        <p:cTn id="24" dur="500"/>
                                        <p:tgtEl>
                                          <p:spTgt spid="213"/>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12"/>
                                        </p:tgtEl>
                                        <p:attrNameLst>
                                          <p:attrName>style.visibility</p:attrName>
                                        </p:attrNameLst>
                                      </p:cBhvr>
                                      <p:to>
                                        <p:strVal val="visible"/>
                                      </p:to>
                                    </p:set>
                                    <p:animEffect transition="in" filter="wipe(up)">
                                      <p:cBhvr>
                                        <p:cTn id="27" dur="500"/>
                                        <p:tgtEl>
                                          <p:spTgt spid="212"/>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14"/>
                                        </p:tgtEl>
                                        <p:attrNameLst>
                                          <p:attrName>style.visibility</p:attrName>
                                        </p:attrNameLst>
                                      </p:cBhvr>
                                      <p:to>
                                        <p:strVal val="visible"/>
                                      </p:to>
                                    </p:set>
                                    <p:animEffect transition="in" filter="wipe(up)">
                                      <p:cBhvr>
                                        <p:cTn id="30" dur="500"/>
                                        <p:tgtEl>
                                          <p:spTgt spid="214"/>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15"/>
                                        </p:tgtEl>
                                        <p:attrNameLst>
                                          <p:attrName>style.visibility</p:attrName>
                                        </p:attrNameLst>
                                      </p:cBhvr>
                                      <p:to>
                                        <p:strVal val="visible"/>
                                      </p:to>
                                    </p:set>
                                    <p:animEffect transition="in" filter="wipe(up)">
                                      <p:cBhvr>
                                        <p:cTn id="33" dur="500"/>
                                        <p:tgtEl>
                                          <p:spTgt spid="2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17"/>
                                        </p:tgtEl>
                                        <p:attrNameLst>
                                          <p:attrName>style.visibility</p:attrName>
                                        </p:attrNameLst>
                                      </p:cBhvr>
                                      <p:to>
                                        <p:strVal val="visible"/>
                                      </p:to>
                                    </p:set>
                                    <p:animEffect transition="in" filter="fade">
                                      <p:cBhvr>
                                        <p:cTn id="36" dur="500"/>
                                        <p:tgtEl>
                                          <p:spTgt spid="21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 grpId="0"/>
      <p:bldP spid="213" grpId="0"/>
      <p:bldP spid="214" grpId="0"/>
      <p:bldP spid="215" grpId="0"/>
      <p:bldP spid="217" grpId="0"/>
      <p:bldP spid="2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Multi-Level Cell (MLC)</a:t>
            </a:r>
          </a:p>
        </p:txBody>
      </p:sp>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14</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mn-ea"/>
              <a:cs typeface="+mn-cs"/>
            </a:endParaRPr>
          </a:p>
        </p:txBody>
      </p:sp>
      <p:sp>
        <p:nvSpPr>
          <p:cNvPr id="5" name="Rectangle 4"/>
          <p:cNvSpPr/>
          <p:nvPr/>
        </p:nvSpPr>
        <p:spPr>
          <a:xfrm>
            <a:off x="6183084" y="582806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7" name="Straight Connector 6"/>
          <p:cNvCxnSpPr/>
          <p:nvPr/>
        </p:nvCxnSpPr>
        <p:spPr>
          <a:xfrm>
            <a:off x="2209801" y="2536223"/>
            <a:ext cx="0" cy="3291840"/>
          </a:xfrm>
          <a:prstGeom prst="line">
            <a:avLst/>
          </a:prstGeom>
          <a:ln w="635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572000" y="2536223"/>
            <a:ext cx="0" cy="3291840"/>
          </a:xfrm>
          <a:prstGeom prst="line">
            <a:avLst/>
          </a:prstGeom>
          <a:ln w="635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4200" y="2536223"/>
            <a:ext cx="0" cy="3291840"/>
          </a:xfrm>
          <a:prstGeom prst="line">
            <a:avLst/>
          </a:prstGeom>
          <a:ln w="635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277964" y="1913041"/>
            <a:ext cx="1586226"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Erased</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(11)</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5" name="Rectangle 14"/>
          <p:cNvSpPr/>
          <p:nvPr/>
        </p:nvSpPr>
        <p:spPr>
          <a:xfrm>
            <a:off x="2597788" y="1913041"/>
            <a:ext cx="1586226"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P1</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(10)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6" name="Rectangle 15"/>
          <p:cNvSpPr/>
          <p:nvPr/>
        </p:nvSpPr>
        <p:spPr>
          <a:xfrm>
            <a:off x="4959986" y="1913041"/>
            <a:ext cx="1586226"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7" name="Rectangle 16"/>
          <p:cNvSpPr/>
          <p:nvPr/>
        </p:nvSpPr>
        <p:spPr>
          <a:xfrm>
            <a:off x="7226938" y="1913041"/>
            <a:ext cx="1586226"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(01)</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13" name="Straight Arrow Connector 12"/>
          <p:cNvCxnSpPr/>
          <p:nvPr/>
        </p:nvCxnSpPr>
        <p:spPr>
          <a:xfrm flipV="1">
            <a:off x="87084" y="1909209"/>
            <a:ext cx="0" cy="3918858"/>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30626" y="1411353"/>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20" name="Freeform 19"/>
          <p:cNvSpPr/>
          <p:nvPr/>
        </p:nvSpPr>
        <p:spPr>
          <a:xfrm>
            <a:off x="193587" y="3400551"/>
            <a:ext cx="1768563"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1" name="Freeform 20"/>
          <p:cNvSpPr/>
          <p:nvPr/>
        </p:nvSpPr>
        <p:spPr>
          <a:xfrm>
            <a:off x="2502539" y="3400551"/>
            <a:ext cx="1776726"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2" name="Freeform 21"/>
          <p:cNvSpPr/>
          <p:nvPr/>
        </p:nvSpPr>
        <p:spPr>
          <a:xfrm>
            <a:off x="4864737" y="3400550"/>
            <a:ext cx="1776726"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3" name="Freeform 22"/>
          <p:cNvSpPr/>
          <p:nvPr/>
        </p:nvSpPr>
        <p:spPr>
          <a:xfrm>
            <a:off x="7127787" y="3400549"/>
            <a:ext cx="1776726"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7" name="Freeform 26"/>
          <p:cNvSpPr/>
          <p:nvPr/>
        </p:nvSpPr>
        <p:spPr>
          <a:xfrm>
            <a:off x="193588" y="3400548"/>
            <a:ext cx="1776726"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8" name="Rectangle 27"/>
          <p:cNvSpPr/>
          <p:nvPr/>
        </p:nvSpPr>
        <p:spPr>
          <a:xfrm rot="16200000">
            <a:off x="1287337" y="1354798"/>
            <a:ext cx="1815568"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ER-P1 </a:t>
            </a:r>
            <a:r>
              <a:rPr kumimoji="0" lang="en-US" altLang="ko-KR" sz="3200" b="0" i="0" u="none" strike="noStrike" kern="1200" cap="none" spc="0" normalizeH="0" baseline="0" noProof="0" dirty="0" err="1">
                <a:ln>
                  <a:noFill/>
                </a:ln>
                <a:solidFill>
                  <a:srgbClr val="C0504D"/>
                </a:solidFill>
                <a:effectLst/>
                <a:uLnTx/>
                <a:uFillTx/>
                <a:latin typeface="Calibri"/>
                <a:ea typeface="Dotum" pitchFamily="34" charset="-127"/>
                <a:cs typeface="+mn-cs"/>
              </a:rPr>
              <a:t>V</a:t>
            </a:r>
            <a:r>
              <a:rPr kumimoji="0" lang="en-US" altLang="ko-KR" sz="3200" b="0" i="0" u="none" strike="noStrike" kern="1200" cap="none" spc="0" normalizeH="0" baseline="-25000" noProof="0" dirty="0" err="1">
                <a:ln>
                  <a:noFill/>
                </a:ln>
                <a:solidFill>
                  <a:srgbClr val="C0504D"/>
                </a:solidFill>
                <a:effectLst/>
                <a:uLnTx/>
                <a:uFillTx/>
                <a:latin typeface="Calibri"/>
                <a:ea typeface="Dotum" pitchFamily="34" charset="-127"/>
                <a:cs typeface="+mn-cs"/>
              </a:rPr>
              <a:t>ref</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29" name="Rectangle 28"/>
          <p:cNvSpPr/>
          <p:nvPr/>
        </p:nvSpPr>
        <p:spPr>
          <a:xfrm rot="16200000">
            <a:off x="3664566" y="1354798"/>
            <a:ext cx="1815568"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P1-P2 </a:t>
            </a:r>
            <a:r>
              <a:rPr kumimoji="0" lang="en-US" altLang="ko-KR" sz="3200" b="0" i="0" u="none" strike="noStrike" kern="1200" cap="none" spc="0" normalizeH="0" baseline="0" noProof="0" dirty="0" err="1">
                <a:ln>
                  <a:noFill/>
                </a:ln>
                <a:solidFill>
                  <a:srgbClr val="C0504D"/>
                </a:solidFill>
                <a:effectLst/>
                <a:uLnTx/>
                <a:uFillTx/>
                <a:latin typeface="Calibri"/>
                <a:ea typeface="Dotum" pitchFamily="34" charset="-127"/>
                <a:cs typeface="+mn-cs"/>
              </a:rPr>
              <a:t>V</a:t>
            </a:r>
            <a:r>
              <a:rPr kumimoji="0" lang="en-US" altLang="ko-KR" sz="3200" b="0" i="0" u="none" strike="noStrike" kern="1200" cap="none" spc="0" normalizeH="0" baseline="-25000" noProof="0" dirty="0" err="1">
                <a:ln>
                  <a:noFill/>
                </a:ln>
                <a:solidFill>
                  <a:srgbClr val="C0504D"/>
                </a:solidFill>
                <a:effectLst/>
                <a:uLnTx/>
                <a:uFillTx/>
                <a:latin typeface="Calibri"/>
                <a:ea typeface="Dotum" pitchFamily="34" charset="-127"/>
                <a:cs typeface="+mn-cs"/>
              </a:rPr>
              <a:t>ref</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30" name="Rectangle 29"/>
          <p:cNvSpPr/>
          <p:nvPr/>
        </p:nvSpPr>
        <p:spPr>
          <a:xfrm rot="16200000">
            <a:off x="6041796" y="1354797"/>
            <a:ext cx="1815568"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P2-P3 </a:t>
            </a:r>
            <a:r>
              <a:rPr kumimoji="0" lang="en-US" altLang="ko-KR" sz="3200" b="0" i="0" u="none" strike="noStrike" kern="1200" cap="none" spc="0" normalizeH="0" baseline="0" noProof="0" dirty="0" err="1">
                <a:ln>
                  <a:noFill/>
                </a:ln>
                <a:solidFill>
                  <a:srgbClr val="C0504D"/>
                </a:solidFill>
                <a:effectLst/>
                <a:uLnTx/>
                <a:uFillTx/>
                <a:latin typeface="Calibri"/>
                <a:ea typeface="Dotum" pitchFamily="34" charset="-127"/>
                <a:cs typeface="+mn-cs"/>
              </a:rPr>
              <a:t>V</a:t>
            </a:r>
            <a:r>
              <a:rPr kumimoji="0" lang="en-US" altLang="ko-KR" sz="3200" b="0" i="0" u="none" strike="noStrike" kern="1200" cap="none" spc="0" normalizeH="0" baseline="-25000" noProof="0" dirty="0" err="1">
                <a:ln>
                  <a:noFill/>
                </a:ln>
                <a:solidFill>
                  <a:srgbClr val="C0504D"/>
                </a:solidFill>
                <a:effectLst/>
                <a:uLnTx/>
                <a:uFillTx/>
                <a:latin typeface="Calibri"/>
                <a:ea typeface="Dotum" pitchFamily="34" charset="-127"/>
                <a:cs typeface="+mn-cs"/>
              </a:rPr>
              <a:t>ref</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cxnSp>
        <p:nvCxnSpPr>
          <p:cNvPr id="4" name="Straight Arrow Connector 3"/>
          <p:cNvCxnSpPr/>
          <p:nvPr/>
        </p:nvCxnSpPr>
        <p:spPr>
          <a:xfrm>
            <a:off x="54430" y="582806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644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1000" fill="hold"/>
                                        <p:tgtEl>
                                          <p:spTgt spid="14"/>
                                        </p:tgtEl>
                                        <p:attrNameLst>
                                          <p:attrName>style.color</p:attrName>
                                        </p:attrNameLst>
                                      </p:cBhvr>
                                      <p:to>
                                        <a:srgbClr val="BFBFBF"/>
                                      </p:to>
                                    </p:animClr>
                                  </p:childTnLst>
                                </p:cTn>
                              </p:par>
                              <p:par>
                                <p:cTn id="7" presetID="10" presetClass="exit" presetSubtype="0" fill="hold" grpId="0" nodeType="withEffect">
                                  <p:stCondLst>
                                    <p:cond delay="0"/>
                                  </p:stCondLst>
                                  <p:childTnLst>
                                    <p:animEffect transition="out" filter="fade">
                                      <p:cBhvr>
                                        <p:cTn id="8" dur="1000"/>
                                        <p:tgtEl>
                                          <p:spTgt spid="20"/>
                                        </p:tgtEl>
                                      </p:cBhvr>
                                    </p:animEffect>
                                    <p:set>
                                      <p:cBhvr>
                                        <p:cTn id="9" dur="1" fill="hold">
                                          <p:stCondLst>
                                            <p:cond delay="999"/>
                                          </p:stCondLst>
                                        </p:cTn>
                                        <p:tgtEl>
                                          <p:spTgt spid="20"/>
                                        </p:tgtEl>
                                        <p:attrNameLst>
                                          <p:attrName>style.visibility</p:attrName>
                                        </p:attrNameLst>
                                      </p:cBhvr>
                                      <p:to>
                                        <p:strVal val="hidden"/>
                                      </p:to>
                                    </p:set>
                                  </p:childTnLst>
                                </p:cTn>
                              </p:par>
                              <p:par>
                                <p:cTn id="10" presetID="7" presetClass="emph" presetSubtype="2" fill="hold" nodeType="withEffect">
                                  <p:stCondLst>
                                    <p:cond delay="0"/>
                                  </p:stCondLst>
                                  <p:childTnLst>
                                    <p:animClr clrSpc="rgb" dir="cw">
                                      <p:cBhvr>
                                        <p:cTn id="11" dur="1000" fill="hold"/>
                                        <p:tgtEl>
                                          <p:spTgt spid="27"/>
                                        </p:tgtEl>
                                        <p:attrNameLst>
                                          <p:attrName>stroke.color</p:attrName>
                                        </p:attrNameLst>
                                      </p:cBhvr>
                                      <p:to>
                                        <a:srgbClr val="BFBFBF"/>
                                      </p:to>
                                    </p:animClr>
                                    <p:set>
                                      <p:cBhvr>
                                        <p:cTn id="12" dur="1000" fill="hold"/>
                                        <p:tgtEl>
                                          <p:spTgt spid="27"/>
                                        </p:tgtEl>
                                        <p:attrNameLst>
                                          <p:attrName>stroke.on</p:attrName>
                                        </p:attrNameLst>
                                      </p:cBhvr>
                                      <p:to>
                                        <p:strVal val="true"/>
                                      </p:to>
                                    </p:set>
                                  </p:childTnLst>
                                </p:cTn>
                              </p:par>
                              <p:par>
                                <p:cTn id="13" presetID="7" presetClass="emph" presetSubtype="2" fill="hold" nodeType="withEffect">
                                  <p:stCondLst>
                                    <p:cond delay="0"/>
                                  </p:stCondLst>
                                  <p:childTnLst>
                                    <p:animClr clrSpc="rgb" dir="cw">
                                      <p:cBhvr>
                                        <p:cTn id="14" dur="1000" fill="hold"/>
                                        <p:tgtEl>
                                          <p:spTgt spid="7"/>
                                        </p:tgtEl>
                                        <p:attrNameLst>
                                          <p:attrName>stroke.color</p:attrName>
                                        </p:attrNameLst>
                                      </p:cBhvr>
                                      <p:to>
                                        <a:srgbClr val="BFBFBF"/>
                                      </p:to>
                                    </p:animClr>
                                    <p:set>
                                      <p:cBhvr>
                                        <p:cTn id="15" dur="1000" fill="hold"/>
                                        <p:tgtEl>
                                          <p:spTgt spid="7"/>
                                        </p:tgtEl>
                                        <p:attrNameLst>
                                          <p:attrName>stroke.on</p:attrName>
                                        </p:attrNameLst>
                                      </p:cBhvr>
                                      <p:to>
                                        <p:strVal val="true"/>
                                      </p:to>
                                    </p:set>
                                  </p:childTnLst>
                                </p:cTn>
                              </p:par>
                              <p:par>
                                <p:cTn id="16" presetID="3" presetClass="emph" presetSubtype="2" fill="hold" grpId="0" nodeType="withEffect">
                                  <p:stCondLst>
                                    <p:cond delay="0"/>
                                  </p:stCondLst>
                                  <p:childTnLst>
                                    <p:animClr clrSpc="rgb" dir="cw">
                                      <p:cBhvr override="childStyle">
                                        <p:cTn id="17" dur="1000" fill="hold"/>
                                        <p:tgtEl>
                                          <p:spTgt spid="28"/>
                                        </p:tgtEl>
                                        <p:attrNameLst>
                                          <p:attrName>style.color</p:attrName>
                                        </p:attrNameLst>
                                      </p:cBhvr>
                                      <p:to>
                                        <a:srgbClr val="BFBFB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animBg="1"/>
      <p:bldP spid="28"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Title 1"/>
          <p:cNvSpPr>
            <a:spLocks noGrp="1"/>
          </p:cNvSpPr>
          <p:nvPr>
            <p:ph type="title"/>
          </p:nvPr>
        </p:nvSpPr>
        <p:spPr/>
        <p:txBody>
          <a:bodyPr/>
          <a:lstStyle/>
          <a:p>
            <a:pPr eaLnBrk="1" hangingPunct="1"/>
            <a:r>
              <a:rPr lang="en-US">
                <a:latin typeface="Calibri" charset="0"/>
              </a:rPr>
              <a:t>Utilizing the Unused ECC Capability</a:t>
            </a:r>
          </a:p>
        </p:txBody>
      </p:sp>
      <p:sp>
        <p:nvSpPr>
          <p:cNvPr id="300034"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140</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grpSp>
        <p:nvGrpSpPr>
          <p:cNvPr id="34" name="Group 33"/>
          <p:cNvGrpSpPr>
            <a:grpSpLocks/>
          </p:cNvGrpSpPr>
          <p:nvPr/>
        </p:nvGrpSpPr>
        <p:grpSpPr bwMode="auto">
          <a:xfrm>
            <a:off x="228600" y="1098550"/>
            <a:ext cx="8610600" cy="3127375"/>
            <a:chOff x="228600" y="1190741"/>
            <a:chExt cx="8610599" cy="3127375"/>
          </a:xfrm>
        </p:grpSpPr>
        <p:pic>
          <p:nvPicPr>
            <p:cNvPr id="300045" name="Picture 2"/>
            <p:cNvPicPr>
              <a:picLocks noChangeAspect="1" noChangeArrowheads="1"/>
            </p:cNvPicPr>
            <p:nvPr/>
          </p:nvPicPr>
          <p:blipFill>
            <a:blip r:embed="rId3">
              <a:extLst>
                <a:ext uri="{28A0092B-C50C-407E-A947-70E740481C1C}">
                  <a14:useLocalDpi xmlns:a14="http://schemas.microsoft.com/office/drawing/2010/main" val="0"/>
                </a:ext>
              </a:extLst>
            </a:blip>
            <a:srcRect l="13441" t="3947" r="3928" b="31085"/>
            <a:stretch>
              <a:fillRect/>
            </a:stretch>
          </p:blipFill>
          <p:spPr bwMode="auto">
            <a:xfrm>
              <a:off x="1020479" y="1359566"/>
              <a:ext cx="7818720" cy="24720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 Box 9"/>
            <p:cNvSpPr txBox="1"/>
            <p:nvPr/>
          </p:nvSpPr>
          <p:spPr>
            <a:xfrm>
              <a:off x="1019175" y="3652954"/>
              <a:ext cx="7720012" cy="38258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01 02 03 04 05 06 07 08 09 10 11 12 13 14 15 16 17 18 19 20 21</a:t>
              </a:r>
              <a:b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br>
              <a:endParaRPr kumimoji="0" lang="en-US" sz="4800" b="0" i="0" u="none" strike="noStrike" kern="1200" cap="none" spc="0" normalizeH="0" baseline="0" noProof="0" dirty="0">
                <a:ln>
                  <a:noFill/>
                </a:ln>
                <a:solidFill>
                  <a:prstClr val="black"/>
                </a:solidFill>
                <a:effectLst/>
                <a:uLnTx/>
                <a:uFillTx/>
                <a:latin typeface="Calibri"/>
                <a:ea typeface="Times New Roman" panose="02020603050405020304" pitchFamily="18" charset="0"/>
                <a:cs typeface="Times New Roman" panose="02020603050405020304" pitchFamily="18" charset="0"/>
              </a:endParaRPr>
            </a:p>
          </p:txBody>
        </p:sp>
        <p:sp>
          <p:nvSpPr>
            <p:cNvPr id="300047" name="Rectangle 6"/>
            <p:cNvSpPr>
              <a:spLocks noChangeArrowheads="1"/>
            </p:cNvSpPr>
            <p:nvPr/>
          </p:nvSpPr>
          <p:spPr bwMode="auto">
            <a:xfrm>
              <a:off x="3775379" y="3918006"/>
              <a:ext cx="191629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2000" b="1" i="1" u="none" strike="noStrike" kern="1200" cap="none" spc="0" normalizeH="0" baseline="0" noProof="0">
                  <a:ln>
                    <a:noFill/>
                  </a:ln>
                  <a:solidFill>
                    <a:srgbClr val="000000"/>
                  </a:solidFill>
                  <a:effectLst/>
                  <a:uLnTx/>
                  <a:uFillTx/>
                  <a:latin typeface="Calibri" charset="0"/>
                  <a:ea typeface="ＭＳ Ｐゴシック" charset="0"/>
                  <a:cs typeface="Times New Roman" charset="0"/>
                </a:rPr>
                <a:t>N</a:t>
              </a:r>
              <a:r>
                <a:rPr kumimoji="0" lang="en-US" sz="2000" b="1" i="0" u="none" strike="noStrike" kern="1200" cap="none" spc="0" normalizeH="0" baseline="0" noProof="0">
                  <a:ln>
                    <a:noFill/>
                  </a:ln>
                  <a:solidFill>
                    <a:srgbClr val="000000"/>
                  </a:solidFill>
                  <a:effectLst/>
                  <a:uLnTx/>
                  <a:uFillTx/>
                  <a:latin typeface="Calibri" charset="0"/>
                  <a:ea typeface="ＭＳ Ｐゴシック" charset="0"/>
                  <a:cs typeface="Times New Roman" charset="0"/>
                </a:rPr>
                <a:t>-day Retention</a:t>
              </a:r>
              <a:endParaRPr kumimoji="0" lang="en-US" sz="4800" b="0" i="0" u="none" strike="noStrike" kern="1200" cap="none" spc="0" normalizeH="0" baseline="0" noProof="0">
                <a:ln>
                  <a:noFill/>
                </a:ln>
                <a:solidFill>
                  <a:srgbClr val="000000"/>
                </a:solidFill>
                <a:effectLst/>
                <a:uLnTx/>
                <a:uFillTx/>
                <a:latin typeface="Calibri" charset="0"/>
                <a:ea typeface="ＭＳ Ｐゴシック" charset="0"/>
                <a:cs typeface="Times New Roman" charset="0"/>
              </a:endParaRPr>
            </a:p>
          </p:txBody>
        </p:sp>
        <p:sp>
          <p:nvSpPr>
            <p:cNvPr id="8" name="Rectangle 7"/>
            <p:cNvSpPr/>
            <p:nvPr/>
          </p:nvSpPr>
          <p:spPr>
            <a:xfrm>
              <a:off x="354013" y="1412991"/>
              <a:ext cx="638175" cy="2397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1.0</a:t>
              </a:r>
            </a:p>
          </p:txBody>
        </p:sp>
        <p:sp>
          <p:nvSpPr>
            <p:cNvPr id="9" name="Rectangle 8"/>
            <p:cNvSpPr/>
            <p:nvPr/>
          </p:nvSpPr>
          <p:spPr>
            <a:xfrm>
              <a:off x="354013" y="1860666"/>
              <a:ext cx="638175" cy="2397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0.8</a:t>
              </a:r>
            </a:p>
          </p:txBody>
        </p:sp>
        <p:sp>
          <p:nvSpPr>
            <p:cNvPr id="10" name="Rectangle 9"/>
            <p:cNvSpPr/>
            <p:nvPr/>
          </p:nvSpPr>
          <p:spPr>
            <a:xfrm>
              <a:off x="354013" y="2295641"/>
              <a:ext cx="638175" cy="2397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0.6</a:t>
              </a:r>
            </a:p>
          </p:txBody>
        </p:sp>
        <p:sp>
          <p:nvSpPr>
            <p:cNvPr id="11" name="Rectangle 10"/>
            <p:cNvSpPr/>
            <p:nvPr/>
          </p:nvSpPr>
          <p:spPr>
            <a:xfrm>
              <a:off x="354013" y="2730616"/>
              <a:ext cx="638175" cy="2397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0.4</a:t>
              </a:r>
            </a:p>
          </p:txBody>
        </p:sp>
        <p:sp>
          <p:nvSpPr>
            <p:cNvPr id="12" name="Rectangle 11"/>
            <p:cNvSpPr/>
            <p:nvPr/>
          </p:nvSpPr>
          <p:spPr>
            <a:xfrm>
              <a:off x="354013" y="3121141"/>
              <a:ext cx="638175" cy="2397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0.2</a:t>
              </a:r>
            </a:p>
          </p:txBody>
        </p:sp>
        <p:sp>
          <p:nvSpPr>
            <p:cNvPr id="13" name="Rectangle 12"/>
            <p:cNvSpPr/>
            <p:nvPr/>
          </p:nvSpPr>
          <p:spPr>
            <a:xfrm>
              <a:off x="354013" y="3579929"/>
              <a:ext cx="638175" cy="2397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0</a:t>
              </a:r>
            </a:p>
          </p:txBody>
        </p:sp>
        <p:sp>
          <p:nvSpPr>
            <p:cNvPr id="14" name="Rectangle 13"/>
            <p:cNvSpPr/>
            <p:nvPr/>
          </p:nvSpPr>
          <p:spPr>
            <a:xfrm>
              <a:off x="228600" y="1855786"/>
              <a:ext cx="349398" cy="1277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RBER</a:t>
              </a:r>
            </a:p>
          </p:txBody>
        </p:sp>
        <p:sp>
          <p:nvSpPr>
            <p:cNvPr id="15" name="Rectangle 14"/>
            <p:cNvSpPr/>
            <p:nvPr/>
          </p:nvSpPr>
          <p:spPr>
            <a:xfrm>
              <a:off x="1062038" y="1190741"/>
              <a:ext cx="682625" cy="2413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 10</a:t>
              </a:r>
              <a:r>
                <a:rPr kumimoji="0" lang="en-US" sz="2000" b="0" i="0" u="none" strike="noStrike" kern="1200" cap="none" spc="0" normalizeH="0" baseline="30000" noProof="0" dirty="0">
                  <a:ln>
                    <a:noFill/>
                  </a:ln>
                  <a:solidFill>
                    <a:prstClr val="black"/>
                  </a:solidFill>
                  <a:effectLst/>
                  <a:uLnTx/>
                  <a:uFillTx/>
                  <a:latin typeface="Calibri"/>
                  <a:ea typeface="+mn-ea"/>
                  <a:cs typeface="+mn-cs"/>
                </a:rPr>
                <a:t>-3</a:t>
              </a: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p:txBody>
        </p:sp>
      </p:grpSp>
      <p:cxnSp>
        <p:nvCxnSpPr>
          <p:cNvPr id="21" name="Straight Connector 20"/>
          <p:cNvCxnSpPr/>
          <p:nvPr/>
        </p:nvCxnSpPr>
        <p:spPr>
          <a:xfrm flipH="1">
            <a:off x="1227138" y="1374775"/>
            <a:ext cx="7529512"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8" name="Rectangle 27"/>
          <p:cNvSpPr/>
          <p:nvPr/>
        </p:nvSpPr>
        <p:spPr>
          <a:xfrm>
            <a:off x="5484813" y="990600"/>
            <a:ext cx="3400425" cy="355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0000"/>
                </a:solidFill>
                <a:effectLst/>
                <a:uLnTx/>
                <a:uFillTx/>
                <a:latin typeface="Calibri"/>
                <a:ea typeface="+mn-ea"/>
                <a:cs typeface="+mn-cs"/>
              </a:rPr>
              <a:t>ECC Correction Capability</a:t>
            </a:r>
          </a:p>
        </p:txBody>
      </p:sp>
      <p:sp>
        <p:nvSpPr>
          <p:cNvPr id="30" name="Left Brace 29"/>
          <p:cNvSpPr/>
          <p:nvPr/>
        </p:nvSpPr>
        <p:spPr>
          <a:xfrm flipH="1">
            <a:off x="1435100" y="1374775"/>
            <a:ext cx="217488" cy="1276350"/>
          </a:xfrm>
          <a:prstGeom prst="leftBrace">
            <a:avLst>
              <a:gd name="adj1" fmla="val 8333"/>
              <a:gd name="adj2" fmla="val 19666"/>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1" name="TextBox 30"/>
          <p:cNvSpPr txBox="1"/>
          <p:nvPr/>
        </p:nvSpPr>
        <p:spPr>
          <a:xfrm>
            <a:off x="1771650" y="1409700"/>
            <a:ext cx="2952750"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Unused ECC capability</a:t>
            </a:r>
          </a:p>
        </p:txBody>
      </p:sp>
      <p:sp>
        <p:nvSpPr>
          <p:cNvPr id="32" name="Left Brace 31"/>
          <p:cNvSpPr/>
          <p:nvPr/>
        </p:nvSpPr>
        <p:spPr>
          <a:xfrm>
            <a:off x="4759325" y="1374775"/>
            <a:ext cx="219075" cy="742950"/>
          </a:xfrm>
          <a:prstGeom prst="leftBrace">
            <a:avLst>
              <a:gd name="adj1" fmla="val 8333"/>
              <a:gd name="adj2" fmla="val 29216"/>
            </a:avLst>
          </a:prstGeom>
          <a:ln w="381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3"/>
          <p:cNvSpPr txBox="1"/>
          <p:nvPr/>
        </p:nvSpPr>
        <p:spPr>
          <a:xfrm>
            <a:off x="577850" y="4229100"/>
            <a:ext cx="8161338" cy="523875"/>
          </a:xfrm>
          <a:prstGeom prst="rect">
            <a:avLst/>
          </a:prstGeom>
          <a:noFill/>
        </p:spPr>
        <p:txBody>
          <a:bodyPr>
            <a:spAutoFit/>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28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ECC provisioned for high retention “age”</a:t>
            </a:r>
          </a:p>
        </p:txBody>
      </p:sp>
      <p:sp>
        <p:nvSpPr>
          <p:cNvPr id="33" name="Rectangle 32"/>
          <p:cNvSpPr/>
          <p:nvPr/>
        </p:nvSpPr>
        <p:spPr>
          <a:xfrm>
            <a:off x="577850" y="5311775"/>
            <a:ext cx="8451850" cy="523875"/>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3. Unused ECC capability decreases over retention age</a:t>
            </a:r>
          </a:p>
        </p:txBody>
      </p:sp>
      <p:sp>
        <p:nvSpPr>
          <p:cNvPr id="38" name="Rectangle 37"/>
          <p:cNvSpPr/>
          <p:nvPr/>
        </p:nvSpPr>
        <p:spPr>
          <a:xfrm>
            <a:off x="577850" y="5707063"/>
            <a:ext cx="8161338" cy="954087"/>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B050"/>
                </a:solidFill>
                <a:effectLst/>
                <a:uLnTx/>
                <a:uFillTx/>
                <a:latin typeface="Calibri"/>
                <a:ea typeface="ＭＳ Ｐゴシック" charset="0"/>
                <a:cs typeface="ＭＳ Ｐゴシック" charset="0"/>
              </a:rPr>
              <a:t>Dynamically adjust </a:t>
            </a:r>
            <a:r>
              <a:rPr kumimoji="0" lang="en-US" sz="2800" b="0" i="0" u="none" strike="noStrike" kern="1200" cap="none" spc="0" normalizeH="0" baseline="0" noProof="0" dirty="0" err="1">
                <a:ln>
                  <a:noFill/>
                </a:ln>
                <a:solidFill>
                  <a:srgbClr val="00B050"/>
                </a:solidFill>
                <a:effectLst/>
                <a:uLnTx/>
                <a:uFillTx/>
                <a:latin typeface="Calibri"/>
                <a:ea typeface="ＭＳ Ｐゴシック" charset="0"/>
                <a:cs typeface="ＭＳ Ｐゴシック" charset="0"/>
              </a:rPr>
              <a:t>V</a:t>
            </a:r>
            <a:r>
              <a:rPr kumimoji="0" lang="en-US" sz="2800" b="0" i="0" u="none" strike="noStrike" kern="1200" cap="none" spc="0" normalizeH="0" baseline="-25000" noProof="0" dirty="0" err="1">
                <a:ln>
                  <a:noFill/>
                </a:ln>
                <a:solidFill>
                  <a:srgbClr val="00B050"/>
                </a:solidFill>
                <a:effectLst/>
                <a:uLnTx/>
                <a:uFillTx/>
                <a:latin typeface="Calibri"/>
                <a:ea typeface="ＭＳ Ｐゴシック" charset="0"/>
                <a:cs typeface="ＭＳ Ｐゴシック" charset="0"/>
              </a:rPr>
              <a:t>pass</a:t>
            </a:r>
            <a:r>
              <a:rPr kumimoji="0" lang="en-US" sz="2800" b="0" i="0" u="none" strike="noStrike" kern="1200" cap="none" spc="0" normalizeH="0" baseline="0" noProof="0" dirty="0">
                <a:ln>
                  <a:noFill/>
                </a:ln>
                <a:solidFill>
                  <a:srgbClr val="00B050"/>
                </a:solidFill>
                <a:effectLst/>
                <a:uLnTx/>
                <a:uFillTx/>
                <a:latin typeface="Calibri"/>
                <a:ea typeface="ＭＳ Ｐゴシック" charset="0"/>
                <a:cs typeface="ＭＳ Ｐゴシック" charset="0"/>
              </a:rPr>
              <a:t> so that read errors fully utilize the unused ECC capability</a:t>
            </a:r>
          </a:p>
        </p:txBody>
      </p:sp>
      <p:sp>
        <p:nvSpPr>
          <p:cNvPr id="24" name="TextBox 23"/>
          <p:cNvSpPr txBox="1"/>
          <p:nvPr/>
        </p:nvSpPr>
        <p:spPr>
          <a:xfrm>
            <a:off x="577850" y="4775200"/>
            <a:ext cx="8161338" cy="523875"/>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2. Unused ECC capability can be used to fix read errors</a:t>
            </a:r>
          </a:p>
        </p:txBody>
      </p:sp>
    </p:spTree>
    <p:extLst>
      <p:ext uri="{BB962C8B-B14F-4D97-AF65-F5344CB8AC3E}">
        <p14:creationId xmlns:p14="http://schemas.microsoft.com/office/powerpoint/2010/main" val="15395629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10"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nodeType="afterGroup">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par>
                          <p:cTn id="33" fill="hold" nodeType="afterGroup">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animBg="1"/>
      <p:bldP spid="31" grpId="0"/>
      <p:bldP spid="32" grpId="0" animBg="1"/>
      <p:bldP spid="4" grpId="0"/>
      <p:bldP spid="33" grpId="0"/>
      <p:bldP spid="38" grpId="0"/>
      <p:bldP spid="24"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Title 1"/>
          <p:cNvSpPr>
            <a:spLocks noGrp="1"/>
          </p:cNvSpPr>
          <p:nvPr>
            <p:ph type="title"/>
          </p:nvPr>
        </p:nvSpPr>
        <p:spPr/>
        <p:txBody>
          <a:bodyPr/>
          <a:lstStyle/>
          <a:p>
            <a:pPr eaLnBrk="1" hangingPunct="1"/>
            <a:r>
              <a:rPr lang="en-US">
                <a:latin typeface="Calibri" charset="0"/>
              </a:rPr>
              <a:t>V</a:t>
            </a:r>
            <a:r>
              <a:rPr lang="en-US" baseline="-25000">
                <a:latin typeface="Calibri" charset="0"/>
              </a:rPr>
              <a:t>pass</a:t>
            </a:r>
            <a:r>
              <a:rPr lang="en-US">
                <a:latin typeface="Calibri" charset="0"/>
              </a:rPr>
              <a:t> Reduction Trade-Off Summary</a:t>
            </a:r>
          </a:p>
        </p:txBody>
      </p:sp>
      <p:sp>
        <p:nvSpPr>
          <p:cNvPr id="4" name="Content Placeholder 3"/>
          <p:cNvSpPr>
            <a:spLocks noGrp="1"/>
          </p:cNvSpPr>
          <p:nvPr>
            <p:ph idx="1"/>
          </p:nvPr>
        </p:nvSpPr>
        <p:spPr/>
        <p:txBody>
          <a:bodyPr/>
          <a:lstStyle/>
          <a:p>
            <a:pPr eaLnBrk="1" hangingPunct="1"/>
            <a:r>
              <a:rPr lang="en-US">
                <a:latin typeface="Calibri" charset="0"/>
              </a:rPr>
              <a:t> Today: Conservatively set V</a:t>
            </a:r>
            <a:r>
              <a:rPr lang="en-US" baseline="-25000">
                <a:latin typeface="Calibri" charset="0"/>
              </a:rPr>
              <a:t>pass</a:t>
            </a:r>
            <a:r>
              <a:rPr lang="en-US">
                <a:latin typeface="Calibri" charset="0"/>
              </a:rPr>
              <a:t> to a high voltage</a:t>
            </a:r>
          </a:p>
          <a:p>
            <a:pPr lvl="1" eaLnBrk="1" hangingPunct="1"/>
            <a:r>
              <a:rPr lang="en-US">
                <a:solidFill>
                  <a:schemeClr val="accent2"/>
                </a:solidFill>
                <a:latin typeface="Calibri" charset="0"/>
              </a:rPr>
              <a:t>Accumulates more read disturb errors at the end of each refresh interval</a:t>
            </a:r>
          </a:p>
          <a:p>
            <a:pPr lvl="1" eaLnBrk="1" hangingPunct="1">
              <a:buFont typeface="Arial" charset="0"/>
              <a:buChar char="+"/>
            </a:pPr>
            <a:r>
              <a:rPr lang="en-US">
                <a:solidFill>
                  <a:schemeClr val="tx2"/>
                </a:solidFill>
                <a:latin typeface="Calibri" charset="0"/>
              </a:rPr>
              <a:t>No read errors</a:t>
            </a:r>
          </a:p>
          <a:p>
            <a:pPr lvl="1" eaLnBrk="1" hangingPunct="1">
              <a:buFont typeface="Arial" charset="0"/>
              <a:buChar char="+"/>
            </a:pPr>
            <a:endParaRPr lang="en-US">
              <a:solidFill>
                <a:schemeClr val="tx2"/>
              </a:solidFill>
              <a:latin typeface="Calibri" charset="0"/>
            </a:endParaRPr>
          </a:p>
          <a:p>
            <a:pPr eaLnBrk="1" hangingPunct="1"/>
            <a:r>
              <a:rPr lang="en-US">
                <a:latin typeface="Calibri" charset="0"/>
              </a:rPr>
              <a:t> Idea: </a:t>
            </a:r>
            <a:r>
              <a:rPr lang="en-US">
                <a:solidFill>
                  <a:srgbClr val="0000FF"/>
                </a:solidFill>
                <a:latin typeface="Calibri" charset="0"/>
              </a:rPr>
              <a:t>Dynamically adjust V</a:t>
            </a:r>
            <a:r>
              <a:rPr lang="en-US" baseline="-25000">
                <a:solidFill>
                  <a:srgbClr val="0000FF"/>
                </a:solidFill>
                <a:latin typeface="Calibri" charset="0"/>
              </a:rPr>
              <a:t>pass</a:t>
            </a:r>
            <a:r>
              <a:rPr lang="en-US">
                <a:solidFill>
                  <a:srgbClr val="0000FF"/>
                </a:solidFill>
                <a:latin typeface="Calibri" charset="0"/>
              </a:rPr>
              <a:t> to unused ECC capability</a:t>
            </a:r>
          </a:p>
          <a:p>
            <a:pPr lvl="1" eaLnBrk="1" hangingPunct="1">
              <a:buFont typeface="Calibri" charset="0"/>
              <a:buChar char="+"/>
            </a:pPr>
            <a:r>
              <a:rPr lang="en-US">
                <a:solidFill>
                  <a:schemeClr val="tx2"/>
                </a:solidFill>
                <a:latin typeface="Calibri" charset="0"/>
              </a:rPr>
              <a:t>Minimize read disturb errors</a:t>
            </a:r>
            <a:endParaRPr lang="en-US">
              <a:latin typeface="Calibri" charset="0"/>
            </a:endParaRPr>
          </a:p>
          <a:p>
            <a:pPr lvl="1" eaLnBrk="1" hangingPunct="1">
              <a:buFont typeface="Courier New" charset="0"/>
              <a:buChar char="o"/>
            </a:pPr>
            <a:r>
              <a:rPr lang="en-US">
                <a:latin typeface="Calibri" charset="0"/>
              </a:rPr>
              <a:t>Control read errors to be tolerable by ECC</a:t>
            </a:r>
          </a:p>
          <a:p>
            <a:pPr lvl="1" eaLnBrk="1" hangingPunct="1">
              <a:buFont typeface="Courier New" charset="0"/>
              <a:buChar char="o"/>
            </a:pPr>
            <a:r>
              <a:rPr lang="en-US">
                <a:latin typeface="Calibri" charset="0"/>
              </a:rPr>
              <a:t>If read errors exceed ECC capability, read again with a higher V</a:t>
            </a:r>
            <a:r>
              <a:rPr lang="en-US" baseline="-25000">
                <a:latin typeface="Calibri" charset="0"/>
              </a:rPr>
              <a:t>pass</a:t>
            </a:r>
            <a:r>
              <a:rPr lang="en-US">
                <a:latin typeface="Calibri" charset="0"/>
              </a:rPr>
              <a:t> to correct read errors</a:t>
            </a:r>
          </a:p>
        </p:txBody>
      </p:sp>
      <p:sp>
        <p:nvSpPr>
          <p:cNvPr id="302083"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F06CD442-EF4D-2B48-A340-495A4698F2CF}" type="slidenum">
              <a:rPr lang="en-US" smtClean="0"/>
              <a:pPr>
                <a:defRPr/>
              </a:pPr>
              <a:t>141</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Tree>
    <p:extLst>
      <p:ext uri="{BB962C8B-B14F-4D97-AF65-F5344CB8AC3E}">
        <p14:creationId xmlns:p14="http://schemas.microsoft.com/office/powerpoint/2010/main" val="5642746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500"/>
                                        <p:tgtEl>
                                          <p:spTgt spid="4">
                                            <p:txEl>
                                              <p:pRg st="4" end="4"/>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5" end="5"/>
                                            </p:txEl>
                                          </p:spTgt>
                                        </p:tgtEl>
                                        <p:attrNameLst>
                                          <p:attrName>style.visibility</p:attrName>
                                        </p:attrNameLst>
                                      </p:cBhvr>
                                      <p:to>
                                        <p:strVal val="visible"/>
                                      </p:to>
                                    </p:set>
                                    <p:animEffect transition="in" filter="fade">
                                      <p:cBhvr>
                                        <p:cTn id="10" dur="500"/>
                                        <p:tgtEl>
                                          <p:spTgt spid="4">
                                            <p:txEl>
                                              <p:pRg st="5" end="5"/>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animEffect transition="in" filter="fade">
                                      <p:cBhvr>
                                        <p:cTn id="13" dur="500"/>
                                        <p:tgtEl>
                                          <p:spTgt spid="4">
                                            <p:txEl>
                                              <p:pRg st="6" end="6"/>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7" end="7"/>
                                            </p:txEl>
                                          </p:spTgt>
                                        </p:tgtEl>
                                        <p:attrNameLst>
                                          <p:attrName>style.visibility</p:attrName>
                                        </p:attrNameLst>
                                      </p:cBhvr>
                                      <p:to>
                                        <p:strVal val="visible"/>
                                      </p:to>
                                    </p:set>
                                    <p:animEffect transition="in" filter="fade">
                                      <p:cBhvr>
                                        <p:cTn id="16"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Title 3"/>
          <p:cNvSpPr>
            <a:spLocks noGrp="1"/>
          </p:cNvSpPr>
          <p:nvPr>
            <p:ph type="title"/>
          </p:nvPr>
        </p:nvSpPr>
        <p:spPr/>
        <p:txBody>
          <a:bodyPr/>
          <a:lstStyle/>
          <a:p>
            <a:pPr eaLnBrk="1" hangingPunct="1"/>
            <a:r>
              <a:rPr lang="en-US">
                <a:latin typeface="Calibri" charset="0"/>
              </a:rPr>
              <a:t>V</a:t>
            </a:r>
            <a:r>
              <a:rPr lang="en-US" baseline="-25000">
                <a:latin typeface="Calibri" charset="0"/>
              </a:rPr>
              <a:t>pass</a:t>
            </a:r>
            <a:r>
              <a:rPr lang="en-US">
                <a:latin typeface="Calibri" charset="0"/>
              </a:rPr>
              <a:t> Tuning Steps</a:t>
            </a:r>
          </a:p>
        </p:txBody>
      </p:sp>
      <p:sp>
        <p:nvSpPr>
          <p:cNvPr id="5" name="Content Placeholder 4"/>
          <p:cNvSpPr>
            <a:spLocks noGrp="1"/>
          </p:cNvSpPr>
          <p:nvPr>
            <p:ph idx="1"/>
          </p:nvPr>
        </p:nvSpPr>
        <p:spPr>
          <a:xfrm>
            <a:off x="228600" y="914400"/>
            <a:ext cx="8915400" cy="5522913"/>
          </a:xfrm>
        </p:spPr>
        <p:txBody>
          <a:bodyPr/>
          <a:lstStyle/>
          <a:p>
            <a:pPr eaLnBrk="1" hangingPunct="1"/>
            <a:r>
              <a:rPr lang="en-US">
                <a:latin typeface="Calibri" charset="0"/>
              </a:rPr>
              <a:t>Perform once for each block every day:</a:t>
            </a:r>
          </a:p>
          <a:p>
            <a:pPr marL="650875" lvl="1" indent="-514350" eaLnBrk="1" hangingPunct="1">
              <a:buFont typeface="Calibri" charset="0"/>
              <a:buAutoNum type="arabicPeriod"/>
            </a:pPr>
            <a:r>
              <a:rPr lang="en-US">
                <a:solidFill>
                  <a:schemeClr val="accent1"/>
                </a:solidFill>
                <a:latin typeface="Calibri" charset="0"/>
              </a:rPr>
              <a:t>Estimate</a:t>
            </a:r>
            <a:r>
              <a:rPr lang="en-US">
                <a:latin typeface="Calibri" charset="0"/>
              </a:rPr>
              <a:t> </a:t>
            </a:r>
            <a:r>
              <a:rPr lang="en-US" i="1">
                <a:latin typeface="Calibri" charset="0"/>
              </a:rPr>
              <a:t>unused ECC capability (using retention age)</a:t>
            </a:r>
          </a:p>
          <a:p>
            <a:pPr marL="650875" lvl="1" indent="-514350" eaLnBrk="1" hangingPunct="1">
              <a:buFont typeface="Calibri" charset="0"/>
              <a:buAutoNum type="arabicPeriod"/>
            </a:pPr>
            <a:r>
              <a:rPr lang="en-US">
                <a:solidFill>
                  <a:schemeClr val="accent1"/>
                </a:solidFill>
                <a:latin typeface="Calibri" charset="0"/>
              </a:rPr>
              <a:t>Aggressively reduce V</a:t>
            </a:r>
            <a:r>
              <a:rPr lang="en-US" baseline="-25000">
                <a:solidFill>
                  <a:schemeClr val="accent1"/>
                </a:solidFill>
                <a:latin typeface="Calibri" charset="0"/>
              </a:rPr>
              <a:t>pass</a:t>
            </a:r>
            <a:r>
              <a:rPr lang="en-US">
                <a:latin typeface="Calibri" charset="0"/>
              </a:rPr>
              <a:t> until </a:t>
            </a:r>
            <a:r>
              <a:rPr lang="en-US" i="1">
                <a:latin typeface="Calibri" charset="0"/>
              </a:rPr>
              <a:t>read errors exceeds ECC capability</a:t>
            </a:r>
            <a:endParaRPr lang="en-US">
              <a:latin typeface="Calibri" charset="0"/>
            </a:endParaRPr>
          </a:p>
          <a:p>
            <a:pPr marL="650875" lvl="1" indent="-514350" eaLnBrk="1" hangingPunct="1">
              <a:buFont typeface="Calibri" charset="0"/>
              <a:buAutoNum type="arabicPeriod"/>
            </a:pPr>
            <a:r>
              <a:rPr lang="en-US">
                <a:solidFill>
                  <a:schemeClr val="accent1"/>
                </a:solidFill>
                <a:latin typeface="Calibri" charset="0"/>
              </a:rPr>
              <a:t>Gradually increase V</a:t>
            </a:r>
            <a:r>
              <a:rPr lang="en-US" baseline="-25000">
                <a:solidFill>
                  <a:schemeClr val="accent1"/>
                </a:solidFill>
                <a:latin typeface="Calibri" charset="0"/>
              </a:rPr>
              <a:t>pass</a:t>
            </a:r>
            <a:r>
              <a:rPr lang="en-US">
                <a:solidFill>
                  <a:schemeClr val="accent1"/>
                </a:solidFill>
                <a:latin typeface="Calibri" charset="0"/>
              </a:rPr>
              <a:t> </a:t>
            </a:r>
            <a:r>
              <a:rPr lang="en-US">
                <a:latin typeface="Calibri" charset="0"/>
              </a:rPr>
              <a:t>until read error becomes just less than ECC capability</a:t>
            </a:r>
          </a:p>
        </p:txBody>
      </p:sp>
      <p:sp>
        <p:nvSpPr>
          <p:cNvPr id="304131"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F06CD442-EF4D-2B48-A340-495A4698F2CF}" type="slidenum">
              <a:rPr lang="en-US" smtClean="0"/>
              <a:pPr>
                <a:defRPr/>
              </a:pPr>
              <a:t>142</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Tree>
    <p:extLst>
      <p:ext uri="{BB962C8B-B14F-4D97-AF65-F5344CB8AC3E}">
        <p14:creationId xmlns:p14="http://schemas.microsoft.com/office/powerpoint/2010/main" val="39617560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Title 1"/>
          <p:cNvSpPr>
            <a:spLocks noGrp="1"/>
          </p:cNvSpPr>
          <p:nvPr>
            <p:ph type="title"/>
          </p:nvPr>
        </p:nvSpPr>
        <p:spPr/>
        <p:txBody>
          <a:bodyPr/>
          <a:lstStyle/>
          <a:p>
            <a:pPr eaLnBrk="1" hangingPunct="1"/>
            <a:r>
              <a:rPr lang="en-US">
                <a:latin typeface="Calibri" charset="0"/>
              </a:rPr>
              <a:t>Evaluation of V</a:t>
            </a:r>
            <a:r>
              <a:rPr lang="en-US" baseline="-25000">
                <a:latin typeface="Calibri" charset="0"/>
              </a:rPr>
              <a:t>pass</a:t>
            </a:r>
            <a:r>
              <a:rPr lang="en-US">
                <a:latin typeface="Calibri" charset="0"/>
              </a:rPr>
              <a:t> Tuning</a:t>
            </a:r>
          </a:p>
        </p:txBody>
      </p:sp>
      <p:sp>
        <p:nvSpPr>
          <p:cNvPr id="4" name="Content Placeholder 3"/>
          <p:cNvSpPr>
            <a:spLocks noGrp="1"/>
          </p:cNvSpPr>
          <p:nvPr>
            <p:ph idx="1"/>
          </p:nvPr>
        </p:nvSpPr>
        <p:spPr/>
        <p:txBody>
          <a:bodyPr/>
          <a:lstStyle/>
          <a:p>
            <a:pPr eaLnBrk="1" hangingPunct="1"/>
            <a:r>
              <a:rPr lang="en-US">
                <a:solidFill>
                  <a:srgbClr val="0000FF"/>
                </a:solidFill>
                <a:latin typeface="Calibri" charset="0"/>
              </a:rPr>
              <a:t>19 real workload I/O traces</a:t>
            </a:r>
          </a:p>
          <a:p>
            <a:pPr eaLnBrk="1" hangingPunct="1"/>
            <a:r>
              <a:rPr lang="en-US">
                <a:latin typeface="Calibri" charset="0"/>
              </a:rPr>
              <a:t>Assume 7-day refresh period</a:t>
            </a:r>
          </a:p>
          <a:p>
            <a:pPr eaLnBrk="1" hangingPunct="1"/>
            <a:r>
              <a:rPr lang="en-US">
                <a:latin typeface="Calibri" charset="0"/>
              </a:rPr>
              <a:t>Similar methodology as before to determine acceptable V</a:t>
            </a:r>
            <a:r>
              <a:rPr lang="en-US" baseline="-25000">
                <a:latin typeface="Calibri" charset="0"/>
              </a:rPr>
              <a:t>pass</a:t>
            </a:r>
            <a:r>
              <a:rPr lang="en-US">
                <a:latin typeface="Calibri" charset="0"/>
              </a:rPr>
              <a:t> reduction</a:t>
            </a:r>
          </a:p>
          <a:p>
            <a:pPr eaLnBrk="1" hangingPunct="1"/>
            <a:endParaRPr lang="en-US">
              <a:latin typeface="Calibri" charset="0"/>
            </a:endParaRPr>
          </a:p>
          <a:p>
            <a:pPr eaLnBrk="1" hangingPunct="1"/>
            <a:r>
              <a:rPr lang="en-US">
                <a:solidFill>
                  <a:srgbClr val="0000FF"/>
                </a:solidFill>
                <a:latin typeface="Calibri" charset="0"/>
              </a:rPr>
              <a:t>Overhead</a:t>
            </a:r>
            <a:r>
              <a:rPr lang="en-US">
                <a:latin typeface="Calibri" charset="0"/>
              </a:rPr>
              <a:t> for a 512 GB flash drive:</a:t>
            </a:r>
          </a:p>
          <a:p>
            <a:pPr lvl="1" eaLnBrk="1" hangingPunct="1"/>
            <a:r>
              <a:rPr lang="en-US">
                <a:latin typeface="Calibri" charset="0"/>
              </a:rPr>
              <a:t>128 KB storage overhead for per-block V</a:t>
            </a:r>
            <a:r>
              <a:rPr lang="en-US" baseline="-25000">
                <a:latin typeface="Calibri" charset="0"/>
              </a:rPr>
              <a:t>pass</a:t>
            </a:r>
            <a:r>
              <a:rPr lang="en-US">
                <a:latin typeface="Calibri" charset="0"/>
              </a:rPr>
              <a:t> setting and worst-case page</a:t>
            </a:r>
          </a:p>
          <a:p>
            <a:pPr lvl="1" eaLnBrk="1" hangingPunct="1"/>
            <a:r>
              <a:rPr lang="en-US">
                <a:latin typeface="Calibri" charset="0"/>
              </a:rPr>
              <a:t>24.34 sec/day average V</a:t>
            </a:r>
            <a:r>
              <a:rPr lang="en-US" baseline="-25000">
                <a:latin typeface="Calibri" charset="0"/>
              </a:rPr>
              <a:t>pass</a:t>
            </a:r>
            <a:r>
              <a:rPr lang="en-US">
                <a:latin typeface="Calibri" charset="0"/>
              </a:rPr>
              <a:t> Tuning overhead</a:t>
            </a:r>
          </a:p>
        </p:txBody>
      </p:sp>
      <p:sp>
        <p:nvSpPr>
          <p:cNvPr id="306179"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F06CD442-EF4D-2B48-A340-495A4698F2CF}" type="slidenum">
              <a:rPr lang="en-US" smtClean="0"/>
              <a:pPr>
                <a:defRPr/>
              </a:pPr>
              <a:t>143</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Tree>
    <p:extLst>
      <p:ext uri="{BB962C8B-B14F-4D97-AF65-F5344CB8AC3E}">
        <p14:creationId xmlns:p14="http://schemas.microsoft.com/office/powerpoint/2010/main" val="8178568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500"/>
                                        <p:tgtEl>
                                          <p:spTgt spid="4">
                                            <p:txEl>
                                              <p:pRg st="4" end="4"/>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5" end="5"/>
                                            </p:txEl>
                                          </p:spTgt>
                                        </p:tgtEl>
                                        <p:attrNameLst>
                                          <p:attrName>style.visibility</p:attrName>
                                        </p:attrNameLst>
                                      </p:cBhvr>
                                      <p:to>
                                        <p:strVal val="visible"/>
                                      </p:to>
                                    </p:set>
                                    <p:animEffect transition="in" filter="fade">
                                      <p:cBhvr>
                                        <p:cTn id="10" dur="500"/>
                                        <p:tgtEl>
                                          <p:spTgt spid="4">
                                            <p:txEl>
                                              <p:pRg st="5" end="5"/>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animEffect transition="in" filter="fade">
                                      <p:cBhvr>
                                        <p:cTn id="13"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Title 4"/>
          <p:cNvSpPr>
            <a:spLocks noGrp="1"/>
          </p:cNvSpPr>
          <p:nvPr>
            <p:ph type="title"/>
          </p:nvPr>
        </p:nvSpPr>
        <p:spPr/>
        <p:txBody>
          <a:bodyPr/>
          <a:lstStyle/>
          <a:p>
            <a:pPr eaLnBrk="1" hangingPunct="1"/>
            <a:r>
              <a:rPr lang="en-US">
                <a:latin typeface="Calibri" charset="0"/>
              </a:rPr>
              <a:t>V</a:t>
            </a:r>
            <a:r>
              <a:rPr lang="en-US" baseline="-25000">
                <a:latin typeface="Calibri" charset="0"/>
              </a:rPr>
              <a:t>pass</a:t>
            </a:r>
            <a:r>
              <a:rPr lang="en-US">
                <a:latin typeface="Calibri" charset="0"/>
              </a:rPr>
              <a:t> Tuning Lifetime Improvements</a:t>
            </a:r>
          </a:p>
        </p:txBody>
      </p:sp>
      <p:sp>
        <p:nvSpPr>
          <p:cNvPr id="308226" name="Slide Number Placeholder 3"/>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144</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grpSp>
        <p:nvGrpSpPr>
          <p:cNvPr id="308227" name="Group 8"/>
          <p:cNvGrpSpPr>
            <a:grpSpLocks/>
          </p:cNvGrpSpPr>
          <p:nvPr/>
        </p:nvGrpSpPr>
        <p:grpSpPr bwMode="auto">
          <a:xfrm>
            <a:off x="152400" y="1730375"/>
            <a:ext cx="8534400" cy="3690938"/>
            <a:chOff x="152400" y="1353275"/>
            <a:chExt cx="8534400" cy="3691358"/>
          </a:xfrm>
        </p:grpSpPr>
        <p:graphicFrame>
          <p:nvGraphicFramePr>
            <p:cNvPr id="308229" name="Chart 5"/>
            <p:cNvGraphicFramePr>
              <a:graphicFrameLocks/>
            </p:cNvGraphicFramePr>
            <p:nvPr/>
          </p:nvGraphicFramePr>
          <p:xfrm>
            <a:off x="101600" y="1320800"/>
            <a:ext cx="8636000" cy="3774633"/>
          </p:xfrm>
          <a:graphic>
            <a:graphicData uri="http://schemas.openxmlformats.org/presentationml/2006/ole">
              <mc:AlternateContent xmlns:mc="http://schemas.openxmlformats.org/markup-compatibility/2006">
                <mc:Choice xmlns:v="urn:schemas-microsoft-com:vml" Requires="v">
                  <p:oleObj name="Chart" r:id="rId3" imgW="8631222" imgH="3779208" progId="Excel.Chart.8">
                    <p:embed/>
                  </p:oleObj>
                </mc:Choice>
                <mc:Fallback>
                  <p:oleObj name="Chart" r:id="rId3" imgW="8631222" imgH="3779208" progId="Excel.Chart.8">
                    <p:embed/>
                    <p:pic>
                      <p:nvPicPr>
                        <p:cNvPr id="308229" name="Chart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600" y="1320800"/>
                          <a:ext cx="8636000" cy="37746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7" name="Rectangle 6"/>
            <p:cNvSpPr/>
            <p:nvPr/>
          </p:nvSpPr>
          <p:spPr>
            <a:xfrm>
              <a:off x="5573713" y="1353275"/>
              <a:ext cx="1712912" cy="358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black"/>
                  </a:solidFill>
                  <a:effectLst/>
                  <a:uLnTx/>
                  <a:uFillTx/>
                  <a:latin typeface="Calibri"/>
                  <a:ea typeface="+mn-ea"/>
                  <a:cs typeface="+mn-cs"/>
                </a:rPr>
                <a:t>V</a:t>
              </a:r>
              <a:r>
                <a:rPr kumimoji="0" lang="en-US" sz="2400" b="0" i="0" u="none" strike="noStrike" kern="1200" cap="none" spc="0" normalizeH="0" baseline="-25000" noProof="0" dirty="0" err="1">
                  <a:ln>
                    <a:noFill/>
                  </a:ln>
                  <a:solidFill>
                    <a:prstClr val="black"/>
                  </a:solidFill>
                  <a:effectLst/>
                  <a:uLnTx/>
                  <a:uFillTx/>
                  <a:latin typeface="Calibri"/>
                  <a:ea typeface="+mn-ea"/>
                  <a:cs typeface="+mn-cs"/>
                </a:rPr>
                <a:t>pass</a:t>
              </a:r>
              <a:r>
                <a:rPr kumimoji="0" lang="en-US" sz="2400" b="0" i="0" u="none" strike="noStrike" kern="1200" cap="none" spc="0" normalizeH="0" baseline="0" noProof="0" dirty="0">
                  <a:ln>
                    <a:noFill/>
                  </a:ln>
                  <a:solidFill>
                    <a:prstClr val="black"/>
                  </a:solidFill>
                  <a:effectLst/>
                  <a:uLnTx/>
                  <a:uFillTx/>
                  <a:latin typeface="Calibri"/>
                  <a:ea typeface="+mn-ea"/>
                  <a:cs typeface="+mn-cs"/>
                </a:rPr>
                <a:t> Tuning</a:t>
              </a:r>
            </a:p>
          </p:txBody>
        </p:sp>
      </p:grpSp>
      <p:sp>
        <p:nvSpPr>
          <p:cNvPr id="8" name="TextBox 7"/>
          <p:cNvSpPr txBox="1"/>
          <p:nvPr/>
        </p:nvSpPr>
        <p:spPr>
          <a:xfrm>
            <a:off x="304800" y="5176838"/>
            <a:ext cx="5670550" cy="5238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Average lifetime improvement: 21.0%</a:t>
            </a:r>
          </a:p>
        </p:txBody>
      </p:sp>
    </p:spTree>
    <p:extLst>
      <p:ext uri="{BB962C8B-B14F-4D97-AF65-F5344CB8AC3E}">
        <p14:creationId xmlns:p14="http://schemas.microsoft.com/office/powerpoint/2010/main" val="3794167856"/>
      </p:ext>
    </p:extLst>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Title 4"/>
          <p:cNvSpPr>
            <a:spLocks noGrp="1"/>
          </p:cNvSpPr>
          <p:nvPr>
            <p:ph type="title"/>
          </p:nvPr>
        </p:nvSpPr>
        <p:spPr/>
        <p:txBody>
          <a:bodyPr/>
          <a:lstStyle/>
          <a:p>
            <a:pPr eaLnBrk="1" hangingPunct="1"/>
            <a:r>
              <a:rPr lang="en-US" altLang="en-US" dirty="0">
                <a:ea typeface="ＭＳ Ｐゴシック" charset="-128"/>
              </a:rPr>
              <a:t>Read Disturb Prone vs. Resistant Cells</a:t>
            </a:r>
          </a:p>
        </p:txBody>
      </p:sp>
      <p:sp>
        <p:nvSpPr>
          <p:cNvPr id="312322" name="Slide Number Placeholder 3"/>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srgbClr val="898989"/>
                </a:solidFill>
                <a:latin typeface="Calibri"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70557A78-AC88-674B-8A8F-E0F389E5B577}" type="slidenum">
              <a:rPr lang="en-US" altLang="en-US" smtClean="0"/>
              <a:pPr/>
              <a:t>145</a:t>
            </a:fld>
            <a:endParaRPr kumimoji="0" lang="en-US" altLang="en-US" sz="1200" b="0" i="0" u="none" strike="noStrike" kern="1200" cap="none" spc="0" normalizeH="0" baseline="0" noProof="0">
              <a:ln>
                <a:noFill/>
              </a:ln>
              <a:solidFill>
                <a:srgbClr val="898989"/>
              </a:solidFill>
              <a:effectLst/>
              <a:uLnTx/>
              <a:uFillTx/>
              <a:latin typeface="Calibri" charset="0"/>
              <a:ea typeface="ＭＳ Ｐゴシック" charset="-128"/>
              <a:cs typeface="+mn-cs"/>
            </a:endParaRPr>
          </a:p>
        </p:txBody>
      </p:sp>
      <p:sp>
        <p:nvSpPr>
          <p:cNvPr id="10" name="Rounded Rectangle 9"/>
          <p:cNvSpPr/>
          <p:nvPr/>
        </p:nvSpPr>
        <p:spPr>
          <a:xfrm>
            <a:off x="3663950" y="2616200"/>
            <a:ext cx="457200" cy="457200"/>
          </a:xfrm>
          <a:prstGeom prst="roundRect">
            <a:avLst/>
          </a:prstGeom>
          <a:solidFill>
            <a:schemeClr val="bg1"/>
          </a:solid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75000"/>
                  </a:prstClr>
                </a:solidFill>
                <a:effectLst/>
                <a:uLnTx/>
                <a:uFillTx/>
                <a:latin typeface="Calibri"/>
                <a:ea typeface="+mn-ea"/>
                <a:cs typeface="+mn-cs"/>
              </a:rPr>
              <a:t>R</a:t>
            </a:r>
          </a:p>
        </p:txBody>
      </p:sp>
      <p:sp>
        <p:nvSpPr>
          <p:cNvPr id="11" name="Rounded Rectangle 10"/>
          <p:cNvSpPr/>
          <p:nvPr/>
        </p:nvSpPr>
        <p:spPr>
          <a:xfrm>
            <a:off x="3663950" y="3938588"/>
            <a:ext cx="457200" cy="457200"/>
          </a:xfrm>
          <a:prstGeom prst="roundRect">
            <a:avLst/>
          </a:prstGeom>
          <a:solidFill>
            <a:schemeClr val="bg1"/>
          </a:solid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75000"/>
                  </a:prstClr>
                </a:solidFill>
                <a:effectLst/>
                <a:uLnTx/>
                <a:uFillTx/>
                <a:latin typeface="Calibri"/>
                <a:ea typeface="+mn-ea"/>
                <a:cs typeface="+mn-cs"/>
              </a:rPr>
              <a:t>P</a:t>
            </a:r>
          </a:p>
        </p:txBody>
      </p:sp>
      <p:sp>
        <p:nvSpPr>
          <p:cNvPr id="12" name="Rectangle 11"/>
          <p:cNvSpPr/>
          <p:nvPr/>
        </p:nvSpPr>
        <p:spPr>
          <a:xfrm>
            <a:off x="468313" y="2513013"/>
            <a:ext cx="3227387" cy="585787"/>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solidFill>
                <a:effectLst/>
                <a:uLnTx/>
                <a:uFillTx/>
                <a:latin typeface="Calibri"/>
                <a:ea typeface="Dotum" pitchFamily="34" charset="-127"/>
                <a:cs typeface="+mn-cs"/>
              </a:rPr>
              <a:t>Disturb-</a:t>
            </a:r>
            <a:r>
              <a:rPr kumimoji="0" lang="en-US" altLang="ko-KR" sz="3200" b="0" i="0" u="none" strike="noStrike" kern="1200" cap="none" spc="0" normalizeH="0" baseline="0" noProof="0" dirty="0">
                <a:ln>
                  <a:noFill/>
                </a:ln>
                <a:solidFill>
                  <a:srgbClr val="00B050"/>
                </a:solidFill>
                <a:effectLst/>
                <a:uLnTx/>
                <a:uFillTx/>
                <a:latin typeface="Calibri"/>
                <a:ea typeface="Dotum" pitchFamily="34" charset="-127"/>
                <a:cs typeface="+mn-cs"/>
              </a:rPr>
              <a:t>R</a:t>
            </a:r>
            <a:r>
              <a:rPr kumimoji="0" lang="en-US" altLang="ko-KR" sz="3200" b="0" i="0" u="none" strike="noStrike" kern="1200" cap="none" spc="0" normalizeH="0" baseline="0" noProof="0" dirty="0">
                <a:ln>
                  <a:noFill/>
                </a:ln>
                <a:solidFill>
                  <a:prstClr val="black"/>
                </a:solidFill>
                <a:effectLst/>
                <a:uLnTx/>
                <a:uFillTx/>
                <a:latin typeface="Calibri"/>
                <a:ea typeface="Dotum" pitchFamily="34" charset="-127"/>
                <a:cs typeface="+mn-cs"/>
              </a:rPr>
              <a:t>esistant</a:t>
            </a:r>
            <a:endParaRPr kumimoji="0" lang="ko-KR" altLang="ko-KR" sz="32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13" name="Rectangle 12"/>
          <p:cNvSpPr/>
          <p:nvPr/>
        </p:nvSpPr>
        <p:spPr>
          <a:xfrm>
            <a:off x="468313" y="3829050"/>
            <a:ext cx="2751137" cy="584200"/>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solidFill>
                <a:effectLst/>
                <a:uLnTx/>
                <a:uFillTx/>
                <a:latin typeface="Calibri"/>
                <a:ea typeface="Dotum" pitchFamily="34" charset="-127"/>
                <a:cs typeface="+mn-cs"/>
              </a:rPr>
              <a:t>Disturb-</a:t>
            </a:r>
            <a:r>
              <a:rPr kumimoji="0" lang="en-US" altLang="ko-KR" sz="3200" b="0" i="0" u="none" strike="noStrike" kern="1200" cap="none" spc="0" normalizeH="0" baseline="0" noProof="0" dirty="0">
                <a:ln>
                  <a:noFill/>
                </a:ln>
                <a:solidFill>
                  <a:srgbClr val="FF0000"/>
                </a:solidFill>
                <a:effectLst/>
                <a:uLnTx/>
                <a:uFillTx/>
                <a:latin typeface="Calibri"/>
                <a:ea typeface="Dotum" pitchFamily="34" charset="-127"/>
                <a:cs typeface="+mn-cs"/>
              </a:rPr>
              <a:t>P</a:t>
            </a:r>
            <a:r>
              <a:rPr kumimoji="0" lang="en-US" altLang="ko-KR" sz="3200" b="0" i="0" u="none" strike="noStrike" kern="1200" cap="none" spc="0" normalizeH="0" baseline="0" noProof="0" dirty="0">
                <a:ln>
                  <a:noFill/>
                </a:ln>
                <a:solidFill>
                  <a:prstClr val="black"/>
                </a:solidFill>
                <a:effectLst/>
                <a:uLnTx/>
                <a:uFillTx/>
                <a:latin typeface="Calibri"/>
                <a:ea typeface="Dotum" pitchFamily="34" charset="-127"/>
                <a:cs typeface="+mn-cs"/>
              </a:rPr>
              <a:t>rone</a:t>
            </a:r>
          </a:p>
        </p:txBody>
      </p:sp>
      <p:cxnSp>
        <p:nvCxnSpPr>
          <p:cNvPr id="15" name="Straight Arrow Connector 14"/>
          <p:cNvCxnSpPr/>
          <p:nvPr/>
        </p:nvCxnSpPr>
        <p:spPr>
          <a:xfrm>
            <a:off x="4121150" y="2846388"/>
            <a:ext cx="1284288" cy="0"/>
          </a:xfrm>
          <a:prstGeom prst="straightConnector1">
            <a:avLst/>
          </a:prstGeom>
          <a:ln w="63500">
            <a:solidFill>
              <a:schemeClr val="bg1">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4121150" y="4179888"/>
            <a:ext cx="3556000" cy="3175"/>
          </a:xfrm>
          <a:prstGeom prst="straightConnector1">
            <a:avLst/>
          </a:prstGeom>
          <a:ln w="63500">
            <a:solidFill>
              <a:schemeClr val="bg1">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5967413" y="6269038"/>
            <a:ext cx="3048000" cy="584200"/>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21" name="Rectangle 20"/>
          <p:cNvSpPr/>
          <p:nvPr/>
        </p:nvSpPr>
        <p:spPr>
          <a:xfrm>
            <a:off x="-130175" y="1447800"/>
            <a:ext cx="900113" cy="584200"/>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cxnSp>
        <p:nvCxnSpPr>
          <p:cNvPr id="22" name="Straight Arrow Connector 21"/>
          <p:cNvCxnSpPr/>
          <p:nvPr/>
        </p:nvCxnSpPr>
        <p:spPr>
          <a:xfrm flipV="1">
            <a:off x="87313" y="1912938"/>
            <a:ext cx="0" cy="4354512"/>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53975" y="6267450"/>
            <a:ext cx="9090025" cy="0"/>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3892550" y="1974850"/>
            <a:ext cx="1609725" cy="831850"/>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400" b="0" i="0" u="none" strike="noStrike" kern="1200" cap="none" spc="0" normalizeH="0" baseline="0" noProof="0" dirty="0">
                <a:ln>
                  <a:noFill/>
                </a:ln>
                <a:solidFill>
                  <a:prstClr val="black"/>
                </a:solidFill>
                <a:effectLst/>
                <a:uLnTx/>
                <a:uFillTx/>
                <a:latin typeface="Calibri"/>
                <a:ea typeface="Dotum" pitchFamily="34" charset="-127"/>
                <a:cs typeface="+mn-cs"/>
              </a:rPr>
              <a:t>N read disturbs</a:t>
            </a:r>
            <a:endParaRPr kumimoji="0" lang="ko-KR" altLang="ko-KR" sz="24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27" name="Rectangle 26"/>
          <p:cNvSpPr/>
          <p:nvPr/>
        </p:nvSpPr>
        <p:spPr>
          <a:xfrm>
            <a:off x="4735513" y="3597275"/>
            <a:ext cx="2143125" cy="461963"/>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400" b="0" i="0" u="none" strike="noStrike" kern="1200" cap="none" spc="0" normalizeH="0" baseline="0" noProof="0" dirty="0">
                <a:ln>
                  <a:noFill/>
                </a:ln>
                <a:solidFill>
                  <a:prstClr val="black"/>
                </a:solidFill>
                <a:effectLst/>
                <a:uLnTx/>
                <a:uFillTx/>
                <a:latin typeface="Calibri"/>
                <a:ea typeface="Dotum" pitchFamily="34" charset="-127"/>
                <a:cs typeface="+mn-cs"/>
              </a:rPr>
              <a:t>N read disturbs</a:t>
            </a:r>
            <a:endParaRPr kumimoji="0" lang="ko-KR" altLang="ko-KR" sz="24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25" name="Rounded Rectangle 24"/>
          <p:cNvSpPr/>
          <p:nvPr/>
        </p:nvSpPr>
        <p:spPr>
          <a:xfrm>
            <a:off x="3663950" y="2613025"/>
            <a:ext cx="457200" cy="457200"/>
          </a:xfrm>
          <a:prstGeom prst="roundRect">
            <a:avLst/>
          </a:prstGeom>
          <a:solidFill>
            <a:schemeClr val="bg1"/>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B050"/>
                </a:solidFill>
                <a:effectLst/>
                <a:uLnTx/>
                <a:uFillTx/>
                <a:latin typeface="Calibri"/>
                <a:ea typeface="+mn-ea"/>
                <a:cs typeface="+mn-cs"/>
              </a:rPr>
              <a:t>R</a:t>
            </a:r>
          </a:p>
        </p:txBody>
      </p:sp>
      <p:sp>
        <p:nvSpPr>
          <p:cNvPr id="31" name="Rounded Rectangle 30"/>
          <p:cNvSpPr/>
          <p:nvPr/>
        </p:nvSpPr>
        <p:spPr>
          <a:xfrm>
            <a:off x="3663950" y="3938588"/>
            <a:ext cx="457200" cy="457200"/>
          </a:xfrm>
          <a:prstGeom prst="roundRect">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Calibri"/>
                <a:ea typeface="+mn-ea"/>
                <a:cs typeface="+mn-cs"/>
              </a:rPr>
              <a:t>P</a:t>
            </a:r>
          </a:p>
        </p:txBody>
      </p:sp>
    </p:spTree>
    <p:extLst>
      <p:ext uri="{BB962C8B-B14F-4D97-AF65-F5344CB8AC3E}">
        <p14:creationId xmlns:p14="http://schemas.microsoft.com/office/powerpoint/2010/main" val="33194722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grpId="0" nodeType="clickEffect">
                                  <p:stCondLst>
                                    <p:cond delay="0"/>
                                  </p:stCondLst>
                                  <p:childTnLst>
                                    <p:animMotion origin="layout" path="M -4.44444E-6 -1.85185E-6 L 0.19098 0.00162 " pathEditMode="relative" rAng="0" ptsTypes="AA">
                                      <p:cBhvr>
                                        <p:cTn id="6" dur="2000" fill="hold"/>
                                        <p:tgtEl>
                                          <p:spTgt spid="25"/>
                                        </p:tgtEl>
                                        <p:attrNameLst>
                                          <p:attrName>ppt_x</p:attrName>
                                          <p:attrName>ppt_y</p:attrName>
                                        </p:attrNameLst>
                                      </p:cBhvr>
                                      <p:rCtr x="9549" y="69"/>
                                    </p:animMotion>
                                  </p:childTnLst>
                                </p:cTn>
                              </p:par>
                              <p:par>
                                <p:cTn id="7" presetID="42" presetClass="path" presetSubtype="0" accel="50000" decel="50000" fill="hold" grpId="0" nodeType="withEffect">
                                  <p:stCondLst>
                                    <p:cond delay="0"/>
                                  </p:stCondLst>
                                  <p:childTnLst>
                                    <p:animMotion origin="layout" path="M -4.44444E-6 1.11111E-6 L 0.44098 1.11111E-6 " pathEditMode="relative" rAng="0" ptsTypes="AA">
                                      <p:cBhvr>
                                        <p:cTn id="8" dur="2000" fill="hold"/>
                                        <p:tgtEl>
                                          <p:spTgt spid="31"/>
                                        </p:tgtEl>
                                        <p:attrNameLst>
                                          <p:attrName>ppt_x</p:attrName>
                                          <p:attrName>ppt_y</p:attrName>
                                        </p:attrNameLst>
                                      </p:cBhvr>
                                      <p:rCtr x="22049" y="0"/>
                                    </p:animMotion>
                                  </p:childTnLst>
                                </p:cTn>
                              </p:par>
                            </p:childTnLst>
                          </p:cTn>
                        </p:par>
                        <p:par>
                          <p:cTn id="9" fill="hold" nodeType="afterGroup">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26" grpId="0"/>
      <p:bldP spid="27" grpId="0"/>
      <p:bldP spid="25" grpId="0" animBg="1"/>
      <p:bldP spid="31"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79525"/>
          </a:xfrm>
        </p:spPr>
        <p:txBody>
          <a:bodyPr rtlCol="0">
            <a:normAutofit fontScale="90000"/>
          </a:bodyPr>
          <a:lstStyle/>
          <a:p>
            <a:pPr eaLnBrk="1" fontAlgn="auto" hangingPunct="1">
              <a:spcAft>
                <a:spcPts val="0"/>
              </a:spcAft>
              <a:defRPr/>
            </a:pPr>
            <a:r>
              <a:rPr lang="en-US" dirty="0">
                <a:ea typeface="+mj-ea"/>
                <a:cs typeface="+mj-cs"/>
              </a:rPr>
              <a:t>Observation 2: Some Flash Cells Are</a:t>
            </a:r>
            <a:br>
              <a:rPr lang="en-US" dirty="0">
                <a:ea typeface="+mj-ea"/>
                <a:cs typeface="+mj-cs"/>
              </a:rPr>
            </a:br>
            <a:r>
              <a:rPr lang="en-US" dirty="0">
                <a:ea typeface="+mj-ea"/>
                <a:cs typeface="+mj-cs"/>
              </a:rPr>
              <a:t>More Prone to Read Disturb</a:t>
            </a:r>
          </a:p>
        </p:txBody>
      </p:sp>
      <p:sp>
        <p:nvSpPr>
          <p:cNvPr id="314370"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srgbClr val="898989"/>
                </a:solidFill>
                <a:latin typeface="Calibri"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70557A78-AC88-674B-8A8F-E0F389E5B577}" type="slidenum">
              <a:rPr lang="en-US" altLang="en-US" smtClean="0"/>
              <a:pPr/>
              <a:t>146</a:t>
            </a:fld>
            <a:endParaRPr kumimoji="0" lang="en-US" altLang="en-US" sz="1200" b="0" i="0" u="none" strike="noStrike" kern="1200" cap="none" spc="0" normalizeH="0" baseline="0" noProof="0">
              <a:ln>
                <a:noFill/>
              </a:ln>
              <a:solidFill>
                <a:srgbClr val="898989"/>
              </a:solidFill>
              <a:effectLst/>
              <a:uLnTx/>
              <a:uFillTx/>
              <a:latin typeface="Calibri" charset="0"/>
              <a:ea typeface="ＭＳ Ｐゴシック" charset="-128"/>
              <a:cs typeface="+mn-cs"/>
            </a:endParaRPr>
          </a:p>
        </p:txBody>
      </p:sp>
      <p:grpSp>
        <p:nvGrpSpPr>
          <p:cNvPr id="314371" name="Group 10"/>
          <p:cNvGrpSpPr>
            <a:grpSpLocks/>
          </p:cNvGrpSpPr>
          <p:nvPr/>
        </p:nvGrpSpPr>
        <p:grpSpPr bwMode="auto">
          <a:xfrm>
            <a:off x="6923088" y="2579688"/>
            <a:ext cx="1366837" cy="584200"/>
            <a:chOff x="1959274" y="1776987"/>
            <a:chExt cx="1366754" cy="584775"/>
          </a:xfrm>
        </p:grpSpPr>
        <p:sp>
          <p:nvSpPr>
            <p:cNvPr id="13" name="Rectangle 12"/>
            <p:cNvSpPr/>
            <p:nvPr/>
          </p:nvSpPr>
          <p:spPr>
            <a:xfrm>
              <a:off x="1959274" y="1840550"/>
              <a:ext cx="457172" cy="457650"/>
            </a:xfrm>
            <a:prstGeom prst="rect">
              <a:avLst/>
            </a:prstGeom>
            <a:solidFill>
              <a:schemeClr val="tx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Rectangle 13"/>
            <p:cNvSpPr/>
            <p:nvPr/>
          </p:nvSpPr>
          <p:spPr>
            <a:xfrm>
              <a:off x="2368824" y="1776987"/>
              <a:ext cx="957204" cy="584775"/>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solidFill>
                  <a:effectLst/>
                  <a:uLnTx/>
                  <a:uFillTx/>
                  <a:latin typeface="Calibri"/>
                  <a:ea typeface="Dotum" pitchFamily="34" charset="-127"/>
                  <a:cs typeface="+mn-cs"/>
                </a:rPr>
                <a:t>P1</a:t>
              </a:r>
              <a:endParaRPr kumimoji="0" lang="ko-KR" altLang="ko-KR" sz="32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grpSp>
      <p:grpSp>
        <p:nvGrpSpPr>
          <p:cNvPr id="314372" name="Group 14"/>
          <p:cNvGrpSpPr>
            <a:grpSpLocks/>
          </p:cNvGrpSpPr>
          <p:nvPr/>
        </p:nvGrpSpPr>
        <p:grpSpPr bwMode="auto">
          <a:xfrm>
            <a:off x="2763838" y="2579688"/>
            <a:ext cx="1365250" cy="584200"/>
            <a:chOff x="1959274" y="1776987"/>
            <a:chExt cx="1366754" cy="584775"/>
          </a:xfrm>
        </p:grpSpPr>
        <p:sp>
          <p:nvSpPr>
            <p:cNvPr id="16" name="Oval 15"/>
            <p:cNvSpPr/>
            <p:nvPr/>
          </p:nvSpPr>
          <p:spPr>
            <a:xfrm>
              <a:off x="1959274" y="1840550"/>
              <a:ext cx="457704" cy="457650"/>
            </a:xfrm>
            <a:prstGeom prst="ellipse">
              <a:avLst/>
            </a:prstGeom>
            <a:solidFill>
              <a:schemeClr val="bg1"/>
            </a:solid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Calibri"/>
                <a:ea typeface="+mn-ea"/>
                <a:cs typeface="+mn-cs"/>
              </a:endParaRPr>
            </a:p>
          </p:txBody>
        </p:sp>
        <p:sp>
          <p:nvSpPr>
            <p:cNvPr id="17" name="Rectangle 16"/>
            <p:cNvSpPr/>
            <p:nvPr/>
          </p:nvSpPr>
          <p:spPr>
            <a:xfrm>
              <a:off x="2367710" y="1776987"/>
              <a:ext cx="958318" cy="584775"/>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solidFill>
                  <a:effectLst/>
                  <a:uLnTx/>
                  <a:uFillTx/>
                  <a:latin typeface="Calibri"/>
                  <a:ea typeface="Dotum" pitchFamily="34" charset="-127"/>
                  <a:cs typeface="+mn-cs"/>
                </a:rPr>
                <a:t>ER</a:t>
              </a:r>
              <a:endParaRPr kumimoji="0" lang="ko-KR" altLang="ko-KR" sz="32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grpSp>
      <p:sp>
        <p:nvSpPr>
          <p:cNvPr id="26" name="Rectangle 25"/>
          <p:cNvSpPr/>
          <p:nvPr/>
        </p:nvSpPr>
        <p:spPr>
          <a:xfrm>
            <a:off x="5967413" y="6269038"/>
            <a:ext cx="3048000" cy="584200"/>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27" name="Rectangle 26"/>
          <p:cNvSpPr/>
          <p:nvPr/>
        </p:nvSpPr>
        <p:spPr>
          <a:xfrm>
            <a:off x="-130175" y="1447800"/>
            <a:ext cx="900113" cy="584200"/>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cxnSp>
        <p:nvCxnSpPr>
          <p:cNvPr id="18" name="Straight Arrow Connector 17"/>
          <p:cNvCxnSpPr/>
          <p:nvPr/>
        </p:nvCxnSpPr>
        <p:spPr>
          <a:xfrm>
            <a:off x="1663700" y="4854575"/>
            <a:ext cx="2284413" cy="0"/>
          </a:xfrm>
          <a:prstGeom prst="straightConnector1">
            <a:avLst/>
          </a:prstGeom>
          <a:ln w="63500">
            <a:solidFill>
              <a:schemeClr val="bg1">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2714625" y="5702300"/>
            <a:ext cx="2924175" cy="0"/>
          </a:xfrm>
          <a:prstGeom prst="straightConnector1">
            <a:avLst/>
          </a:prstGeom>
          <a:ln w="63500">
            <a:solidFill>
              <a:schemeClr val="bg1">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854700" y="4851400"/>
            <a:ext cx="1744663" cy="0"/>
          </a:xfrm>
          <a:prstGeom prst="straightConnector1">
            <a:avLst/>
          </a:prstGeom>
          <a:ln w="63500">
            <a:solidFill>
              <a:schemeClr val="bg1">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923088" y="5688013"/>
            <a:ext cx="1135062" cy="0"/>
          </a:xfrm>
          <a:prstGeom prst="straightConnector1">
            <a:avLst/>
          </a:prstGeom>
          <a:ln w="63500">
            <a:solidFill>
              <a:schemeClr val="bg1">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flipH="1">
            <a:off x="5367338" y="4622800"/>
            <a:ext cx="457200" cy="457200"/>
          </a:xfrm>
          <a:prstGeom prst="rect">
            <a:avLst/>
          </a:prstGeom>
          <a:solidFill>
            <a:schemeClr val="bg1">
              <a:lumMod val="75000"/>
            </a:schemeClr>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P</a:t>
            </a:r>
          </a:p>
        </p:txBody>
      </p:sp>
      <p:sp>
        <p:nvSpPr>
          <p:cNvPr id="23" name="Rectangle 22"/>
          <p:cNvSpPr/>
          <p:nvPr/>
        </p:nvSpPr>
        <p:spPr>
          <a:xfrm flipH="1">
            <a:off x="6443663" y="5451475"/>
            <a:ext cx="457200" cy="457200"/>
          </a:xfrm>
          <a:prstGeom prst="rect">
            <a:avLst/>
          </a:prstGeom>
          <a:solidFill>
            <a:schemeClr val="bg1">
              <a:lumMod val="75000"/>
            </a:schemeClr>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P</a:t>
            </a:r>
          </a:p>
        </p:txBody>
      </p:sp>
      <p:sp>
        <p:nvSpPr>
          <p:cNvPr id="24" name="Oval 23"/>
          <p:cNvSpPr/>
          <p:nvPr/>
        </p:nvSpPr>
        <p:spPr>
          <a:xfrm flipH="1">
            <a:off x="1173163" y="4622800"/>
            <a:ext cx="457200" cy="457200"/>
          </a:xfrm>
          <a:prstGeom prst="ellipse">
            <a:avLst/>
          </a:prstGeom>
          <a:solidFill>
            <a:schemeClr val="bg1"/>
          </a:solid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75000"/>
                  </a:prstClr>
                </a:solidFill>
                <a:effectLst/>
                <a:uLnTx/>
                <a:uFillTx/>
                <a:latin typeface="Calibri"/>
                <a:ea typeface="+mn-ea"/>
                <a:cs typeface="+mn-cs"/>
              </a:rPr>
              <a:t>P</a:t>
            </a:r>
          </a:p>
        </p:txBody>
      </p:sp>
      <p:sp>
        <p:nvSpPr>
          <p:cNvPr id="25" name="Oval 24"/>
          <p:cNvSpPr/>
          <p:nvPr/>
        </p:nvSpPr>
        <p:spPr>
          <a:xfrm flipH="1">
            <a:off x="2249488" y="5451475"/>
            <a:ext cx="457200" cy="457200"/>
          </a:xfrm>
          <a:prstGeom prst="ellipse">
            <a:avLst/>
          </a:prstGeom>
          <a:solidFill>
            <a:schemeClr val="bg1"/>
          </a:solid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75000"/>
                  </a:prstClr>
                </a:solidFill>
                <a:effectLst/>
                <a:uLnTx/>
                <a:uFillTx/>
                <a:latin typeface="Calibri"/>
                <a:ea typeface="+mn-ea"/>
                <a:cs typeface="+mn-cs"/>
              </a:rPr>
              <a:t>P</a:t>
            </a:r>
          </a:p>
        </p:txBody>
      </p:sp>
      <p:sp>
        <p:nvSpPr>
          <p:cNvPr id="29" name="Freeform 28"/>
          <p:cNvSpPr/>
          <p:nvPr/>
        </p:nvSpPr>
        <p:spPr>
          <a:xfrm flipH="1">
            <a:off x="119063" y="2867025"/>
            <a:ext cx="3748087" cy="340042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0" name="Freeform 29"/>
          <p:cNvSpPr/>
          <p:nvPr/>
        </p:nvSpPr>
        <p:spPr>
          <a:xfrm flipH="1">
            <a:off x="4310063" y="2867025"/>
            <a:ext cx="3748087" cy="340042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2" name="Freeform 31"/>
          <p:cNvSpPr/>
          <p:nvPr/>
        </p:nvSpPr>
        <p:spPr>
          <a:xfrm flipH="1">
            <a:off x="373063" y="3441700"/>
            <a:ext cx="6223000" cy="2825750"/>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3" name="Freeform 32"/>
          <p:cNvSpPr/>
          <p:nvPr/>
        </p:nvSpPr>
        <p:spPr>
          <a:xfrm flipH="1">
            <a:off x="4654550" y="3284538"/>
            <a:ext cx="4822825" cy="2982912"/>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4" name="Rectangle 33"/>
          <p:cNvSpPr/>
          <p:nvPr/>
        </p:nvSpPr>
        <p:spPr>
          <a:xfrm flipH="1">
            <a:off x="6215063" y="4081463"/>
            <a:ext cx="457200" cy="457200"/>
          </a:xfrm>
          <a:prstGeom prst="rect">
            <a:avLst/>
          </a:prstGeom>
          <a:solidFill>
            <a:schemeClr val="tx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R</a:t>
            </a:r>
          </a:p>
        </p:txBody>
      </p:sp>
      <p:sp>
        <p:nvSpPr>
          <p:cNvPr id="35" name="Rectangle 34"/>
          <p:cNvSpPr/>
          <p:nvPr/>
        </p:nvSpPr>
        <p:spPr>
          <a:xfrm flipH="1">
            <a:off x="5367338" y="4618038"/>
            <a:ext cx="457200" cy="457200"/>
          </a:xfrm>
          <a:prstGeom prst="rect">
            <a:avLst/>
          </a:prstGeom>
          <a:solidFill>
            <a:schemeClr val="accent2"/>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P</a:t>
            </a:r>
          </a:p>
        </p:txBody>
      </p:sp>
      <p:sp>
        <p:nvSpPr>
          <p:cNvPr id="36" name="Rectangle 35"/>
          <p:cNvSpPr/>
          <p:nvPr/>
        </p:nvSpPr>
        <p:spPr>
          <a:xfrm flipH="1">
            <a:off x="4760913" y="5751513"/>
            <a:ext cx="457200" cy="457200"/>
          </a:xfrm>
          <a:prstGeom prst="rect">
            <a:avLst/>
          </a:prstGeom>
          <a:solidFill>
            <a:schemeClr val="tx2"/>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R</a:t>
            </a:r>
          </a:p>
        </p:txBody>
      </p:sp>
      <p:sp>
        <p:nvSpPr>
          <p:cNvPr id="37" name="Rectangle 36"/>
          <p:cNvSpPr/>
          <p:nvPr/>
        </p:nvSpPr>
        <p:spPr>
          <a:xfrm flipH="1">
            <a:off x="6443663" y="5451475"/>
            <a:ext cx="457200" cy="457200"/>
          </a:xfrm>
          <a:prstGeom prst="rect">
            <a:avLst/>
          </a:prstGeom>
          <a:solidFill>
            <a:schemeClr val="accent2"/>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P</a:t>
            </a:r>
          </a:p>
        </p:txBody>
      </p:sp>
      <p:sp>
        <p:nvSpPr>
          <p:cNvPr id="38" name="Oval 37"/>
          <p:cNvSpPr/>
          <p:nvPr/>
        </p:nvSpPr>
        <p:spPr>
          <a:xfrm flipH="1">
            <a:off x="2020888" y="4081463"/>
            <a:ext cx="457200" cy="457200"/>
          </a:xfrm>
          <a:prstGeom prst="ellipse">
            <a:avLst/>
          </a:prstGeom>
          <a:solidFill>
            <a:schemeClr val="bg1"/>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B050"/>
                </a:solidFill>
                <a:effectLst/>
                <a:uLnTx/>
                <a:uFillTx/>
                <a:latin typeface="Calibri"/>
                <a:ea typeface="+mn-ea"/>
                <a:cs typeface="+mn-cs"/>
              </a:rPr>
              <a:t>R</a:t>
            </a:r>
          </a:p>
        </p:txBody>
      </p:sp>
      <p:sp>
        <p:nvSpPr>
          <p:cNvPr id="39" name="Oval 38"/>
          <p:cNvSpPr/>
          <p:nvPr/>
        </p:nvSpPr>
        <p:spPr>
          <a:xfrm flipH="1">
            <a:off x="1171575" y="4622800"/>
            <a:ext cx="457200" cy="457200"/>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Calibri"/>
                <a:ea typeface="+mn-ea"/>
                <a:cs typeface="+mn-cs"/>
              </a:rPr>
              <a:t>P</a:t>
            </a:r>
          </a:p>
        </p:txBody>
      </p:sp>
      <p:sp>
        <p:nvSpPr>
          <p:cNvPr id="40" name="Oval 39"/>
          <p:cNvSpPr/>
          <p:nvPr/>
        </p:nvSpPr>
        <p:spPr>
          <a:xfrm flipH="1">
            <a:off x="566738" y="5751513"/>
            <a:ext cx="457200" cy="457200"/>
          </a:xfrm>
          <a:prstGeom prst="ellipse">
            <a:avLst/>
          </a:prstGeom>
          <a:solidFill>
            <a:schemeClr val="bg1"/>
          </a:solid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B050"/>
                </a:solidFill>
                <a:effectLst/>
                <a:uLnTx/>
                <a:uFillTx/>
                <a:latin typeface="Calibri"/>
                <a:ea typeface="+mn-ea"/>
                <a:cs typeface="+mn-cs"/>
              </a:rPr>
              <a:t>R</a:t>
            </a:r>
          </a:p>
        </p:txBody>
      </p:sp>
      <p:sp>
        <p:nvSpPr>
          <p:cNvPr id="41" name="Oval 40"/>
          <p:cNvSpPr/>
          <p:nvPr/>
        </p:nvSpPr>
        <p:spPr>
          <a:xfrm flipH="1">
            <a:off x="2246313" y="5451475"/>
            <a:ext cx="457200" cy="457200"/>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Calibri"/>
                <a:ea typeface="+mn-ea"/>
                <a:cs typeface="+mn-cs"/>
              </a:rPr>
              <a:t>P</a:t>
            </a:r>
          </a:p>
        </p:txBody>
      </p:sp>
      <p:cxnSp>
        <p:nvCxnSpPr>
          <p:cNvPr id="28" name="Straight Arrow Connector 27"/>
          <p:cNvCxnSpPr/>
          <p:nvPr/>
        </p:nvCxnSpPr>
        <p:spPr>
          <a:xfrm flipV="1">
            <a:off x="87313" y="1912938"/>
            <a:ext cx="0" cy="4354512"/>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53975" y="6267450"/>
            <a:ext cx="9090025"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727075" y="1628775"/>
            <a:ext cx="7854950" cy="74612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Disturb-prone cells have higher threshold voltages</a:t>
            </a:r>
          </a:p>
        </p:txBody>
      </p:sp>
      <p:sp>
        <p:nvSpPr>
          <p:cNvPr id="44" name="Rounded Rectangle 43"/>
          <p:cNvSpPr/>
          <p:nvPr/>
        </p:nvSpPr>
        <p:spPr>
          <a:xfrm>
            <a:off x="727075" y="2460625"/>
            <a:ext cx="7854950" cy="74612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Disturb-resistant cells have lower threshold voltages</a:t>
            </a:r>
          </a:p>
        </p:txBody>
      </p:sp>
      <p:sp>
        <p:nvSpPr>
          <p:cNvPr id="46" name="Rectangle 45"/>
          <p:cNvSpPr/>
          <p:nvPr/>
        </p:nvSpPr>
        <p:spPr>
          <a:xfrm>
            <a:off x="763588" y="1114425"/>
            <a:ext cx="3732212" cy="522288"/>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a:ln>
                  <a:noFill/>
                </a:ln>
                <a:solidFill>
                  <a:srgbClr val="0000FF"/>
                </a:solidFill>
                <a:effectLst/>
                <a:uLnTx/>
                <a:uFillTx/>
                <a:latin typeface="Calibri"/>
                <a:ea typeface="Dotum" pitchFamily="34" charset="-127"/>
                <a:cs typeface="+mn-cs"/>
              </a:rPr>
              <a:t>After 250K read disturbs:</a:t>
            </a:r>
            <a:endParaRPr kumimoji="0" lang="ko-KR" altLang="ko-KR" sz="2800" b="0" i="0" u="none" strike="noStrike" kern="1200" cap="none" spc="0" normalizeH="0" baseline="0" noProof="0" dirty="0">
              <a:ln>
                <a:noFill/>
              </a:ln>
              <a:solidFill>
                <a:srgbClr val="0000FF"/>
              </a:solidFill>
              <a:effectLst/>
              <a:uLnTx/>
              <a:uFillTx/>
              <a:latin typeface="Calibri"/>
              <a:ea typeface="Dotum" pitchFamily="34" charset="-127"/>
              <a:cs typeface="+mn-cs"/>
            </a:endParaRPr>
          </a:p>
        </p:txBody>
      </p:sp>
      <p:sp>
        <p:nvSpPr>
          <p:cNvPr id="5" name="Freeform 4"/>
          <p:cNvSpPr/>
          <p:nvPr/>
        </p:nvSpPr>
        <p:spPr>
          <a:xfrm>
            <a:off x="3667125" y="4518025"/>
            <a:ext cx="2532063" cy="1685925"/>
          </a:xfrm>
          <a:custGeom>
            <a:avLst/>
            <a:gdLst>
              <a:gd name="connsiteX0" fmla="*/ 843708 w 2531414"/>
              <a:gd name="connsiteY0" fmla="*/ 69135 h 1685549"/>
              <a:gd name="connsiteX1" fmla="*/ 20748 w 2531414"/>
              <a:gd name="connsiteY1" fmla="*/ 114855 h 1685549"/>
              <a:gd name="connsiteX2" fmla="*/ 340788 w 2531414"/>
              <a:gd name="connsiteY2" fmla="*/ 770175 h 1685549"/>
              <a:gd name="connsiteX3" fmla="*/ 1346628 w 2531414"/>
              <a:gd name="connsiteY3" fmla="*/ 876855 h 1685549"/>
              <a:gd name="connsiteX4" fmla="*/ 2001948 w 2531414"/>
              <a:gd name="connsiteY4" fmla="*/ 1593135 h 1685549"/>
              <a:gd name="connsiteX5" fmla="*/ 2474388 w 2531414"/>
              <a:gd name="connsiteY5" fmla="*/ 1593135 h 1685549"/>
              <a:gd name="connsiteX6" fmla="*/ 2337228 w 2531414"/>
              <a:gd name="connsiteY6" fmla="*/ 831135 h 1685549"/>
              <a:gd name="connsiteX7" fmla="*/ 843708 w 2531414"/>
              <a:gd name="connsiteY7" fmla="*/ 69135 h 168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1414" h="1685549">
                <a:moveTo>
                  <a:pt x="843708" y="69135"/>
                </a:moveTo>
                <a:cubicBezTo>
                  <a:pt x="457628" y="-50245"/>
                  <a:pt x="104568" y="-1985"/>
                  <a:pt x="20748" y="114855"/>
                </a:cubicBezTo>
                <a:cubicBezTo>
                  <a:pt x="-63072" y="231695"/>
                  <a:pt x="119808" y="643175"/>
                  <a:pt x="340788" y="770175"/>
                </a:cubicBezTo>
                <a:cubicBezTo>
                  <a:pt x="561768" y="897175"/>
                  <a:pt x="1069768" y="739695"/>
                  <a:pt x="1346628" y="876855"/>
                </a:cubicBezTo>
                <a:cubicBezTo>
                  <a:pt x="1623488" y="1014015"/>
                  <a:pt x="1813988" y="1473755"/>
                  <a:pt x="2001948" y="1593135"/>
                </a:cubicBezTo>
                <a:cubicBezTo>
                  <a:pt x="2189908" y="1712515"/>
                  <a:pt x="2418508" y="1720135"/>
                  <a:pt x="2474388" y="1593135"/>
                </a:cubicBezTo>
                <a:cubicBezTo>
                  <a:pt x="2530268" y="1466135"/>
                  <a:pt x="2614088" y="1080055"/>
                  <a:pt x="2337228" y="831135"/>
                </a:cubicBezTo>
                <a:cubicBezTo>
                  <a:pt x="2060368" y="582215"/>
                  <a:pt x="1229788" y="188515"/>
                  <a:pt x="843708" y="69135"/>
                </a:cubicBezTo>
                <a:close/>
              </a:path>
            </a:pathLst>
          </a:cu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p:cNvSpPr txBox="1"/>
          <p:nvPr/>
        </p:nvSpPr>
        <p:spPr>
          <a:xfrm>
            <a:off x="2236788" y="5195888"/>
            <a:ext cx="2362200" cy="95408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0000"/>
                </a:solidFill>
                <a:effectLst/>
                <a:uLnTx/>
                <a:uFillTx/>
                <a:latin typeface="Calibri"/>
                <a:ea typeface="ＭＳ Ｐゴシック" panose="020B0600070205080204" pitchFamily="34" charset="-128"/>
                <a:cs typeface="+mn-cs"/>
              </a:rPr>
              <a:t>Disturb-prone</a:t>
            </a:r>
            <a:br>
              <a:rPr kumimoji="0" lang="en-US" sz="2800" b="0" i="0" u="none" strike="noStrike" kern="1200" cap="none" spc="0" normalizeH="0" baseline="0" noProof="0" dirty="0">
                <a:ln>
                  <a:noFill/>
                </a:ln>
                <a:solidFill>
                  <a:srgbClr val="FF0000"/>
                </a:solidFill>
                <a:effectLst/>
                <a:uLnTx/>
                <a:uFillTx/>
                <a:latin typeface="Calibri"/>
                <a:ea typeface="ＭＳ Ｐゴシック" panose="020B0600070205080204" pitchFamily="34" charset="-128"/>
                <a:cs typeface="+mn-cs"/>
              </a:rPr>
            </a:br>
            <a:r>
              <a:rPr kumimoji="0" lang="en-US" sz="2800" b="0" i="0" u="none" strike="noStrike" kern="1200" cap="none" spc="0" normalizeH="0" baseline="0" noProof="0" dirty="0">
                <a:ln>
                  <a:noFill/>
                </a:ln>
                <a:solidFill>
                  <a:srgbClr val="FF0000"/>
                </a:solidFill>
                <a:effectLst/>
                <a:uLnTx/>
                <a:uFillTx/>
                <a:latin typeface="Calibri"/>
                <a:ea typeface="ＭＳ Ｐゴシック" panose="020B0600070205080204" pitchFamily="34" charset="-128"/>
                <a:cs typeface="+mn-cs"/>
                <a:sym typeface="Wingdings" panose="05000000000000000000" pitchFamily="2" charset="2"/>
              </a:rPr>
              <a:t>ER state</a:t>
            </a:r>
            <a:endParaRPr kumimoji="0" lang="en-US" sz="2800" b="0" i="0" u="none" strike="noStrike" kern="1200" cap="none" spc="0" normalizeH="0" baseline="0" noProof="0" dirty="0">
              <a:ln>
                <a:noFill/>
              </a:ln>
              <a:solidFill>
                <a:srgbClr val="FF0000"/>
              </a:solidFill>
              <a:effectLst/>
              <a:uLnTx/>
              <a:uFillTx/>
              <a:latin typeface="Calibri"/>
              <a:ea typeface="ＭＳ Ｐゴシック" panose="020B0600070205080204" pitchFamily="34" charset="-128"/>
              <a:cs typeface="+mn-cs"/>
            </a:endParaRPr>
          </a:p>
        </p:txBody>
      </p:sp>
      <p:sp>
        <p:nvSpPr>
          <p:cNvPr id="7" name="Freeform 6"/>
          <p:cNvSpPr/>
          <p:nvPr/>
        </p:nvSpPr>
        <p:spPr>
          <a:xfrm>
            <a:off x="4443413" y="3775075"/>
            <a:ext cx="2495550" cy="2778125"/>
          </a:xfrm>
          <a:custGeom>
            <a:avLst/>
            <a:gdLst>
              <a:gd name="connsiteX0" fmla="*/ 327003 w 2496268"/>
              <a:gd name="connsiteY0" fmla="*/ 2640887 h 2778119"/>
              <a:gd name="connsiteX1" fmla="*/ 67923 w 2496268"/>
              <a:gd name="connsiteY1" fmla="*/ 1741727 h 2778119"/>
              <a:gd name="connsiteX2" fmla="*/ 1546203 w 2496268"/>
              <a:gd name="connsiteY2" fmla="*/ 202487 h 2778119"/>
              <a:gd name="connsiteX3" fmla="*/ 2460603 w 2496268"/>
              <a:gd name="connsiteY3" fmla="*/ 126287 h 2778119"/>
              <a:gd name="connsiteX4" fmla="*/ 2216763 w 2496268"/>
              <a:gd name="connsiteY4" fmla="*/ 1208327 h 2778119"/>
              <a:gd name="connsiteX5" fmla="*/ 1348083 w 2496268"/>
              <a:gd name="connsiteY5" fmla="*/ 1360727 h 2778119"/>
              <a:gd name="connsiteX6" fmla="*/ 1028043 w 2496268"/>
              <a:gd name="connsiteY6" fmla="*/ 2640887 h 2778119"/>
              <a:gd name="connsiteX7" fmla="*/ 327003 w 2496268"/>
              <a:gd name="connsiteY7" fmla="*/ 2640887 h 277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6268" h="2778119">
                <a:moveTo>
                  <a:pt x="327003" y="2640887"/>
                </a:moveTo>
                <a:cubicBezTo>
                  <a:pt x="166983" y="2491027"/>
                  <a:pt x="-135277" y="2148127"/>
                  <a:pt x="67923" y="1741727"/>
                </a:cubicBezTo>
                <a:cubicBezTo>
                  <a:pt x="271123" y="1335327"/>
                  <a:pt x="1147423" y="471727"/>
                  <a:pt x="1546203" y="202487"/>
                </a:cubicBezTo>
                <a:cubicBezTo>
                  <a:pt x="1944983" y="-66753"/>
                  <a:pt x="2348843" y="-41353"/>
                  <a:pt x="2460603" y="126287"/>
                </a:cubicBezTo>
                <a:cubicBezTo>
                  <a:pt x="2572363" y="293927"/>
                  <a:pt x="2402183" y="1002587"/>
                  <a:pt x="2216763" y="1208327"/>
                </a:cubicBezTo>
                <a:cubicBezTo>
                  <a:pt x="2031343" y="1414067"/>
                  <a:pt x="1546203" y="1121967"/>
                  <a:pt x="1348083" y="1360727"/>
                </a:cubicBezTo>
                <a:cubicBezTo>
                  <a:pt x="1149963" y="1599487"/>
                  <a:pt x="1200763" y="2427527"/>
                  <a:pt x="1028043" y="2640887"/>
                </a:cubicBezTo>
                <a:cubicBezTo>
                  <a:pt x="855323" y="2854247"/>
                  <a:pt x="487023" y="2790747"/>
                  <a:pt x="327003" y="2640887"/>
                </a:cubicBezTo>
                <a:close/>
              </a:path>
            </a:pathLst>
          </a:cu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2" name="TextBox 41"/>
          <p:cNvSpPr txBox="1"/>
          <p:nvPr/>
        </p:nvSpPr>
        <p:spPr>
          <a:xfrm>
            <a:off x="6107113" y="5008563"/>
            <a:ext cx="2660650" cy="95408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B050"/>
                </a:solidFill>
                <a:effectLst/>
                <a:uLnTx/>
                <a:uFillTx/>
                <a:latin typeface="Calibri"/>
                <a:ea typeface="ＭＳ Ｐゴシック" panose="020B0600070205080204" pitchFamily="34" charset="-128"/>
                <a:cs typeface="+mn-cs"/>
              </a:rPr>
              <a:t>Disturb-resistant</a:t>
            </a:r>
            <a:br>
              <a:rPr kumimoji="0" lang="en-US" sz="2800" b="0" i="0" u="none" strike="noStrike" kern="1200" cap="none" spc="0" normalizeH="0" baseline="0" noProof="0" dirty="0">
                <a:ln>
                  <a:noFill/>
                </a:ln>
                <a:solidFill>
                  <a:srgbClr val="00B050"/>
                </a:solidFill>
                <a:effectLst/>
                <a:uLnTx/>
                <a:uFillTx/>
                <a:latin typeface="Calibri"/>
                <a:ea typeface="ＭＳ Ｐゴシック" panose="020B0600070205080204" pitchFamily="34" charset="-128"/>
                <a:cs typeface="+mn-cs"/>
              </a:rPr>
            </a:br>
            <a:r>
              <a:rPr kumimoji="0" lang="en-US" sz="2800" b="0" i="0" u="none" strike="noStrike" kern="1200" cap="none" spc="0" normalizeH="0" baseline="0" noProof="0" dirty="0">
                <a:ln>
                  <a:noFill/>
                </a:ln>
                <a:solidFill>
                  <a:srgbClr val="00B050"/>
                </a:solidFill>
                <a:effectLst/>
                <a:uLnTx/>
                <a:uFillTx/>
                <a:latin typeface="Calibri"/>
                <a:ea typeface="ＭＳ Ｐゴシック" panose="020B0600070205080204" pitchFamily="34" charset="-128"/>
                <a:cs typeface="+mn-cs"/>
                <a:sym typeface="Wingdings" panose="05000000000000000000" pitchFamily="2" charset="2"/>
              </a:rPr>
              <a:t>P1 state</a:t>
            </a:r>
            <a:endParaRPr kumimoji="0" lang="en-US" sz="2800" b="0" i="0" u="none" strike="noStrike" kern="1200" cap="none" spc="0" normalizeH="0" baseline="0" noProof="0" dirty="0">
              <a:ln>
                <a:noFill/>
              </a:ln>
              <a:solidFill>
                <a:srgbClr val="00B050"/>
              </a:solidFill>
              <a:effectLst/>
              <a:uLnTx/>
              <a:uFillTx/>
              <a:latin typeface="Calibri"/>
              <a:ea typeface="ＭＳ Ｐゴシック" panose="020B0600070205080204" pitchFamily="34" charset="-128"/>
              <a:cs typeface="+mn-cs"/>
            </a:endParaRPr>
          </a:p>
        </p:txBody>
      </p:sp>
      <p:cxnSp>
        <p:nvCxnSpPr>
          <p:cNvPr id="10" name="Straight Connector 9"/>
          <p:cNvCxnSpPr/>
          <p:nvPr/>
        </p:nvCxnSpPr>
        <p:spPr>
          <a:xfrm>
            <a:off x="5383213" y="3284538"/>
            <a:ext cx="0" cy="2982912"/>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84881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par>
                          <p:cTn id="8" fill="hold" nodeType="afterGroup">
                            <p:stCondLst>
                              <p:cond delay="500"/>
                            </p:stCondLst>
                            <p:childTnLst>
                              <p:par>
                                <p:cTn id="9" presetID="42" presetClass="path" presetSubtype="0" accel="50000" decel="50000" fill="hold" grpId="0" nodeType="afterEffect">
                                  <p:stCondLst>
                                    <p:cond delay="0"/>
                                  </p:stCondLst>
                                  <p:childTnLst>
                                    <p:animMotion origin="layout" path="M 3.05556E-6 -2.22222E-6 L 0.025 -0.00764 " pathEditMode="relative" rAng="0" ptsTypes="AA">
                                      <p:cBhvr>
                                        <p:cTn id="10" dur="2000" fill="hold"/>
                                        <p:tgtEl>
                                          <p:spTgt spid="38"/>
                                        </p:tgtEl>
                                        <p:attrNameLst>
                                          <p:attrName>ppt_x</p:attrName>
                                          <p:attrName>ppt_y</p:attrName>
                                        </p:attrNameLst>
                                      </p:cBhvr>
                                      <p:rCtr x="1250" y="-394"/>
                                    </p:animMotion>
                                  </p:childTnLst>
                                </p:cTn>
                              </p:par>
                              <p:par>
                                <p:cTn id="11" presetID="42" presetClass="path" presetSubtype="0" accel="50000" decel="50000" fill="hold" grpId="0" nodeType="withEffect">
                                  <p:stCondLst>
                                    <p:cond delay="0"/>
                                  </p:stCondLst>
                                  <p:childTnLst>
                                    <p:animMotion origin="layout" path="M 5E-6 2.59259E-6 L 0.30556 0.00023 " pathEditMode="relative" rAng="0" ptsTypes="AA">
                                      <p:cBhvr>
                                        <p:cTn id="12" dur="2000" fill="hold"/>
                                        <p:tgtEl>
                                          <p:spTgt spid="39"/>
                                        </p:tgtEl>
                                        <p:attrNameLst>
                                          <p:attrName>ppt_x</p:attrName>
                                          <p:attrName>ppt_y</p:attrName>
                                        </p:attrNameLst>
                                      </p:cBhvr>
                                      <p:rCtr x="15278" y="0"/>
                                    </p:animMotion>
                                  </p:childTnLst>
                                </p:cTn>
                              </p:par>
                              <p:par>
                                <p:cTn id="13" presetID="42" presetClass="path" presetSubtype="0" accel="50000" decel="50000" fill="hold" grpId="0" nodeType="withEffect">
                                  <p:stCondLst>
                                    <p:cond delay="0"/>
                                  </p:stCondLst>
                                  <p:childTnLst>
                                    <p:animMotion origin="layout" path="M 8.33333E-7 -7.40741E-7 L 0.04132 -0.00949 " pathEditMode="relative" rAng="0" ptsTypes="AA">
                                      <p:cBhvr>
                                        <p:cTn id="14" dur="2000" fill="hold"/>
                                        <p:tgtEl>
                                          <p:spTgt spid="40"/>
                                        </p:tgtEl>
                                        <p:attrNameLst>
                                          <p:attrName>ppt_x</p:attrName>
                                          <p:attrName>ppt_y</p:attrName>
                                        </p:attrNameLst>
                                      </p:cBhvr>
                                      <p:rCtr x="2066" y="-486"/>
                                    </p:animMotion>
                                  </p:childTnLst>
                                </p:cTn>
                              </p:par>
                              <p:par>
                                <p:cTn id="15" presetID="42" presetClass="path" presetSubtype="0" accel="50000" decel="50000" fill="hold" grpId="0" nodeType="withEffect">
                                  <p:stCondLst>
                                    <p:cond delay="0"/>
                                  </p:stCondLst>
                                  <p:childTnLst>
                                    <p:animMotion origin="layout" path="M 2.77778E-7 -7.40741E-7 L 0.3684 -7.40741E-7 " pathEditMode="relative" rAng="0" ptsTypes="AA">
                                      <p:cBhvr>
                                        <p:cTn id="16" dur="2000" fill="hold"/>
                                        <p:tgtEl>
                                          <p:spTgt spid="41"/>
                                        </p:tgtEl>
                                        <p:attrNameLst>
                                          <p:attrName>ppt_x</p:attrName>
                                          <p:attrName>ppt_y</p:attrName>
                                        </p:attrNameLst>
                                      </p:cBhvr>
                                      <p:rCtr x="18420" y="0"/>
                                    </p:animMotion>
                                  </p:childTnLst>
                                </p:cTn>
                              </p:par>
                              <p:par>
                                <p:cTn id="17" presetID="42" presetClass="path" presetSubtype="0" accel="50000" decel="50000" fill="hold" grpId="0" nodeType="withEffect">
                                  <p:stCondLst>
                                    <p:cond delay="0"/>
                                  </p:stCondLst>
                                  <p:childTnLst>
                                    <p:animMotion origin="layout" path="M 2.5E-6 -2.22222E-6 L 0.01666 -0.00694 " pathEditMode="relative" rAng="0" ptsTypes="AA">
                                      <p:cBhvr>
                                        <p:cTn id="18" dur="2000" fill="hold"/>
                                        <p:tgtEl>
                                          <p:spTgt spid="34"/>
                                        </p:tgtEl>
                                        <p:attrNameLst>
                                          <p:attrName>ppt_x</p:attrName>
                                          <p:attrName>ppt_y</p:attrName>
                                        </p:attrNameLst>
                                      </p:cBhvr>
                                      <p:rCtr x="833" y="-347"/>
                                    </p:animMotion>
                                  </p:childTnLst>
                                </p:cTn>
                              </p:par>
                              <p:par>
                                <p:cTn id="19" presetID="42" presetClass="path" presetSubtype="0" accel="50000" decel="50000" fill="hold" grpId="0" nodeType="withEffect">
                                  <p:stCondLst>
                                    <p:cond delay="0"/>
                                  </p:stCondLst>
                                  <p:childTnLst>
                                    <p:animMotion origin="layout" path="M 8.33333E-7 -2.96296E-6 L 0.24635 0.00023 " pathEditMode="relative" rAng="0" ptsTypes="AA">
                                      <p:cBhvr>
                                        <p:cTn id="20" dur="2000" fill="hold"/>
                                        <p:tgtEl>
                                          <p:spTgt spid="35"/>
                                        </p:tgtEl>
                                        <p:attrNameLst>
                                          <p:attrName>ppt_x</p:attrName>
                                          <p:attrName>ppt_y</p:attrName>
                                        </p:attrNameLst>
                                      </p:cBhvr>
                                      <p:rCtr x="12309" y="0"/>
                                    </p:animMotion>
                                  </p:childTnLst>
                                </p:cTn>
                              </p:par>
                              <p:par>
                                <p:cTn id="21" presetID="42" presetClass="path" presetSubtype="0" accel="50000" decel="50000" fill="hold" grpId="0" nodeType="withEffect">
                                  <p:stCondLst>
                                    <p:cond delay="0"/>
                                  </p:stCondLst>
                                  <p:childTnLst>
                                    <p:animMotion origin="layout" path="M 2.5E-6 -7.40741E-7 L 0.17778 -7.40741E-7 " pathEditMode="relative" rAng="0" ptsTypes="AA">
                                      <p:cBhvr>
                                        <p:cTn id="22" dur="2000" fill="hold"/>
                                        <p:tgtEl>
                                          <p:spTgt spid="37"/>
                                        </p:tgtEl>
                                        <p:attrNameLst>
                                          <p:attrName>ppt_x</p:attrName>
                                          <p:attrName>ppt_y</p:attrName>
                                        </p:attrNameLst>
                                      </p:cBhvr>
                                      <p:rCtr x="8889" y="0"/>
                                    </p:animMotion>
                                  </p:childTnLst>
                                </p:cTn>
                              </p:par>
                              <p:par>
                                <p:cTn id="23" presetID="42" presetClass="path" presetSubtype="0" accel="50000" decel="50000" fill="hold" grpId="0" nodeType="withEffect">
                                  <p:stCondLst>
                                    <p:cond delay="0"/>
                                  </p:stCondLst>
                                  <p:childTnLst>
                                    <p:animMotion origin="layout" path="M 2.77778E-7 -7.40741E-7 L 0.025 -0.00347 " pathEditMode="relative" rAng="0" ptsTypes="AA">
                                      <p:cBhvr>
                                        <p:cTn id="24" dur="2000" fill="hold"/>
                                        <p:tgtEl>
                                          <p:spTgt spid="36"/>
                                        </p:tgtEl>
                                        <p:attrNameLst>
                                          <p:attrName>ppt_x</p:attrName>
                                          <p:attrName>ppt_y</p:attrName>
                                        </p:attrNameLst>
                                      </p:cBhvr>
                                      <p:rCtr x="1250" y="-185"/>
                                    </p:animMotion>
                                  </p:childTnLst>
                                </p:cTn>
                              </p:par>
                            </p:childTnLst>
                          </p:cTn>
                        </p:par>
                        <p:par>
                          <p:cTn id="25" fill="hold" nodeType="afterGroup">
                            <p:stCondLst>
                              <p:cond delay="2500"/>
                            </p:stCondLst>
                            <p:childTnLst>
                              <p:par>
                                <p:cTn id="26" presetID="10"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par>
                                <p:cTn id="32" presetID="10" presetClass="entr" presetSubtype="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0" presetClass="exit" presetSubtype="0" fill="hold" grpId="1" nodeType="clickEffect">
                                  <p:stCondLst>
                                    <p:cond delay="0"/>
                                  </p:stCondLst>
                                  <p:childTnLst>
                                    <p:animEffect transition="out" filter="fade">
                                      <p:cBhvr>
                                        <p:cTn id="59" dur="500"/>
                                        <p:tgtEl>
                                          <p:spTgt spid="38"/>
                                        </p:tgtEl>
                                      </p:cBhvr>
                                    </p:animEffect>
                                    <p:set>
                                      <p:cBhvr>
                                        <p:cTn id="60" dur="1" fill="hold">
                                          <p:stCondLst>
                                            <p:cond delay="499"/>
                                          </p:stCondLst>
                                        </p:cTn>
                                        <p:tgtEl>
                                          <p:spTgt spid="38"/>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40"/>
                                        </p:tgtEl>
                                      </p:cBhvr>
                                    </p:animEffect>
                                    <p:set>
                                      <p:cBhvr>
                                        <p:cTn id="63" dur="1" fill="hold">
                                          <p:stCondLst>
                                            <p:cond delay="499"/>
                                          </p:stCondLst>
                                        </p:cTn>
                                        <p:tgtEl>
                                          <p:spTgt spid="40"/>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34"/>
                                        </p:tgtEl>
                                      </p:cBhvr>
                                    </p:animEffect>
                                    <p:set>
                                      <p:cBhvr>
                                        <p:cTn id="66" dur="1" fill="hold">
                                          <p:stCondLst>
                                            <p:cond delay="499"/>
                                          </p:stCondLst>
                                        </p:cTn>
                                        <p:tgtEl>
                                          <p:spTgt spid="34"/>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36"/>
                                        </p:tgtEl>
                                      </p:cBhvr>
                                    </p:animEffect>
                                    <p:set>
                                      <p:cBhvr>
                                        <p:cTn id="69" dur="1" fill="hold">
                                          <p:stCondLst>
                                            <p:cond delay="499"/>
                                          </p:stCondLst>
                                        </p:cTn>
                                        <p:tgtEl>
                                          <p:spTgt spid="36"/>
                                        </p:tgtEl>
                                        <p:attrNameLst>
                                          <p:attrName>style.visibility</p:attrName>
                                        </p:attrNameLst>
                                      </p:cBhvr>
                                      <p:to>
                                        <p:strVal val="hidden"/>
                                      </p:to>
                                    </p:set>
                                  </p:childTnLst>
                                </p:cTn>
                              </p:par>
                              <p:par>
                                <p:cTn id="70" presetID="10" presetClass="exit" presetSubtype="0" fill="hold" nodeType="withEffect">
                                  <p:stCondLst>
                                    <p:cond delay="0"/>
                                  </p:stCondLst>
                                  <p:childTnLst>
                                    <p:animEffect transition="out" filter="fade">
                                      <p:cBhvr>
                                        <p:cTn id="71" dur="500"/>
                                        <p:tgtEl>
                                          <p:spTgt spid="18"/>
                                        </p:tgtEl>
                                      </p:cBhvr>
                                    </p:animEffect>
                                    <p:set>
                                      <p:cBhvr>
                                        <p:cTn id="72" dur="1" fill="hold">
                                          <p:stCondLst>
                                            <p:cond delay="499"/>
                                          </p:stCondLst>
                                        </p:cTn>
                                        <p:tgtEl>
                                          <p:spTgt spid="18"/>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19"/>
                                        </p:tgtEl>
                                      </p:cBhvr>
                                    </p:animEffect>
                                    <p:set>
                                      <p:cBhvr>
                                        <p:cTn id="75" dur="1" fill="hold">
                                          <p:stCondLst>
                                            <p:cond delay="499"/>
                                          </p:stCondLst>
                                        </p:cTn>
                                        <p:tgtEl>
                                          <p:spTgt spid="19"/>
                                        </p:tgtEl>
                                        <p:attrNameLst>
                                          <p:attrName>style.visibility</p:attrName>
                                        </p:attrNameLst>
                                      </p:cBhvr>
                                      <p:to>
                                        <p:strVal val="hidden"/>
                                      </p:to>
                                    </p:set>
                                  </p:childTnLst>
                                </p:cTn>
                              </p:par>
                              <p:par>
                                <p:cTn id="76" presetID="10" presetClass="exit" presetSubtype="0" fill="hold" nodeType="withEffect">
                                  <p:stCondLst>
                                    <p:cond delay="0"/>
                                  </p:stCondLst>
                                  <p:childTnLst>
                                    <p:animEffect transition="out" filter="fade">
                                      <p:cBhvr>
                                        <p:cTn id="77" dur="500"/>
                                        <p:tgtEl>
                                          <p:spTgt spid="20"/>
                                        </p:tgtEl>
                                      </p:cBhvr>
                                    </p:animEffect>
                                    <p:set>
                                      <p:cBhvr>
                                        <p:cTn id="78" dur="1" fill="hold">
                                          <p:stCondLst>
                                            <p:cond delay="499"/>
                                          </p:stCondLst>
                                        </p:cTn>
                                        <p:tgtEl>
                                          <p:spTgt spid="20"/>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21"/>
                                        </p:tgtEl>
                                      </p:cBhvr>
                                    </p:animEffect>
                                    <p:set>
                                      <p:cBhvr>
                                        <p:cTn id="81" dur="1" fill="hold">
                                          <p:stCondLst>
                                            <p:cond delay="499"/>
                                          </p:stCondLst>
                                        </p:cTn>
                                        <p:tgtEl>
                                          <p:spTgt spid="21"/>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24"/>
                                        </p:tgtEl>
                                      </p:cBhvr>
                                    </p:animEffect>
                                    <p:set>
                                      <p:cBhvr>
                                        <p:cTn id="84" dur="1" fill="hold">
                                          <p:stCondLst>
                                            <p:cond delay="499"/>
                                          </p:stCondLst>
                                        </p:cTn>
                                        <p:tgtEl>
                                          <p:spTgt spid="24"/>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25"/>
                                        </p:tgtEl>
                                      </p:cBhvr>
                                    </p:animEffect>
                                    <p:set>
                                      <p:cBhvr>
                                        <p:cTn id="87" dur="1" fill="hold">
                                          <p:stCondLst>
                                            <p:cond delay="499"/>
                                          </p:stCondLst>
                                        </p:cTn>
                                        <p:tgtEl>
                                          <p:spTgt spid="25"/>
                                        </p:tgtEl>
                                        <p:attrNameLst>
                                          <p:attrName>style.visibility</p:attrName>
                                        </p:attrNameLst>
                                      </p:cBhvr>
                                      <p:to>
                                        <p:strVal val="hidden"/>
                                      </p:to>
                                    </p:set>
                                  </p:childTnLst>
                                </p:cTn>
                              </p:par>
                              <p:par>
                                <p:cTn id="88" presetID="10" presetClass="exit" presetSubtype="0" fill="hold" grpId="1" nodeType="withEffect">
                                  <p:stCondLst>
                                    <p:cond delay="0"/>
                                  </p:stCondLst>
                                  <p:childTnLst>
                                    <p:animEffect transition="out" filter="fade">
                                      <p:cBhvr>
                                        <p:cTn id="89" dur="500"/>
                                        <p:tgtEl>
                                          <p:spTgt spid="22"/>
                                        </p:tgtEl>
                                      </p:cBhvr>
                                    </p:animEffect>
                                    <p:set>
                                      <p:cBhvr>
                                        <p:cTn id="90" dur="1" fill="hold">
                                          <p:stCondLst>
                                            <p:cond delay="499"/>
                                          </p:stCondLst>
                                        </p:cTn>
                                        <p:tgtEl>
                                          <p:spTgt spid="22"/>
                                        </p:tgtEl>
                                        <p:attrNameLst>
                                          <p:attrName>style.visibility</p:attrName>
                                        </p:attrNameLst>
                                      </p:cBhvr>
                                      <p:to>
                                        <p:strVal val="hidden"/>
                                      </p:to>
                                    </p:set>
                                  </p:childTnLst>
                                </p:cTn>
                              </p:par>
                              <p:par>
                                <p:cTn id="91" presetID="10" presetClass="exit" presetSubtype="0" fill="hold" grpId="1" nodeType="withEffect">
                                  <p:stCondLst>
                                    <p:cond delay="0"/>
                                  </p:stCondLst>
                                  <p:childTnLst>
                                    <p:animEffect transition="out" filter="fade">
                                      <p:cBhvr>
                                        <p:cTn id="92" dur="500"/>
                                        <p:tgtEl>
                                          <p:spTgt spid="23"/>
                                        </p:tgtEl>
                                      </p:cBhvr>
                                    </p:animEffect>
                                    <p:set>
                                      <p:cBhvr>
                                        <p:cTn id="93" dur="1" fill="hold">
                                          <p:stCondLst>
                                            <p:cond delay="499"/>
                                          </p:stCondLst>
                                        </p:cTn>
                                        <p:tgtEl>
                                          <p:spTgt spid="23"/>
                                        </p:tgtEl>
                                        <p:attrNameLst>
                                          <p:attrName>style.visibility</p:attrName>
                                        </p:attrNameLst>
                                      </p:cBhvr>
                                      <p:to>
                                        <p:strVal val="hidden"/>
                                      </p:to>
                                    </p:set>
                                  </p:childTnLst>
                                </p:cTn>
                              </p:par>
                              <p:par>
                                <p:cTn id="94" presetID="10" presetClass="entr" presetSubtype="0" fill="hold" grpId="0" nodeType="withEffect">
                                  <p:stCondLst>
                                    <p:cond delay="0"/>
                                  </p:stCondLst>
                                  <p:childTnLst>
                                    <p:set>
                                      <p:cBhvr>
                                        <p:cTn id="95" dur="1" fill="hold">
                                          <p:stCondLst>
                                            <p:cond delay="0"/>
                                          </p:stCondLst>
                                        </p:cTn>
                                        <p:tgtEl>
                                          <p:spTgt spid="8"/>
                                        </p:tgtEl>
                                        <p:attrNameLst>
                                          <p:attrName>style.visibility</p:attrName>
                                        </p:attrNameLst>
                                      </p:cBhvr>
                                      <p:to>
                                        <p:strVal val="visible"/>
                                      </p:to>
                                    </p:set>
                                    <p:animEffect transition="in" filter="fade">
                                      <p:cBhvr>
                                        <p:cTn id="96" dur="500"/>
                                        <p:tgtEl>
                                          <p:spTgt spid="8"/>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10" presetClass="entr" presetSubtype="0" fill="hold" grpId="2" nodeType="click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500"/>
                                        <p:tgtEl>
                                          <p:spTgt spid="38"/>
                                        </p:tgtEl>
                                      </p:cBhvr>
                                    </p:animEffect>
                                  </p:childTnLst>
                                </p:cTn>
                              </p:par>
                              <p:par>
                                <p:cTn id="102" presetID="10" presetClass="entr" presetSubtype="0" fill="hold" grpId="2" nodeType="with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fade">
                                      <p:cBhvr>
                                        <p:cTn id="104" dur="500"/>
                                        <p:tgtEl>
                                          <p:spTgt spid="40"/>
                                        </p:tgtEl>
                                      </p:cBhvr>
                                    </p:animEffect>
                                  </p:childTnLst>
                                </p:cTn>
                              </p:par>
                              <p:par>
                                <p:cTn id="105" presetID="10" presetClass="entr" presetSubtype="0" fill="hold" grpId="2" nodeType="withEffect">
                                  <p:stCondLst>
                                    <p:cond delay="0"/>
                                  </p:stCondLst>
                                  <p:childTnLst>
                                    <p:set>
                                      <p:cBhvr>
                                        <p:cTn id="106" dur="1" fill="hold">
                                          <p:stCondLst>
                                            <p:cond delay="0"/>
                                          </p:stCondLst>
                                        </p:cTn>
                                        <p:tgtEl>
                                          <p:spTgt spid="34"/>
                                        </p:tgtEl>
                                        <p:attrNameLst>
                                          <p:attrName>style.visibility</p:attrName>
                                        </p:attrNameLst>
                                      </p:cBhvr>
                                      <p:to>
                                        <p:strVal val="visible"/>
                                      </p:to>
                                    </p:set>
                                    <p:animEffect transition="in" filter="fade">
                                      <p:cBhvr>
                                        <p:cTn id="107" dur="500"/>
                                        <p:tgtEl>
                                          <p:spTgt spid="34"/>
                                        </p:tgtEl>
                                      </p:cBhvr>
                                    </p:animEffect>
                                  </p:childTnLst>
                                </p:cTn>
                              </p:par>
                              <p:par>
                                <p:cTn id="108" presetID="10" presetClass="entr" presetSubtype="0" fill="hold" grpId="2" nodeType="with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500"/>
                                        <p:tgtEl>
                                          <p:spTgt spid="36"/>
                                        </p:tgtEl>
                                      </p:cBhvr>
                                    </p:animEffect>
                                  </p:childTnLst>
                                </p:cTn>
                              </p:par>
                              <p:par>
                                <p:cTn id="111" presetID="10" presetClass="exit" presetSubtype="0" fill="hold" grpId="1" nodeType="withEffect">
                                  <p:stCondLst>
                                    <p:cond delay="0"/>
                                  </p:stCondLst>
                                  <p:childTnLst>
                                    <p:animEffect transition="out" filter="fade">
                                      <p:cBhvr>
                                        <p:cTn id="112" dur="500"/>
                                        <p:tgtEl>
                                          <p:spTgt spid="39"/>
                                        </p:tgtEl>
                                      </p:cBhvr>
                                    </p:animEffect>
                                    <p:set>
                                      <p:cBhvr>
                                        <p:cTn id="113" dur="1" fill="hold">
                                          <p:stCondLst>
                                            <p:cond delay="499"/>
                                          </p:stCondLst>
                                        </p:cTn>
                                        <p:tgtEl>
                                          <p:spTgt spid="39"/>
                                        </p:tgtEl>
                                        <p:attrNameLst>
                                          <p:attrName>style.visibility</p:attrName>
                                        </p:attrNameLst>
                                      </p:cBhvr>
                                      <p:to>
                                        <p:strVal val="hidden"/>
                                      </p:to>
                                    </p:set>
                                  </p:childTnLst>
                                </p:cTn>
                              </p:par>
                              <p:par>
                                <p:cTn id="114" presetID="10" presetClass="exit" presetSubtype="0" fill="hold" grpId="1" nodeType="withEffect">
                                  <p:stCondLst>
                                    <p:cond delay="0"/>
                                  </p:stCondLst>
                                  <p:childTnLst>
                                    <p:animEffect transition="out" filter="fade">
                                      <p:cBhvr>
                                        <p:cTn id="115" dur="500"/>
                                        <p:tgtEl>
                                          <p:spTgt spid="41"/>
                                        </p:tgtEl>
                                      </p:cBhvr>
                                    </p:animEffect>
                                    <p:set>
                                      <p:cBhvr>
                                        <p:cTn id="116" dur="1" fill="hold">
                                          <p:stCondLst>
                                            <p:cond delay="499"/>
                                          </p:stCondLst>
                                        </p:cTn>
                                        <p:tgtEl>
                                          <p:spTgt spid="41"/>
                                        </p:tgtEl>
                                        <p:attrNameLst>
                                          <p:attrName>style.visibility</p:attrName>
                                        </p:attrNameLst>
                                      </p:cBhvr>
                                      <p:to>
                                        <p:strVal val="hidden"/>
                                      </p:to>
                                    </p:set>
                                  </p:childTnLst>
                                </p:cTn>
                              </p:par>
                              <p:par>
                                <p:cTn id="117" presetID="10" presetClass="exit" presetSubtype="0" fill="hold" grpId="1" nodeType="withEffect">
                                  <p:stCondLst>
                                    <p:cond delay="0"/>
                                  </p:stCondLst>
                                  <p:childTnLst>
                                    <p:animEffect transition="out" filter="fade">
                                      <p:cBhvr>
                                        <p:cTn id="118" dur="500"/>
                                        <p:tgtEl>
                                          <p:spTgt spid="35"/>
                                        </p:tgtEl>
                                      </p:cBhvr>
                                    </p:animEffect>
                                    <p:set>
                                      <p:cBhvr>
                                        <p:cTn id="119" dur="1" fill="hold">
                                          <p:stCondLst>
                                            <p:cond delay="499"/>
                                          </p:stCondLst>
                                        </p:cTn>
                                        <p:tgtEl>
                                          <p:spTgt spid="35"/>
                                        </p:tgtEl>
                                        <p:attrNameLst>
                                          <p:attrName>style.visibility</p:attrName>
                                        </p:attrNameLst>
                                      </p:cBhvr>
                                      <p:to>
                                        <p:strVal val="hidden"/>
                                      </p:to>
                                    </p:set>
                                  </p:childTnLst>
                                </p:cTn>
                              </p:par>
                              <p:par>
                                <p:cTn id="120" presetID="10" presetClass="exit" presetSubtype="0" fill="hold" grpId="1" nodeType="withEffect">
                                  <p:stCondLst>
                                    <p:cond delay="0"/>
                                  </p:stCondLst>
                                  <p:childTnLst>
                                    <p:animEffect transition="out" filter="fade">
                                      <p:cBhvr>
                                        <p:cTn id="121" dur="500"/>
                                        <p:tgtEl>
                                          <p:spTgt spid="37"/>
                                        </p:tgtEl>
                                      </p:cBhvr>
                                    </p:animEffect>
                                    <p:set>
                                      <p:cBhvr>
                                        <p:cTn id="122" dur="1" fill="hold">
                                          <p:stCondLst>
                                            <p:cond delay="499"/>
                                          </p:stCondLst>
                                        </p:cTn>
                                        <p:tgtEl>
                                          <p:spTgt spid="37"/>
                                        </p:tgtEl>
                                        <p:attrNameLst>
                                          <p:attrName>style.visibility</p:attrName>
                                        </p:attrNameLst>
                                      </p:cBhvr>
                                      <p:to>
                                        <p:strVal val="hidden"/>
                                      </p:to>
                                    </p:set>
                                  </p:childTnLst>
                                </p:cTn>
                              </p:par>
                              <p:par>
                                <p:cTn id="123" presetID="10" presetClass="entr" presetSubtype="0" fill="hold" grpId="0" nodeType="withEffect">
                                  <p:stCondLst>
                                    <p:cond delay="0"/>
                                  </p:stCondLst>
                                  <p:childTnLst>
                                    <p:set>
                                      <p:cBhvr>
                                        <p:cTn id="124" dur="1" fill="hold">
                                          <p:stCondLst>
                                            <p:cond delay="0"/>
                                          </p:stCondLst>
                                        </p:cTn>
                                        <p:tgtEl>
                                          <p:spTgt spid="44"/>
                                        </p:tgtEl>
                                        <p:attrNameLst>
                                          <p:attrName>style.visibility</p:attrName>
                                        </p:attrNameLst>
                                      </p:cBhvr>
                                      <p:to>
                                        <p:strVal val="visible"/>
                                      </p:to>
                                    </p:set>
                                    <p:animEffect transition="in" filter="fade">
                                      <p:cBhvr>
                                        <p:cTn id="125" dur="500"/>
                                        <p:tgtEl>
                                          <p:spTgt spid="44"/>
                                        </p:tgtEl>
                                      </p:cBhvr>
                                    </p:animEffect>
                                  </p:childTnLst>
                                </p:cTn>
                              </p:par>
                            </p:childTnLst>
                          </p:cTn>
                        </p:par>
                      </p:childTnLst>
                    </p:cTn>
                  </p:par>
                  <p:par>
                    <p:cTn id="126" fill="hold" nodeType="clickPar">
                      <p:stCondLst>
                        <p:cond delay="indefinite"/>
                      </p:stCondLst>
                      <p:childTnLst>
                        <p:par>
                          <p:cTn id="127" fill="hold" nodeType="withGroup">
                            <p:stCondLst>
                              <p:cond delay="0"/>
                            </p:stCondLst>
                            <p:childTnLst>
                              <p:par>
                                <p:cTn id="128" presetID="10" presetClass="exit" presetSubtype="0" fill="hold" grpId="3" nodeType="clickEffect">
                                  <p:stCondLst>
                                    <p:cond delay="0"/>
                                  </p:stCondLst>
                                  <p:childTnLst>
                                    <p:animEffect transition="out" filter="fade">
                                      <p:cBhvr>
                                        <p:cTn id="129" dur="500"/>
                                        <p:tgtEl>
                                          <p:spTgt spid="38"/>
                                        </p:tgtEl>
                                      </p:cBhvr>
                                    </p:animEffect>
                                    <p:set>
                                      <p:cBhvr>
                                        <p:cTn id="130" dur="1" fill="hold">
                                          <p:stCondLst>
                                            <p:cond delay="499"/>
                                          </p:stCondLst>
                                        </p:cTn>
                                        <p:tgtEl>
                                          <p:spTgt spid="38"/>
                                        </p:tgtEl>
                                        <p:attrNameLst>
                                          <p:attrName>style.visibility</p:attrName>
                                        </p:attrNameLst>
                                      </p:cBhvr>
                                      <p:to>
                                        <p:strVal val="hidden"/>
                                      </p:to>
                                    </p:set>
                                  </p:childTnLst>
                                </p:cTn>
                              </p:par>
                              <p:par>
                                <p:cTn id="131" presetID="10" presetClass="exit" presetSubtype="0" fill="hold" grpId="3" nodeType="withEffect">
                                  <p:stCondLst>
                                    <p:cond delay="0"/>
                                  </p:stCondLst>
                                  <p:childTnLst>
                                    <p:animEffect transition="out" filter="fade">
                                      <p:cBhvr>
                                        <p:cTn id="132" dur="500"/>
                                        <p:tgtEl>
                                          <p:spTgt spid="40"/>
                                        </p:tgtEl>
                                      </p:cBhvr>
                                    </p:animEffect>
                                    <p:set>
                                      <p:cBhvr>
                                        <p:cTn id="133" dur="1" fill="hold">
                                          <p:stCondLst>
                                            <p:cond delay="499"/>
                                          </p:stCondLst>
                                        </p:cTn>
                                        <p:tgtEl>
                                          <p:spTgt spid="40"/>
                                        </p:tgtEl>
                                        <p:attrNameLst>
                                          <p:attrName>style.visibility</p:attrName>
                                        </p:attrNameLst>
                                      </p:cBhvr>
                                      <p:to>
                                        <p:strVal val="hidden"/>
                                      </p:to>
                                    </p:set>
                                  </p:childTnLst>
                                </p:cTn>
                              </p:par>
                              <p:par>
                                <p:cTn id="134" presetID="10" presetClass="entr" presetSubtype="0" fill="hold" grpId="2" nodeType="withEffect">
                                  <p:stCondLst>
                                    <p:cond delay="0"/>
                                  </p:stCondLst>
                                  <p:childTnLst>
                                    <p:set>
                                      <p:cBhvr>
                                        <p:cTn id="135" dur="1" fill="hold">
                                          <p:stCondLst>
                                            <p:cond delay="0"/>
                                          </p:stCondLst>
                                        </p:cTn>
                                        <p:tgtEl>
                                          <p:spTgt spid="39"/>
                                        </p:tgtEl>
                                        <p:attrNameLst>
                                          <p:attrName>style.visibility</p:attrName>
                                        </p:attrNameLst>
                                      </p:cBhvr>
                                      <p:to>
                                        <p:strVal val="visible"/>
                                      </p:to>
                                    </p:set>
                                    <p:animEffect transition="in" filter="fade">
                                      <p:cBhvr>
                                        <p:cTn id="136" dur="500"/>
                                        <p:tgtEl>
                                          <p:spTgt spid="39"/>
                                        </p:tgtEl>
                                      </p:cBhvr>
                                    </p:animEffect>
                                  </p:childTnLst>
                                </p:cTn>
                              </p:par>
                              <p:par>
                                <p:cTn id="137" presetID="10" presetClass="entr" presetSubtype="0" fill="hold" grpId="2" nodeType="withEffect">
                                  <p:stCondLst>
                                    <p:cond delay="0"/>
                                  </p:stCondLst>
                                  <p:childTnLst>
                                    <p:set>
                                      <p:cBhvr>
                                        <p:cTn id="138" dur="1" fill="hold">
                                          <p:stCondLst>
                                            <p:cond delay="0"/>
                                          </p:stCondLst>
                                        </p:cTn>
                                        <p:tgtEl>
                                          <p:spTgt spid="41"/>
                                        </p:tgtEl>
                                        <p:attrNameLst>
                                          <p:attrName>style.visibility</p:attrName>
                                        </p:attrNameLst>
                                      </p:cBhvr>
                                      <p:to>
                                        <p:strVal val="visible"/>
                                      </p:to>
                                    </p:set>
                                    <p:animEffect transition="in" filter="fade">
                                      <p:cBhvr>
                                        <p:cTn id="139" dur="500"/>
                                        <p:tgtEl>
                                          <p:spTgt spid="41"/>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6"/>
                                        </p:tgtEl>
                                        <p:attrNameLst>
                                          <p:attrName>style.visibility</p:attrName>
                                        </p:attrNameLst>
                                      </p:cBhvr>
                                      <p:to>
                                        <p:strVal val="visible"/>
                                      </p:to>
                                    </p:set>
                                    <p:animEffect transition="in" filter="fade">
                                      <p:cBhvr>
                                        <p:cTn id="142" dur="500"/>
                                        <p:tgtEl>
                                          <p:spTgt spid="6"/>
                                        </p:tgtEl>
                                      </p:cBhvr>
                                    </p:animEffect>
                                  </p:childTnLst>
                                </p:cTn>
                              </p:par>
                              <p:par>
                                <p:cTn id="143" presetID="10" presetClass="entr" presetSubtype="0" fill="hold" nodeType="withEffect">
                                  <p:stCondLst>
                                    <p:cond delay="0"/>
                                  </p:stCondLst>
                                  <p:childTnLst>
                                    <p:set>
                                      <p:cBhvr>
                                        <p:cTn id="144" dur="1" fill="hold">
                                          <p:stCondLst>
                                            <p:cond delay="0"/>
                                          </p:stCondLst>
                                        </p:cTn>
                                        <p:tgtEl>
                                          <p:spTgt spid="5"/>
                                        </p:tgtEl>
                                        <p:attrNameLst>
                                          <p:attrName>style.visibility</p:attrName>
                                        </p:attrNameLst>
                                      </p:cBhvr>
                                      <p:to>
                                        <p:strVal val="visible"/>
                                      </p:to>
                                    </p:set>
                                    <p:animEffect transition="in" filter="fade">
                                      <p:cBhvr>
                                        <p:cTn id="145" dur="500"/>
                                        <p:tgtEl>
                                          <p:spTgt spid="5"/>
                                        </p:tgtEl>
                                      </p:cBhvr>
                                    </p:animEffect>
                                  </p:childTnLst>
                                </p:cTn>
                              </p:par>
                              <p:par>
                                <p:cTn id="146" presetID="10" presetClass="entr" presetSubtype="0" fill="hold" nodeType="withEffect">
                                  <p:stCondLst>
                                    <p:cond delay="0"/>
                                  </p:stCondLst>
                                  <p:childTnLst>
                                    <p:set>
                                      <p:cBhvr>
                                        <p:cTn id="147" dur="1" fill="hold">
                                          <p:stCondLst>
                                            <p:cond delay="0"/>
                                          </p:stCondLst>
                                        </p:cTn>
                                        <p:tgtEl>
                                          <p:spTgt spid="7"/>
                                        </p:tgtEl>
                                        <p:attrNameLst>
                                          <p:attrName>style.visibility</p:attrName>
                                        </p:attrNameLst>
                                      </p:cBhvr>
                                      <p:to>
                                        <p:strVal val="visible"/>
                                      </p:to>
                                    </p:set>
                                    <p:animEffect transition="in" filter="fade">
                                      <p:cBhvr>
                                        <p:cTn id="148" dur="500"/>
                                        <p:tgtEl>
                                          <p:spTgt spid="7"/>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42"/>
                                        </p:tgtEl>
                                        <p:attrNameLst>
                                          <p:attrName>style.visibility</p:attrName>
                                        </p:attrNameLst>
                                      </p:cBhvr>
                                      <p:to>
                                        <p:strVal val="visible"/>
                                      </p:to>
                                    </p:set>
                                    <p:animEffect transition="in" filter="fade">
                                      <p:cBhvr>
                                        <p:cTn id="151" dur="500"/>
                                        <p:tgtEl>
                                          <p:spTgt spid="42"/>
                                        </p:tgtEl>
                                      </p:cBhvr>
                                    </p:animEffect>
                                  </p:childTnLst>
                                </p:cTn>
                              </p:par>
                              <p:par>
                                <p:cTn id="152" presetID="10" presetClass="entr" presetSubtype="0" fill="hold" nodeType="withEffect">
                                  <p:stCondLst>
                                    <p:cond delay="0"/>
                                  </p:stCondLst>
                                  <p:childTnLst>
                                    <p:set>
                                      <p:cBhvr>
                                        <p:cTn id="153" dur="1" fill="hold">
                                          <p:stCondLst>
                                            <p:cond delay="0"/>
                                          </p:stCondLst>
                                        </p:cTn>
                                        <p:tgtEl>
                                          <p:spTgt spid="10"/>
                                        </p:tgtEl>
                                        <p:attrNameLst>
                                          <p:attrName>style.visibility</p:attrName>
                                        </p:attrNameLst>
                                      </p:cBhvr>
                                      <p:to>
                                        <p:strVal val="visible"/>
                                      </p:to>
                                    </p:set>
                                    <p:animEffect transition="in" filter="fade">
                                      <p:cBhvr>
                                        <p:cTn id="15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34" grpId="0" animBg="1"/>
      <p:bldP spid="34" grpId="1" animBg="1"/>
      <p:bldP spid="34" grpId="2" animBg="1"/>
      <p:bldP spid="35" grpId="0" animBg="1"/>
      <p:bldP spid="35" grpId="1" animBg="1"/>
      <p:bldP spid="36" grpId="0" animBg="1"/>
      <p:bldP spid="36" grpId="1" animBg="1"/>
      <p:bldP spid="36" grpId="2" animBg="1"/>
      <p:bldP spid="37" grpId="0" animBg="1"/>
      <p:bldP spid="37" grpId="1" animBg="1"/>
      <p:bldP spid="38" grpId="0" animBg="1"/>
      <p:bldP spid="38" grpId="1" animBg="1"/>
      <p:bldP spid="38" grpId="2" animBg="1"/>
      <p:bldP spid="38" grpId="3" animBg="1"/>
      <p:bldP spid="39" grpId="0" animBg="1"/>
      <p:bldP spid="39" grpId="1" animBg="1"/>
      <p:bldP spid="39" grpId="2" animBg="1"/>
      <p:bldP spid="40" grpId="0" animBg="1"/>
      <p:bldP spid="40" grpId="1" animBg="1"/>
      <p:bldP spid="40" grpId="2" animBg="1"/>
      <p:bldP spid="40" grpId="3" animBg="1"/>
      <p:bldP spid="41" grpId="0" animBg="1"/>
      <p:bldP spid="41" grpId="1" animBg="1"/>
      <p:bldP spid="41" grpId="2" animBg="1"/>
      <p:bldP spid="8" grpId="0" animBg="1"/>
      <p:bldP spid="44" grpId="0" animBg="1"/>
      <p:bldP spid="46" grpId="0"/>
      <p:bldP spid="6" grpId="0"/>
      <p:bldP spid="42"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a:ea typeface="+mj-ea"/>
                <a:cs typeface="+mj-cs"/>
              </a:rPr>
              <a:t>Read Disturb Oriented Error Recovery (RDR)</a:t>
            </a:r>
          </a:p>
        </p:txBody>
      </p:sp>
      <p:sp>
        <p:nvSpPr>
          <p:cNvPr id="4" name="Content Placeholder 3"/>
          <p:cNvSpPr>
            <a:spLocks noGrp="1"/>
          </p:cNvSpPr>
          <p:nvPr>
            <p:ph idx="1"/>
          </p:nvPr>
        </p:nvSpPr>
        <p:spPr/>
        <p:txBody>
          <a:bodyPr/>
          <a:lstStyle/>
          <a:p>
            <a:pPr eaLnBrk="1" hangingPunct="1"/>
            <a:r>
              <a:rPr lang="en-US" altLang="en-US" dirty="0">
                <a:ea typeface="ＭＳ Ｐゴシック" charset="-128"/>
              </a:rPr>
              <a:t>Triggered by an uncorrectable flash error</a:t>
            </a:r>
          </a:p>
          <a:p>
            <a:pPr lvl="1" eaLnBrk="1" hangingPunct="1"/>
            <a:r>
              <a:rPr lang="en-US" altLang="en-US" dirty="0">
                <a:solidFill>
                  <a:schemeClr val="accent1"/>
                </a:solidFill>
                <a:ea typeface="ＭＳ Ｐゴシック" charset="-128"/>
              </a:rPr>
              <a:t>Back up </a:t>
            </a:r>
            <a:r>
              <a:rPr lang="en-US" altLang="en-US" dirty="0">
                <a:ea typeface="ＭＳ Ｐゴシック" charset="-128"/>
              </a:rPr>
              <a:t>all valid data in the faulty block</a:t>
            </a:r>
          </a:p>
          <a:p>
            <a:pPr lvl="1" eaLnBrk="1" hangingPunct="1"/>
            <a:r>
              <a:rPr lang="en-US" altLang="en-US" dirty="0">
                <a:solidFill>
                  <a:schemeClr val="accent1"/>
                </a:solidFill>
                <a:ea typeface="ＭＳ Ｐゴシック" charset="-128"/>
              </a:rPr>
              <a:t>Disturb </a:t>
            </a:r>
            <a:r>
              <a:rPr lang="en-US" altLang="en-US" dirty="0">
                <a:ea typeface="ＭＳ Ｐゴシック" charset="-128"/>
              </a:rPr>
              <a:t>the faulty page </a:t>
            </a:r>
            <a:r>
              <a:rPr lang="en-US" altLang="en-US" dirty="0">
                <a:solidFill>
                  <a:schemeClr val="accent1"/>
                </a:solidFill>
                <a:ea typeface="ＭＳ Ｐゴシック" charset="-128"/>
              </a:rPr>
              <a:t>100K</a:t>
            </a:r>
            <a:r>
              <a:rPr lang="en-US" altLang="en-US" dirty="0">
                <a:ea typeface="ＭＳ Ｐゴシック" charset="-128"/>
              </a:rPr>
              <a:t> times (more)</a:t>
            </a:r>
          </a:p>
          <a:p>
            <a:pPr lvl="1" eaLnBrk="1" hangingPunct="1"/>
            <a:r>
              <a:rPr lang="en-US" altLang="en-US" dirty="0">
                <a:solidFill>
                  <a:schemeClr val="accent1"/>
                </a:solidFill>
                <a:ea typeface="ＭＳ Ｐゴシック" charset="-128"/>
              </a:rPr>
              <a:t>Compare</a:t>
            </a:r>
            <a:r>
              <a:rPr lang="en-US" altLang="en-US" dirty="0">
                <a:ea typeface="ＭＳ Ｐゴシック" charset="-128"/>
              </a:rPr>
              <a:t> V</a:t>
            </a:r>
            <a:r>
              <a:rPr lang="en-US" altLang="en-US" baseline="-25000" dirty="0">
                <a:ea typeface="ＭＳ Ｐゴシック" charset="-128"/>
              </a:rPr>
              <a:t>th</a:t>
            </a:r>
            <a:r>
              <a:rPr lang="en-US" altLang="en-US" dirty="0">
                <a:ea typeface="ＭＳ Ｐゴシック" charset="-128"/>
              </a:rPr>
              <a:t>’s before and after read disturb</a:t>
            </a:r>
          </a:p>
          <a:p>
            <a:pPr lvl="1" eaLnBrk="1" hangingPunct="1"/>
            <a:r>
              <a:rPr lang="en-US" altLang="en-US" dirty="0">
                <a:solidFill>
                  <a:schemeClr val="accent1"/>
                </a:solidFill>
                <a:ea typeface="ＭＳ Ｐゴシック" charset="-128"/>
              </a:rPr>
              <a:t>Select</a:t>
            </a:r>
            <a:r>
              <a:rPr lang="en-US" altLang="en-US" dirty="0">
                <a:ea typeface="ＭＳ Ｐゴシック" charset="-128"/>
              </a:rPr>
              <a:t> cells susceptible to flash errors (</a:t>
            </a:r>
            <a:r>
              <a:rPr lang="en-US" altLang="en-US" dirty="0" err="1">
                <a:ea typeface="ＭＳ Ｐゴシック" charset="-128"/>
              </a:rPr>
              <a:t>V</a:t>
            </a:r>
            <a:r>
              <a:rPr lang="en-US" altLang="en-US" baseline="-25000" dirty="0" err="1">
                <a:ea typeface="ＭＳ Ｐゴシック" charset="-128"/>
              </a:rPr>
              <a:t>ref</a:t>
            </a:r>
            <a:r>
              <a:rPr lang="en-US" altLang="en-US" dirty="0">
                <a:ea typeface="ＭＳ Ｐゴシック" charset="-128"/>
              </a:rPr>
              <a:t>−</a:t>
            </a:r>
            <a:r>
              <a:rPr lang="el-GR" altLang="en-US" dirty="0">
                <a:ea typeface="ＭＳ Ｐゴシック" charset="-128"/>
              </a:rPr>
              <a:t>σ</a:t>
            </a:r>
            <a:r>
              <a:rPr lang="en-US" altLang="en-US" dirty="0">
                <a:ea typeface="ＭＳ Ｐゴシック" charset="-128"/>
              </a:rPr>
              <a:t>&lt;V</a:t>
            </a:r>
            <a:r>
              <a:rPr lang="en-US" altLang="en-US" baseline="-25000" dirty="0">
                <a:ea typeface="ＭＳ Ｐゴシック" charset="-128"/>
              </a:rPr>
              <a:t>th</a:t>
            </a:r>
            <a:r>
              <a:rPr lang="en-US" altLang="en-US" dirty="0">
                <a:ea typeface="ＭＳ Ｐゴシック" charset="-128"/>
              </a:rPr>
              <a:t>&lt;</a:t>
            </a:r>
            <a:r>
              <a:rPr lang="en-US" altLang="en-US" dirty="0" err="1">
                <a:ea typeface="ＭＳ Ｐゴシック" charset="-128"/>
              </a:rPr>
              <a:t>V</a:t>
            </a:r>
            <a:r>
              <a:rPr lang="en-US" altLang="en-US" baseline="-25000" dirty="0" err="1">
                <a:ea typeface="ＭＳ Ｐゴシック" charset="-128"/>
              </a:rPr>
              <a:t>ref</a:t>
            </a:r>
            <a:r>
              <a:rPr lang="en-US" altLang="en-US" dirty="0">
                <a:ea typeface="ＭＳ Ｐゴシック" charset="-128"/>
              </a:rPr>
              <a:t>−</a:t>
            </a:r>
            <a:r>
              <a:rPr lang="el-GR" altLang="en-US" dirty="0">
                <a:ea typeface="ＭＳ Ｐゴシック" charset="-128"/>
              </a:rPr>
              <a:t>σ</a:t>
            </a:r>
            <a:r>
              <a:rPr lang="en-US" altLang="en-US" dirty="0">
                <a:ea typeface="ＭＳ Ｐゴシック" charset="-128"/>
              </a:rPr>
              <a:t>)</a:t>
            </a:r>
          </a:p>
          <a:p>
            <a:pPr lvl="1" eaLnBrk="1" hangingPunct="1"/>
            <a:r>
              <a:rPr lang="en-US" altLang="en-US" dirty="0">
                <a:solidFill>
                  <a:schemeClr val="accent1"/>
                </a:solidFill>
                <a:ea typeface="ＭＳ Ｐゴシック" charset="-128"/>
              </a:rPr>
              <a:t>Predict</a:t>
            </a:r>
            <a:r>
              <a:rPr lang="en-US" altLang="en-US" dirty="0">
                <a:ea typeface="ＭＳ Ｐゴシック" charset="-128"/>
              </a:rPr>
              <a:t> among these susceptible cells</a:t>
            </a:r>
          </a:p>
          <a:p>
            <a:pPr lvl="2" eaLnBrk="1" hangingPunct="1"/>
            <a:r>
              <a:rPr lang="en-US" altLang="en-US" dirty="0">
                <a:ea typeface="ＭＳ Ｐゴシック" charset="-128"/>
              </a:rPr>
              <a:t>Cells with more V</a:t>
            </a:r>
            <a:r>
              <a:rPr lang="en-US" altLang="en-US" baseline="-25000" dirty="0">
                <a:ea typeface="ＭＳ Ｐゴシック" charset="-128"/>
              </a:rPr>
              <a:t>th</a:t>
            </a:r>
            <a:r>
              <a:rPr lang="en-US" altLang="en-US" dirty="0">
                <a:ea typeface="ＭＳ Ｐゴシック" charset="-128"/>
              </a:rPr>
              <a:t> shifts are </a:t>
            </a:r>
            <a:r>
              <a:rPr lang="en-US" altLang="en-US" dirty="0">
                <a:solidFill>
                  <a:schemeClr val="accent1"/>
                </a:solidFill>
                <a:ea typeface="ＭＳ Ｐゴシック" charset="-128"/>
              </a:rPr>
              <a:t>disturb-prone </a:t>
            </a:r>
            <a:r>
              <a:rPr lang="en-US" altLang="en-US" dirty="0">
                <a:solidFill>
                  <a:schemeClr val="accent1"/>
                </a:solidFill>
                <a:ea typeface="ＭＳ Ｐゴシック" charset="-128"/>
                <a:sym typeface="Wingdings" charset="2"/>
              </a:rPr>
              <a:t> Lower V</a:t>
            </a:r>
            <a:r>
              <a:rPr lang="en-US" altLang="en-US" baseline="-25000" dirty="0">
                <a:solidFill>
                  <a:schemeClr val="accent1"/>
                </a:solidFill>
                <a:ea typeface="ＭＳ Ｐゴシック" charset="-128"/>
                <a:sym typeface="Wingdings" charset="2"/>
              </a:rPr>
              <a:t>th</a:t>
            </a:r>
            <a:r>
              <a:rPr lang="en-US" altLang="en-US" dirty="0">
                <a:solidFill>
                  <a:schemeClr val="accent1"/>
                </a:solidFill>
                <a:ea typeface="ＭＳ Ｐゴシック" charset="-128"/>
                <a:sym typeface="Wingdings" charset="2"/>
              </a:rPr>
              <a:t> state</a:t>
            </a:r>
            <a:endParaRPr lang="en-US" altLang="en-US" dirty="0">
              <a:solidFill>
                <a:schemeClr val="accent1"/>
              </a:solidFill>
              <a:ea typeface="ＭＳ Ｐゴシック" charset="-128"/>
            </a:endParaRPr>
          </a:p>
          <a:p>
            <a:pPr lvl="2" eaLnBrk="1" hangingPunct="1"/>
            <a:r>
              <a:rPr lang="en-US" altLang="en-US" dirty="0">
                <a:ea typeface="ＭＳ Ｐゴシック" charset="-128"/>
              </a:rPr>
              <a:t>Cells with less V</a:t>
            </a:r>
            <a:r>
              <a:rPr lang="en-US" altLang="en-US" baseline="-25000" dirty="0">
                <a:ea typeface="ＭＳ Ｐゴシック" charset="-128"/>
              </a:rPr>
              <a:t>th</a:t>
            </a:r>
            <a:r>
              <a:rPr lang="en-US" altLang="en-US" dirty="0">
                <a:ea typeface="ＭＳ Ｐゴシック" charset="-128"/>
              </a:rPr>
              <a:t> shifts are </a:t>
            </a:r>
            <a:r>
              <a:rPr lang="en-US" altLang="en-US" dirty="0">
                <a:solidFill>
                  <a:schemeClr val="accent1"/>
                </a:solidFill>
                <a:ea typeface="ＭＳ Ｐゴシック" charset="-128"/>
              </a:rPr>
              <a:t>disturb-resistant </a:t>
            </a:r>
            <a:r>
              <a:rPr lang="en-US" altLang="en-US" dirty="0">
                <a:solidFill>
                  <a:schemeClr val="accent1"/>
                </a:solidFill>
                <a:ea typeface="ＭＳ Ｐゴシック" charset="-128"/>
                <a:sym typeface="Wingdings" charset="2"/>
              </a:rPr>
              <a:t> Higher V</a:t>
            </a:r>
            <a:r>
              <a:rPr lang="en-US" altLang="en-US" baseline="-25000" dirty="0">
                <a:solidFill>
                  <a:schemeClr val="accent1"/>
                </a:solidFill>
                <a:ea typeface="ＭＳ Ｐゴシック" charset="-128"/>
                <a:sym typeface="Wingdings" charset="2"/>
              </a:rPr>
              <a:t>th</a:t>
            </a:r>
            <a:r>
              <a:rPr lang="en-US" altLang="en-US" dirty="0">
                <a:solidFill>
                  <a:schemeClr val="accent1"/>
                </a:solidFill>
                <a:ea typeface="ＭＳ Ｐゴシック" charset="-128"/>
                <a:sym typeface="Wingdings" charset="2"/>
              </a:rPr>
              <a:t> state</a:t>
            </a:r>
            <a:endParaRPr lang="en-US" altLang="en-US" dirty="0">
              <a:solidFill>
                <a:schemeClr val="accent1"/>
              </a:solidFill>
              <a:ea typeface="ＭＳ Ｐゴシック" charset="-128"/>
            </a:endParaRPr>
          </a:p>
        </p:txBody>
      </p:sp>
      <p:sp>
        <p:nvSpPr>
          <p:cNvPr id="316419"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srgbClr val="898989"/>
                </a:solidFill>
                <a:latin typeface="Calibri"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F31E747-192E-A44E-A44A-7265100F09F9}" type="slidenum">
              <a:rPr lang="en-US" altLang="en-US" smtClean="0"/>
              <a:pPr/>
              <a:t>147</a:t>
            </a:fld>
            <a:endParaRPr kumimoji="0" lang="en-US" altLang="en-US" sz="1200" b="0" i="0" u="none" strike="noStrike" kern="1200" cap="none" spc="0" normalizeH="0" baseline="0" noProof="0">
              <a:ln>
                <a:noFill/>
              </a:ln>
              <a:solidFill>
                <a:srgbClr val="898989"/>
              </a:solidFill>
              <a:effectLst/>
              <a:uLnTx/>
              <a:uFillTx/>
              <a:latin typeface="Calibri" charset="0"/>
              <a:ea typeface="ＭＳ Ｐゴシック" charset="-128"/>
              <a:cs typeface="+mn-cs"/>
            </a:endParaRPr>
          </a:p>
        </p:txBody>
      </p:sp>
      <p:sp>
        <p:nvSpPr>
          <p:cNvPr id="5" name="TextBox 4"/>
          <p:cNvSpPr txBox="1"/>
          <p:nvPr/>
        </p:nvSpPr>
        <p:spPr>
          <a:xfrm>
            <a:off x="231775" y="5416550"/>
            <a:ext cx="7683500" cy="8302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panose="020B0600070205080204" pitchFamily="34" charset="-128"/>
                <a:cs typeface="+mn-cs"/>
              </a:rPr>
              <a:t>Reduces total </a:t>
            </a:r>
            <a:r>
              <a:rPr kumimoji="0" lang="en-US" sz="2400" b="0" i="0" u="none" strike="noStrike" kern="1200" cap="none" spc="0" normalizeH="0" baseline="0" noProof="0">
                <a:ln>
                  <a:noFill/>
                </a:ln>
                <a:solidFill>
                  <a:srgbClr val="0000FF"/>
                </a:solidFill>
                <a:effectLst/>
                <a:uLnTx/>
                <a:uFillTx/>
                <a:latin typeface="Calibri"/>
                <a:ea typeface="ＭＳ Ｐゴシック" panose="020B0600070205080204" pitchFamily="34" charset="-128"/>
                <a:cs typeface="+mn-cs"/>
              </a:rPr>
              <a:t>error count </a:t>
            </a:r>
            <a:r>
              <a:rPr kumimoji="0" lang="en-US" sz="2400" b="0" i="0" u="none" strike="noStrike" kern="1200" cap="none" spc="0" normalizeH="0" baseline="0" noProof="0" dirty="0">
                <a:ln>
                  <a:noFill/>
                </a:ln>
                <a:solidFill>
                  <a:srgbClr val="0000FF"/>
                </a:solidFill>
                <a:effectLst/>
                <a:uLnTx/>
                <a:uFillTx/>
                <a:latin typeface="Calibri"/>
                <a:ea typeface="ＭＳ Ｐゴシック" panose="020B0600070205080204" pitchFamily="34" charset="-128"/>
                <a:cs typeface="+mn-cs"/>
              </a:rPr>
              <a:t>by up to 36% @ 1M read disturbs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panose="020B0600070205080204" pitchFamily="34" charset="-128"/>
                <a:cs typeface="+mn-cs"/>
              </a:rPr>
              <a:t>ECC can be used to correct the remaining errors</a:t>
            </a:r>
          </a:p>
        </p:txBody>
      </p:sp>
    </p:spTree>
    <p:extLst>
      <p:ext uri="{BB962C8B-B14F-4D97-AF65-F5344CB8AC3E}">
        <p14:creationId xmlns:p14="http://schemas.microsoft.com/office/powerpoint/2010/main" val="18137318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fade">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Title 1"/>
          <p:cNvSpPr>
            <a:spLocks noGrp="1"/>
          </p:cNvSpPr>
          <p:nvPr>
            <p:ph type="title"/>
          </p:nvPr>
        </p:nvSpPr>
        <p:spPr/>
        <p:txBody>
          <a:bodyPr/>
          <a:lstStyle/>
          <a:p>
            <a:pPr eaLnBrk="1" hangingPunct="1"/>
            <a:r>
              <a:rPr lang="en-US">
                <a:latin typeface="Calibri" charset="0"/>
              </a:rPr>
              <a:t>RDR Evaluation</a:t>
            </a:r>
          </a:p>
        </p:txBody>
      </p:sp>
      <p:sp>
        <p:nvSpPr>
          <p:cNvPr id="318466"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148</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grpSp>
        <p:nvGrpSpPr>
          <p:cNvPr id="318467" name="Group 4"/>
          <p:cNvGrpSpPr>
            <a:grpSpLocks/>
          </p:cNvGrpSpPr>
          <p:nvPr/>
        </p:nvGrpSpPr>
        <p:grpSpPr bwMode="auto">
          <a:xfrm>
            <a:off x="76200" y="1600200"/>
            <a:ext cx="8969375" cy="3581400"/>
            <a:chOff x="-66674" y="0"/>
            <a:chExt cx="6225987" cy="2486070"/>
          </a:xfrm>
        </p:grpSpPr>
        <p:grpSp>
          <p:nvGrpSpPr>
            <p:cNvPr id="318470" name="Group 5"/>
            <p:cNvGrpSpPr>
              <a:grpSpLocks/>
            </p:cNvGrpSpPr>
            <p:nvPr/>
          </p:nvGrpSpPr>
          <p:grpSpPr bwMode="auto">
            <a:xfrm>
              <a:off x="-66674" y="0"/>
              <a:ext cx="6225987" cy="2486070"/>
              <a:chOff x="123826" y="0"/>
              <a:chExt cx="6225987" cy="2486070"/>
            </a:xfrm>
          </p:grpSpPr>
          <p:pic>
            <p:nvPicPr>
              <p:cNvPr id="318472" name="Picture 1"/>
              <p:cNvPicPr>
                <a:picLocks noChangeAspect="1" noChangeArrowheads="1"/>
              </p:cNvPicPr>
              <p:nvPr/>
            </p:nvPicPr>
            <p:blipFill>
              <a:blip r:embed="rId3">
                <a:extLst>
                  <a:ext uri="{28A0092B-C50C-407E-A947-70E740481C1C}">
                    <a14:useLocalDpi xmlns:a14="http://schemas.microsoft.com/office/drawing/2010/main" val="0"/>
                  </a:ext>
                </a:extLst>
              </a:blip>
              <a:srcRect l="3197" t="15305" r="1683" b="6216"/>
              <a:stretch>
                <a:fillRect/>
              </a:stretch>
            </p:blipFill>
            <p:spPr bwMode="auto">
              <a:xfrm>
                <a:off x="123826" y="161925"/>
                <a:ext cx="6225987" cy="2225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8473" name="Picture 1"/>
              <p:cNvPicPr>
                <a:picLocks noChangeAspect="1" noChangeArrowheads="1"/>
              </p:cNvPicPr>
              <p:nvPr/>
            </p:nvPicPr>
            <p:blipFill>
              <a:blip r:embed="rId3">
                <a:extLst>
                  <a:ext uri="{28A0092B-C50C-407E-A947-70E740481C1C}">
                    <a14:useLocalDpi xmlns:a14="http://schemas.microsoft.com/office/drawing/2010/main" val="0"/>
                  </a:ext>
                </a:extLst>
              </a:blip>
              <a:srcRect l="28372" t="4893" r="27534" b="88725"/>
              <a:stretch>
                <a:fillRect/>
              </a:stretch>
            </p:blipFill>
            <p:spPr bwMode="auto">
              <a:xfrm>
                <a:off x="1088364" y="277463"/>
                <a:ext cx="3606083" cy="2261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9"/>
              <p:cNvSpPr/>
              <p:nvPr/>
            </p:nvSpPr>
            <p:spPr>
              <a:xfrm>
                <a:off x="804828" y="0"/>
                <a:ext cx="490366" cy="2281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 10</a:t>
                </a:r>
                <a:r>
                  <a:rPr kumimoji="0" lang="en-US" sz="2000" b="0" i="0" u="none" strike="noStrike" kern="1200" cap="none" spc="0" normalizeH="0" baseline="30000" noProof="0" dirty="0">
                    <a:ln>
                      <a:noFill/>
                    </a:ln>
                    <a:solidFill>
                      <a:prstClr val="black"/>
                    </a:solidFill>
                    <a:effectLst/>
                    <a:uLnTx/>
                    <a:uFillTx/>
                    <a:latin typeface="Calibri"/>
                    <a:ea typeface="+mn-ea"/>
                    <a:cs typeface="+mn-cs"/>
                  </a:rPr>
                  <a:t>-3</a:t>
                </a: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Rectangle 10"/>
              <p:cNvSpPr/>
              <p:nvPr/>
            </p:nvSpPr>
            <p:spPr>
              <a:xfrm>
                <a:off x="238428" y="180725"/>
                <a:ext cx="451797" cy="1686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12</a:t>
                </a:r>
              </a:p>
            </p:txBody>
          </p:sp>
          <p:sp>
            <p:nvSpPr>
              <p:cNvPr id="12" name="Rectangle 11"/>
              <p:cNvSpPr/>
              <p:nvPr/>
            </p:nvSpPr>
            <p:spPr>
              <a:xfrm>
                <a:off x="238428" y="444099"/>
                <a:ext cx="451797" cy="1686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10</a:t>
                </a:r>
              </a:p>
            </p:txBody>
          </p:sp>
          <p:sp>
            <p:nvSpPr>
              <p:cNvPr id="13" name="Rectangle 12"/>
              <p:cNvSpPr/>
              <p:nvPr/>
            </p:nvSpPr>
            <p:spPr>
              <a:xfrm>
                <a:off x="238428" y="707472"/>
                <a:ext cx="451797" cy="1697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8</a:t>
                </a:r>
              </a:p>
            </p:txBody>
          </p:sp>
          <p:sp>
            <p:nvSpPr>
              <p:cNvPr id="14" name="Rectangle 13"/>
              <p:cNvSpPr/>
              <p:nvPr/>
            </p:nvSpPr>
            <p:spPr>
              <a:xfrm>
                <a:off x="238428" y="970846"/>
                <a:ext cx="451797" cy="1697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6</a:t>
                </a:r>
              </a:p>
            </p:txBody>
          </p:sp>
          <p:sp>
            <p:nvSpPr>
              <p:cNvPr id="15" name="Rectangle 14"/>
              <p:cNvSpPr/>
              <p:nvPr/>
            </p:nvSpPr>
            <p:spPr>
              <a:xfrm>
                <a:off x="238428" y="1234219"/>
                <a:ext cx="451797" cy="1697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4</a:t>
                </a:r>
              </a:p>
            </p:txBody>
          </p:sp>
          <p:sp>
            <p:nvSpPr>
              <p:cNvPr id="16" name="Rectangle 15"/>
              <p:cNvSpPr/>
              <p:nvPr/>
            </p:nvSpPr>
            <p:spPr>
              <a:xfrm>
                <a:off x="238428" y="1498695"/>
                <a:ext cx="451797" cy="1686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2</a:t>
                </a:r>
              </a:p>
            </p:txBody>
          </p:sp>
          <p:sp>
            <p:nvSpPr>
              <p:cNvPr id="17" name="Rectangle 16"/>
              <p:cNvSpPr/>
              <p:nvPr/>
            </p:nvSpPr>
            <p:spPr>
              <a:xfrm>
                <a:off x="238428" y="1762069"/>
                <a:ext cx="451797" cy="1686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0</a:t>
                </a:r>
              </a:p>
            </p:txBody>
          </p:sp>
          <p:sp>
            <p:nvSpPr>
              <p:cNvPr id="18" name="Rectangle 17"/>
              <p:cNvSpPr/>
              <p:nvPr/>
            </p:nvSpPr>
            <p:spPr>
              <a:xfrm>
                <a:off x="149226" y="744081"/>
                <a:ext cx="352199" cy="659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RBER</a:t>
                </a:r>
              </a:p>
            </p:txBody>
          </p:sp>
          <p:sp>
            <p:nvSpPr>
              <p:cNvPr id="19" name="Rectangle 18"/>
              <p:cNvSpPr/>
              <p:nvPr/>
            </p:nvSpPr>
            <p:spPr>
              <a:xfrm>
                <a:off x="1875918" y="2023238"/>
                <a:ext cx="3133930" cy="4628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Read Disturb Count</a:t>
                </a:r>
              </a:p>
            </p:txBody>
          </p:sp>
          <p:sp>
            <p:nvSpPr>
              <p:cNvPr id="20" name="Rectangle 19"/>
              <p:cNvSpPr/>
              <p:nvPr/>
            </p:nvSpPr>
            <p:spPr>
              <a:xfrm>
                <a:off x="602070" y="1942794"/>
                <a:ext cx="450696" cy="1697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0</a:t>
                </a:r>
              </a:p>
            </p:txBody>
          </p:sp>
          <p:sp>
            <p:nvSpPr>
              <p:cNvPr id="21" name="Rectangle 20"/>
              <p:cNvSpPr/>
              <p:nvPr/>
            </p:nvSpPr>
            <p:spPr>
              <a:xfrm>
                <a:off x="1547538" y="1942794"/>
                <a:ext cx="554278" cy="1697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0.2M</a:t>
                </a:r>
              </a:p>
            </p:txBody>
          </p:sp>
          <p:sp>
            <p:nvSpPr>
              <p:cNvPr id="22" name="Rectangle 21"/>
              <p:cNvSpPr/>
              <p:nvPr/>
            </p:nvSpPr>
            <p:spPr>
              <a:xfrm>
                <a:off x="2596590" y="1942794"/>
                <a:ext cx="554278" cy="1697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0.4M</a:t>
                </a:r>
              </a:p>
            </p:txBody>
          </p:sp>
          <p:sp>
            <p:nvSpPr>
              <p:cNvPr id="23" name="Rectangle 22"/>
              <p:cNvSpPr/>
              <p:nvPr/>
            </p:nvSpPr>
            <p:spPr>
              <a:xfrm>
                <a:off x="3645641" y="1942794"/>
                <a:ext cx="554278" cy="1697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0.6M</a:t>
                </a:r>
              </a:p>
            </p:txBody>
          </p:sp>
          <p:sp>
            <p:nvSpPr>
              <p:cNvPr id="24" name="Rectangle 23"/>
              <p:cNvSpPr/>
              <p:nvPr/>
            </p:nvSpPr>
            <p:spPr>
              <a:xfrm>
                <a:off x="4694692" y="1942794"/>
                <a:ext cx="554278" cy="1697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0.8M</a:t>
                </a:r>
              </a:p>
            </p:txBody>
          </p:sp>
          <p:sp>
            <p:nvSpPr>
              <p:cNvPr id="25" name="Rectangle 24"/>
              <p:cNvSpPr/>
              <p:nvPr/>
            </p:nvSpPr>
            <p:spPr>
              <a:xfrm>
                <a:off x="5743743" y="1942794"/>
                <a:ext cx="554278" cy="1697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1M</a:t>
                </a:r>
              </a:p>
            </p:txBody>
          </p:sp>
          <p:sp>
            <p:nvSpPr>
              <p:cNvPr id="26" name="Rectangle 25"/>
              <p:cNvSpPr/>
              <p:nvPr/>
            </p:nvSpPr>
            <p:spPr>
              <a:xfrm>
                <a:off x="1679772" y="286515"/>
                <a:ext cx="1082110" cy="2038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No Recovery</a:t>
                </a:r>
              </a:p>
            </p:txBody>
          </p:sp>
        </p:grpSp>
        <p:sp>
          <p:nvSpPr>
            <p:cNvPr id="7" name="Rectangle 6"/>
            <p:cNvSpPr/>
            <p:nvPr/>
          </p:nvSpPr>
          <p:spPr>
            <a:xfrm>
              <a:off x="3317398" y="284311"/>
              <a:ext cx="1299192" cy="20386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RDR</a:t>
              </a:r>
            </a:p>
          </p:txBody>
        </p:sp>
      </p:grpSp>
      <p:sp>
        <p:nvSpPr>
          <p:cNvPr id="27" name="TextBox 26"/>
          <p:cNvSpPr txBox="1"/>
          <p:nvPr/>
        </p:nvSpPr>
        <p:spPr>
          <a:xfrm>
            <a:off x="231775" y="5416550"/>
            <a:ext cx="7683500" cy="8302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Reduces total error counts by up to 36% @ 1M read disturbs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ECC can be used to correct the remaining errors</a:t>
            </a:r>
          </a:p>
        </p:txBody>
      </p:sp>
    </p:spTree>
    <p:extLst>
      <p:ext uri="{BB962C8B-B14F-4D97-AF65-F5344CB8AC3E}">
        <p14:creationId xmlns:p14="http://schemas.microsoft.com/office/powerpoint/2010/main" val="1815102456"/>
      </p:ext>
    </p:extLst>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Title 1"/>
          <p:cNvSpPr>
            <a:spLocks noGrp="1"/>
          </p:cNvSpPr>
          <p:nvPr>
            <p:ph type="title"/>
          </p:nvPr>
        </p:nvSpPr>
        <p:spPr>
          <a:xfrm>
            <a:off x="180528" y="152400"/>
            <a:ext cx="9144000" cy="1066800"/>
          </a:xfrm>
        </p:spPr>
        <p:txBody>
          <a:bodyPr/>
          <a:lstStyle/>
          <a:p>
            <a:r>
              <a:rPr lang="en-US" dirty="0">
                <a:latin typeface="Garamond" charset="0"/>
              </a:rPr>
              <a:t>More on Flash Read Disturb Errors</a:t>
            </a:r>
            <a:r>
              <a:rPr lang="en-US" sz="3200" b="1" dirty="0">
                <a:latin typeface="Garamond" charset="0"/>
              </a:rPr>
              <a:t> [DSN’15]</a:t>
            </a:r>
          </a:p>
        </p:txBody>
      </p:sp>
      <p:sp>
        <p:nvSpPr>
          <p:cNvPr id="256002" name="Content Placeholder 2"/>
          <p:cNvSpPr>
            <a:spLocks noGrp="1"/>
          </p:cNvSpPr>
          <p:nvPr>
            <p:ph idx="1"/>
          </p:nvPr>
        </p:nvSpPr>
        <p:spPr>
          <a:xfrm>
            <a:off x="228600" y="1055688"/>
            <a:ext cx="8610600" cy="5192712"/>
          </a:xfrm>
        </p:spPr>
        <p:txBody>
          <a:bodyPr/>
          <a:lstStyle/>
          <a:p>
            <a:r>
              <a:rPr lang="en-US" sz="2200" dirty="0">
                <a:latin typeface="Tahoma" charset="0"/>
              </a:rPr>
              <a:t>Yu </a:t>
            </a:r>
            <a:r>
              <a:rPr lang="en-US" sz="2200" dirty="0" err="1">
                <a:latin typeface="Tahoma" charset="0"/>
              </a:rPr>
              <a:t>Cai</a:t>
            </a:r>
            <a:r>
              <a:rPr lang="en-US" sz="2200" dirty="0">
                <a:latin typeface="Tahoma" charset="0"/>
              </a:rPr>
              <a:t>, </a:t>
            </a:r>
            <a:r>
              <a:rPr lang="en-US" sz="2200" dirty="0" err="1">
                <a:latin typeface="Tahoma" charset="0"/>
              </a:rPr>
              <a:t>Yixin</a:t>
            </a:r>
            <a:r>
              <a:rPr lang="en-US" sz="2200" dirty="0">
                <a:latin typeface="Tahoma" charset="0"/>
              </a:rPr>
              <a:t> </a:t>
            </a:r>
            <a:r>
              <a:rPr lang="en-US" sz="2200" dirty="0" err="1">
                <a:latin typeface="Tahoma" charset="0"/>
              </a:rPr>
              <a:t>Luo</a:t>
            </a:r>
            <a:r>
              <a:rPr lang="en-US" sz="2200" dirty="0">
                <a:latin typeface="Tahoma" charset="0"/>
              </a:rPr>
              <a:t>, </a:t>
            </a:r>
            <a:r>
              <a:rPr lang="en-US" sz="2200" dirty="0" err="1">
                <a:latin typeface="Tahoma" charset="0"/>
              </a:rPr>
              <a:t>Saugata</a:t>
            </a:r>
            <a:r>
              <a:rPr lang="en-US" sz="2200" dirty="0">
                <a:latin typeface="Tahoma" charset="0"/>
              </a:rPr>
              <a:t> </a:t>
            </a:r>
            <a:r>
              <a:rPr lang="en-US" sz="2200" dirty="0" err="1">
                <a:latin typeface="Tahoma" charset="0"/>
              </a:rPr>
              <a:t>Ghose</a:t>
            </a:r>
            <a:r>
              <a:rPr lang="en-US" sz="2200" dirty="0">
                <a:latin typeface="Tahoma" charset="0"/>
              </a:rPr>
              <a:t>, Erich F. </a:t>
            </a:r>
            <a:r>
              <a:rPr lang="en-US" sz="2200" dirty="0" err="1">
                <a:latin typeface="Tahoma" charset="0"/>
              </a:rPr>
              <a:t>Haratsch</a:t>
            </a:r>
            <a:r>
              <a:rPr lang="en-US" sz="2200" dirty="0">
                <a:latin typeface="Tahoma" charset="0"/>
              </a:rPr>
              <a:t>, Ken Mai, and Onur Mutlu,</a:t>
            </a:r>
            <a:br>
              <a:rPr lang="en-US" sz="2200" dirty="0">
                <a:latin typeface="Tahoma" charset="0"/>
              </a:rPr>
            </a:br>
            <a:r>
              <a:rPr lang="en-US" sz="2200" b="1" dirty="0">
                <a:latin typeface="Tahoma" charset="0"/>
                <a:hlinkClick r:id="rId2"/>
              </a:rPr>
              <a:t>"Read Disturb Errors in MLC NAND Flash Memory: Characterization and Mitigation"</a:t>
            </a:r>
            <a:r>
              <a:rPr lang="en-US" sz="2200" dirty="0">
                <a:latin typeface="Tahoma" charset="0"/>
              </a:rPr>
              <a:t> </a:t>
            </a:r>
            <a:br>
              <a:rPr lang="en-US" sz="2200" dirty="0">
                <a:latin typeface="Tahoma" charset="0"/>
              </a:rPr>
            </a:br>
            <a:r>
              <a:rPr lang="en-US" sz="2200" i="1" dirty="0">
                <a:latin typeface="Tahoma" charset="0"/>
              </a:rPr>
              <a:t>Proceedings of the </a:t>
            </a:r>
            <a:r>
              <a:rPr lang="en-US" sz="2200" i="1" dirty="0">
                <a:latin typeface="Tahoma" charset="0"/>
                <a:hlinkClick r:id="rId3"/>
              </a:rPr>
              <a:t>45th Annual IEEE/IFIP International Conference on Dependable Systems and Networks</a:t>
            </a:r>
            <a:r>
              <a:rPr lang="en-US" sz="2200" i="1" dirty="0">
                <a:latin typeface="Tahoma" charset="0"/>
              </a:rPr>
              <a:t> (</a:t>
            </a:r>
            <a:r>
              <a:rPr lang="en-US" sz="2200" b="1" i="1" dirty="0">
                <a:latin typeface="Tahoma" charset="0"/>
              </a:rPr>
              <a:t>DSN</a:t>
            </a:r>
            <a:r>
              <a:rPr lang="en-US" sz="2200" i="1" dirty="0">
                <a:latin typeface="Tahoma" charset="0"/>
              </a:rPr>
              <a:t>)</a:t>
            </a:r>
            <a:r>
              <a:rPr lang="en-US" sz="2200" dirty="0">
                <a:latin typeface="Tahoma" charset="0"/>
              </a:rPr>
              <a:t>, Rio de Janeiro, Brazil, June 2015. </a:t>
            </a:r>
          </a:p>
          <a:p>
            <a:pPr lvl="1"/>
            <a:endParaRPr lang="en-US" dirty="0">
              <a:latin typeface="Tahoma" charset="0"/>
            </a:endParaRPr>
          </a:p>
          <a:p>
            <a:pPr lvl="1"/>
            <a:endParaRPr lang="en-US" dirty="0">
              <a:latin typeface="Tahoma" charset="0"/>
            </a:endParaRPr>
          </a:p>
          <a:p>
            <a:endParaRPr lang="en-US" dirty="0">
              <a:latin typeface="Tahoma" charset="0"/>
            </a:endParaRPr>
          </a:p>
          <a:p>
            <a:endParaRPr lang="en-US" dirty="0">
              <a:latin typeface="Tahoma" charset="0"/>
            </a:endParaRPr>
          </a:p>
        </p:txBody>
      </p:sp>
      <p:sp>
        <p:nvSpPr>
          <p:cNvPr id="25600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D8D43E4-1AEE-4448-972F-6510E7266E37}"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149</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2" name="Picture 1"/>
          <p:cNvPicPr>
            <a:picLocks noChangeAspect="1"/>
          </p:cNvPicPr>
          <p:nvPr/>
        </p:nvPicPr>
        <p:blipFill>
          <a:blip r:embed="rId4"/>
          <a:stretch>
            <a:fillRect/>
          </a:stretch>
        </p:blipFill>
        <p:spPr>
          <a:xfrm>
            <a:off x="0" y="4213019"/>
            <a:ext cx="9144000" cy="1808269"/>
          </a:xfrm>
          <a:prstGeom prst="rect">
            <a:avLst/>
          </a:prstGeom>
        </p:spPr>
      </p:pic>
    </p:spTree>
    <p:extLst>
      <p:ext uri="{BB962C8B-B14F-4D97-AF65-F5344CB8AC3E}">
        <p14:creationId xmlns:p14="http://schemas.microsoft.com/office/powerpoint/2010/main" val="2537608734"/>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p:cNvCxnSpPr/>
          <p:nvPr/>
        </p:nvCxnSpPr>
        <p:spPr>
          <a:xfrm>
            <a:off x="3093721" y="1904999"/>
            <a:ext cx="0" cy="3918858"/>
          </a:xfrm>
          <a:prstGeom prst="line">
            <a:avLst/>
          </a:prstGeom>
          <a:ln w="635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183084" y="1904999"/>
            <a:ext cx="0" cy="3918858"/>
          </a:xfrm>
          <a:prstGeom prst="line">
            <a:avLst/>
          </a:prstGeom>
          <a:ln w="635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15</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mn-ea"/>
              <a:cs typeface="+mn-cs"/>
            </a:endParaRPr>
          </a:p>
        </p:txBody>
      </p:sp>
      <p:sp>
        <p:nvSpPr>
          <p:cNvPr id="5" name="Rectangle 4"/>
          <p:cNvSpPr/>
          <p:nvPr/>
        </p:nvSpPr>
        <p:spPr>
          <a:xfrm>
            <a:off x="6183084" y="582385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13" name="Straight Arrow Connector 12"/>
          <p:cNvCxnSpPr/>
          <p:nvPr/>
        </p:nvCxnSpPr>
        <p:spPr>
          <a:xfrm flipV="1">
            <a:off x="87084" y="1904999"/>
            <a:ext cx="0" cy="3918858"/>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30626" y="1407143"/>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5" name="Rectangle 14"/>
          <p:cNvSpPr/>
          <p:nvPr/>
        </p:nvSpPr>
        <p:spPr>
          <a:xfrm>
            <a:off x="432742" y="1695471"/>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P1</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(10)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6" name="Rectangle 15"/>
          <p:cNvSpPr/>
          <p:nvPr/>
        </p:nvSpPr>
        <p:spPr>
          <a:xfrm>
            <a:off x="3605863" y="1695471"/>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7" name="Rectangle 16"/>
          <p:cNvSpPr/>
          <p:nvPr/>
        </p:nvSpPr>
        <p:spPr>
          <a:xfrm>
            <a:off x="6651041" y="1695471"/>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(01)</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22" name="Freeform 21"/>
          <p:cNvSpPr/>
          <p:nvPr/>
        </p:nvSpPr>
        <p:spPr>
          <a:xfrm>
            <a:off x="3477916" y="2971570"/>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3" name="Freeform 22"/>
          <p:cNvSpPr/>
          <p:nvPr/>
        </p:nvSpPr>
        <p:spPr>
          <a:xfrm>
            <a:off x="6517852" y="2971569"/>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0" name="Freeform 29"/>
          <p:cNvSpPr/>
          <p:nvPr/>
        </p:nvSpPr>
        <p:spPr>
          <a:xfrm>
            <a:off x="6517852" y="2969861"/>
            <a:ext cx="2386662" cy="2852274"/>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3" name="Rectangle 32"/>
          <p:cNvSpPr/>
          <p:nvPr/>
        </p:nvSpPr>
        <p:spPr>
          <a:xfrm>
            <a:off x="54429" y="787445"/>
            <a:ext cx="8927853" cy="584775"/>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Before retention loss:</a:t>
            </a:r>
          </a:p>
        </p:txBody>
      </p:sp>
      <p:sp>
        <p:nvSpPr>
          <p:cNvPr id="25" name="Freeform 24"/>
          <p:cNvSpPr/>
          <p:nvPr/>
        </p:nvSpPr>
        <p:spPr>
          <a:xfrm>
            <a:off x="305918" y="2971562"/>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7" name="Freeform 26"/>
          <p:cNvSpPr/>
          <p:nvPr/>
        </p:nvSpPr>
        <p:spPr>
          <a:xfrm>
            <a:off x="295758" y="2969857"/>
            <a:ext cx="2386662" cy="2852274"/>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4" name="Freeform 23"/>
          <p:cNvSpPr/>
          <p:nvPr/>
        </p:nvSpPr>
        <p:spPr>
          <a:xfrm>
            <a:off x="3477915" y="2969857"/>
            <a:ext cx="2386662" cy="2852274"/>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cxnSp>
        <p:nvCxnSpPr>
          <p:cNvPr id="4" name="Straight Arrow Connector 3"/>
          <p:cNvCxnSpPr/>
          <p:nvPr/>
        </p:nvCxnSpPr>
        <p:spPr>
          <a:xfrm>
            <a:off x="54430" y="582385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87084" y="787445"/>
            <a:ext cx="8927853" cy="584775"/>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After some retention loss:</a:t>
            </a:r>
          </a:p>
        </p:txBody>
      </p:sp>
      <p:sp>
        <p:nvSpPr>
          <p:cNvPr id="3" name="Title 2"/>
          <p:cNvSpPr>
            <a:spLocks noGrp="1"/>
          </p:cNvSpPr>
          <p:nvPr>
            <p:ph type="title"/>
          </p:nvPr>
        </p:nvSpPr>
        <p:spPr/>
        <p:txBody>
          <a:bodyPr>
            <a:normAutofit/>
          </a:bodyPr>
          <a:lstStyle/>
          <a:p>
            <a:r>
              <a:rPr lang="en-US" dirty="0"/>
              <a:t>Threshold Voltage Reduces Over Time</a:t>
            </a:r>
          </a:p>
        </p:txBody>
      </p:sp>
    </p:spTree>
    <p:extLst>
      <p:ext uri="{BB962C8B-B14F-4D97-AF65-F5344CB8AC3E}">
        <p14:creationId xmlns:p14="http://schemas.microsoft.com/office/powerpoint/2010/main" val="5226339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6" presetClass="emph" presetSubtype="0" fill="hold" grpId="0" nodeType="withEffect">
                                  <p:stCondLst>
                                    <p:cond delay="0"/>
                                  </p:stCondLst>
                                  <p:childTnLst>
                                    <p:animScale>
                                      <p:cBhvr>
                                        <p:cTn id="9" dur="2000" fill="hold"/>
                                        <p:tgtEl>
                                          <p:spTgt spid="30"/>
                                        </p:tgtEl>
                                      </p:cBhvr>
                                      <p:by x="150000" y="100000"/>
                                    </p:animScale>
                                  </p:childTnLst>
                                </p:cTn>
                              </p:par>
                              <p:par>
                                <p:cTn id="10" presetID="35" presetClass="path" presetSubtype="0" fill="hold" grpId="1" nodeType="withEffect">
                                  <p:stCondLst>
                                    <p:cond delay="0"/>
                                  </p:stCondLst>
                                  <p:childTnLst>
                                    <p:animMotion origin="layout" path="M 8.33333E-7 -2.22222E-6 L -0.0625 0.03727 " pathEditMode="relative" rAng="0" ptsTypes="AA">
                                      <p:cBhvr>
                                        <p:cTn id="11" dur="2000" fill="hold"/>
                                        <p:tgtEl>
                                          <p:spTgt spid="30"/>
                                        </p:tgtEl>
                                        <p:attrNameLst>
                                          <p:attrName>ppt_x</p:attrName>
                                          <p:attrName>ppt_y</p:attrName>
                                        </p:attrNameLst>
                                      </p:cBhvr>
                                      <p:rCtr x="-3125" y="1852"/>
                                    </p:animMotion>
                                  </p:childTnLst>
                                </p:cTn>
                              </p:par>
                              <p:par>
                                <p:cTn id="12" presetID="6" presetClass="emph" presetSubtype="0" fill="hold" grpId="2" nodeType="withEffect">
                                  <p:stCondLst>
                                    <p:cond delay="0"/>
                                  </p:stCondLst>
                                  <p:childTnLst>
                                    <p:animScale>
                                      <p:cBhvr>
                                        <p:cTn id="13" dur="2000" fill="hold"/>
                                        <p:tgtEl>
                                          <p:spTgt spid="30"/>
                                        </p:tgtEl>
                                      </p:cBhvr>
                                      <p:by x="100000" y="83000"/>
                                    </p:animScale>
                                  </p:childTnLst>
                                </p:cTn>
                              </p:par>
                              <p:par>
                                <p:cTn id="14" presetID="6" presetClass="emph" presetSubtype="0" fill="hold" grpId="0" nodeType="withEffect">
                                  <p:stCondLst>
                                    <p:cond delay="0"/>
                                  </p:stCondLst>
                                  <p:childTnLst>
                                    <p:animScale>
                                      <p:cBhvr>
                                        <p:cTn id="15" dur="2000" fill="hold"/>
                                        <p:tgtEl>
                                          <p:spTgt spid="24"/>
                                        </p:tgtEl>
                                      </p:cBhvr>
                                      <p:by x="138000" y="100000"/>
                                    </p:animScale>
                                  </p:childTnLst>
                                </p:cTn>
                              </p:par>
                              <p:par>
                                <p:cTn id="16" presetID="35" presetClass="path" presetSubtype="0" fill="hold" grpId="1" nodeType="withEffect">
                                  <p:stCondLst>
                                    <p:cond delay="0"/>
                                  </p:stCondLst>
                                  <p:childTnLst>
                                    <p:animMotion origin="layout" path="M -3.88889E-6 -2.22222E-6 L -0.03246 0.02801 " pathEditMode="relative" rAng="0" ptsTypes="AA">
                                      <p:cBhvr>
                                        <p:cTn id="17" dur="2000" fill="hold"/>
                                        <p:tgtEl>
                                          <p:spTgt spid="24"/>
                                        </p:tgtEl>
                                        <p:attrNameLst>
                                          <p:attrName>ppt_x</p:attrName>
                                          <p:attrName>ppt_y</p:attrName>
                                        </p:attrNameLst>
                                      </p:cBhvr>
                                      <p:rCtr x="-1632" y="1389"/>
                                    </p:animMotion>
                                  </p:childTnLst>
                                </p:cTn>
                              </p:par>
                              <p:par>
                                <p:cTn id="18" presetID="6" presetClass="emph" presetSubtype="0" fill="hold" grpId="2" nodeType="withEffect">
                                  <p:stCondLst>
                                    <p:cond delay="0"/>
                                  </p:stCondLst>
                                  <p:childTnLst>
                                    <p:animScale>
                                      <p:cBhvr>
                                        <p:cTn id="19" dur="2000" fill="hold"/>
                                        <p:tgtEl>
                                          <p:spTgt spid="24"/>
                                        </p:tgtEl>
                                      </p:cBhvr>
                                      <p:by x="100000" y="86800"/>
                                    </p:animScale>
                                  </p:childTnLst>
                                </p:cTn>
                              </p:par>
                              <p:par>
                                <p:cTn id="20" presetID="6" presetClass="emph" presetSubtype="0" fill="hold" grpId="0" nodeType="withEffect">
                                  <p:stCondLst>
                                    <p:cond delay="0"/>
                                  </p:stCondLst>
                                  <p:childTnLst>
                                    <p:animScale>
                                      <p:cBhvr>
                                        <p:cTn id="21" dur="2000" fill="hold"/>
                                        <p:tgtEl>
                                          <p:spTgt spid="27"/>
                                        </p:tgtEl>
                                      </p:cBhvr>
                                      <p:by x="124900" y="100000"/>
                                    </p:animScale>
                                  </p:childTnLst>
                                </p:cTn>
                              </p:par>
                              <p:par>
                                <p:cTn id="22" presetID="35" presetClass="path" presetSubtype="0" fill="hold" grpId="1" nodeType="withEffect">
                                  <p:stCondLst>
                                    <p:cond delay="0"/>
                                  </p:stCondLst>
                                  <p:childTnLst>
                                    <p:animMotion origin="layout" path="M 2.77778E-6 -2.22222E-6 L 2.77778E-6 0.0213 " pathEditMode="relative" rAng="0" ptsTypes="AA">
                                      <p:cBhvr>
                                        <p:cTn id="23" dur="2000" fill="hold"/>
                                        <p:tgtEl>
                                          <p:spTgt spid="27"/>
                                        </p:tgtEl>
                                        <p:attrNameLst>
                                          <p:attrName>ppt_x</p:attrName>
                                          <p:attrName>ppt_y</p:attrName>
                                        </p:attrNameLst>
                                      </p:cBhvr>
                                      <p:rCtr x="0" y="1065"/>
                                    </p:animMotion>
                                  </p:childTnLst>
                                </p:cTn>
                              </p:par>
                              <p:par>
                                <p:cTn id="24" presetID="6" presetClass="emph" presetSubtype="0" fill="hold" grpId="2" nodeType="withEffect">
                                  <p:stCondLst>
                                    <p:cond delay="0"/>
                                  </p:stCondLst>
                                  <p:childTnLst>
                                    <p:animScale>
                                      <p:cBhvr>
                                        <p:cTn id="25" dur="2000" fill="hold"/>
                                        <p:tgtEl>
                                          <p:spTgt spid="27"/>
                                        </p:tgtEl>
                                      </p:cBhvr>
                                      <p:by x="100000" y="904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0" grpId="2" animBg="1"/>
      <p:bldP spid="27" grpId="0" animBg="1"/>
      <p:bldP spid="27" grpId="1" animBg="1"/>
      <p:bldP spid="27" grpId="2" animBg="1"/>
      <p:bldP spid="24" grpId="0" animBg="1"/>
      <p:bldP spid="24" grpId="1" animBg="1"/>
      <p:bldP spid="24" grpId="2" animBg="1"/>
      <p:bldP spid="20"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Title 1"/>
          <p:cNvSpPr>
            <a:spLocks noGrp="1"/>
          </p:cNvSpPr>
          <p:nvPr>
            <p:ph type="title"/>
          </p:nvPr>
        </p:nvSpPr>
        <p:spPr/>
        <p:txBody>
          <a:bodyPr/>
          <a:lstStyle/>
          <a:p>
            <a:pPr eaLnBrk="1" hangingPunct="1"/>
            <a:r>
              <a:rPr lang="en-US">
                <a:latin typeface="Garamond" charset="0"/>
              </a:rPr>
              <a:t>Agenda</a:t>
            </a:r>
          </a:p>
        </p:txBody>
      </p:sp>
      <p:sp>
        <p:nvSpPr>
          <p:cNvPr id="267266" name="Content Placeholder 2"/>
          <p:cNvSpPr>
            <a:spLocks noGrp="1"/>
          </p:cNvSpPr>
          <p:nvPr>
            <p:ph idx="1"/>
          </p:nvPr>
        </p:nvSpPr>
        <p:spPr>
          <a:xfrm>
            <a:off x="228600" y="1096963"/>
            <a:ext cx="8793163" cy="4876800"/>
          </a:xfrm>
        </p:spPr>
        <p:txBody>
          <a:bodyPr/>
          <a:lstStyle/>
          <a:p>
            <a:pPr eaLnBrk="1" hangingPunct="1"/>
            <a:r>
              <a:rPr lang="en-US" dirty="0">
                <a:latin typeface="Tahoma" charset="0"/>
              </a:rPr>
              <a:t>Background, Motivation and Approach</a:t>
            </a:r>
          </a:p>
          <a:p>
            <a:pPr eaLnBrk="1" hangingPunct="1"/>
            <a:r>
              <a:rPr lang="en-US" dirty="0">
                <a:solidFill>
                  <a:srgbClr val="000000"/>
                </a:solidFill>
                <a:latin typeface="Tahoma" charset="0"/>
              </a:rPr>
              <a:t>Experimental Characterization Methodology</a:t>
            </a:r>
          </a:p>
          <a:p>
            <a:pPr eaLnBrk="1" hangingPunct="1"/>
            <a:r>
              <a:rPr lang="en-US" dirty="0">
                <a:solidFill>
                  <a:srgbClr val="0000FF"/>
                </a:solidFill>
                <a:latin typeface="Tahoma" charset="0"/>
              </a:rPr>
              <a:t>Error Analysis and Management </a:t>
            </a:r>
          </a:p>
          <a:p>
            <a:pPr lvl="1" eaLnBrk="1" hangingPunct="1"/>
            <a:r>
              <a:rPr lang="en-US" dirty="0">
                <a:solidFill>
                  <a:srgbClr val="000000"/>
                </a:solidFill>
                <a:latin typeface="Tahoma" charset="0"/>
                <a:cs typeface="ＭＳ Ｐゴシック" charset="0"/>
              </a:rPr>
              <a:t>Main Characterization Results</a:t>
            </a:r>
          </a:p>
          <a:p>
            <a:pPr lvl="1" eaLnBrk="1" hangingPunct="1"/>
            <a:r>
              <a:rPr lang="en-US" dirty="0">
                <a:latin typeface="Tahoma" charset="0"/>
                <a:cs typeface="ＭＳ Ｐゴシック" charset="0"/>
              </a:rPr>
              <a:t>Retention-Aware Error Management</a:t>
            </a:r>
          </a:p>
          <a:p>
            <a:pPr lvl="1" eaLnBrk="1" hangingPunct="1"/>
            <a:r>
              <a:rPr lang="en-US" dirty="0">
                <a:latin typeface="Tahoma" charset="0"/>
                <a:cs typeface="ＭＳ Ｐゴシック" charset="0"/>
              </a:rPr>
              <a:t>Threshold Voltage and Program Interference Analysis</a:t>
            </a:r>
          </a:p>
          <a:p>
            <a:pPr lvl="1" eaLnBrk="1" hangingPunct="1"/>
            <a:r>
              <a:rPr lang="en-US" dirty="0">
                <a:latin typeface="Tahoma" charset="0"/>
                <a:cs typeface="ＭＳ Ｐゴシック" charset="0"/>
              </a:rPr>
              <a:t>Read Reference Voltage Prediction</a:t>
            </a:r>
          </a:p>
          <a:p>
            <a:pPr lvl="1" eaLnBrk="1" hangingPunct="1"/>
            <a:r>
              <a:rPr lang="en-US" dirty="0">
                <a:latin typeface="Tahoma" charset="0"/>
                <a:cs typeface="ＭＳ Ｐゴシック" charset="0"/>
              </a:rPr>
              <a:t>Neighbor-Assisted Error Correction</a:t>
            </a:r>
          </a:p>
          <a:p>
            <a:pPr lvl="1" eaLnBrk="1" hangingPunct="1"/>
            <a:r>
              <a:rPr lang="en-US" dirty="0">
                <a:latin typeface="Tahoma" charset="0"/>
                <a:cs typeface="ＭＳ Ｐゴシック" charset="0"/>
              </a:rPr>
              <a:t>Read Disturb Error Handling</a:t>
            </a:r>
          </a:p>
          <a:p>
            <a:pPr lvl="1" eaLnBrk="1" hangingPunct="1"/>
            <a:r>
              <a:rPr lang="en-US" dirty="0">
                <a:solidFill>
                  <a:srgbClr val="0432FF"/>
                </a:solidFill>
                <a:latin typeface="Tahoma" charset="0"/>
                <a:cs typeface="ＭＳ Ｐゴシック" charset="0"/>
              </a:rPr>
              <a:t>Retention Error Handling</a:t>
            </a:r>
          </a:p>
          <a:p>
            <a:pPr lvl="1" eaLnBrk="1" hangingPunct="1"/>
            <a:r>
              <a:rPr lang="en-US" dirty="0">
                <a:latin typeface="Tahoma" charset="0"/>
                <a:cs typeface="ＭＳ Ｐゴシック" charset="0"/>
              </a:rPr>
              <a:t>3D NAND Flash Memory Reliability</a:t>
            </a:r>
            <a:endParaRPr lang="en-US" dirty="0">
              <a:solidFill>
                <a:srgbClr val="0000FF"/>
              </a:solidFill>
              <a:latin typeface="Tahoma" charset="0"/>
              <a:cs typeface="ＭＳ Ｐゴシック" charset="0"/>
            </a:endParaRPr>
          </a:p>
          <a:p>
            <a:pPr eaLnBrk="1" hangingPunct="1"/>
            <a:r>
              <a:rPr lang="en-US" dirty="0">
                <a:latin typeface="Tahoma" charset="0"/>
              </a:rPr>
              <a:t>Summary</a:t>
            </a:r>
          </a:p>
          <a:p>
            <a:pPr eaLnBrk="1" hangingPunct="1"/>
            <a:endParaRPr lang="en-US" dirty="0">
              <a:latin typeface="Tahoma" charset="0"/>
            </a:endParaRPr>
          </a:p>
          <a:p>
            <a:pPr eaLnBrk="1" hangingPunct="1"/>
            <a:endParaRPr lang="en-US" dirty="0">
              <a:latin typeface="Tahoma" charset="0"/>
            </a:endParaRPr>
          </a:p>
        </p:txBody>
      </p:sp>
      <p:sp>
        <p:nvSpPr>
          <p:cNvPr id="267267"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63C5170-C67C-B740-8150-F040018B9562}"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150</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1481150691"/>
      </p:ext>
    </p:extLst>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4"/>
          <p:cNvSpPr>
            <a:spLocks noGrp="1" noChangeArrowheads="1"/>
          </p:cNvSpPr>
          <p:nvPr>
            <p:ph type="ctrTitle"/>
          </p:nvPr>
        </p:nvSpPr>
        <p:spPr>
          <a:xfrm>
            <a:off x="366716" y="1742579"/>
            <a:ext cx="8428037" cy="822325"/>
          </a:xfrm>
        </p:spPr>
        <p:txBody>
          <a:bodyPr/>
          <a:lstStyle/>
          <a:p>
            <a:pPr algn="ctr" eaLnBrk="1" hangingPunct="1"/>
            <a:r>
              <a:rPr lang="en-US" sz="4000" dirty="0">
                <a:latin typeface="Garamond" charset="0"/>
              </a:rPr>
              <a:t>Data Retention in Flash Memory</a:t>
            </a:r>
          </a:p>
        </p:txBody>
      </p:sp>
      <p:sp>
        <p:nvSpPr>
          <p:cNvPr id="74754" name="Rectangle 5"/>
          <p:cNvSpPr>
            <a:spLocks noGrp="1" noChangeArrowheads="1"/>
          </p:cNvSpPr>
          <p:nvPr>
            <p:ph type="subTitle" idx="1"/>
          </p:nvPr>
        </p:nvSpPr>
        <p:spPr>
          <a:xfrm>
            <a:off x="685800" y="3581400"/>
            <a:ext cx="7848600" cy="2900363"/>
          </a:xfrm>
        </p:spPr>
        <p:txBody>
          <a:bodyPr/>
          <a:lstStyle/>
          <a:p>
            <a:pPr eaLnBrk="1" hangingPunct="1">
              <a:buFont typeface="Wingdings" charset="0"/>
              <a:buNone/>
            </a:pPr>
            <a:endParaRPr lang="en-US" i="1">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p:txBody>
      </p:sp>
    </p:spTree>
    <p:extLst>
      <p:ext uri="{BB962C8B-B14F-4D97-AF65-F5344CB8AC3E}">
        <p14:creationId xmlns:p14="http://schemas.microsoft.com/office/powerpoint/2010/main" val="788575930"/>
      </p:ext>
    </p:extLst>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152</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6" name="Rounded Rectangle 5"/>
          <p:cNvSpPr/>
          <p:nvPr/>
        </p:nvSpPr>
        <p:spPr>
          <a:xfrm>
            <a:off x="0" y="1357337"/>
            <a:ext cx="2980944" cy="10972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prstClr val="white"/>
                </a:solidFill>
                <a:effectLst/>
                <a:uLnTx/>
                <a:uFillTx/>
                <a:latin typeface="Calibri"/>
                <a:ea typeface="+mn-ea"/>
                <a:cs typeface="+mn-cs"/>
              </a:rPr>
              <a:t>Characterize</a:t>
            </a:r>
            <a:r>
              <a:rPr kumimoji="0" lang="en-US" sz="3600" b="0" i="0" u="none" strike="noStrike" kern="1200" cap="none" spc="0" normalizeH="0" baseline="0" noProof="0" dirty="0">
                <a:ln>
                  <a:noFill/>
                </a:ln>
                <a:solidFill>
                  <a:prstClr val="white"/>
                </a:solidFill>
                <a:effectLst/>
                <a:uLnTx/>
                <a:uFillTx/>
                <a:latin typeface="Calibri"/>
                <a:ea typeface="+mn-ea"/>
                <a:cs typeface="+mn-cs"/>
              </a:rPr>
              <a:t> </a:t>
            </a:r>
          </a:p>
        </p:txBody>
      </p:sp>
      <p:sp>
        <p:nvSpPr>
          <p:cNvPr id="8" name="Rounded Rectangle 7"/>
          <p:cNvSpPr/>
          <p:nvPr/>
        </p:nvSpPr>
        <p:spPr>
          <a:xfrm>
            <a:off x="0" y="4743201"/>
            <a:ext cx="2980944" cy="10972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prstClr val="white"/>
                </a:solidFill>
                <a:effectLst/>
                <a:uLnTx/>
                <a:uFillTx/>
                <a:latin typeface="Calibri"/>
                <a:ea typeface="+mn-ea"/>
                <a:cs typeface="+mn-cs"/>
              </a:rPr>
              <a:t>Recover</a:t>
            </a:r>
            <a:r>
              <a:rPr kumimoji="0" lang="en-US" sz="3600" b="0" i="0" u="none" strike="noStrike" kern="1200" cap="none" spc="0" normalizeH="0" baseline="0" noProof="0" dirty="0">
                <a:ln>
                  <a:noFill/>
                </a:ln>
                <a:solidFill>
                  <a:prstClr val="white"/>
                </a:solidFill>
                <a:effectLst/>
                <a:uLnTx/>
                <a:uFillTx/>
                <a:latin typeface="Calibri"/>
                <a:ea typeface="+mn-ea"/>
                <a:cs typeface="+mn-cs"/>
              </a:rPr>
              <a:t> </a:t>
            </a:r>
          </a:p>
        </p:txBody>
      </p:sp>
      <p:sp>
        <p:nvSpPr>
          <p:cNvPr id="9" name="Rounded Rectangle 8"/>
          <p:cNvSpPr/>
          <p:nvPr/>
        </p:nvSpPr>
        <p:spPr>
          <a:xfrm>
            <a:off x="0" y="3050269"/>
            <a:ext cx="2980944" cy="10972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prstClr val="white"/>
                </a:solidFill>
                <a:effectLst/>
                <a:uLnTx/>
                <a:uFillTx/>
                <a:latin typeface="Calibri"/>
                <a:ea typeface="+mn-ea"/>
                <a:cs typeface="+mn-cs"/>
              </a:rPr>
              <a:t>Optimize</a:t>
            </a:r>
            <a:r>
              <a:rPr kumimoji="0" lang="en-US" sz="3600" b="0" i="0" u="none" strike="noStrike" kern="1200" cap="none" spc="0" normalizeH="0" baseline="0" noProof="0" dirty="0">
                <a:ln>
                  <a:noFill/>
                </a:ln>
                <a:solidFill>
                  <a:prstClr val="white"/>
                </a:solidFill>
                <a:effectLst/>
                <a:uLnTx/>
                <a:uFillTx/>
                <a:latin typeface="Calibri"/>
                <a:ea typeface="+mn-ea"/>
                <a:cs typeface="+mn-cs"/>
              </a:rPr>
              <a:t> </a:t>
            </a:r>
          </a:p>
        </p:txBody>
      </p:sp>
      <p:sp>
        <p:nvSpPr>
          <p:cNvPr id="2" name="Rectangle 1"/>
          <p:cNvSpPr/>
          <p:nvPr/>
        </p:nvSpPr>
        <p:spPr>
          <a:xfrm>
            <a:off x="2980944" y="1607101"/>
            <a:ext cx="6151171"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retention loss in real NAND chip</a:t>
            </a:r>
          </a:p>
        </p:txBody>
      </p:sp>
      <p:sp>
        <p:nvSpPr>
          <p:cNvPr id="4" name="Rectangle 3"/>
          <p:cNvSpPr/>
          <p:nvPr/>
        </p:nvSpPr>
        <p:spPr>
          <a:xfrm>
            <a:off x="2980944" y="3275743"/>
            <a:ext cx="5827108"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read performance for old data</a:t>
            </a:r>
          </a:p>
        </p:txBody>
      </p:sp>
      <p:sp>
        <p:nvSpPr>
          <p:cNvPr id="5" name="Rectangle 4"/>
          <p:cNvSpPr/>
          <p:nvPr/>
        </p:nvSpPr>
        <p:spPr>
          <a:xfrm>
            <a:off x="2980944" y="4968675"/>
            <a:ext cx="4005584"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old data after failure</a:t>
            </a:r>
          </a:p>
        </p:txBody>
      </p:sp>
      <p:cxnSp>
        <p:nvCxnSpPr>
          <p:cNvPr id="10" name="Straight Connector 9"/>
          <p:cNvCxnSpPr/>
          <p:nvPr/>
        </p:nvCxnSpPr>
        <p:spPr>
          <a:xfrm>
            <a:off x="2609096" y="2378400"/>
            <a:ext cx="6534904" cy="0"/>
          </a:xfrm>
          <a:prstGeom prst="line">
            <a:avLst/>
          </a:prstGeom>
          <a:ln w="15240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627046" y="4068378"/>
            <a:ext cx="6534904" cy="0"/>
          </a:xfrm>
          <a:prstGeom prst="line">
            <a:avLst/>
          </a:prstGeom>
          <a:ln w="1524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627046" y="5761310"/>
            <a:ext cx="6534904" cy="0"/>
          </a:xfrm>
          <a:prstGeom prst="line">
            <a:avLst/>
          </a:prstGeom>
          <a:ln w="152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5039932"/>
      </p:ext>
    </p:extLst>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153</a:t>
            </a:fld>
            <a:endParaRPr kumimoji="0" lang="en-US" altLang="en-US" sz="1600" b="0" i="0" u="none" strike="noStrike" kern="1200" cap="none" spc="0" normalizeH="0" baseline="0" noProof="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8136"/>
            <a:ext cx="9144000" cy="5982345"/>
          </a:xfrm>
          <a:prstGeom prst="rect">
            <a:avLst/>
          </a:prstGeom>
        </p:spPr>
      </p:pic>
      <p:cxnSp>
        <p:nvCxnSpPr>
          <p:cNvPr id="10" name="Straight Connector 9"/>
          <p:cNvCxnSpPr/>
          <p:nvPr/>
        </p:nvCxnSpPr>
        <p:spPr bwMode="auto">
          <a:xfrm>
            <a:off x="4604431" y="4306829"/>
            <a:ext cx="4272175" cy="0"/>
          </a:xfrm>
          <a:prstGeom prst="line">
            <a:avLst/>
          </a:prstGeom>
          <a:solidFill>
            <a:schemeClr val="accent1"/>
          </a:solidFill>
          <a:ln w="38100" cap="flat" cmpd="sng" algn="ctr">
            <a:solidFill>
              <a:schemeClr val="accent2"/>
            </a:solidFill>
            <a:prstDash val="solid"/>
            <a:round/>
            <a:headEnd type="none" w="med" len="med"/>
            <a:tailEnd type="none" w="med" len="med"/>
          </a:ln>
          <a:effectLst/>
        </p:spPr>
      </p:cxnSp>
      <p:cxnSp>
        <p:nvCxnSpPr>
          <p:cNvPr id="11" name="Straight Connector 10"/>
          <p:cNvCxnSpPr/>
          <p:nvPr/>
        </p:nvCxnSpPr>
        <p:spPr bwMode="auto">
          <a:xfrm>
            <a:off x="94955" y="4638983"/>
            <a:ext cx="8061380" cy="0"/>
          </a:xfrm>
          <a:prstGeom prst="line">
            <a:avLst/>
          </a:prstGeom>
          <a:solidFill>
            <a:schemeClr val="accent1"/>
          </a:solidFill>
          <a:ln w="38100" cap="flat" cmpd="sng" algn="ctr">
            <a:solidFill>
              <a:schemeClr val="accent2"/>
            </a:solidFill>
            <a:prstDash val="solid"/>
            <a:round/>
            <a:headEnd type="none" w="med" len="med"/>
            <a:tailEnd type="none" w="med" len="med"/>
          </a:ln>
          <a:effectLst/>
        </p:spPr>
      </p:cxnSp>
      <p:sp>
        <p:nvSpPr>
          <p:cNvPr id="26" name="TextBox 25"/>
          <p:cNvSpPr txBox="1"/>
          <p:nvPr/>
        </p:nvSpPr>
        <p:spPr>
          <a:xfrm>
            <a:off x="1" y="1797059"/>
            <a:ext cx="7357655" cy="769441"/>
          </a:xfrm>
          <a:prstGeom prst="rect">
            <a:avLst/>
          </a:prstGeom>
          <a:solidFill>
            <a:srgbClr val="F5F5F5"/>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C0504D"/>
                </a:solidFill>
                <a:effectLst/>
                <a:uLnTx/>
                <a:uFillTx/>
                <a:latin typeface="Calibri"/>
                <a:ea typeface="ＭＳ Ｐゴシック" panose="020B0600070205080204" pitchFamily="34" charset="-128"/>
                <a:cs typeface="+mn-cs"/>
              </a:rPr>
              <a:t>read performance degradation</a:t>
            </a:r>
          </a:p>
        </p:txBody>
      </p:sp>
      <p:sp>
        <p:nvSpPr>
          <p:cNvPr id="27" name="TextBox 26"/>
          <p:cNvSpPr txBox="1"/>
          <p:nvPr/>
        </p:nvSpPr>
        <p:spPr>
          <a:xfrm>
            <a:off x="5410414" y="4004070"/>
            <a:ext cx="1318381" cy="274320"/>
          </a:xfrm>
          <a:prstGeom prst="rect">
            <a:avLst/>
          </a:prstGeom>
          <a:solidFill>
            <a:srgbClr val="F5F5F5"/>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504D"/>
                </a:solidFill>
                <a:effectLst/>
                <a:uLnTx/>
                <a:uFillTx/>
                <a:latin typeface="Calibri"/>
                <a:ea typeface="ＭＳ Ｐゴシック" panose="020B0600070205080204" pitchFamily="34" charset="-128"/>
                <a:cs typeface="+mn-cs"/>
              </a:rPr>
              <a:t>old files</a:t>
            </a:r>
          </a:p>
        </p:txBody>
      </p:sp>
      <p:sp>
        <p:nvSpPr>
          <p:cNvPr id="28" name="TextBox 27"/>
          <p:cNvSpPr txBox="1"/>
          <p:nvPr/>
        </p:nvSpPr>
        <p:spPr>
          <a:xfrm>
            <a:off x="739232" y="4347789"/>
            <a:ext cx="2625291" cy="274320"/>
          </a:xfrm>
          <a:prstGeom prst="rect">
            <a:avLst/>
          </a:prstGeom>
          <a:solidFill>
            <a:srgbClr val="F5F5F5"/>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504D"/>
                </a:solidFill>
                <a:effectLst/>
                <a:uLnTx/>
                <a:uFillTx/>
                <a:latin typeface="Calibri"/>
                <a:ea typeface="ＭＳ Ｐゴシック" panose="020B0600070205080204" pitchFamily="34" charset="-128"/>
                <a:cs typeface="+mn-cs"/>
              </a:rPr>
              <a:t>as slow as 30MB/s</a:t>
            </a:r>
          </a:p>
        </p:txBody>
      </p:sp>
      <p:sp>
        <p:nvSpPr>
          <p:cNvPr id="29" name="TextBox 28"/>
          <p:cNvSpPr txBox="1"/>
          <p:nvPr/>
        </p:nvSpPr>
        <p:spPr>
          <a:xfrm>
            <a:off x="4194526" y="4348406"/>
            <a:ext cx="2661168" cy="274320"/>
          </a:xfrm>
          <a:prstGeom prst="rect">
            <a:avLst/>
          </a:prstGeom>
          <a:solidFill>
            <a:srgbClr val="F5F5F5"/>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504D"/>
                </a:solidFill>
                <a:effectLst/>
                <a:uLnTx/>
                <a:uFillTx/>
                <a:latin typeface="Calibri"/>
                <a:ea typeface="ＭＳ Ｐゴシック" panose="020B0600070205080204" pitchFamily="34" charset="-128"/>
                <a:cs typeface="+mn-cs"/>
              </a:rPr>
              <a:t>newly-written files</a:t>
            </a:r>
          </a:p>
        </p:txBody>
      </p:sp>
      <p:sp>
        <p:nvSpPr>
          <p:cNvPr id="30" name="TextBox 29"/>
          <p:cNvSpPr txBox="1"/>
          <p:nvPr/>
        </p:nvSpPr>
        <p:spPr>
          <a:xfrm>
            <a:off x="4266104" y="4686646"/>
            <a:ext cx="1430245" cy="274320"/>
          </a:xfrm>
          <a:prstGeom prst="rect">
            <a:avLst/>
          </a:prstGeom>
          <a:solidFill>
            <a:srgbClr val="F5F5F5"/>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504D"/>
                </a:solidFill>
                <a:effectLst/>
                <a:uLnTx/>
                <a:uFillTx/>
                <a:latin typeface="Calibri"/>
                <a:ea typeface="ＭＳ Ｐゴシック" panose="020B0600070205080204" pitchFamily="34" charset="-128"/>
                <a:cs typeface="+mn-cs"/>
              </a:rPr>
              <a:t>500 MB/s</a:t>
            </a:r>
          </a:p>
        </p:txBody>
      </p:sp>
      <p:sp>
        <p:nvSpPr>
          <p:cNvPr id="31" name="Rectangle 30"/>
          <p:cNvSpPr/>
          <p:nvPr/>
        </p:nvSpPr>
        <p:spPr>
          <a:xfrm>
            <a:off x="2051878" y="6218947"/>
            <a:ext cx="5826621"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Reference: (May 5, 2015) Per Hansson, “</a:t>
            </a:r>
            <a:r>
              <a:rPr kumimoji="0" lang="en-US" sz="1200" b="0" i="1"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When SSD Performance Goes Awry</a:t>
            </a:r>
            <a:r>
              <a:rPr kumimoji="0" 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 http://www.techspot.com/article/997-samsung-ssd-read-performance-degradation/</a:t>
            </a:r>
          </a:p>
        </p:txBody>
      </p:sp>
      <p:cxnSp>
        <p:nvCxnSpPr>
          <p:cNvPr id="14" name="Straight Connector 13"/>
          <p:cNvCxnSpPr/>
          <p:nvPr/>
        </p:nvCxnSpPr>
        <p:spPr bwMode="auto">
          <a:xfrm>
            <a:off x="94955" y="4982859"/>
            <a:ext cx="8557157" cy="0"/>
          </a:xfrm>
          <a:prstGeom prst="line">
            <a:avLst/>
          </a:prstGeom>
          <a:solidFill>
            <a:schemeClr val="accent1"/>
          </a:solidFill>
          <a:ln w="38100" cap="flat" cmpd="sng" algn="ctr">
            <a:solidFill>
              <a:schemeClr val="accent2"/>
            </a:solidFill>
            <a:prstDash val="solid"/>
            <a:round/>
            <a:headEnd type="none" w="med" len="med"/>
            <a:tailEnd type="none" w="med" len="med"/>
          </a:ln>
          <a:effectLst/>
        </p:spPr>
      </p:cxnSp>
      <p:cxnSp>
        <p:nvCxnSpPr>
          <p:cNvPr id="16" name="Straight Connector 15"/>
          <p:cNvCxnSpPr/>
          <p:nvPr/>
        </p:nvCxnSpPr>
        <p:spPr bwMode="auto">
          <a:xfrm>
            <a:off x="94955" y="5326735"/>
            <a:ext cx="500795" cy="0"/>
          </a:xfrm>
          <a:prstGeom prst="line">
            <a:avLst/>
          </a:prstGeom>
          <a:solidFill>
            <a:schemeClr val="accent1"/>
          </a:solidFill>
          <a:ln w="38100" cap="flat" cmpd="sng" algn="ctr">
            <a:solidFill>
              <a:schemeClr val="accent2"/>
            </a:solidFill>
            <a:prstDash val="solid"/>
            <a:round/>
            <a:headEnd type="none" w="med" len="med"/>
            <a:tailEnd type="none" w="med" len="med"/>
          </a:ln>
          <a:effectLst/>
        </p:spPr>
      </p:cxnSp>
    </p:spTree>
    <p:extLst>
      <p:ext uri="{BB962C8B-B14F-4D97-AF65-F5344CB8AC3E}">
        <p14:creationId xmlns:p14="http://schemas.microsoft.com/office/powerpoint/2010/main" val="628752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80">
                                          <p:stCondLst>
                                            <p:cond delay="0"/>
                                          </p:stCondLst>
                                        </p:cTn>
                                        <p:tgtEl>
                                          <p:spTgt spid="26"/>
                                        </p:tgtEl>
                                      </p:cBhvr>
                                    </p:animEffect>
                                    <p:anim calcmode="lin" valueType="num">
                                      <p:cBhvr>
                                        <p:cTn id="8"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3" dur="26">
                                          <p:stCondLst>
                                            <p:cond delay="650"/>
                                          </p:stCondLst>
                                        </p:cTn>
                                        <p:tgtEl>
                                          <p:spTgt spid="26"/>
                                        </p:tgtEl>
                                      </p:cBhvr>
                                      <p:to x="100000" y="60000"/>
                                    </p:animScale>
                                    <p:animScale>
                                      <p:cBhvr>
                                        <p:cTn id="14" dur="166" decel="50000">
                                          <p:stCondLst>
                                            <p:cond delay="676"/>
                                          </p:stCondLst>
                                        </p:cTn>
                                        <p:tgtEl>
                                          <p:spTgt spid="26"/>
                                        </p:tgtEl>
                                      </p:cBhvr>
                                      <p:to x="100000" y="100000"/>
                                    </p:animScale>
                                    <p:animScale>
                                      <p:cBhvr>
                                        <p:cTn id="15" dur="26">
                                          <p:stCondLst>
                                            <p:cond delay="1312"/>
                                          </p:stCondLst>
                                        </p:cTn>
                                        <p:tgtEl>
                                          <p:spTgt spid="26"/>
                                        </p:tgtEl>
                                      </p:cBhvr>
                                      <p:to x="100000" y="80000"/>
                                    </p:animScale>
                                    <p:animScale>
                                      <p:cBhvr>
                                        <p:cTn id="16" dur="166" decel="50000">
                                          <p:stCondLst>
                                            <p:cond delay="1338"/>
                                          </p:stCondLst>
                                        </p:cTn>
                                        <p:tgtEl>
                                          <p:spTgt spid="26"/>
                                        </p:tgtEl>
                                      </p:cBhvr>
                                      <p:to x="100000" y="100000"/>
                                    </p:animScale>
                                    <p:animScale>
                                      <p:cBhvr>
                                        <p:cTn id="17" dur="26">
                                          <p:stCondLst>
                                            <p:cond delay="1642"/>
                                          </p:stCondLst>
                                        </p:cTn>
                                        <p:tgtEl>
                                          <p:spTgt spid="26"/>
                                        </p:tgtEl>
                                      </p:cBhvr>
                                      <p:to x="100000" y="90000"/>
                                    </p:animScale>
                                    <p:animScale>
                                      <p:cBhvr>
                                        <p:cTn id="18" dur="166" decel="50000">
                                          <p:stCondLst>
                                            <p:cond delay="1668"/>
                                          </p:stCondLst>
                                        </p:cTn>
                                        <p:tgtEl>
                                          <p:spTgt spid="26"/>
                                        </p:tgtEl>
                                      </p:cBhvr>
                                      <p:to x="100000" y="100000"/>
                                    </p:animScale>
                                    <p:animScale>
                                      <p:cBhvr>
                                        <p:cTn id="19" dur="26">
                                          <p:stCondLst>
                                            <p:cond delay="1808"/>
                                          </p:stCondLst>
                                        </p:cTn>
                                        <p:tgtEl>
                                          <p:spTgt spid="26"/>
                                        </p:tgtEl>
                                      </p:cBhvr>
                                      <p:to x="100000" y="95000"/>
                                    </p:animScale>
                                    <p:animScale>
                                      <p:cBhvr>
                                        <p:cTn id="20" dur="166" decel="50000">
                                          <p:stCondLst>
                                            <p:cond delay="1834"/>
                                          </p:stCondLst>
                                        </p:cTn>
                                        <p:tgtEl>
                                          <p:spTgt spid="2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800"/>
                                        <p:tgtEl>
                                          <p:spTgt spid="11"/>
                                        </p:tgtEl>
                                      </p:cBhvr>
                                    </p:animEffect>
                                  </p:childTnLst>
                                </p:cTn>
                              </p:par>
                            </p:childTnLst>
                          </p:cTn>
                        </p:par>
                        <p:par>
                          <p:cTn id="30" fill="hold">
                            <p:stCondLst>
                              <p:cond delay="1300"/>
                            </p:stCondLst>
                            <p:childTnLst>
                              <p:par>
                                <p:cTn id="31" presetID="22" presetClass="entr" presetSubtype="8"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700"/>
                                        <p:tgtEl>
                                          <p:spTgt spid="14"/>
                                        </p:tgtEl>
                                      </p:cBhvr>
                                    </p:animEffect>
                                  </p:childTnLst>
                                </p:cTn>
                              </p:par>
                            </p:childTnLst>
                          </p:cTn>
                        </p:par>
                        <p:par>
                          <p:cTn id="34" fill="hold">
                            <p:stCondLst>
                              <p:cond delay="2000"/>
                            </p:stCondLst>
                            <p:childTnLst>
                              <p:par>
                                <p:cTn id="35" presetID="22" presetClass="entr" presetSubtype="8"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left)">
                                      <p:cBhvr>
                                        <p:cTn id="37" dur="1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s://marencollet.files.wordpress.com/2013/01/altermannmithund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5310" y="2191536"/>
            <a:ext cx="3144068" cy="444733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154</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3" name="Title 2"/>
          <p:cNvSpPr>
            <a:spLocks noGrp="1"/>
          </p:cNvSpPr>
          <p:nvPr>
            <p:ph type="ctrTitle" idx="4294967295"/>
          </p:nvPr>
        </p:nvSpPr>
        <p:spPr>
          <a:xfrm>
            <a:off x="512064" y="941388"/>
            <a:ext cx="8086725" cy="1257300"/>
          </a:xfrm>
        </p:spPr>
        <p:txBody>
          <a:bodyPr/>
          <a:lstStyle/>
          <a:p>
            <a:r>
              <a:rPr lang="en-US" sz="6600" dirty="0"/>
              <a:t>Why is old data slower?</a:t>
            </a:r>
          </a:p>
        </p:txBody>
      </p:sp>
      <p:sp>
        <p:nvSpPr>
          <p:cNvPr id="4" name="Subtitle 3"/>
          <p:cNvSpPr>
            <a:spLocks noGrp="1"/>
          </p:cNvSpPr>
          <p:nvPr>
            <p:ph type="subTitle" idx="4294967295"/>
          </p:nvPr>
        </p:nvSpPr>
        <p:spPr>
          <a:xfrm>
            <a:off x="3122930" y="2381250"/>
            <a:ext cx="5746750" cy="1055688"/>
          </a:xfrm>
          <a:prstGeom prst="wedgeRoundRectCallout">
            <a:avLst>
              <a:gd name="adj1" fmla="val -53483"/>
              <a:gd name="adj2" fmla="val 84888"/>
              <a:gd name="adj3" fmla="val 16667"/>
            </a:avLst>
          </a:prstGeom>
          <a:solidFill>
            <a:schemeClr val="bg1"/>
          </a:solidFill>
          <a:ln>
            <a:solidFill>
              <a:schemeClr val="tx1"/>
            </a:solidFill>
          </a:ln>
        </p:spPr>
        <p:txBody>
          <a:bodyPr>
            <a:noAutofit/>
          </a:bodyPr>
          <a:lstStyle/>
          <a:p>
            <a:pPr marL="0" indent="0" algn="ctr">
              <a:buNone/>
            </a:pPr>
            <a:r>
              <a:rPr lang="en-US" sz="6600" dirty="0">
                <a:solidFill>
                  <a:schemeClr val="accent2"/>
                </a:solidFill>
              </a:rPr>
              <a:t>Retention loss!</a:t>
            </a:r>
          </a:p>
        </p:txBody>
      </p:sp>
      <p:sp>
        <p:nvSpPr>
          <p:cNvPr id="7" name="Rectangle 6"/>
          <p:cNvSpPr/>
          <p:nvPr/>
        </p:nvSpPr>
        <p:spPr>
          <a:xfrm>
            <a:off x="1366434" y="6333198"/>
            <a:ext cx="769302" cy="12311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Image source: http://tinyurl.com/ng2gfg9</a:t>
            </a:r>
          </a:p>
        </p:txBody>
      </p:sp>
    </p:spTree>
    <p:extLst>
      <p:ext uri="{BB962C8B-B14F-4D97-AF65-F5344CB8AC3E}">
        <p14:creationId xmlns:p14="http://schemas.microsoft.com/office/powerpoint/2010/main" val="14042438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Retention loss</a:t>
            </a:r>
          </a:p>
        </p:txBody>
      </p:sp>
      <p:sp>
        <p:nvSpPr>
          <p:cNvPr id="4" name="Slide Number Placeholder 3"/>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155</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62" name="Rectangle 61"/>
          <p:cNvSpPr/>
          <p:nvPr/>
        </p:nvSpPr>
        <p:spPr>
          <a:xfrm>
            <a:off x="0" y="1012427"/>
            <a:ext cx="9144000"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6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rPr>
              <a:t>Charge leakage over time</a:t>
            </a:r>
            <a:endParaRPr kumimoji="0" lang="ko-KR" altLang="ko-KR" sz="36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endParaRPr>
          </a:p>
        </p:txBody>
      </p:sp>
      <p:sp>
        <p:nvSpPr>
          <p:cNvPr id="94" name="Rectangle 93"/>
          <p:cNvSpPr/>
          <p:nvPr/>
        </p:nvSpPr>
        <p:spPr>
          <a:xfrm>
            <a:off x="2750944" y="4228456"/>
            <a:ext cx="621814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1" u="none" strike="noStrike" kern="1200" cap="none" spc="0" normalizeH="0" baseline="0" noProof="0" dirty="0">
                <a:ln>
                  <a:noFill/>
                </a:ln>
                <a:solidFill>
                  <a:prstClr val="black"/>
                </a:solidFill>
                <a:effectLst/>
                <a:uLnTx/>
                <a:uFillTx/>
                <a:latin typeface="Calibri"/>
                <a:ea typeface="Dotum" pitchFamily="34" charset="-127"/>
                <a:cs typeface="+mn-cs"/>
              </a:rPr>
              <a:t>One dominant source of flash memory errors [DATE ‘12, ICCD ‘12]</a:t>
            </a:r>
            <a:endParaRPr kumimoji="0" lang="ko-KR" altLang="ko-KR" sz="3200" b="0" i="1" u="none" strike="noStrike" kern="1200" cap="none" spc="0" normalizeH="0" baseline="0" noProof="0" dirty="0">
              <a:ln>
                <a:noFill/>
              </a:ln>
              <a:solidFill>
                <a:prstClr val="black"/>
              </a:solidFill>
              <a:effectLst/>
              <a:uLnTx/>
              <a:uFillTx/>
              <a:latin typeface="Calibri"/>
              <a:ea typeface="Dotum" pitchFamily="34" charset="-127"/>
              <a:cs typeface="+mn-cs"/>
            </a:endParaRPr>
          </a:p>
        </p:txBody>
      </p:sp>
      <p:pic>
        <p:nvPicPr>
          <p:cNvPr id="101" name="Picture 2" descr="alarm, alert, clock, event, history, schedule, time, watch ic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3955" y="2480725"/>
            <a:ext cx="470127" cy="470127"/>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02" name="Straight Arrow Connector 101"/>
          <p:cNvCxnSpPr/>
          <p:nvPr/>
        </p:nvCxnSpPr>
        <p:spPr>
          <a:xfrm>
            <a:off x="1784617" y="2942288"/>
            <a:ext cx="870733" cy="0"/>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a:endCxn id="84" idx="11"/>
          </p:cNvCxnSpPr>
          <p:nvPr/>
        </p:nvCxnSpPr>
        <p:spPr>
          <a:xfrm flipV="1">
            <a:off x="3763340" y="2941263"/>
            <a:ext cx="3476008" cy="1025"/>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pic>
        <p:nvPicPr>
          <p:cNvPr id="104" name="Picture 2" descr="alarm, alert, clock, event, history, schedule, time, watch ic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0880" y="2480725"/>
            <a:ext cx="470127" cy="470127"/>
          </a:xfrm>
          <a:prstGeom prst="rect">
            <a:avLst/>
          </a:prstGeom>
          <a:noFill/>
          <a:extLst>
            <a:ext uri="{909E8E84-426E-40dd-AFC4-6F175D3DCCD1}">
              <a14:hiddenFill xmlns:a14="http://schemas.microsoft.com/office/drawing/2010/main" xmlns="">
                <a:solidFill>
                  <a:srgbClr val="FFFFFF"/>
                </a:solidFill>
              </a14:hiddenFill>
            </a:ext>
          </a:extLst>
        </p:spPr>
      </p:pic>
      <p:sp>
        <p:nvSpPr>
          <p:cNvPr id="107" name="Rectangle 106"/>
          <p:cNvSpPr/>
          <p:nvPr/>
        </p:nvSpPr>
        <p:spPr>
          <a:xfrm>
            <a:off x="4877051" y="3127427"/>
            <a:ext cx="1943068"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1" u="none" strike="noStrike" kern="1200" cap="none" spc="0" normalizeH="0" baseline="0" noProof="0" dirty="0">
                <a:ln>
                  <a:noFill/>
                </a:ln>
                <a:solidFill>
                  <a:srgbClr val="C0504D"/>
                </a:solidFill>
                <a:effectLst/>
                <a:uLnTx/>
                <a:uFillTx/>
                <a:latin typeface="Calibri"/>
                <a:ea typeface="Dotum" pitchFamily="34" charset="-127"/>
                <a:cs typeface="+mn-cs"/>
              </a:rPr>
              <a:t>Retention error</a:t>
            </a:r>
            <a:endParaRPr kumimoji="0" lang="ko-KR" altLang="ko-KR" sz="3200" b="0" i="1"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108" name="Explosion 1 107"/>
          <p:cNvSpPr/>
          <p:nvPr/>
        </p:nvSpPr>
        <p:spPr>
          <a:xfrm>
            <a:off x="5636388" y="2731949"/>
            <a:ext cx="435429" cy="435429"/>
          </a:xfrm>
          <a:prstGeom prst="irregularSeal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34" name="Group 33"/>
          <p:cNvGrpSpPr/>
          <p:nvPr/>
        </p:nvGrpSpPr>
        <p:grpSpPr>
          <a:xfrm>
            <a:off x="209047" y="2459853"/>
            <a:ext cx="1904876" cy="1326063"/>
            <a:chOff x="5358485" y="1366408"/>
            <a:chExt cx="2865728" cy="1994952"/>
          </a:xfrm>
        </p:grpSpPr>
        <p:sp>
          <p:nvSpPr>
            <p:cNvPr id="35" name="Rounded Rectangle 34"/>
            <p:cNvSpPr/>
            <p:nvPr/>
          </p:nvSpPr>
          <p:spPr>
            <a:xfrm>
              <a:off x="5488118" y="2483007"/>
              <a:ext cx="2552395" cy="67410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36" name="Rectangle 990"/>
            <p:cNvSpPr>
              <a:spLocks noChangeArrowheads="1"/>
            </p:cNvSpPr>
            <p:nvPr/>
          </p:nvSpPr>
          <p:spPr bwMode="auto">
            <a:xfrm>
              <a:off x="6090217" y="1837974"/>
              <a:ext cx="1348197" cy="453257"/>
            </a:xfrm>
            <a:prstGeom prst="rect">
              <a:avLst/>
            </a:prstGeom>
            <a:solidFill>
              <a:schemeClr val="bg1">
                <a:lumMod val="65000"/>
              </a:schemeClr>
            </a:solidFill>
            <a:ln w="28575">
              <a:noFill/>
              <a:miter lim="800000"/>
              <a:headEnd/>
              <a:tailEnd/>
            </a:ln>
          </p:spPr>
          <p:txBody>
            <a:bodyPr wrap="square" lIns="0" tIns="0" rIns="0" bIns="0">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ko-KR" altLang="ko-KR" sz="14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37" name="Freeform 987"/>
            <p:cNvSpPr>
              <a:spLocks/>
            </p:cNvSpPr>
            <p:nvPr/>
          </p:nvSpPr>
          <p:spPr bwMode="auto">
            <a:xfrm>
              <a:off x="5787873" y="1366408"/>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
          <p:nvSpPr>
            <p:cNvPr id="38" name="Freeform 987"/>
            <p:cNvSpPr>
              <a:spLocks/>
            </p:cNvSpPr>
            <p:nvPr/>
          </p:nvSpPr>
          <p:spPr bwMode="auto">
            <a:xfrm flipH="1">
              <a:off x="7436368" y="1366408"/>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
          <p:nvSpPr>
            <p:cNvPr id="39" name="Freeform 38"/>
            <p:cNvSpPr/>
            <p:nvPr/>
          </p:nvSpPr>
          <p:spPr>
            <a:xfrm>
              <a:off x="7265924" y="2481794"/>
              <a:ext cx="774589"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0" name="Freeform 39"/>
            <p:cNvSpPr/>
            <p:nvPr/>
          </p:nvSpPr>
          <p:spPr>
            <a:xfrm flipH="1">
              <a:off x="5488118" y="2480673"/>
              <a:ext cx="776518"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43" name="Rectangle 992"/>
            <p:cNvSpPr>
              <a:spLocks noChangeArrowheads="1"/>
            </p:cNvSpPr>
            <p:nvPr/>
          </p:nvSpPr>
          <p:spPr bwMode="auto">
            <a:xfrm>
              <a:off x="6090217" y="1366409"/>
              <a:ext cx="1348197" cy="278937"/>
            </a:xfrm>
            <a:prstGeom prst="rect">
              <a:avLst/>
            </a:prstGeom>
            <a:solidFill>
              <a:schemeClr val="bg1">
                <a:lumMod val="65000"/>
              </a:schemeClr>
            </a:solidFill>
            <a:ln w="28575">
              <a:noFill/>
              <a:miter lim="800000"/>
              <a:headEnd/>
              <a:tailEnd/>
            </a:ln>
          </p:spPr>
          <p:txBody>
            <a:bodyPr wrap="square" lIns="0" tIns="0" rIns="0" bIns="0" anchor="ctr">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pic>
          <p:nvPicPr>
            <p:cNvPr id="44" name="Picture 2"/>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105019" y="1930328"/>
              <a:ext cx="246294" cy="2462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6" name="Picture 2"/>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370004" y="1930328"/>
              <a:ext cx="246294" cy="2462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7" name="Picture 2"/>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899972" y="1930328"/>
              <a:ext cx="246294" cy="2462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0" name="Picture 2"/>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64956" y="1930328"/>
              <a:ext cx="246294" cy="2462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3" name="Picture 2"/>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34988" y="1930328"/>
              <a:ext cx="246294" cy="2462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4" name="Rectangle 63"/>
            <p:cNvSpPr/>
            <p:nvPr/>
          </p:nvSpPr>
          <p:spPr>
            <a:xfrm>
              <a:off x="5358485" y="2574219"/>
              <a:ext cx="2865728" cy="78714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rPr>
                <a:t>Flash cell</a:t>
              </a:r>
              <a:endParaRPr kumimoji="0" lang="ko-KR" altLang="ko-KR" sz="28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endParaRPr>
            </a:p>
          </p:txBody>
        </p:sp>
      </p:grpSp>
      <p:grpSp>
        <p:nvGrpSpPr>
          <p:cNvPr id="65" name="Group 64"/>
          <p:cNvGrpSpPr/>
          <p:nvPr/>
        </p:nvGrpSpPr>
        <p:grpSpPr>
          <a:xfrm>
            <a:off x="2364361" y="1657076"/>
            <a:ext cx="1904876" cy="2128840"/>
            <a:chOff x="5358485" y="158697"/>
            <a:chExt cx="2865728" cy="3202663"/>
          </a:xfrm>
        </p:grpSpPr>
        <p:sp>
          <p:nvSpPr>
            <p:cNvPr id="66" name="Rounded Rectangle 65"/>
            <p:cNvSpPr/>
            <p:nvPr/>
          </p:nvSpPr>
          <p:spPr>
            <a:xfrm>
              <a:off x="5488118" y="2483007"/>
              <a:ext cx="2552395" cy="67410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7" name="Rectangle 990"/>
            <p:cNvSpPr>
              <a:spLocks noChangeArrowheads="1"/>
            </p:cNvSpPr>
            <p:nvPr/>
          </p:nvSpPr>
          <p:spPr bwMode="auto">
            <a:xfrm>
              <a:off x="6090217" y="1837974"/>
              <a:ext cx="1348197" cy="453257"/>
            </a:xfrm>
            <a:prstGeom prst="rect">
              <a:avLst/>
            </a:prstGeom>
            <a:solidFill>
              <a:schemeClr val="bg1">
                <a:lumMod val="65000"/>
              </a:schemeClr>
            </a:solidFill>
            <a:ln w="28575">
              <a:noFill/>
              <a:miter lim="800000"/>
              <a:headEnd/>
              <a:tailEnd/>
            </a:ln>
          </p:spPr>
          <p:txBody>
            <a:bodyPr wrap="square" lIns="0" tIns="0" rIns="0" bIns="0">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ko-KR" altLang="ko-KR" sz="14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68" name="Freeform 987"/>
            <p:cNvSpPr>
              <a:spLocks/>
            </p:cNvSpPr>
            <p:nvPr/>
          </p:nvSpPr>
          <p:spPr bwMode="auto">
            <a:xfrm>
              <a:off x="5787873" y="1366408"/>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
          <p:nvSpPr>
            <p:cNvPr id="69" name="Freeform 987"/>
            <p:cNvSpPr>
              <a:spLocks/>
            </p:cNvSpPr>
            <p:nvPr/>
          </p:nvSpPr>
          <p:spPr bwMode="auto">
            <a:xfrm flipH="1">
              <a:off x="7436368" y="1366408"/>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
          <p:nvSpPr>
            <p:cNvPr id="70" name="Freeform 69"/>
            <p:cNvSpPr/>
            <p:nvPr/>
          </p:nvSpPr>
          <p:spPr>
            <a:xfrm>
              <a:off x="7265924" y="2481794"/>
              <a:ext cx="774589"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1" name="Freeform 70"/>
            <p:cNvSpPr/>
            <p:nvPr/>
          </p:nvSpPr>
          <p:spPr>
            <a:xfrm flipH="1">
              <a:off x="5488118" y="2480673"/>
              <a:ext cx="776518"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72" name="Rectangle 992"/>
            <p:cNvSpPr>
              <a:spLocks noChangeArrowheads="1"/>
            </p:cNvSpPr>
            <p:nvPr/>
          </p:nvSpPr>
          <p:spPr bwMode="auto">
            <a:xfrm>
              <a:off x="6090217" y="1366409"/>
              <a:ext cx="1348197" cy="278937"/>
            </a:xfrm>
            <a:prstGeom prst="rect">
              <a:avLst/>
            </a:prstGeom>
            <a:solidFill>
              <a:schemeClr val="bg1">
                <a:lumMod val="65000"/>
              </a:schemeClr>
            </a:solidFill>
            <a:ln w="28575">
              <a:noFill/>
              <a:miter lim="800000"/>
              <a:headEnd/>
              <a:tailEnd/>
            </a:ln>
          </p:spPr>
          <p:txBody>
            <a:bodyPr wrap="square" lIns="0" tIns="0" rIns="0" bIns="0" anchor="ctr">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pic>
          <p:nvPicPr>
            <p:cNvPr id="73" name="Picture 2"/>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105019" y="1930328"/>
              <a:ext cx="246294" cy="2462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4" name="Picture 2"/>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370004" y="1930328"/>
              <a:ext cx="246294" cy="2462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6" name="Picture 2"/>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64956" y="1930328"/>
              <a:ext cx="246294" cy="2462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7" name="Picture 2"/>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34988" y="1930328"/>
              <a:ext cx="246294" cy="2462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8" name="Rectangle 77"/>
            <p:cNvSpPr/>
            <p:nvPr/>
          </p:nvSpPr>
          <p:spPr>
            <a:xfrm>
              <a:off x="5358485" y="2574219"/>
              <a:ext cx="2865728" cy="78714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rPr>
                <a:t>Flash cell</a:t>
              </a:r>
              <a:endParaRPr kumimoji="0" lang="ko-KR" altLang="ko-KR" sz="28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endParaRPr>
            </a:p>
          </p:txBody>
        </p:sp>
        <p:pic>
          <p:nvPicPr>
            <p:cNvPr id="79" name="Picture 2"/>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06861" y="158697"/>
              <a:ext cx="659013" cy="6590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cxnSp>
        <p:nvCxnSpPr>
          <p:cNvPr id="80" name="Straight Arrow Connector 79"/>
          <p:cNvCxnSpPr>
            <a:endCxn id="79" idx="2"/>
          </p:cNvCxnSpPr>
          <p:nvPr/>
        </p:nvCxnSpPr>
        <p:spPr>
          <a:xfrm flipV="1">
            <a:off x="3480906" y="2095128"/>
            <a:ext cx="264643" cy="739568"/>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nvGrpSpPr>
          <p:cNvPr id="81" name="Group 80"/>
          <p:cNvGrpSpPr/>
          <p:nvPr/>
        </p:nvGrpSpPr>
        <p:grpSpPr>
          <a:xfrm>
            <a:off x="6953930" y="2407017"/>
            <a:ext cx="1904876" cy="1326063"/>
            <a:chOff x="5358485" y="1366408"/>
            <a:chExt cx="2865728" cy="1994952"/>
          </a:xfrm>
        </p:grpSpPr>
        <p:sp>
          <p:nvSpPr>
            <p:cNvPr id="82" name="Rounded Rectangle 81"/>
            <p:cNvSpPr/>
            <p:nvPr/>
          </p:nvSpPr>
          <p:spPr>
            <a:xfrm>
              <a:off x="5488118" y="2483007"/>
              <a:ext cx="2552395" cy="67410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3" name="Rectangle 990"/>
            <p:cNvSpPr>
              <a:spLocks noChangeArrowheads="1"/>
            </p:cNvSpPr>
            <p:nvPr/>
          </p:nvSpPr>
          <p:spPr bwMode="auto">
            <a:xfrm>
              <a:off x="6090217" y="1837974"/>
              <a:ext cx="1348197" cy="453257"/>
            </a:xfrm>
            <a:prstGeom prst="rect">
              <a:avLst/>
            </a:prstGeom>
            <a:solidFill>
              <a:schemeClr val="bg1">
                <a:lumMod val="65000"/>
              </a:schemeClr>
            </a:solidFill>
            <a:ln w="28575">
              <a:noFill/>
              <a:miter lim="800000"/>
              <a:headEnd/>
              <a:tailEnd/>
            </a:ln>
          </p:spPr>
          <p:txBody>
            <a:bodyPr wrap="square" lIns="0" tIns="0" rIns="0" bIns="0">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ko-KR" altLang="ko-KR" sz="14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84" name="Freeform 987"/>
            <p:cNvSpPr>
              <a:spLocks/>
            </p:cNvSpPr>
            <p:nvPr/>
          </p:nvSpPr>
          <p:spPr bwMode="auto">
            <a:xfrm>
              <a:off x="5787873" y="1366408"/>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
          <p:nvSpPr>
            <p:cNvPr id="85" name="Freeform 987"/>
            <p:cNvSpPr>
              <a:spLocks/>
            </p:cNvSpPr>
            <p:nvPr/>
          </p:nvSpPr>
          <p:spPr bwMode="auto">
            <a:xfrm flipH="1">
              <a:off x="7436368" y="1366408"/>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
          <p:nvSpPr>
            <p:cNvPr id="86" name="Freeform 85"/>
            <p:cNvSpPr/>
            <p:nvPr/>
          </p:nvSpPr>
          <p:spPr>
            <a:xfrm>
              <a:off x="7265924" y="2481794"/>
              <a:ext cx="774589"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7" name="Freeform 86"/>
            <p:cNvSpPr/>
            <p:nvPr/>
          </p:nvSpPr>
          <p:spPr>
            <a:xfrm flipH="1">
              <a:off x="5488118" y="2480673"/>
              <a:ext cx="776518"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88" name="Rectangle 992"/>
            <p:cNvSpPr>
              <a:spLocks noChangeArrowheads="1"/>
            </p:cNvSpPr>
            <p:nvPr/>
          </p:nvSpPr>
          <p:spPr bwMode="auto">
            <a:xfrm>
              <a:off x="6090217" y="1366409"/>
              <a:ext cx="1348197" cy="278937"/>
            </a:xfrm>
            <a:prstGeom prst="rect">
              <a:avLst/>
            </a:prstGeom>
            <a:solidFill>
              <a:schemeClr val="bg1">
                <a:lumMod val="65000"/>
              </a:schemeClr>
            </a:solidFill>
            <a:ln w="28575">
              <a:noFill/>
              <a:miter lim="800000"/>
              <a:headEnd/>
              <a:tailEnd/>
            </a:ln>
          </p:spPr>
          <p:txBody>
            <a:bodyPr wrap="square" lIns="0" tIns="0" rIns="0" bIns="0" anchor="ctr">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sp>
          <p:nvSpPr>
            <p:cNvPr id="93" name="Rectangle 92"/>
            <p:cNvSpPr/>
            <p:nvPr/>
          </p:nvSpPr>
          <p:spPr>
            <a:xfrm>
              <a:off x="5358485" y="2574219"/>
              <a:ext cx="2865728" cy="78714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rPr>
                <a:t>Flash cell</a:t>
              </a:r>
              <a:endParaRPr kumimoji="0" lang="ko-KR" altLang="ko-KR" sz="28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endParaRPr>
            </a:p>
          </p:txBody>
        </p:sp>
      </p:grpSp>
      <p:sp>
        <p:nvSpPr>
          <p:cNvPr id="2" name="TextBox 1"/>
          <p:cNvSpPr txBox="1"/>
          <p:nvPr/>
        </p:nvSpPr>
        <p:spPr>
          <a:xfrm>
            <a:off x="2850750" y="5568108"/>
            <a:ext cx="619836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1" u="none" strike="noStrike" kern="1200" cap="none" spc="0" normalizeH="0" baseline="0" noProof="0" dirty="0">
                <a:ln>
                  <a:noFill/>
                </a:ln>
                <a:solidFill>
                  <a:srgbClr val="C0504D"/>
                </a:solidFill>
                <a:effectLst/>
                <a:uLnTx/>
                <a:uFillTx/>
                <a:latin typeface="Calibri"/>
                <a:ea typeface="ＭＳ Ｐゴシック" panose="020B0600070205080204" pitchFamily="34" charset="-128"/>
                <a:cs typeface="+mn-cs"/>
              </a:rPr>
              <a:t>Side effect: Longer read latency</a:t>
            </a:r>
          </a:p>
        </p:txBody>
      </p:sp>
    </p:spTree>
    <p:extLst>
      <p:ext uri="{BB962C8B-B14F-4D97-AF65-F5344CB8AC3E}">
        <p14:creationId xmlns:p14="http://schemas.microsoft.com/office/powerpoint/2010/main" val="32715003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par>
                                <p:cTn id="8" presetID="10" presetClass="entr" presetSubtype="0" fill="hold" nodeType="withEffect">
                                  <p:stCondLst>
                                    <p:cond delay="0"/>
                                  </p:stCondLst>
                                  <p:childTnLst>
                                    <p:set>
                                      <p:cBhvr>
                                        <p:cTn id="9" dur="1" fill="hold">
                                          <p:stCondLst>
                                            <p:cond delay="0"/>
                                          </p:stCondLst>
                                        </p:cTn>
                                        <p:tgtEl>
                                          <p:spTgt spid="102"/>
                                        </p:tgtEl>
                                        <p:attrNameLst>
                                          <p:attrName>style.visibility</p:attrName>
                                        </p:attrNameLst>
                                      </p:cBhvr>
                                      <p:to>
                                        <p:strVal val="visible"/>
                                      </p:to>
                                    </p:set>
                                    <p:animEffect transition="in" filter="fade">
                                      <p:cBhvr>
                                        <p:cTn id="10" dur="500"/>
                                        <p:tgtEl>
                                          <p:spTgt spid="102"/>
                                        </p:tgtEl>
                                      </p:cBhvr>
                                    </p:animEffect>
                                  </p:childTnLst>
                                </p:cTn>
                              </p:par>
                              <p:par>
                                <p:cTn id="11" presetID="10" presetClass="entr" presetSubtype="0" fill="hold"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childTnLst>
                                </p:cTn>
                              </p:par>
                              <p:par>
                                <p:cTn id="14" presetID="10" presetClass="entr" presetSubtype="0" fill="hold" nodeType="withEffect">
                                  <p:stCondLst>
                                    <p:cond delay="0"/>
                                  </p:stCondLst>
                                  <p:childTnLst>
                                    <p:set>
                                      <p:cBhvr>
                                        <p:cTn id="15" dur="1" fill="hold">
                                          <p:stCondLst>
                                            <p:cond delay="0"/>
                                          </p:stCondLst>
                                        </p:cTn>
                                        <p:tgtEl>
                                          <p:spTgt spid="80"/>
                                        </p:tgtEl>
                                        <p:attrNameLst>
                                          <p:attrName>style.visibility</p:attrName>
                                        </p:attrNameLst>
                                      </p:cBhvr>
                                      <p:to>
                                        <p:strVal val="visible"/>
                                      </p:to>
                                    </p:set>
                                    <p:animEffect transition="in" filter="fade">
                                      <p:cBhvr>
                                        <p:cTn id="16" dur="500"/>
                                        <p:tgtEl>
                                          <p:spTgt spid="8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fade">
                                      <p:cBhvr>
                                        <p:cTn id="21" dur="500"/>
                                        <p:tgtEl>
                                          <p:spTgt spid="10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7"/>
                                        </p:tgtEl>
                                        <p:attrNameLst>
                                          <p:attrName>style.visibility</p:attrName>
                                        </p:attrNameLst>
                                      </p:cBhvr>
                                      <p:to>
                                        <p:strVal val="visible"/>
                                      </p:to>
                                    </p:set>
                                    <p:animEffect transition="in" filter="fade">
                                      <p:cBhvr>
                                        <p:cTn id="24" dur="500"/>
                                        <p:tgtEl>
                                          <p:spTgt spid="10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8"/>
                                        </p:tgtEl>
                                        <p:attrNameLst>
                                          <p:attrName>style.visibility</p:attrName>
                                        </p:attrNameLst>
                                      </p:cBhvr>
                                      <p:to>
                                        <p:strVal val="visible"/>
                                      </p:to>
                                    </p:set>
                                    <p:animEffect transition="in" filter="fade">
                                      <p:cBhvr>
                                        <p:cTn id="27" dur="500"/>
                                        <p:tgtEl>
                                          <p:spTgt spid="108"/>
                                        </p:tgtEl>
                                      </p:cBhvr>
                                    </p:animEffect>
                                  </p:childTnLst>
                                </p:cTn>
                              </p:par>
                              <p:par>
                                <p:cTn id="28" presetID="10" presetClass="entr" presetSubtype="0" fill="hold" nodeType="withEffect">
                                  <p:stCondLst>
                                    <p:cond delay="0"/>
                                  </p:stCondLst>
                                  <p:childTnLst>
                                    <p:set>
                                      <p:cBhvr>
                                        <p:cTn id="29" dur="1" fill="hold">
                                          <p:stCondLst>
                                            <p:cond delay="0"/>
                                          </p:stCondLst>
                                        </p:cTn>
                                        <p:tgtEl>
                                          <p:spTgt spid="81"/>
                                        </p:tgtEl>
                                        <p:attrNameLst>
                                          <p:attrName>style.visibility</p:attrName>
                                        </p:attrNameLst>
                                      </p:cBhvr>
                                      <p:to>
                                        <p:strVal val="visible"/>
                                      </p:to>
                                    </p:set>
                                    <p:animEffect transition="in" filter="fade">
                                      <p:cBhvr>
                                        <p:cTn id="30" dur="500"/>
                                        <p:tgtEl>
                                          <p:spTgt spid="81"/>
                                        </p:tgtEl>
                                      </p:cBhvr>
                                    </p:animEffect>
                                  </p:childTnLst>
                                </p:cTn>
                              </p:par>
                              <p:par>
                                <p:cTn id="31" presetID="10" presetClass="entr" presetSubtype="0" fill="hold" nodeType="withEffect">
                                  <p:stCondLst>
                                    <p:cond delay="0"/>
                                  </p:stCondLst>
                                  <p:childTnLst>
                                    <p:set>
                                      <p:cBhvr>
                                        <p:cTn id="32" dur="1" fill="hold">
                                          <p:stCondLst>
                                            <p:cond delay="0"/>
                                          </p:stCondLst>
                                        </p:cTn>
                                        <p:tgtEl>
                                          <p:spTgt spid="103"/>
                                        </p:tgtEl>
                                        <p:attrNameLst>
                                          <p:attrName>style.visibility</p:attrName>
                                        </p:attrNameLst>
                                      </p:cBhvr>
                                      <p:to>
                                        <p:strVal val="visible"/>
                                      </p:to>
                                    </p:set>
                                    <p:animEffect transition="in" filter="fade">
                                      <p:cBhvr>
                                        <p:cTn id="33" dur="500"/>
                                        <p:tgtEl>
                                          <p:spTgt spid="10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94"/>
                                        </p:tgtEl>
                                        <p:attrNameLst>
                                          <p:attrName>style.visibility</p:attrName>
                                        </p:attrNameLst>
                                      </p:cBhvr>
                                      <p:to>
                                        <p:strVal val="visible"/>
                                      </p:to>
                                    </p:set>
                                    <p:animEffect transition="in" filter="fade">
                                      <p:cBhvr>
                                        <p:cTn id="38" dur="500"/>
                                        <p:tgtEl>
                                          <p:spTgt spid="9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7" grpId="0"/>
      <p:bldP spid="108" grpId="0" animBg="1"/>
      <p:bldP spid="2"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67250" y="0"/>
            <a:ext cx="7876751" cy="1379490"/>
          </a:xfrm>
        </p:spPr>
        <p:txBody>
          <a:bodyPr>
            <a:noAutofit/>
          </a:bodyPr>
          <a:lstStyle/>
          <a:p>
            <a:r>
              <a:rPr lang="en-US" sz="4400" dirty="0"/>
              <a:t>Multi-Level Cell (MLC)</a:t>
            </a:r>
            <a:br>
              <a:rPr lang="en-US" sz="4400" dirty="0"/>
            </a:br>
            <a:r>
              <a:rPr lang="en-US" sz="4400" dirty="0"/>
              <a:t>threshold voltage distribution</a:t>
            </a:r>
          </a:p>
        </p:txBody>
      </p:sp>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156</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5" name="Rectangle 4"/>
          <p:cNvSpPr/>
          <p:nvPr/>
        </p:nvSpPr>
        <p:spPr>
          <a:xfrm>
            <a:off x="6183084" y="582806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7" name="Straight Connector 6"/>
          <p:cNvCxnSpPr/>
          <p:nvPr/>
        </p:nvCxnSpPr>
        <p:spPr>
          <a:xfrm>
            <a:off x="2209801" y="3180794"/>
            <a:ext cx="0" cy="2651760"/>
          </a:xfrm>
          <a:prstGeom prst="line">
            <a:avLst/>
          </a:prstGeom>
          <a:ln w="635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572000" y="3180794"/>
            <a:ext cx="0" cy="2651760"/>
          </a:xfrm>
          <a:prstGeom prst="line">
            <a:avLst/>
          </a:prstGeom>
          <a:ln w="635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4200" y="3180794"/>
            <a:ext cx="0" cy="2651760"/>
          </a:xfrm>
          <a:prstGeom prst="line">
            <a:avLst/>
          </a:prstGeom>
          <a:ln w="635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292994" y="4331058"/>
            <a:ext cx="1586226"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Erased</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(11)</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5" name="Rectangle 14"/>
          <p:cNvSpPr/>
          <p:nvPr/>
        </p:nvSpPr>
        <p:spPr>
          <a:xfrm>
            <a:off x="2612818" y="4331058"/>
            <a:ext cx="1586226"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P1</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(10)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6" name="Rectangle 15"/>
          <p:cNvSpPr/>
          <p:nvPr/>
        </p:nvSpPr>
        <p:spPr>
          <a:xfrm>
            <a:off x="4975016" y="4331058"/>
            <a:ext cx="1586226"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7" name="Rectangle 16"/>
          <p:cNvSpPr/>
          <p:nvPr/>
        </p:nvSpPr>
        <p:spPr>
          <a:xfrm>
            <a:off x="7241968" y="4331058"/>
            <a:ext cx="1586226"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(01)</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13" name="Straight Arrow Connector 12"/>
          <p:cNvCxnSpPr/>
          <p:nvPr/>
        </p:nvCxnSpPr>
        <p:spPr>
          <a:xfrm flipV="1">
            <a:off x="87084" y="1909209"/>
            <a:ext cx="0" cy="3918858"/>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30626" y="1411353"/>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20" name="Freeform 19"/>
          <p:cNvSpPr/>
          <p:nvPr/>
        </p:nvSpPr>
        <p:spPr>
          <a:xfrm>
            <a:off x="193587" y="3400551"/>
            <a:ext cx="1768563"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1" name="Freeform 20"/>
          <p:cNvSpPr/>
          <p:nvPr/>
        </p:nvSpPr>
        <p:spPr>
          <a:xfrm>
            <a:off x="2502539" y="3400551"/>
            <a:ext cx="1776726"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2" name="Freeform 21"/>
          <p:cNvSpPr/>
          <p:nvPr/>
        </p:nvSpPr>
        <p:spPr>
          <a:xfrm>
            <a:off x="4864737" y="3400550"/>
            <a:ext cx="1776726"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3" name="Freeform 22"/>
          <p:cNvSpPr/>
          <p:nvPr/>
        </p:nvSpPr>
        <p:spPr>
          <a:xfrm>
            <a:off x="7127787" y="3400549"/>
            <a:ext cx="1776726"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7" name="Freeform 26"/>
          <p:cNvSpPr/>
          <p:nvPr/>
        </p:nvSpPr>
        <p:spPr>
          <a:xfrm>
            <a:off x="193588" y="3400548"/>
            <a:ext cx="1776726" cy="24275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8" name="Rectangle 27"/>
          <p:cNvSpPr/>
          <p:nvPr/>
        </p:nvSpPr>
        <p:spPr>
          <a:xfrm rot="16200000">
            <a:off x="1856568" y="2458264"/>
            <a:ext cx="677108" cy="584775"/>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err="1">
                <a:ln>
                  <a:noFill/>
                </a:ln>
                <a:solidFill>
                  <a:srgbClr val="C0504D"/>
                </a:solidFill>
                <a:effectLst/>
                <a:uLnTx/>
                <a:uFillTx/>
                <a:latin typeface="Calibri"/>
                <a:ea typeface="Dotum" pitchFamily="34" charset="-127"/>
                <a:cs typeface="+mn-cs"/>
              </a:rPr>
              <a:t>V</a:t>
            </a:r>
            <a:r>
              <a:rPr kumimoji="0" lang="en-US" altLang="ko-KR" sz="3200" b="0" i="0" u="none" strike="noStrike" kern="1200" cap="none" spc="0" normalizeH="0" baseline="-25000" noProof="0" dirty="0" err="1">
                <a:ln>
                  <a:noFill/>
                </a:ln>
                <a:solidFill>
                  <a:srgbClr val="C0504D"/>
                </a:solidFill>
                <a:effectLst/>
                <a:uLnTx/>
                <a:uFillTx/>
                <a:latin typeface="Calibri"/>
                <a:ea typeface="Dotum" pitchFamily="34" charset="-127"/>
                <a:cs typeface="+mn-cs"/>
              </a:rPr>
              <a:t>a</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29" name="Rectangle 28"/>
          <p:cNvSpPr/>
          <p:nvPr/>
        </p:nvSpPr>
        <p:spPr>
          <a:xfrm rot="16200000">
            <a:off x="4233797" y="2458264"/>
            <a:ext cx="677108" cy="584775"/>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err="1">
                <a:ln>
                  <a:noFill/>
                </a:ln>
                <a:solidFill>
                  <a:srgbClr val="C0504D"/>
                </a:solidFill>
                <a:effectLst/>
                <a:uLnTx/>
                <a:uFillTx/>
                <a:latin typeface="Calibri"/>
                <a:ea typeface="Dotum" pitchFamily="34" charset="-127"/>
                <a:cs typeface="+mn-cs"/>
              </a:rPr>
              <a:t>V</a:t>
            </a:r>
            <a:r>
              <a:rPr kumimoji="0" lang="en-US" altLang="ko-KR" sz="3200" b="0" i="0" u="none" strike="noStrike" kern="1200" cap="none" spc="0" normalizeH="0" baseline="-25000" noProof="0" dirty="0" err="1">
                <a:ln>
                  <a:noFill/>
                </a:ln>
                <a:solidFill>
                  <a:srgbClr val="C0504D"/>
                </a:solidFill>
                <a:effectLst/>
                <a:uLnTx/>
                <a:uFillTx/>
                <a:latin typeface="Calibri"/>
                <a:ea typeface="Dotum" pitchFamily="34" charset="-127"/>
                <a:cs typeface="+mn-cs"/>
              </a:rPr>
              <a:t>b</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30" name="Rectangle 29"/>
          <p:cNvSpPr/>
          <p:nvPr/>
        </p:nvSpPr>
        <p:spPr>
          <a:xfrm rot="16200000">
            <a:off x="6611027" y="2458263"/>
            <a:ext cx="677108" cy="584775"/>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err="1">
                <a:ln>
                  <a:noFill/>
                </a:ln>
                <a:solidFill>
                  <a:srgbClr val="C0504D"/>
                </a:solidFill>
                <a:effectLst/>
                <a:uLnTx/>
                <a:uFillTx/>
                <a:latin typeface="Calibri"/>
                <a:ea typeface="Dotum" pitchFamily="34" charset="-127"/>
                <a:cs typeface="+mn-cs"/>
              </a:rPr>
              <a:t>V</a:t>
            </a:r>
            <a:r>
              <a:rPr kumimoji="0" lang="en-US" altLang="ko-KR" sz="3200" b="0" i="0" u="none" strike="noStrike" kern="1200" cap="none" spc="0" normalizeH="0" baseline="-25000" noProof="0" dirty="0" err="1">
                <a:ln>
                  <a:noFill/>
                </a:ln>
                <a:solidFill>
                  <a:srgbClr val="C0504D"/>
                </a:solidFill>
                <a:effectLst/>
                <a:uLnTx/>
                <a:uFillTx/>
                <a:latin typeface="Calibri"/>
                <a:ea typeface="Dotum" pitchFamily="34" charset="-127"/>
                <a:cs typeface="+mn-cs"/>
              </a:rPr>
              <a:t>c</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cxnSp>
        <p:nvCxnSpPr>
          <p:cNvPr id="4" name="Straight Arrow Connector 3"/>
          <p:cNvCxnSpPr/>
          <p:nvPr/>
        </p:nvCxnSpPr>
        <p:spPr>
          <a:xfrm>
            <a:off x="54430" y="582806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0140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mph" presetSubtype="2" fill="hold" grpId="0" nodeType="clickEffect">
                                  <p:stCondLst>
                                    <p:cond delay="0"/>
                                  </p:stCondLst>
                                  <p:childTnLst>
                                    <p:animClr clrSpc="rgb" dir="cw">
                                      <p:cBhvr override="childStyle">
                                        <p:cTn id="26" dur="1000" fill="hold"/>
                                        <p:tgtEl>
                                          <p:spTgt spid="14"/>
                                        </p:tgtEl>
                                        <p:attrNameLst>
                                          <p:attrName>style.color</p:attrName>
                                        </p:attrNameLst>
                                      </p:cBhvr>
                                      <p:to>
                                        <a:srgbClr val="BFBFBF"/>
                                      </p:to>
                                    </p:animClr>
                                  </p:childTnLst>
                                </p:cTn>
                              </p:par>
                              <p:par>
                                <p:cTn id="27" presetID="10" presetClass="exit" presetSubtype="0" fill="hold" grpId="0" nodeType="withEffect">
                                  <p:stCondLst>
                                    <p:cond delay="0"/>
                                  </p:stCondLst>
                                  <p:childTnLst>
                                    <p:animEffect transition="out" filter="fade">
                                      <p:cBhvr>
                                        <p:cTn id="28" dur="1000"/>
                                        <p:tgtEl>
                                          <p:spTgt spid="20"/>
                                        </p:tgtEl>
                                      </p:cBhvr>
                                    </p:animEffect>
                                    <p:set>
                                      <p:cBhvr>
                                        <p:cTn id="29" dur="1" fill="hold">
                                          <p:stCondLst>
                                            <p:cond delay="999"/>
                                          </p:stCondLst>
                                        </p:cTn>
                                        <p:tgtEl>
                                          <p:spTgt spid="20"/>
                                        </p:tgtEl>
                                        <p:attrNameLst>
                                          <p:attrName>style.visibility</p:attrName>
                                        </p:attrNameLst>
                                      </p:cBhvr>
                                      <p:to>
                                        <p:strVal val="hidden"/>
                                      </p:to>
                                    </p:set>
                                  </p:childTnLst>
                                </p:cTn>
                              </p:par>
                              <p:par>
                                <p:cTn id="30" presetID="7" presetClass="emph" presetSubtype="2" fill="hold" nodeType="withEffect">
                                  <p:stCondLst>
                                    <p:cond delay="0"/>
                                  </p:stCondLst>
                                  <p:childTnLst>
                                    <p:animClr clrSpc="rgb" dir="cw">
                                      <p:cBhvr>
                                        <p:cTn id="31" dur="1000" fill="hold"/>
                                        <p:tgtEl>
                                          <p:spTgt spid="27"/>
                                        </p:tgtEl>
                                        <p:attrNameLst>
                                          <p:attrName>stroke.color</p:attrName>
                                        </p:attrNameLst>
                                      </p:cBhvr>
                                      <p:to>
                                        <a:srgbClr val="BFBFBF"/>
                                      </p:to>
                                    </p:animClr>
                                    <p:set>
                                      <p:cBhvr>
                                        <p:cTn id="32" dur="1000" fill="hold"/>
                                        <p:tgtEl>
                                          <p:spTgt spid="27"/>
                                        </p:tgtEl>
                                        <p:attrNameLst>
                                          <p:attrName>stroke.on</p:attrName>
                                        </p:attrNameLst>
                                      </p:cBhvr>
                                      <p:to>
                                        <p:strVal val="true"/>
                                      </p:to>
                                    </p:set>
                                  </p:childTnLst>
                                </p:cTn>
                              </p:par>
                              <p:par>
                                <p:cTn id="33" presetID="7" presetClass="emph" presetSubtype="2" fill="hold" nodeType="withEffect">
                                  <p:stCondLst>
                                    <p:cond delay="0"/>
                                  </p:stCondLst>
                                  <p:childTnLst>
                                    <p:animClr clrSpc="rgb" dir="cw">
                                      <p:cBhvr>
                                        <p:cTn id="34" dur="1000" fill="hold"/>
                                        <p:tgtEl>
                                          <p:spTgt spid="7"/>
                                        </p:tgtEl>
                                        <p:attrNameLst>
                                          <p:attrName>stroke.color</p:attrName>
                                        </p:attrNameLst>
                                      </p:cBhvr>
                                      <p:to>
                                        <a:srgbClr val="BFBFBF"/>
                                      </p:to>
                                    </p:animClr>
                                    <p:set>
                                      <p:cBhvr>
                                        <p:cTn id="35" dur="1000" fill="hold"/>
                                        <p:tgtEl>
                                          <p:spTgt spid="7"/>
                                        </p:tgtEl>
                                        <p:attrNameLst>
                                          <p:attrName>stroke.on</p:attrName>
                                        </p:attrNameLst>
                                      </p:cBhvr>
                                      <p:to>
                                        <p:strVal val="true"/>
                                      </p:to>
                                    </p:set>
                                  </p:childTnLst>
                                </p:cTn>
                              </p:par>
                              <p:par>
                                <p:cTn id="36" presetID="3" presetClass="emph" presetSubtype="2" fill="hold" grpId="0" nodeType="withEffect">
                                  <p:stCondLst>
                                    <p:cond delay="0"/>
                                  </p:stCondLst>
                                  <p:childTnLst>
                                    <p:animClr clrSpc="rgb" dir="cw">
                                      <p:cBhvr override="childStyle">
                                        <p:cTn id="37" dur="1000" fill="hold"/>
                                        <p:tgtEl>
                                          <p:spTgt spid="28"/>
                                        </p:tgtEl>
                                        <p:attrNameLst>
                                          <p:attrName>style.color</p:attrName>
                                        </p:attrNameLst>
                                      </p:cBhvr>
                                      <p:to>
                                        <a:srgbClr val="BFBFB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0" grpId="0" animBg="1"/>
      <p:bldP spid="28" grpId="0"/>
      <p:bldP spid="28" grpId="1"/>
      <p:bldP spid="29" grpId="0"/>
      <p:bldP spid="30"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Title 1"/>
          <p:cNvSpPr>
            <a:spLocks noGrp="1"/>
          </p:cNvSpPr>
          <p:nvPr>
            <p:ph type="title"/>
          </p:nvPr>
        </p:nvSpPr>
        <p:spPr/>
        <p:txBody>
          <a:bodyPr/>
          <a:lstStyle/>
          <a:p>
            <a:r>
              <a:rPr lang="en-US" altLang="en-US">
                <a:ea typeface="ＭＳ Ｐゴシック" panose="020B0600070205080204" pitchFamily="34" charset="-128"/>
              </a:rPr>
              <a:t>Experimental Testing Platform</a:t>
            </a:r>
          </a:p>
        </p:txBody>
      </p:sp>
      <p:pic>
        <p:nvPicPr>
          <p:cNvPr id="217091"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081088"/>
            <a:ext cx="6858000" cy="4697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17092" name="Group 46"/>
          <p:cNvGrpSpPr>
            <a:grpSpLocks/>
          </p:cNvGrpSpPr>
          <p:nvPr/>
        </p:nvGrpSpPr>
        <p:grpSpPr bwMode="auto">
          <a:xfrm>
            <a:off x="5181600" y="1995488"/>
            <a:ext cx="2101850" cy="1066800"/>
            <a:chOff x="3264" y="1536"/>
            <a:chExt cx="1324" cy="672"/>
          </a:xfrm>
        </p:grpSpPr>
        <p:sp>
          <p:nvSpPr>
            <p:cNvPr id="35" name="Rectangle 21"/>
            <p:cNvSpPr>
              <a:spLocks noChangeArrowheads="1"/>
            </p:cNvSpPr>
            <p:nvPr/>
          </p:nvSpPr>
          <p:spPr bwMode="auto">
            <a:xfrm>
              <a:off x="3264" y="2016"/>
              <a:ext cx="288" cy="192"/>
            </a:xfrm>
            <a:prstGeom prst="rect">
              <a:avLst/>
            </a:prstGeom>
            <a:noFill/>
            <a:ln w="28575">
              <a:solidFill>
                <a:srgbClr val="FFFF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33399"/>
                </a:solidFill>
                <a:effectLst/>
                <a:uLnTx/>
                <a:uFillTx/>
                <a:latin typeface="Arial" charset="0"/>
                <a:ea typeface="ＭＳ Ｐゴシック" charset="0"/>
                <a:cs typeface="ＭＳ Ｐゴシック" charset="0"/>
              </a:endParaRPr>
            </a:p>
          </p:txBody>
        </p:sp>
        <p:sp>
          <p:nvSpPr>
            <p:cNvPr id="36" name="Text Box 22"/>
            <p:cNvSpPr txBox="1">
              <a:spLocks noChangeArrowheads="1"/>
            </p:cNvSpPr>
            <p:nvPr/>
          </p:nvSpPr>
          <p:spPr bwMode="auto">
            <a:xfrm>
              <a:off x="3840" y="1536"/>
              <a:ext cx="748"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00"/>
                  </a:solidFill>
                  <a:effectLst/>
                  <a:uLnTx/>
                  <a:uFillTx/>
                  <a:latin typeface="Arial" charset="0"/>
                  <a:ea typeface="MS PGothic" charset="0"/>
                </a:rPr>
                <a:t>USB Jack</a:t>
              </a:r>
            </a:p>
          </p:txBody>
        </p:sp>
        <p:sp>
          <p:nvSpPr>
            <p:cNvPr id="37" name="Line 23"/>
            <p:cNvSpPr>
              <a:spLocks noChangeShapeType="1"/>
            </p:cNvSpPr>
            <p:nvPr/>
          </p:nvSpPr>
          <p:spPr bwMode="auto">
            <a:xfrm flipH="1">
              <a:off x="3552" y="1728"/>
              <a:ext cx="384" cy="288"/>
            </a:xfrm>
            <a:prstGeom prst="line">
              <a:avLst/>
            </a:prstGeom>
            <a:noFill/>
            <a:ln w="28575">
              <a:solidFill>
                <a:srgbClr val="FFFF00"/>
              </a:solidFill>
              <a:round/>
              <a:headEnd/>
              <a:tailEnd type="triangle" w="med" len="me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charset="0"/>
                <a:ea typeface="ＭＳ Ｐゴシック" charset="0"/>
                <a:cs typeface="ＭＳ Ｐゴシック" charset="0"/>
              </a:endParaRPr>
            </a:p>
          </p:txBody>
        </p:sp>
      </p:grpSp>
      <p:grpSp>
        <p:nvGrpSpPr>
          <p:cNvPr id="217093" name="Group 47"/>
          <p:cNvGrpSpPr>
            <a:grpSpLocks/>
          </p:cNvGrpSpPr>
          <p:nvPr/>
        </p:nvGrpSpPr>
        <p:grpSpPr bwMode="auto">
          <a:xfrm>
            <a:off x="5538788" y="3233738"/>
            <a:ext cx="2392362" cy="984250"/>
            <a:chOff x="3489" y="2316"/>
            <a:chExt cx="1507" cy="620"/>
          </a:xfrm>
        </p:grpSpPr>
        <p:sp>
          <p:nvSpPr>
            <p:cNvPr id="39" name="Rectangle 24"/>
            <p:cNvSpPr>
              <a:spLocks noChangeArrowheads="1"/>
            </p:cNvSpPr>
            <p:nvPr/>
          </p:nvSpPr>
          <p:spPr bwMode="auto">
            <a:xfrm>
              <a:off x="3489" y="2696"/>
              <a:ext cx="288" cy="240"/>
            </a:xfrm>
            <a:prstGeom prst="rect">
              <a:avLst/>
            </a:prstGeom>
            <a:noFill/>
            <a:ln w="28575">
              <a:solidFill>
                <a:srgbClr val="FFFF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00"/>
                </a:solidFill>
                <a:effectLst/>
                <a:uLnTx/>
                <a:uFillTx/>
                <a:latin typeface="Arial" charset="0"/>
                <a:ea typeface="ＭＳ Ｐゴシック" charset="0"/>
                <a:cs typeface="ＭＳ Ｐゴシック" charset="0"/>
              </a:endParaRPr>
            </a:p>
          </p:txBody>
        </p:sp>
        <p:sp>
          <p:nvSpPr>
            <p:cNvPr id="40" name="Text Box 25"/>
            <p:cNvSpPr txBox="1">
              <a:spLocks noChangeArrowheads="1"/>
            </p:cNvSpPr>
            <p:nvPr/>
          </p:nvSpPr>
          <p:spPr bwMode="auto">
            <a:xfrm>
              <a:off x="3846" y="2316"/>
              <a:ext cx="1150" cy="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00"/>
                  </a:solidFill>
                  <a:effectLst/>
                  <a:uLnTx/>
                  <a:uFillTx/>
                  <a:latin typeface="Arial" charset="0"/>
                  <a:ea typeface="MS PGothic" charset="0"/>
                </a:rPr>
                <a:t>Virtex-II Pro</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00"/>
                  </a:solidFill>
                  <a:effectLst/>
                  <a:uLnTx/>
                  <a:uFillTx/>
                  <a:latin typeface="Arial" charset="0"/>
                  <a:ea typeface="MS PGothic" charset="0"/>
                </a:rPr>
                <a:t>(USB controller)</a:t>
              </a:r>
            </a:p>
          </p:txBody>
        </p:sp>
        <p:sp>
          <p:nvSpPr>
            <p:cNvPr id="41" name="Line 26"/>
            <p:cNvSpPr>
              <a:spLocks noChangeShapeType="1"/>
            </p:cNvSpPr>
            <p:nvPr/>
          </p:nvSpPr>
          <p:spPr bwMode="auto">
            <a:xfrm flipH="1">
              <a:off x="3738" y="2529"/>
              <a:ext cx="198" cy="153"/>
            </a:xfrm>
            <a:prstGeom prst="line">
              <a:avLst/>
            </a:prstGeom>
            <a:noFill/>
            <a:ln w="28575">
              <a:solidFill>
                <a:srgbClr val="FFFF00"/>
              </a:solidFill>
              <a:round/>
              <a:headEnd/>
              <a:tailEnd type="triangle" w="med" len="me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charset="0"/>
                <a:ea typeface="ＭＳ Ｐゴシック" charset="0"/>
                <a:cs typeface="ＭＳ Ｐゴシック" charset="0"/>
              </a:endParaRPr>
            </a:p>
          </p:txBody>
        </p:sp>
      </p:grpSp>
      <p:sp>
        <p:nvSpPr>
          <p:cNvPr id="42" name="Rectangle 27"/>
          <p:cNvSpPr>
            <a:spLocks noChangeArrowheads="1"/>
          </p:cNvSpPr>
          <p:nvPr/>
        </p:nvSpPr>
        <p:spPr bwMode="auto">
          <a:xfrm>
            <a:off x="5232400" y="4533900"/>
            <a:ext cx="838200" cy="838200"/>
          </a:xfrm>
          <a:prstGeom prst="rect">
            <a:avLst/>
          </a:prstGeom>
          <a:noFill/>
          <a:ln w="28575">
            <a:solidFill>
              <a:srgbClr val="FFFF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00"/>
              </a:solidFill>
              <a:effectLst/>
              <a:uLnTx/>
              <a:uFillTx/>
              <a:latin typeface="Arial" charset="0"/>
              <a:ea typeface="ＭＳ Ｐゴシック" charset="0"/>
              <a:cs typeface="ＭＳ Ｐゴシック" charset="0"/>
            </a:endParaRPr>
          </a:p>
        </p:txBody>
      </p:sp>
      <p:sp>
        <p:nvSpPr>
          <p:cNvPr id="43" name="Text Box 28"/>
          <p:cNvSpPr txBox="1">
            <a:spLocks noChangeArrowheads="1"/>
          </p:cNvSpPr>
          <p:nvPr/>
        </p:nvSpPr>
        <p:spPr bwMode="auto">
          <a:xfrm>
            <a:off x="2857500" y="4021138"/>
            <a:ext cx="2038350"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00"/>
                </a:solidFill>
                <a:effectLst/>
                <a:uLnTx/>
                <a:uFillTx/>
                <a:latin typeface="Arial" charset="0"/>
                <a:ea typeface="MS PGothic" charset="0"/>
              </a:rPr>
              <a:t>Virtex-V FPGA</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00"/>
                </a:solidFill>
                <a:effectLst/>
                <a:uLnTx/>
                <a:uFillTx/>
                <a:latin typeface="Arial" charset="0"/>
                <a:ea typeface="MS PGothic" charset="0"/>
              </a:rPr>
              <a:t>(NAND Controller)</a:t>
            </a:r>
          </a:p>
        </p:txBody>
      </p:sp>
      <p:sp>
        <p:nvSpPr>
          <p:cNvPr id="44" name="Line 29"/>
          <p:cNvSpPr>
            <a:spLocks noChangeShapeType="1"/>
          </p:cNvSpPr>
          <p:nvPr/>
        </p:nvSpPr>
        <p:spPr bwMode="auto">
          <a:xfrm>
            <a:off x="4000500" y="4586288"/>
            <a:ext cx="1219200" cy="381000"/>
          </a:xfrm>
          <a:prstGeom prst="line">
            <a:avLst/>
          </a:prstGeom>
          <a:noFill/>
          <a:ln w="28575">
            <a:solidFill>
              <a:srgbClr val="FFFF00"/>
            </a:solidFill>
            <a:round/>
            <a:headEnd/>
            <a:tailEnd type="triangle" w="med" len="me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charset="0"/>
              <a:ea typeface="ＭＳ Ｐゴシック" charset="0"/>
              <a:cs typeface="ＭＳ Ｐゴシック" charset="0"/>
            </a:endParaRPr>
          </a:p>
        </p:txBody>
      </p:sp>
      <p:sp>
        <p:nvSpPr>
          <p:cNvPr id="45" name="Rectangle 30"/>
          <p:cNvSpPr>
            <a:spLocks noChangeArrowheads="1"/>
          </p:cNvSpPr>
          <p:nvPr/>
        </p:nvSpPr>
        <p:spPr bwMode="auto">
          <a:xfrm>
            <a:off x="6629400" y="4738688"/>
            <a:ext cx="381000" cy="228600"/>
          </a:xfrm>
          <a:prstGeom prst="rect">
            <a:avLst/>
          </a:prstGeom>
          <a:noFill/>
          <a:ln w="28575">
            <a:solidFill>
              <a:srgbClr val="FFFF00"/>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33399"/>
              </a:solidFill>
              <a:effectLst/>
              <a:uLnTx/>
              <a:uFillTx/>
              <a:latin typeface="Arial" charset="0"/>
              <a:ea typeface="ＭＳ Ｐゴシック" charset="0"/>
              <a:cs typeface="ＭＳ Ｐゴシック" charset="0"/>
            </a:endParaRPr>
          </a:p>
        </p:txBody>
      </p:sp>
      <p:sp>
        <p:nvSpPr>
          <p:cNvPr id="46" name="Line 32"/>
          <p:cNvSpPr>
            <a:spLocks noChangeShapeType="1"/>
          </p:cNvSpPr>
          <p:nvPr/>
        </p:nvSpPr>
        <p:spPr bwMode="auto">
          <a:xfrm flipH="1">
            <a:off x="6858000" y="4357688"/>
            <a:ext cx="228600" cy="381000"/>
          </a:xfrm>
          <a:prstGeom prst="line">
            <a:avLst/>
          </a:prstGeom>
          <a:noFill/>
          <a:ln w="28575">
            <a:solidFill>
              <a:srgbClr val="FFFF00"/>
            </a:solidFill>
            <a:round/>
            <a:headEnd/>
            <a:tailEnd type="triangle" w="med" len="me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charset="0"/>
              <a:ea typeface="ＭＳ Ｐゴシック" charset="0"/>
              <a:cs typeface="ＭＳ Ｐゴシック" charset="0"/>
            </a:endParaRPr>
          </a:p>
        </p:txBody>
      </p:sp>
      <p:grpSp>
        <p:nvGrpSpPr>
          <p:cNvPr id="217099" name="Group 37"/>
          <p:cNvGrpSpPr>
            <a:grpSpLocks/>
          </p:cNvGrpSpPr>
          <p:nvPr/>
        </p:nvGrpSpPr>
        <p:grpSpPr bwMode="auto">
          <a:xfrm>
            <a:off x="228600" y="2833688"/>
            <a:ext cx="6858000" cy="2895600"/>
            <a:chOff x="144" y="2064"/>
            <a:chExt cx="4320" cy="1824"/>
          </a:xfrm>
        </p:grpSpPr>
        <p:sp>
          <p:nvSpPr>
            <p:cNvPr id="48" name="Rectangle 33"/>
            <p:cNvSpPr>
              <a:spLocks noChangeArrowheads="1"/>
            </p:cNvSpPr>
            <p:nvPr/>
          </p:nvSpPr>
          <p:spPr bwMode="auto">
            <a:xfrm>
              <a:off x="1056" y="2400"/>
              <a:ext cx="3408" cy="1488"/>
            </a:xfrm>
            <a:prstGeom prst="rect">
              <a:avLst/>
            </a:prstGeom>
            <a:noFill/>
            <a:ln w="28575">
              <a:solidFill>
                <a:srgbClr val="0000FF"/>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66CC"/>
                </a:solidFill>
                <a:effectLst/>
                <a:uLnTx/>
                <a:uFillTx/>
                <a:latin typeface="Arial" charset="0"/>
                <a:ea typeface="ＭＳ Ｐゴシック" charset="0"/>
                <a:cs typeface="ＭＳ Ｐゴシック" charset="0"/>
              </a:endParaRPr>
            </a:p>
          </p:txBody>
        </p:sp>
        <p:sp>
          <p:nvSpPr>
            <p:cNvPr id="49" name="Text Box 34"/>
            <p:cNvSpPr txBox="1">
              <a:spLocks noChangeArrowheads="1"/>
            </p:cNvSpPr>
            <p:nvPr/>
          </p:nvSpPr>
          <p:spPr bwMode="auto">
            <a:xfrm>
              <a:off x="144" y="2064"/>
              <a:ext cx="1628"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FF"/>
                  </a:solidFill>
                  <a:effectLst/>
                  <a:uLnTx/>
                  <a:uFillTx/>
                  <a:latin typeface="Arial" charset="0"/>
                  <a:ea typeface="MS PGothic" charset="0"/>
                </a:rPr>
                <a:t>HAPS-52 Mother Board</a:t>
              </a:r>
            </a:p>
          </p:txBody>
        </p:sp>
        <p:sp>
          <p:nvSpPr>
            <p:cNvPr id="50" name="Line 35"/>
            <p:cNvSpPr>
              <a:spLocks noChangeShapeType="1"/>
            </p:cNvSpPr>
            <p:nvPr/>
          </p:nvSpPr>
          <p:spPr bwMode="auto">
            <a:xfrm>
              <a:off x="480" y="2256"/>
              <a:ext cx="528" cy="864"/>
            </a:xfrm>
            <a:prstGeom prst="line">
              <a:avLst/>
            </a:prstGeom>
            <a:noFill/>
            <a:ln w="28575">
              <a:solidFill>
                <a:srgbClr val="0000FF"/>
              </a:solidFill>
              <a:round/>
              <a:headEnd/>
              <a:tailEnd type="triangle" w="med" len="me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charset="0"/>
                <a:ea typeface="ＭＳ Ｐゴシック" charset="0"/>
                <a:cs typeface="ＭＳ Ｐゴシック" charset="0"/>
              </a:endParaRPr>
            </a:p>
          </p:txBody>
        </p:sp>
      </p:grpSp>
      <p:grpSp>
        <p:nvGrpSpPr>
          <p:cNvPr id="217100" name="Group 41"/>
          <p:cNvGrpSpPr>
            <a:grpSpLocks/>
          </p:cNvGrpSpPr>
          <p:nvPr/>
        </p:nvGrpSpPr>
        <p:grpSpPr bwMode="auto">
          <a:xfrm>
            <a:off x="3276600" y="1309688"/>
            <a:ext cx="2819400" cy="3048000"/>
            <a:chOff x="2064" y="1104"/>
            <a:chExt cx="1776" cy="1920"/>
          </a:xfrm>
        </p:grpSpPr>
        <p:sp>
          <p:nvSpPr>
            <p:cNvPr id="52" name="Rectangle 38"/>
            <p:cNvSpPr>
              <a:spLocks noChangeArrowheads="1"/>
            </p:cNvSpPr>
            <p:nvPr/>
          </p:nvSpPr>
          <p:spPr bwMode="auto">
            <a:xfrm>
              <a:off x="3216" y="1680"/>
              <a:ext cx="624" cy="1344"/>
            </a:xfrm>
            <a:prstGeom prst="rect">
              <a:avLst/>
            </a:prstGeom>
            <a:noFill/>
            <a:ln w="28575">
              <a:solidFill>
                <a:srgbClr val="0000FF"/>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33399"/>
                </a:solidFill>
                <a:effectLst/>
                <a:uLnTx/>
                <a:uFillTx/>
                <a:latin typeface="Arial" charset="0"/>
                <a:ea typeface="ＭＳ Ｐゴシック" charset="0"/>
                <a:cs typeface="ＭＳ Ｐゴシック" charset="0"/>
              </a:endParaRPr>
            </a:p>
          </p:txBody>
        </p:sp>
        <p:sp>
          <p:nvSpPr>
            <p:cNvPr id="53" name="Text Box 39"/>
            <p:cNvSpPr txBox="1">
              <a:spLocks noChangeArrowheads="1"/>
            </p:cNvSpPr>
            <p:nvPr/>
          </p:nvSpPr>
          <p:spPr bwMode="auto">
            <a:xfrm>
              <a:off x="2064" y="1104"/>
              <a:ext cx="1468"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FF"/>
                  </a:solidFill>
                  <a:effectLst/>
                  <a:uLnTx/>
                  <a:uFillTx/>
                  <a:latin typeface="Arial" charset="0"/>
                  <a:ea typeface="MS PGothic" charset="0"/>
                </a:rPr>
                <a:t>USB Daughter Board</a:t>
              </a:r>
            </a:p>
          </p:txBody>
        </p:sp>
        <p:sp>
          <p:nvSpPr>
            <p:cNvPr id="54" name="Line 40"/>
            <p:cNvSpPr>
              <a:spLocks noChangeShapeType="1"/>
            </p:cNvSpPr>
            <p:nvPr/>
          </p:nvSpPr>
          <p:spPr bwMode="auto">
            <a:xfrm>
              <a:off x="2688" y="1296"/>
              <a:ext cx="528" cy="384"/>
            </a:xfrm>
            <a:prstGeom prst="line">
              <a:avLst/>
            </a:prstGeom>
            <a:noFill/>
            <a:ln w="28575">
              <a:solidFill>
                <a:srgbClr val="0000FF"/>
              </a:solidFill>
              <a:round/>
              <a:headEnd/>
              <a:tailEnd type="triangle" w="med" len="me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charset="0"/>
                <a:ea typeface="ＭＳ Ｐゴシック" charset="0"/>
                <a:cs typeface="ＭＳ Ｐゴシック" charset="0"/>
              </a:endParaRPr>
            </a:p>
          </p:txBody>
        </p:sp>
      </p:grpSp>
      <p:grpSp>
        <p:nvGrpSpPr>
          <p:cNvPr id="217101" name="Group 45"/>
          <p:cNvGrpSpPr>
            <a:grpSpLocks/>
          </p:cNvGrpSpPr>
          <p:nvPr/>
        </p:nvGrpSpPr>
        <p:grpSpPr bwMode="auto">
          <a:xfrm>
            <a:off x="5867400" y="4433888"/>
            <a:ext cx="2508250" cy="1814512"/>
            <a:chOff x="3696" y="3072"/>
            <a:chExt cx="1580" cy="1143"/>
          </a:xfrm>
        </p:grpSpPr>
        <p:sp>
          <p:nvSpPr>
            <p:cNvPr id="56" name="Rectangle 42"/>
            <p:cNvSpPr>
              <a:spLocks noChangeArrowheads="1"/>
            </p:cNvSpPr>
            <p:nvPr/>
          </p:nvSpPr>
          <p:spPr bwMode="auto">
            <a:xfrm>
              <a:off x="3888" y="3072"/>
              <a:ext cx="528" cy="768"/>
            </a:xfrm>
            <a:prstGeom prst="rect">
              <a:avLst/>
            </a:prstGeom>
            <a:noFill/>
            <a:ln w="28575">
              <a:solidFill>
                <a:srgbClr val="0000FF"/>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33399"/>
                </a:solidFill>
                <a:effectLst/>
                <a:uLnTx/>
                <a:uFillTx/>
                <a:latin typeface="Arial" charset="0"/>
                <a:ea typeface="ＭＳ Ｐゴシック" charset="0"/>
                <a:cs typeface="ＭＳ Ｐゴシック" charset="0"/>
              </a:endParaRPr>
            </a:p>
          </p:txBody>
        </p:sp>
        <p:sp>
          <p:nvSpPr>
            <p:cNvPr id="57" name="Text Box 43"/>
            <p:cNvSpPr txBox="1">
              <a:spLocks noChangeArrowheads="1"/>
            </p:cNvSpPr>
            <p:nvPr/>
          </p:nvSpPr>
          <p:spPr bwMode="auto">
            <a:xfrm>
              <a:off x="3696" y="3984"/>
              <a:ext cx="1580" cy="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FF"/>
                  </a:solidFill>
                  <a:effectLst/>
                  <a:uLnTx/>
                  <a:uFillTx/>
                  <a:latin typeface="Arial" charset="0"/>
                  <a:ea typeface="MS PGothic" charset="0"/>
                </a:rPr>
                <a:t>NAND Daughter Board</a:t>
              </a:r>
            </a:p>
          </p:txBody>
        </p:sp>
        <p:sp>
          <p:nvSpPr>
            <p:cNvPr id="58" name="Line 44"/>
            <p:cNvSpPr>
              <a:spLocks noChangeShapeType="1"/>
            </p:cNvSpPr>
            <p:nvPr/>
          </p:nvSpPr>
          <p:spPr bwMode="auto">
            <a:xfrm flipH="1" flipV="1">
              <a:off x="4176" y="3840"/>
              <a:ext cx="384" cy="192"/>
            </a:xfrm>
            <a:prstGeom prst="line">
              <a:avLst/>
            </a:prstGeom>
            <a:noFill/>
            <a:ln w="28575">
              <a:solidFill>
                <a:srgbClr val="0000FF"/>
              </a:solidFill>
              <a:round/>
              <a:headEnd/>
              <a:tailEnd type="triangle" w="med" len="me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charset="0"/>
                <a:ea typeface="ＭＳ Ｐゴシック" charset="0"/>
                <a:cs typeface="ＭＳ Ｐゴシック" charset="0"/>
              </a:endParaRPr>
            </a:p>
          </p:txBody>
        </p:sp>
      </p:grpSp>
      <p:sp>
        <p:nvSpPr>
          <p:cNvPr id="59" name="Rectangle 32"/>
          <p:cNvSpPr>
            <a:spLocks noChangeArrowheads="1"/>
          </p:cNvSpPr>
          <p:nvPr/>
        </p:nvSpPr>
        <p:spPr bwMode="auto">
          <a:xfrm>
            <a:off x="6388100" y="4511675"/>
            <a:ext cx="366713" cy="120650"/>
          </a:xfrm>
          <a:prstGeom prst="rect">
            <a:avLst/>
          </a:prstGeom>
          <a:solidFill>
            <a:srgbClr val="317131"/>
          </a:solidFill>
          <a:ln w="9525">
            <a:solidFill>
              <a:srgbClr val="006600"/>
            </a:solidFill>
            <a:round/>
            <a:headEnd/>
            <a:tailEnd/>
          </a:ln>
        </p:spPr>
        <p:txBody>
          <a:body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Arial" charset="0"/>
              <a:ea typeface="ＭＳ Ｐゴシック" charset="0"/>
              <a:cs typeface="ＭＳ Ｐゴシック" charset="0"/>
            </a:endParaRPr>
          </a:p>
        </p:txBody>
      </p:sp>
      <p:sp>
        <p:nvSpPr>
          <p:cNvPr id="60" name="Text Box 31"/>
          <p:cNvSpPr txBox="1">
            <a:spLocks noChangeArrowheads="1"/>
          </p:cNvSpPr>
          <p:nvPr/>
        </p:nvSpPr>
        <p:spPr bwMode="auto">
          <a:xfrm>
            <a:off x="6400800" y="3805238"/>
            <a:ext cx="1466850"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00"/>
                </a:solidFill>
                <a:effectLst/>
                <a:uLnTx/>
                <a:uFillTx/>
                <a:latin typeface="Arial" charset="0"/>
                <a:ea typeface="MS PGothic" charset="0"/>
              </a:rPr>
              <a:t>3x-nm</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00"/>
                </a:solidFill>
                <a:effectLst/>
                <a:uLnTx/>
                <a:uFillTx/>
                <a:latin typeface="Arial" charset="0"/>
                <a:ea typeface="MS PGothic" charset="0"/>
              </a:rPr>
              <a:t>NAND Flash</a:t>
            </a:r>
          </a:p>
        </p:txBody>
      </p:sp>
      <p:sp>
        <p:nvSpPr>
          <p:cNvPr id="217104" name="Rectangle 60"/>
          <p:cNvSpPr>
            <a:spLocks noChangeArrowheads="1"/>
          </p:cNvSpPr>
          <p:nvPr/>
        </p:nvSpPr>
        <p:spPr bwMode="auto">
          <a:xfrm>
            <a:off x="0" y="5823776"/>
            <a:ext cx="5934075"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a:t>
            </a:r>
            <a:r>
              <a:rPr kumimoji="0" lang="en-US" altLang="en-US" sz="1600" b="0" i="0" u="none" strike="noStrike" kern="1200" cap="none" spc="0" normalizeH="0" baseline="0" noProof="0" dirty="0" err="1">
                <a:ln>
                  <a:noFill/>
                </a:ln>
                <a:solidFill>
                  <a:prstClr val="black"/>
                </a:solidFill>
                <a:effectLst/>
                <a:uLnTx/>
                <a:uFillTx/>
                <a:latin typeface="Arial" panose="020B0604020202020204" pitchFamily="34" charset="0"/>
                <a:ea typeface="ＭＳ Ｐゴシック" panose="020B0600070205080204" pitchFamily="34" charset="-128"/>
                <a:cs typeface="+mn-cs"/>
              </a:rPr>
              <a:t>Cai</a:t>
            </a:r>
            <a:r>
              <a:rPr kumimoji="0" lang="en-US" altLang="en-US" sz="16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34" charset="-128"/>
                <a:cs typeface="+mn-cs"/>
              </a:rPr>
              <a:t>+, FCCM 2011, DATE 2012, ICCD 2012, DATE 2013, ITJ 2013, ICCD 2013, SIGMETRICS 2014, DSN 2015, HPCA 2015]</a:t>
            </a:r>
          </a:p>
        </p:txBody>
      </p:sp>
      <p:sp>
        <p:nvSpPr>
          <p:cNvPr id="217105" name="Rectangle 2"/>
          <p:cNvSpPr>
            <a:spLocks noChangeArrowheads="1"/>
          </p:cNvSpPr>
          <p:nvPr/>
        </p:nvSpPr>
        <p:spPr bwMode="auto">
          <a:xfrm>
            <a:off x="1447800" y="6427788"/>
            <a:ext cx="7696200"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600" b="0" i="0" u="none" strike="noStrike" kern="1200" cap="none" spc="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mn-cs"/>
              </a:rPr>
              <a:t>Cai et al., </a:t>
            </a:r>
            <a:r>
              <a:rPr kumimoji="0" lang="en-US" altLang="en-US" sz="1600" b="0" i="0" u="none" strike="noStrike" kern="1200" cap="none" spc="0" normalizeH="0" baseline="0" noProof="0">
                <a:ln>
                  <a:noFill/>
                </a:ln>
                <a:solidFill>
                  <a:srgbClr val="0000FF"/>
                </a:solidFill>
                <a:effectLst/>
                <a:uLnTx/>
                <a:uFillTx/>
                <a:latin typeface="Arial" panose="020B0604020202020204" pitchFamily="34" charset="0"/>
                <a:ea typeface="ＭＳ Ｐゴシック" panose="020B0600070205080204" pitchFamily="34" charset="-128"/>
                <a:cs typeface="+mn-cs"/>
              </a:rPr>
              <a:t>FPGA-based Solid-State Drive prototyping platform, </a:t>
            </a:r>
            <a:r>
              <a:rPr kumimoji="0" lang="en-US" altLang="en-US" sz="16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rPr>
              <a:t>FCCM 2011.</a:t>
            </a:r>
          </a:p>
        </p:txBody>
      </p:sp>
      <p:sp>
        <p:nvSpPr>
          <p:cNvPr id="3" name="Slide Number Placeholder 2"/>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157</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79580594"/>
      </p:ext>
    </p:extLst>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p:cNvPicPr>
            <a:picLocks noChangeAspect="1"/>
          </p:cNvPicPr>
          <p:nvPr/>
        </p:nvPicPr>
        <p:blipFill rotWithShape="1">
          <a:blip r:embed="rId3">
            <a:extLst>
              <a:ext uri="{28A0092B-C50C-407E-A947-70E740481C1C}">
                <a14:useLocalDpi xmlns:a14="http://schemas.microsoft.com/office/drawing/2010/main" val="0"/>
              </a:ext>
            </a:extLst>
          </a:blip>
          <a:srcRect l="4431" t="2664" r="7195"/>
          <a:stretch/>
        </p:blipFill>
        <p:spPr>
          <a:xfrm>
            <a:off x="-1321" y="1186373"/>
            <a:ext cx="9180576" cy="3846654"/>
          </a:xfrm>
          <a:prstGeom prst="rect">
            <a:avLst/>
          </a:prstGeom>
        </p:spPr>
      </p:pic>
      <p:sp>
        <p:nvSpPr>
          <p:cNvPr id="2" name="Title 1"/>
          <p:cNvSpPr>
            <a:spLocks noGrp="1"/>
          </p:cNvSpPr>
          <p:nvPr>
            <p:ph type="title"/>
          </p:nvPr>
        </p:nvSpPr>
        <p:spPr/>
        <p:txBody>
          <a:bodyPr>
            <a:normAutofit fontScale="90000"/>
          </a:bodyPr>
          <a:lstStyle/>
          <a:p>
            <a:r>
              <a:rPr lang="en-US" sz="4000" dirty="0"/>
              <a:t>Characterized threshold voltage distribution</a:t>
            </a:r>
          </a:p>
        </p:txBody>
      </p:sp>
      <p:sp>
        <p:nvSpPr>
          <p:cNvPr id="3" name="Slide Number Placeholder 2"/>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158</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18" name="Right Arrow 17"/>
          <p:cNvSpPr/>
          <p:nvPr/>
        </p:nvSpPr>
        <p:spPr>
          <a:xfrm flipH="1">
            <a:off x="6924883" y="1838101"/>
            <a:ext cx="488288" cy="54428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Helvetica" panose="020B0604020202020204" pitchFamily="34" charset="0"/>
              <a:ea typeface="+mn-ea"/>
              <a:cs typeface="Helvetica" panose="020B0604020202020204" pitchFamily="34" charset="0"/>
            </a:endParaRPr>
          </a:p>
        </p:txBody>
      </p:sp>
      <p:sp>
        <p:nvSpPr>
          <p:cNvPr id="19" name="Right Arrow 18"/>
          <p:cNvSpPr/>
          <p:nvPr/>
        </p:nvSpPr>
        <p:spPr>
          <a:xfrm flipH="1">
            <a:off x="4568039" y="1472341"/>
            <a:ext cx="330531" cy="54864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Helvetica" panose="020B0604020202020204" pitchFamily="34" charset="0"/>
              <a:ea typeface="+mn-ea"/>
              <a:cs typeface="Helvetica" panose="020B0604020202020204" pitchFamily="34" charset="0"/>
            </a:endParaRPr>
          </a:p>
        </p:txBody>
      </p:sp>
      <p:sp>
        <p:nvSpPr>
          <p:cNvPr id="20" name="Rounded Rectangle 19"/>
          <p:cNvSpPr/>
          <p:nvPr/>
        </p:nvSpPr>
        <p:spPr>
          <a:xfrm>
            <a:off x="453239" y="5429569"/>
            <a:ext cx="8229600" cy="69668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150" normalizeH="0" baseline="0" noProof="0" dirty="0">
                <a:ln>
                  <a:noFill/>
                </a:ln>
                <a:solidFill>
                  <a:prstClr val="white"/>
                </a:solidFill>
                <a:effectLst/>
                <a:uLnTx/>
                <a:uFillTx/>
                <a:latin typeface="Calibri"/>
                <a:ea typeface="+mn-ea"/>
                <a:cs typeface="+mn-cs"/>
              </a:rPr>
              <a:t>Finding: Cell’s threshold voltage decreases over time</a:t>
            </a:r>
          </a:p>
        </p:txBody>
      </p:sp>
      <p:sp>
        <p:nvSpPr>
          <p:cNvPr id="22" name="Rectangle 21"/>
          <p:cNvSpPr/>
          <p:nvPr/>
        </p:nvSpPr>
        <p:spPr>
          <a:xfrm>
            <a:off x="1850573" y="3737678"/>
            <a:ext cx="990598"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solidFill>
                <a:effectLst/>
                <a:uLnTx/>
                <a:uFillTx/>
                <a:latin typeface="Calibri"/>
                <a:ea typeface="Dotum" pitchFamily="34" charset="-127"/>
                <a:cs typeface="+mn-cs"/>
              </a:rPr>
              <a:t>P1</a:t>
            </a:r>
            <a:endParaRPr kumimoji="0" lang="ko-KR" altLang="ko-KR" sz="32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23" name="Rectangle 22"/>
          <p:cNvSpPr/>
          <p:nvPr/>
        </p:nvSpPr>
        <p:spPr>
          <a:xfrm>
            <a:off x="4239989" y="3737678"/>
            <a:ext cx="990598"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solidFill>
                <a:effectLst/>
                <a:uLnTx/>
                <a:uFillTx/>
                <a:latin typeface="Calibri"/>
                <a:ea typeface="Dotum" pitchFamily="34" charset="-127"/>
                <a:cs typeface="+mn-cs"/>
              </a:rPr>
              <a:t>P2</a:t>
            </a:r>
            <a:endParaRPr kumimoji="0" lang="ko-KR" altLang="ko-KR" sz="32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24" name="Rectangle 23"/>
          <p:cNvSpPr/>
          <p:nvPr/>
        </p:nvSpPr>
        <p:spPr>
          <a:xfrm>
            <a:off x="6819904" y="3737678"/>
            <a:ext cx="990598"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solidFill>
                <a:effectLst/>
                <a:uLnTx/>
                <a:uFillTx/>
                <a:latin typeface="Calibri"/>
                <a:ea typeface="Dotum" pitchFamily="34" charset="-127"/>
                <a:cs typeface="+mn-cs"/>
              </a:rPr>
              <a:t>P3</a:t>
            </a:r>
            <a:endParaRPr kumimoji="0" lang="ko-KR" altLang="ko-KR" sz="32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11" name="Rectangle 10"/>
          <p:cNvSpPr/>
          <p:nvPr/>
        </p:nvSpPr>
        <p:spPr>
          <a:xfrm>
            <a:off x="6964686" y="1274649"/>
            <a:ext cx="1085531"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a:ln>
                  <a:noFill/>
                </a:ln>
                <a:solidFill>
                  <a:srgbClr val="1111FF"/>
                </a:solidFill>
                <a:effectLst/>
                <a:uLnTx/>
                <a:uFillTx/>
                <a:latin typeface="Calibri"/>
                <a:ea typeface="Dotum" pitchFamily="34" charset="-127"/>
                <a:cs typeface="+mn-cs"/>
              </a:rPr>
              <a:t>0-day</a:t>
            </a:r>
            <a:endParaRPr kumimoji="0" lang="ko-KR" altLang="ko-KR" sz="3200" b="0" i="0" u="none" strike="noStrike" kern="1200" cap="none" spc="-150" normalizeH="0" baseline="0" noProof="0" dirty="0">
              <a:ln>
                <a:noFill/>
              </a:ln>
              <a:solidFill>
                <a:srgbClr val="1111FF"/>
              </a:solidFill>
              <a:effectLst/>
              <a:uLnTx/>
              <a:uFillTx/>
              <a:latin typeface="Calibri"/>
              <a:ea typeface="Dotum" pitchFamily="34" charset="-127"/>
              <a:cs typeface="+mn-cs"/>
            </a:endParaRPr>
          </a:p>
        </p:txBody>
      </p:sp>
      <p:sp>
        <p:nvSpPr>
          <p:cNvPr id="12" name="Rectangle 11"/>
          <p:cNvSpPr/>
          <p:nvPr/>
        </p:nvSpPr>
        <p:spPr>
          <a:xfrm>
            <a:off x="5559029" y="2182869"/>
            <a:ext cx="1365854"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a:ln>
                  <a:noFill/>
                </a:ln>
                <a:solidFill>
                  <a:prstClr val="black"/>
                </a:solidFill>
                <a:effectLst/>
                <a:uLnTx/>
                <a:uFillTx/>
                <a:latin typeface="Calibri"/>
                <a:ea typeface="Dotum" pitchFamily="34" charset="-127"/>
                <a:cs typeface="+mn-cs"/>
              </a:rPr>
              <a:t>40-day</a:t>
            </a:r>
            <a:endParaRPr kumimoji="0" lang="ko-KR" altLang="ko-KR" sz="3200" b="0" i="0" u="none" strike="noStrike" kern="1200" cap="none" spc="-150" normalizeH="0" baseline="0" noProof="0" dirty="0">
              <a:ln>
                <a:noFill/>
              </a:ln>
              <a:solidFill>
                <a:prstClr val="black"/>
              </a:solidFill>
              <a:effectLst/>
              <a:uLnTx/>
              <a:uFillTx/>
              <a:latin typeface="Calibri"/>
              <a:ea typeface="Dotum" pitchFamily="34" charset="-127"/>
              <a:cs typeface="+mn-cs"/>
            </a:endParaRPr>
          </a:p>
        </p:txBody>
      </p:sp>
      <p:cxnSp>
        <p:nvCxnSpPr>
          <p:cNvPr id="13" name="Straight Connector 12"/>
          <p:cNvCxnSpPr/>
          <p:nvPr/>
        </p:nvCxnSpPr>
        <p:spPr>
          <a:xfrm flipH="1">
            <a:off x="7474131" y="1859424"/>
            <a:ext cx="69669" cy="522962"/>
          </a:xfrm>
          <a:prstGeom prst="line">
            <a:avLst/>
          </a:prstGeom>
          <a:ln w="63500">
            <a:solidFill>
              <a:srgbClr val="1111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522720" y="2767644"/>
            <a:ext cx="402163" cy="204156"/>
          </a:xfrm>
          <a:prstGeom prst="line">
            <a:avLst/>
          </a:prstGeom>
          <a:ln w="635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4879759" y="1282832"/>
            <a:ext cx="1085531"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a:ln>
                  <a:noFill/>
                </a:ln>
                <a:solidFill>
                  <a:srgbClr val="1111FF"/>
                </a:solidFill>
                <a:effectLst/>
                <a:uLnTx/>
                <a:uFillTx/>
                <a:latin typeface="Calibri"/>
                <a:ea typeface="Dotum" pitchFamily="34" charset="-127"/>
                <a:cs typeface="+mn-cs"/>
              </a:rPr>
              <a:t>0-day</a:t>
            </a:r>
            <a:endParaRPr kumimoji="0" lang="ko-KR" altLang="ko-KR" sz="3200" b="0" i="0" u="none" strike="noStrike" kern="1200" cap="none" spc="-150" normalizeH="0" baseline="0" noProof="0" dirty="0">
              <a:ln>
                <a:noFill/>
              </a:ln>
              <a:solidFill>
                <a:srgbClr val="1111FF"/>
              </a:solidFill>
              <a:effectLst/>
              <a:uLnTx/>
              <a:uFillTx/>
              <a:latin typeface="Calibri"/>
              <a:ea typeface="Dotum" pitchFamily="34" charset="-127"/>
              <a:cs typeface="+mn-cs"/>
            </a:endParaRPr>
          </a:p>
        </p:txBody>
      </p:sp>
      <p:sp>
        <p:nvSpPr>
          <p:cNvPr id="26" name="Rectangle 25"/>
          <p:cNvSpPr/>
          <p:nvPr/>
        </p:nvSpPr>
        <p:spPr>
          <a:xfrm>
            <a:off x="3166656" y="1672743"/>
            <a:ext cx="1365854"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a:ln>
                  <a:noFill/>
                </a:ln>
                <a:solidFill>
                  <a:prstClr val="black"/>
                </a:solidFill>
                <a:effectLst/>
                <a:uLnTx/>
                <a:uFillTx/>
                <a:latin typeface="Calibri"/>
                <a:ea typeface="Dotum" pitchFamily="34" charset="-127"/>
                <a:cs typeface="+mn-cs"/>
              </a:rPr>
              <a:t>40-day</a:t>
            </a:r>
            <a:endParaRPr kumimoji="0" lang="ko-KR" altLang="ko-KR" sz="3200" b="0" i="0" u="none" strike="noStrike" kern="1200" cap="none" spc="-150" normalizeH="0" baseline="0" noProof="0" dirty="0">
              <a:ln>
                <a:noFill/>
              </a:ln>
              <a:solidFill>
                <a:prstClr val="black"/>
              </a:solidFill>
              <a:effectLst/>
              <a:uLnTx/>
              <a:uFillTx/>
              <a:latin typeface="Calibri"/>
              <a:ea typeface="Dotum" pitchFamily="34" charset="-127"/>
              <a:cs typeface="+mn-cs"/>
            </a:endParaRPr>
          </a:p>
        </p:txBody>
      </p:sp>
      <p:cxnSp>
        <p:nvCxnSpPr>
          <p:cNvPr id="27" name="Straight Connector 26"/>
          <p:cNvCxnSpPr/>
          <p:nvPr/>
        </p:nvCxnSpPr>
        <p:spPr>
          <a:xfrm flipH="1">
            <a:off x="4944290" y="1853341"/>
            <a:ext cx="157415" cy="344768"/>
          </a:xfrm>
          <a:prstGeom prst="line">
            <a:avLst/>
          </a:prstGeom>
          <a:ln w="63500">
            <a:solidFill>
              <a:srgbClr val="1111FF"/>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130347" y="2257518"/>
            <a:ext cx="402163" cy="245414"/>
          </a:xfrm>
          <a:prstGeom prst="line">
            <a:avLst/>
          </a:prstGeom>
          <a:ln w="635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0173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p:cNvCxnSpPr/>
          <p:nvPr/>
        </p:nvCxnSpPr>
        <p:spPr>
          <a:xfrm>
            <a:off x="3112009" y="2945534"/>
            <a:ext cx="0" cy="2862072"/>
          </a:xfrm>
          <a:prstGeom prst="line">
            <a:avLst/>
          </a:prstGeom>
          <a:ln w="635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201372" y="2945534"/>
            <a:ext cx="0" cy="2862072"/>
          </a:xfrm>
          <a:prstGeom prst="line">
            <a:avLst/>
          </a:prstGeom>
          <a:ln w="635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159</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5" name="Rectangle 4"/>
          <p:cNvSpPr/>
          <p:nvPr/>
        </p:nvSpPr>
        <p:spPr>
          <a:xfrm>
            <a:off x="6183084" y="582385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13" name="Straight Arrow Connector 12"/>
          <p:cNvCxnSpPr/>
          <p:nvPr/>
        </p:nvCxnSpPr>
        <p:spPr>
          <a:xfrm flipV="1">
            <a:off x="87084" y="1904999"/>
            <a:ext cx="0" cy="3918858"/>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30626" y="1407143"/>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5" name="Rectangle 14"/>
          <p:cNvSpPr/>
          <p:nvPr/>
        </p:nvSpPr>
        <p:spPr>
          <a:xfrm>
            <a:off x="421852" y="4230143"/>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P1</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(10)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6" name="Rectangle 15"/>
          <p:cNvSpPr/>
          <p:nvPr/>
        </p:nvSpPr>
        <p:spPr>
          <a:xfrm>
            <a:off x="3594973" y="4230143"/>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7" name="Rectangle 16"/>
          <p:cNvSpPr/>
          <p:nvPr/>
        </p:nvSpPr>
        <p:spPr>
          <a:xfrm>
            <a:off x="6640151" y="4230143"/>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(01)</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22" name="Freeform 21"/>
          <p:cNvSpPr/>
          <p:nvPr/>
        </p:nvSpPr>
        <p:spPr>
          <a:xfrm>
            <a:off x="3477916" y="2971570"/>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3" name="Freeform 22"/>
          <p:cNvSpPr/>
          <p:nvPr/>
        </p:nvSpPr>
        <p:spPr>
          <a:xfrm>
            <a:off x="6517852" y="2971569"/>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0" name="Freeform 29"/>
          <p:cNvSpPr/>
          <p:nvPr/>
        </p:nvSpPr>
        <p:spPr>
          <a:xfrm>
            <a:off x="6517852" y="2969861"/>
            <a:ext cx="2386662" cy="2852274"/>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3" name="Rectangle 32"/>
          <p:cNvSpPr/>
          <p:nvPr/>
        </p:nvSpPr>
        <p:spPr>
          <a:xfrm>
            <a:off x="54429" y="787445"/>
            <a:ext cx="8927853" cy="584775"/>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New data</a:t>
            </a:r>
          </a:p>
        </p:txBody>
      </p:sp>
      <p:sp>
        <p:nvSpPr>
          <p:cNvPr id="25" name="Freeform 24"/>
          <p:cNvSpPr/>
          <p:nvPr/>
        </p:nvSpPr>
        <p:spPr>
          <a:xfrm>
            <a:off x="305918" y="2971562"/>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7" name="Freeform 26"/>
          <p:cNvSpPr/>
          <p:nvPr/>
        </p:nvSpPr>
        <p:spPr>
          <a:xfrm>
            <a:off x="295758" y="2969857"/>
            <a:ext cx="2386662" cy="2852274"/>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4" name="Freeform 23"/>
          <p:cNvSpPr/>
          <p:nvPr/>
        </p:nvSpPr>
        <p:spPr>
          <a:xfrm>
            <a:off x="3477915" y="2969857"/>
            <a:ext cx="2386662" cy="2852274"/>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cxnSp>
        <p:nvCxnSpPr>
          <p:cNvPr id="4" name="Straight Arrow Connector 3"/>
          <p:cNvCxnSpPr/>
          <p:nvPr/>
        </p:nvCxnSpPr>
        <p:spPr>
          <a:xfrm>
            <a:off x="54430" y="582385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a:xfrm>
            <a:off x="87084" y="787445"/>
            <a:ext cx="8927853" cy="584775"/>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Old data</a:t>
            </a:r>
          </a:p>
        </p:txBody>
      </p:sp>
      <p:sp>
        <p:nvSpPr>
          <p:cNvPr id="3" name="Title 2"/>
          <p:cNvSpPr>
            <a:spLocks noGrp="1"/>
          </p:cNvSpPr>
          <p:nvPr>
            <p:ph type="title"/>
          </p:nvPr>
        </p:nvSpPr>
        <p:spPr/>
        <p:txBody>
          <a:bodyPr>
            <a:noAutofit/>
          </a:bodyPr>
          <a:lstStyle/>
          <a:p>
            <a:r>
              <a:rPr lang="en-US" sz="4000" dirty="0"/>
              <a:t>Threshold voltage reduces over time</a:t>
            </a:r>
          </a:p>
        </p:txBody>
      </p:sp>
      <p:sp>
        <p:nvSpPr>
          <p:cNvPr id="28" name="Rectangle 27"/>
          <p:cNvSpPr/>
          <p:nvPr/>
        </p:nvSpPr>
        <p:spPr>
          <a:xfrm>
            <a:off x="7404786" y="1833797"/>
            <a:ext cx="171777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More charge</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29" name="Rectangle 28"/>
          <p:cNvSpPr/>
          <p:nvPr/>
        </p:nvSpPr>
        <p:spPr>
          <a:xfrm>
            <a:off x="161447" y="1833797"/>
            <a:ext cx="1462401"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Less charge</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Tree>
    <p:extLst>
      <p:ext uri="{BB962C8B-B14F-4D97-AF65-F5344CB8AC3E}">
        <p14:creationId xmlns:p14="http://schemas.microsoft.com/office/powerpoint/2010/main" val="127546848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6" presetClass="emph" presetSubtype="0" fill="hold" grpId="0" nodeType="withEffect">
                                  <p:stCondLst>
                                    <p:cond delay="0"/>
                                  </p:stCondLst>
                                  <p:childTnLst>
                                    <p:animScale>
                                      <p:cBhvr>
                                        <p:cTn id="9" dur="2000" fill="hold"/>
                                        <p:tgtEl>
                                          <p:spTgt spid="30"/>
                                        </p:tgtEl>
                                      </p:cBhvr>
                                      <p:by x="150000" y="100000"/>
                                    </p:animScale>
                                  </p:childTnLst>
                                </p:cTn>
                              </p:par>
                              <p:par>
                                <p:cTn id="10" presetID="35" presetClass="path" presetSubtype="0" fill="hold" grpId="1" nodeType="withEffect">
                                  <p:stCondLst>
                                    <p:cond delay="0"/>
                                  </p:stCondLst>
                                  <p:childTnLst>
                                    <p:animMotion origin="layout" path="M 8.33333E-7 -2.22222E-6 L -0.0625 0.03727 " pathEditMode="relative" rAng="0" ptsTypes="AA">
                                      <p:cBhvr>
                                        <p:cTn id="11" dur="2000" fill="hold"/>
                                        <p:tgtEl>
                                          <p:spTgt spid="30"/>
                                        </p:tgtEl>
                                        <p:attrNameLst>
                                          <p:attrName>ppt_x</p:attrName>
                                          <p:attrName>ppt_y</p:attrName>
                                        </p:attrNameLst>
                                      </p:cBhvr>
                                      <p:rCtr x="-3125" y="1852"/>
                                    </p:animMotion>
                                  </p:childTnLst>
                                </p:cTn>
                              </p:par>
                              <p:par>
                                <p:cTn id="12" presetID="6" presetClass="emph" presetSubtype="0" fill="hold" grpId="2" nodeType="withEffect">
                                  <p:stCondLst>
                                    <p:cond delay="0"/>
                                  </p:stCondLst>
                                  <p:childTnLst>
                                    <p:animScale>
                                      <p:cBhvr>
                                        <p:cTn id="13" dur="2000" fill="hold"/>
                                        <p:tgtEl>
                                          <p:spTgt spid="30"/>
                                        </p:tgtEl>
                                      </p:cBhvr>
                                      <p:by x="100000" y="83000"/>
                                    </p:animScale>
                                  </p:childTnLst>
                                </p:cTn>
                              </p:par>
                              <p:par>
                                <p:cTn id="14" presetID="6" presetClass="emph" presetSubtype="0" fill="hold" grpId="0" nodeType="withEffect">
                                  <p:stCondLst>
                                    <p:cond delay="0"/>
                                  </p:stCondLst>
                                  <p:childTnLst>
                                    <p:animScale>
                                      <p:cBhvr>
                                        <p:cTn id="15" dur="2000" fill="hold"/>
                                        <p:tgtEl>
                                          <p:spTgt spid="24"/>
                                        </p:tgtEl>
                                      </p:cBhvr>
                                      <p:by x="138000" y="100000"/>
                                    </p:animScale>
                                  </p:childTnLst>
                                </p:cTn>
                              </p:par>
                              <p:par>
                                <p:cTn id="16" presetID="35" presetClass="path" presetSubtype="0" fill="hold" grpId="1" nodeType="withEffect">
                                  <p:stCondLst>
                                    <p:cond delay="0"/>
                                  </p:stCondLst>
                                  <p:childTnLst>
                                    <p:animMotion origin="layout" path="M -3.88889E-6 -2.22222E-6 L -0.03246 0.02801 " pathEditMode="relative" rAng="0" ptsTypes="AA">
                                      <p:cBhvr>
                                        <p:cTn id="17" dur="2000" fill="hold"/>
                                        <p:tgtEl>
                                          <p:spTgt spid="24"/>
                                        </p:tgtEl>
                                        <p:attrNameLst>
                                          <p:attrName>ppt_x</p:attrName>
                                          <p:attrName>ppt_y</p:attrName>
                                        </p:attrNameLst>
                                      </p:cBhvr>
                                      <p:rCtr x="-1632" y="1389"/>
                                    </p:animMotion>
                                  </p:childTnLst>
                                </p:cTn>
                              </p:par>
                              <p:par>
                                <p:cTn id="18" presetID="6" presetClass="emph" presetSubtype="0" fill="hold" grpId="2" nodeType="withEffect">
                                  <p:stCondLst>
                                    <p:cond delay="0"/>
                                  </p:stCondLst>
                                  <p:childTnLst>
                                    <p:animScale>
                                      <p:cBhvr>
                                        <p:cTn id="19" dur="2000" fill="hold"/>
                                        <p:tgtEl>
                                          <p:spTgt spid="24"/>
                                        </p:tgtEl>
                                      </p:cBhvr>
                                      <p:by x="100000" y="86800"/>
                                    </p:animScale>
                                  </p:childTnLst>
                                </p:cTn>
                              </p:par>
                              <p:par>
                                <p:cTn id="20" presetID="6" presetClass="emph" presetSubtype="0" fill="hold" grpId="0" nodeType="withEffect">
                                  <p:stCondLst>
                                    <p:cond delay="0"/>
                                  </p:stCondLst>
                                  <p:childTnLst>
                                    <p:animScale>
                                      <p:cBhvr>
                                        <p:cTn id="21" dur="2000" fill="hold"/>
                                        <p:tgtEl>
                                          <p:spTgt spid="27"/>
                                        </p:tgtEl>
                                      </p:cBhvr>
                                      <p:by x="124900" y="100000"/>
                                    </p:animScale>
                                  </p:childTnLst>
                                </p:cTn>
                              </p:par>
                              <p:par>
                                <p:cTn id="22" presetID="35" presetClass="path" presetSubtype="0" fill="hold" grpId="1" nodeType="withEffect">
                                  <p:stCondLst>
                                    <p:cond delay="0"/>
                                  </p:stCondLst>
                                  <p:childTnLst>
                                    <p:animMotion origin="layout" path="M 2.77778E-6 -2.22222E-6 L 2.77778E-6 0.0213 " pathEditMode="relative" rAng="0" ptsTypes="AA">
                                      <p:cBhvr>
                                        <p:cTn id="23" dur="2000" fill="hold"/>
                                        <p:tgtEl>
                                          <p:spTgt spid="27"/>
                                        </p:tgtEl>
                                        <p:attrNameLst>
                                          <p:attrName>ppt_x</p:attrName>
                                          <p:attrName>ppt_y</p:attrName>
                                        </p:attrNameLst>
                                      </p:cBhvr>
                                      <p:rCtr x="0" y="1065"/>
                                    </p:animMotion>
                                  </p:childTnLst>
                                </p:cTn>
                              </p:par>
                              <p:par>
                                <p:cTn id="24" presetID="6" presetClass="emph" presetSubtype="0" fill="hold" grpId="2" nodeType="withEffect">
                                  <p:stCondLst>
                                    <p:cond delay="0"/>
                                  </p:stCondLst>
                                  <p:childTnLst>
                                    <p:animScale>
                                      <p:cBhvr>
                                        <p:cTn id="25" dur="2000" fill="hold"/>
                                        <p:tgtEl>
                                          <p:spTgt spid="27"/>
                                        </p:tgtEl>
                                      </p:cBhvr>
                                      <p:by x="100000" y="904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0" grpId="2" animBg="1"/>
      <p:bldP spid="27" grpId="0" animBg="1"/>
      <p:bldP spid="27" grpId="1" animBg="1"/>
      <p:bldP spid="27" grpId="2" animBg="1"/>
      <p:bldP spid="24" grpId="0" animBg="1"/>
      <p:bldP spid="24" grpId="1" animBg="1"/>
      <p:bldP spid="24" grpId="2"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3500" b="1" dirty="0"/>
              <a:t>Fixed Read Reference Voltage Becomes Suboptimal</a:t>
            </a:r>
          </a:p>
        </p:txBody>
      </p:sp>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16</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mn-ea"/>
              <a:cs typeface="+mn-cs"/>
            </a:endParaRPr>
          </a:p>
        </p:txBody>
      </p:sp>
      <p:sp>
        <p:nvSpPr>
          <p:cNvPr id="5" name="Rectangle 4"/>
          <p:cNvSpPr/>
          <p:nvPr/>
        </p:nvSpPr>
        <p:spPr>
          <a:xfrm>
            <a:off x="6183084" y="582385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24" name="Rectangle 23"/>
          <p:cNvSpPr/>
          <p:nvPr/>
        </p:nvSpPr>
        <p:spPr>
          <a:xfrm rot="16200000">
            <a:off x="2130772" y="1643819"/>
            <a:ext cx="1999268"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a:ln>
                  <a:noFill/>
                </a:ln>
                <a:solidFill>
                  <a:prstClr val="black">
                    <a:lumMod val="65000"/>
                    <a:lumOff val="35000"/>
                  </a:prstClr>
                </a:solidFill>
                <a:effectLst/>
                <a:uLnTx/>
                <a:uFillTx/>
                <a:latin typeface="Calibri"/>
                <a:ea typeface="Dotum" pitchFamily="34" charset="-127"/>
                <a:cs typeface="+mn-cs"/>
              </a:rPr>
              <a:t>P1-P2 </a:t>
            </a:r>
            <a:r>
              <a:rPr kumimoji="0" lang="en-US" altLang="ko-KR" sz="3200" b="0" i="0" u="none" strike="noStrike" kern="1200" cap="none" spc="-150" normalizeH="0" baseline="0" noProof="0" dirty="0" err="1">
                <a:ln>
                  <a:noFill/>
                </a:ln>
                <a:solidFill>
                  <a:prstClr val="black">
                    <a:lumMod val="65000"/>
                    <a:lumOff val="35000"/>
                  </a:prstClr>
                </a:solidFill>
                <a:effectLst/>
                <a:uLnTx/>
                <a:uFillTx/>
                <a:latin typeface="Calibri"/>
                <a:ea typeface="Dotum" pitchFamily="34" charset="-127"/>
                <a:cs typeface="+mn-cs"/>
              </a:rPr>
              <a:t>V</a:t>
            </a:r>
            <a:r>
              <a:rPr kumimoji="0" lang="en-US" altLang="ko-KR" sz="3200" b="0" i="0" u="none" strike="noStrike" kern="1200" cap="none" spc="-150" normalizeH="0" baseline="-25000" noProof="0" dirty="0" err="1">
                <a:ln>
                  <a:noFill/>
                </a:ln>
                <a:solidFill>
                  <a:prstClr val="black">
                    <a:lumMod val="65000"/>
                    <a:lumOff val="35000"/>
                  </a:prstClr>
                </a:solidFill>
                <a:effectLst/>
                <a:uLnTx/>
                <a:uFillTx/>
                <a:latin typeface="Calibri"/>
                <a:ea typeface="Dotum" pitchFamily="34" charset="-127"/>
                <a:cs typeface="+mn-cs"/>
              </a:rPr>
              <a:t>ref</a:t>
            </a:r>
            <a:endParaRPr kumimoji="0" lang="ko-KR" altLang="ko-KR" sz="3200" b="0" i="0" u="none" strike="noStrike" kern="1200" cap="none" spc="-15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25" name="Rectangle 24"/>
          <p:cNvSpPr/>
          <p:nvPr/>
        </p:nvSpPr>
        <p:spPr>
          <a:xfrm rot="16200000">
            <a:off x="5183450" y="1641903"/>
            <a:ext cx="1999268"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a:ln>
                  <a:noFill/>
                </a:ln>
                <a:solidFill>
                  <a:srgbClr val="C0504D"/>
                </a:solidFill>
                <a:effectLst/>
                <a:uLnTx/>
                <a:uFillTx/>
                <a:latin typeface="Calibri"/>
                <a:ea typeface="Dotum" pitchFamily="34" charset="-127"/>
                <a:cs typeface="+mn-cs"/>
              </a:rPr>
              <a:t>P2-P3 </a:t>
            </a:r>
            <a:r>
              <a:rPr kumimoji="0" lang="en-US" altLang="ko-KR" sz="3200" b="0" i="0" u="none" strike="noStrike" kern="1200" cap="none" spc="-150" normalizeH="0" baseline="0" noProof="0" dirty="0" err="1">
                <a:ln>
                  <a:noFill/>
                </a:ln>
                <a:solidFill>
                  <a:srgbClr val="C0504D"/>
                </a:solidFill>
                <a:effectLst/>
                <a:uLnTx/>
                <a:uFillTx/>
                <a:latin typeface="Calibri"/>
                <a:ea typeface="Dotum" pitchFamily="34" charset="-127"/>
                <a:cs typeface="+mn-cs"/>
              </a:rPr>
              <a:t>V</a:t>
            </a:r>
            <a:r>
              <a:rPr kumimoji="0" lang="en-US" altLang="ko-KR" sz="3200" b="0" i="0" u="none" strike="noStrike" kern="1200" cap="none" spc="-150" normalizeH="0" baseline="-25000" noProof="0" dirty="0" err="1">
                <a:ln>
                  <a:noFill/>
                </a:ln>
                <a:solidFill>
                  <a:srgbClr val="C0504D"/>
                </a:solidFill>
                <a:effectLst/>
                <a:uLnTx/>
                <a:uFillTx/>
                <a:latin typeface="Calibri"/>
                <a:ea typeface="Dotum" pitchFamily="34" charset="-127"/>
                <a:cs typeface="+mn-cs"/>
              </a:rPr>
              <a:t>ref</a:t>
            </a:r>
            <a:endParaRPr kumimoji="0" lang="ko-KR" altLang="ko-KR" sz="3200" b="0" i="0" u="none" strike="noStrike" kern="1200" cap="none" spc="-150" normalizeH="0" baseline="0" noProof="0" dirty="0">
              <a:ln>
                <a:noFill/>
              </a:ln>
              <a:solidFill>
                <a:srgbClr val="C0504D"/>
              </a:solidFill>
              <a:effectLst/>
              <a:uLnTx/>
              <a:uFillTx/>
              <a:latin typeface="Calibri"/>
              <a:ea typeface="Dotum" pitchFamily="34" charset="-127"/>
              <a:cs typeface="+mn-cs"/>
            </a:endParaRPr>
          </a:p>
        </p:txBody>
      </p:sp>
      <p:sp>
        <p:nvSpPr>
          <p:cNvPr id="45" name="Rectangle 44"/>
          <p:cNvSpPr/>
          <p:nvPr/>
        </p:nvSpPr>
        <p:spPr>
          <a:xfrm>
            <a:off x="6183084" y="582385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46" name="Straight Arrow Connector 45"/>
          <p:cNvCxnSpPr/>
          <p:nvPr/>
        </p:nvCxnSpPr>
        <p:spPr>
          <a:xfrm flipV="1">
            <a:off x="87084" y="1904999"/>
            <a:ext cx="0" cy="3918858"/>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130626" y="1407143"/>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48" name="Rectangle 47"/>
          <p:cNvSpPr/>
          <p:nvPr/>
        </p:nvSpPr>
        <p:spPr>
          <a:xfrm>
            <a:off x="432742" y="1695471"/>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P1</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(10)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49" name="Rectangle 48"/>
          <p:cNvSpPr/>
          <p:nvPr/>
        </p:nvSpPr>
        <p:spPr>
          <a:xfrm>
            <a:off x="3605863" y="1695471"/>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50" name="Rectangle 49"/>
          <p:cNvSpPr/>
          <p:nvPr/>
        </p:nvSpPr>
        <p:spPr>
          <a:xfrm>
            <a:off x="6651041" y="1695471"/>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(01)</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51" name="Freeform 50"/>
          <p:cNvSpPr/>
          <p:nvPr/>
        </p:nvSpPr>
        <p:spPr>
          <a:xfrm>
            <a:off x="3477916" y="2971570"/>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52" name="Freeform 51"/>
          <p:cNvSpPr/>
          <p:nvPr/>
        </p:nvSpPr>
        <p:spPr>
          <a:xfrm>
            <a:off x="6517852" y="2971569"/>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55" name="Freeform 54"/>
          <p:cNvSpPr/>
          <p:nvPr/>
        </p:nvSpPr>
        <p:spPr>
          <a:xfrm>
            <a:off x="305918" y="2971562"/>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0" name="Freeform 9"/>
          <p:cNvSpPr/>
          <p:nvPr/>
        </p:nvSpPr>
        <p:spPr>
          <a:xfrm>
            <a:off x="2720051" y="4583186"/>
            <a:ext cx="405114" cy="1236863"/>
          </a:xfrm>
          <a:custGeom>
            <a:avLst/>
            <a:gdLst>
              <a:gd name="connsiteX0" fmla="*/ 0 w 405114"/>
              <a:gd name="connsiteY0" fmla="*/ 1053296 h 1053296"/>
              <a:gd name="connsiteX1" fmla="*/ 405114 w 405114"/>
              <a:gd name="connsiteY1" fmla="*/ 0 h 1053296"/>
              <a:gd name="connsiteX2" fmla="*/ 405114 w 405114"/>
              <a:gd name="connsiteY2" fmla="*/ 1053296 h 1053296"/>
              <a:gd name="connsiteX3" fmla="*/ 0 w 405114"/>
              <a:gd name="connsiteY3" fmla="*/ 1053296 h 1053296"/>
            </a:gdLst>
            <a:ahLst/>
            <a:cxnLst>
              <a:cxn ang="0">
                <a:pos x="connsiteX0" y="connsiteY0"/>
              </a:cxn>
              <a:cxn ang="0">
                <a:pos x="connsiteX1" y="connsiteY1"/>
              </a:cxn>
              <a:cxn ang="0">
                <a:pos x="connsiteX2" y="connsiteY2"/>
              </a:cxn>
              <a:cxn ang="0">
                <a:pos x="connsiteX3" y="connsiteY3"/>
              </a:cxn>
            </a:cxnLst>
            <a:rect l="l" t="t" r="r" b="b"/>
            <a:pathLst>
              <a:path w="405114" h="1053296">
                <a:moveTo>
                  <a:pt x="0" y="1053296"/>
                </a:moveTo>
                <a:lnTo>
                  <a:pt x="405114" y="0"/>
                </a:lnTo>
                <a:lnTo>
                  <a:pt x="405114" y="1053296"/>
                </a:lnTo>
                <a:lnTo>
                  <a:pt x="0" y="1053296"/>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Freeform 8"/>
          <p:cNvSpPr/>
          <p:nvPr/>
        </p:nvSpPr>
        <p:spPr>
          <a:xfrm>
            <a:off x="5335929" y="3985142"/>
            <a:ext cx="844952" cy="1848499"/>
          </a:xfrm>
          <a:custGeom>
            <a:avLst/>
            <a:gdLst>
              <a:gd name="connsiteX0" fmla="*/ 0 w 844952"/>
              <a:gd name="connsiteY0" fmla="*/ 1574157 h 1574157"/>
              <a:gd name="connsiteX1" fmla="*/ 381965 w 844952"/>
              <a:gd name="connsiteY1" fmla="*/ 625032 h 1574157"/>
              <a:gd name="connsiteX2" fmla="*/ 844952 w 844952"/>
              <a:gd name="connsiteY2" fmla="*/ 0 h 1574157"/>
              <a:gd name="connsiteX3" fmla="*/ 844952 w 844952"/>
              <a:gd name="connsiteY3" fmla="*/ 1574157 h 1574157"/>
              <a:gd name="connsiteX4" fmla="*/ 0 w 844952"/>
              <a:gd name="connsiteY4" fmla="*/ 1574157 h 1574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952" h="1574157">
                <a:moveTo>
                  <a:pt x="0" y="1574157"/>
                </a:moveTo>
                <a:lnTo>
                  <a:pt x="381965" y="625032"/>
                </a:lnTo>
                <a:lnTo>
                  <a:pt x="844952" y="0"/>
                </a:lnTo>
                <a:lnTo>
                  <a:pt x="844952" y="1574157"/>
                </a:lnTo>
                <a:lnTo>
                  <a:pt x="0" y="1574157"/>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7" name="Rectangle 26"/>
          <p:cNvSpPr/>
          <p:nvPr/>
        </p:nvSpPr>
        <p:spPr>
          <a:xfrm>
            <a:off x="2989131" y="6048577"/>
            <a:ext cx="2806348"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1" u="none" strike="noStrike" kern="1200" cap="none" spc="0" normalizeH="0" baseline="0" noProof="0" dirty="0">
                <a:ln>
                  <a:noFill/>
                </a:ln>
                <a:solidFill>
                  <a:srgbClr val="C0504D"/>
                </a:solidFill>
                <a:effectLst/>
                <a:uLnTx/>
                <a:uFillTx/>
                <a:latin typeface="Calibri"/>
                <a:ea typeface="Dotum" pitchFamily="34" charset="-127"/>
                <a:cs typeface="+mn-cs"/>
              </a:rPr>
              <a:t>Raw bit errors</a:t>
            </a:r>
            <a:endParaRPr kumimoji="0" lang="ko-KR" altLang="ko-KR" sz="3200" b="0" i="1"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57" name="Freeform 56"/>
          <p:cNvSpPr/>
          <p:nvPr/>
        </p:nvSpPr>
        <p:spPr>
          <a:xfrm>
            <a:off x="3477915" y="2969857"/>
            <a:ext cx="2386662" cy="2852274"/>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cxnSp>
        <p:nvCxnSpPr>
          <p:cNvPr id="18" name="Straight Connector 17"/>
          <p:cNvCxnSpPr>
            <a:stCxn id="24" idx="1"/>
          </p:cNvCxnSpPr>
          <p:nvPr/>
        </p:nvCxnSpPr>
        <p:spPr>
          <a:xfrm flipH="1">
            <a:off x="3130406" y="2935841"/>
            <a:ext cx="1" cy="2886311"/>
          </a:xfrm>
          <a:prstGeom prst="line">
            <a:avLst/>
          </a:prstGeom>
          <a:ln w="63500">
            <a:solidFill>
              <a:schemeClr val="tx1">
                <a:lumMod val="65000"/>
                <a:lumOff val="35000"/>
              </a:schemeClr>
            </a:solidFill>
            <a:prstDash val="solid"/>
          </a:ln>
        </p:spPr>
        <p:style>
          <a:lnRef idx="1">
            <a:schemeClr val="accent1"/>
          </a:lnRef>
          <a:fillRef idx="0">
            <a:schemeClr val="accent1"/>
          </a:fillRef>
          <a:effectRef idx="0">
            <a:schemeClr val="accent1"/>
          </a:effectRef>
          <a:fontRef idx="minor">
            <a:schemeClr val="tx1"/>
          </a:fontRef>
        </p:style>
      </p:cxnSp>
      <p:sp>
        <p:nvSpPr>
          <p:cNvPr id="56" name="Freeform 55"/>
          <p:cNvSpPr/>
          <p:nvPr/>
        </p:nvSpPr>
        <p:spPr>
          <a:xfrm>
            <a:off x="295758" y="2969857"/>
            <a:ext cx="2386662" cy="2852274"/>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53" name="Freeform 52"/>
          <p:cNvSpPr/>
          <p:nvPr/>
        </p:nvSpPr>
        <p:spPr>
          <a:xfrm>
            <a:off x="6517852" y="2969861"/>
            <a:ext cx="2386662" cy="2852274"/>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cxnSp>
        <p:nvCxnSpPr>
          <p:cNvPr id="20" name="Straight Connector 19"/>
          <p:cNvCxnSpPr>
            <a:stCxn id="25" idx="1"/>
          </p:cNvCxnSpPr>
          <p:nvPr/>
        </p:nvCxnSpPr>
        <p:spPr>
          <a:xfrm flipH="1">
            <a:off x="6183084" y="2933925"/>
            <a:ext cx="1" cy="2888227"/>
          </a:xfrm>
          <a:prstGeom prst="line">
            <a:avLst/>
          </a:prstGeom>
          <a:ln w="635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54430" y="582385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27" idx="0"/>
          </p:cNvCxnSpPr>
          <p:nvPr/>
        </p:nvCxnSpPr>
        <p:spPr>
          <a:xfrm flipH="1" flipV="1">
            <a:off x="3017726" y="5578090"/>
            <a:ext cx="1374579" cy="470487"/>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27" idx="0"/>
          </p:cNvCxnSpPr>
          <p:nvPr/>
        </p:nvCxnSpPr>
        <p:spPr>
          <a:xfrm flipV="1">
            <a:off x="4392305" y="5578090"/>
            <a:ext cx="1109335" cy="470487"/>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60" name="Rectangle 59"/>
          <p:cNvSpPr/>
          <p:nvPr/>
        </p:nvSpPr>
        <p:spPr>
          <a:xfrm>
            <a:off x="54429" y="787445"/>
            <a:ext cx="8927853" cy="584775"/>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Before retention loss:</a:t>
            </a:r>
          </a:p>
        </p:txBody>
      </p:sp>
      <p:sp>
        <p:nvSpPr>
          <p:cNvPr id="61" name="Rectangle 60"/>
          <p:cNvSpPr/>
          <p:nvPr/>
        </p:nvSpPr>
        <p:spPr>
          <a:xfrm>
            <a:off x="87084" y="787445"/>
            <a:ext cx="8927853" cy="584775"/>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After some retention loss:</a:t>
            </a:r>
          </a:p>
        </p:txBody>
      </p:sp>
    </p:spTree>
    <p:extLst>
      <p:ext uri="{BB962C8B-B14F-4D97-AF65-F5344CB8AC3E}">
        <p14:creationId xmlns:p14="http://schemas.microsoft.com/office/powerpoint/2010/main" val="29215619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6" presetClass="emph" presetSubtype="0" fill="hold" grpId="0" nodeType="withEffect">
                                  <p:stCondLst>
                                    <p:cond delay="0"/>
                                  </p:stCondLst>
                                  <p:childTnLst>
                                    <p:animScale>
                                      <p:cBhvr>
                                        <p:cTn id="9" dur="2000" fill="hold"/>
                                        <p:tgtEl>
                                          <p:spTgt spid="53"/>
                                        </p:tgtEl>
                                      </p:cBhvr>
                                      <p:by x="150000" y="100000"/>
                                    </p:animScale>
                                  </p:childTnLst>
                                </p:cTn>
                              </p:par>
                              <p:par>
                                <p:cTn id="10" presetID="35" presetClass="path" presetSubtype="0" fill="hold" grpId="1" nodeType="withEffect">
                                  <p:stCondLst>
                                    <p:cond delay="0"/>
                                  </p:stCondLst>
                                  <p:childTnLst>
                                    <p:animMotion origin="layout" path="M 8.33333E-7 -2.22222E-6 L -0.0625 0.03727 " pathEditMode="relative" rAng="0" ptsTypes="AA">
                                      <p:cBhvr>
                                        <p:cTn id="11" dur="2000" fill="hold"/>
                                        <p:tgtEl>
                                          <p:spTgt spid="53"/>
                                        </p:tgtEl>
                                        <p:attrNameLst>
                                          <p:attrName>ppt_x</p:attrName>
                                          <p:attrName>ppt_y</p:attrName>
                                        </p:attrNameLst>
                                      </p:cBhvr>
                                      <p:rCtr x="-3125" y="1852"/>
                                    </p:animMotion>
                                  </p:childTnLst>
                                </p:cTn>
                              </p:par>
                              <p:par>
                                <p:cTn id="12" presetID="6" presetClass="emph" presetSubtype="0" fill="hold" grpId="2" nodeType="withEffect">
                                  <p:stCondLst>
                                    <p:cond delay="0"/>
                                  </p:stCondLst>
                                  <p:childTnLst>
                                    <p:animScale>
                                      <p:cBhvr>
                                        <p:cTn id="13" dur="2000" fill="hold"/>
                                        <p:tgtEl>
                                          <p:spTgt spid="53"/>
                                        </p:tgtEl>
                                      </p:cBhvr>
                                      <p:by x="100000" y="83000"/>
                                    </p:animScale>
                                  </p:childTnLst>
                                </p:cTn>
                              </p:par>
                              <p:par>
                                <p:cTn id="14" presetID="6" presetClass="emph" presetSubtype="0" fill="hold" grpId="0" nodeType="withEffect">
                                  <p:stCondLst>
                                    <p:cond delay="0"/>
                                  </p:stCondLst>
                                  <p:childTnLst>
                                    <p:animScale>
                                      <p:cBhvr>
                                        <p:cTn id="15" dur="2000" fill="hold"/>
                                        <p:tgtEl>
                                          <p:spTgt spid="57"/>
                                        </p:tgtEl>
                                      </p:cBhvr>
                                      <p:by x="138000" y="100000"/>
                                    </p:animScale>
                                  </p:childTnLst>
                                </p:cTn>
                              </p:par>
                              <p:par>
                                <p:cTn id="16" presetID="35" presetClass="path" presetSubtype="0" fill="hold" grpId="1" nodeType="withEffect">
                                  <p:stCondLst>
                                    <p:cond delay="0"/>
                                  </p:stCondLst>
                                  <p:childTnLst>
                                    <p:animMotion origin="layout" path="M -3.88889E-6 -2.22222E-6 L -0.03246 0.02801 " pathEditMode="relative" rAng="0" ptsTypes="AA">
                                      <p:cBhvr>
                                        <p:cTn id="17" dur="2000" fill="hold"/>
                                        <p:tgtEl>
                                          <p:spTgt spid="57"/>
                                        </p:tgtEl>
                                        <p:attrNameLst>
                                          <p:attrName>ppt_x</p:attrName>
                                          <p:attrName>ppt_y</p:attrName>
                                        </p:attrNameLst>
                                      </p:cBhvr>
                                      <p:rCtr x="-1632" y="1389"/>
                                    </p:animMotion>
                                  </p:childTnLst>
                                </p:cTn>
                              </p:par>
                              <p:par>
                                <p:cTn id="18" presetID="6" presetClass="emph" presetSubtype="0" fill="hold" grpId="2" nodeType="withEffect">
                                  <p:stCondLst>
                                    <p:cond delay="0"/>
                                  </p:stCondLst>
                                  <p:childTnLst>
                                    <p:animScale>
                                      <p:cBhvr>
                                        <p:cTn id="19" dur="2000" fill="hold"/>
                                        <p:tgtEl>
                                          <p:spTgt spid="57"/>
                                        </p:tgtEl>
                                      </p:cBhvr>
                                      <p:by x="100000" y="86800"/>
                                    </p:animScale>
                                  </p:childTnLst>
                                </p:cTn>
                              </p:par>
                              <p:par>
                                <p:cTn id="20" presetID="6" presetClass="emph" presetSubtype="0" fill="hold" grpId="0" nodeType="withEffect">
                                  <p:stCondLst>
                                    <p:cond delay="0"/>
                                  </p:stCondLst>
                                  <p:childTnLst>
                                    <p:animScale>
                                      <p:cBhvr>
                                        <p:cTn id="21" dur="2000" fill="hold"/>
                                        <p:tgtEl>
                                          <p:spTgt spid="56"/>
                                        </p:tgtEl>
                                      </p:cBhvr>
                                      <p:by x="124900" y="100000"/>
                                    </p:animScale>
                                  </p:childTnLst>
                                </p:cTn>
                              </p:par>
                              <p:par>
                                <p:cTn id="22" presetID="35" presetClass="path" presetSubtype="0" fill="hold" grpId="1" nodeType="withEffect">
                                  <p:stCondLst>
                                    <p:cond delay="0"/>
                                  </p:stCondLst>
                                  <p:childTnLst>
                                    <p:animMotion origin="layout" path="M 2.77778E-6 -2.22222E-6 L 2.77778E-6 0.0213 " pathEditMode="relative" rAng="0" ptsTypes="AA">
                                      <p:cBhvr>
                                        <p:cTn id="23" dur="2000" fill="hold"/>
                                        <p:tgtEl>
                                          <p:spTgt spid="56"/>
                                        </p:tgtEl>
                                        <p:attrNameLst>
                                          <p:attrName>ppt_x</p:attrName>
                                          <p:attrName>ppt_y</p:attrName>
                                        </p:attrNameLst>
                                      </p:cBhvr>
                                      <p:rCtr x="0" y="1065"/>
                                    </p:animMotion>
                                  </p:childTnLst>
                                </p:cTn>
                              </p:par>
                              <p:par>
                                <p:cTn id="24" presetID="6" presetClass="emph" presetSubtype="0" fill="hold" grpId="2" nodeType="withEffect">
                                  <p:stCondLst>
                                    <p:cond delay="0"/>
                                  </p:stCondLst>
                                  <p:childTnLst>
                                    <p:animScale>
                                      <p:cBhvr>
                                        <p:cTn id="25" dur="2000" fill="hold"/>
                                        <p:tgtEl>
                                          <p:spTgt spid="56"/>
                                        </p:tgtEl>
                                      </p:cBhvr>
                                      <p:by x="100000" y="90400"/>
                                    </p:animScale>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7" presetClass="emph" presetSubtype="2" fill="hold" nodeType="withEffect">
                                  <p:stCondLst>
                                    <p:cond delay="0"/>
                                  </p:stCondLst>
                                  <p:childTnLst>
                                    <p:animClr clrSpc="rgb" dir="cw">
                                      <p:cBhvr>
                                        <p:cTn id="45" dur="500" fill="hold"/>
                                        <p:tgtEl>
                                          <p:spTgt spid="18"/>
                                        </p:tgtEl>
                                        <p:attrNameLst>
                                          <p:attrName>stroke.color</p:attrName>
                                        </p:attrNameLst>
                                      </p:cBhvr>
                                      <p:to>
                                        <a:srgbClr val="C0504D"/>
                                      </p:to>
                                    </p:animClr>
                                    <p:set>
                                      <p:cBhvr>
                                        <p:cTn id="46" dur="500" fill="hold"/>
                                        <p:tgtEl>
                                          <p:spTgt spid="18"/>
                                        </p:tgtEl>
                                        <p:attrNameLst>
                                          <p:attrName>stroke.on</p:attrName>
                                        </p:attrNameLst>
                                      </p:cBhvr>
                                      <p:to>
                                        <p:strVal val="true"/>
                                      </p:to>
                                    </p:set>
                                  </p:childTnLst>
                                </p:cTn>
                              </p:par>
                              <p:par>
                                <p:cTn id="47" presetID="3" presetClass="emph" presetSubtype="2" fill="hold" grpId="0" nodeType="withEffect">
                                  <p:stCondLst>
                                    <p:cond delay="0"/>
                                  </p:stCondLst>
                                  <p:childTnLst>
                                    <p:animClr clrSpc="rgb" dir="cw">
                                      <p:cBhvr override="childStyle">
                                        <p:cTn id="48" dur="500" fill="hold"/>
                                        <p:tgtEl>
                                          <p:spTgt spid="24"/>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0" grpId="0" animBg="1"/>
      <p:bldP spid="9" grpId="0" animBg="1"/>
      <p:bldP spid="27" grpId="0"/>
      <p:bldP spid="57" grpId="0" animBg="1"/>
      <p:bldP spid="57" grpId="1" animBg="1"/>
      <p:bldP spid="57" grpId="2" animBg="1"/>
      <p:bldP spid="56" grpId="0" animBg="1"/>
      <p:bldP spid="56" grpId="1" animBg="1"/>
      <p:bldP spid="56" grpId="2" animBg="1"/>
      <p:bldP spid="53" grpId="0" animBg="1"/>
      <p:bldP spid="53" grpId="1" animBg="1"/>
      <p:bldP spid="53" grpId="2" animBg="1"/>
      <p:bldP spid="61" grpId="0"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sz="4400" dirty="0"/>
              <a:t>First read attempt fails</a:t>
            </a:r>
          </a:p>
        </p:txBody>
      </p:sp>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160</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5" name="Rectangle 4"/>
          <p:cNvSpPr/>
          <p:nvPr/>
        </p:nvSpPr>
        <p:spPr>
          <a:xfrm>
            <a:off x="6183084" y="582385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24" name="Rectangle 23"/>
          <p:cNvSpPr/>
          <p:nvPr/>
        </p:nvSpPr>
        <p:spPr>
          <a:xfrm rot="16200000">
            <a:off x="2791853" y="2335256"/>
            <a:ext cx="677108" cy="584775"/>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err="1">
                <a:ln>
                  <a:noFill/>
                </a:ln>
                <a:solidFill>
                  <a:srgbClr val="C0504D"/>
                </a:solidFill>
                <a:effectLst/>
                <a:uLnTx/>
                <a:uFillTx/>
                <a:latin typeface="Calibri"/>
                <a:ea typeface="Dotum" pitchFamily="34" charset="-127"/>
                <a:cs typeface="+mn-cs"/>
              </a:rPr>
              <a:t>V</a:t>
            </a:r>
            <a:r>
              <a:rPr kumimoji="0" lang="en-US" altLang="ko-KR" sz="3200" b="0" i="0" u="none" strike="noStrike" kern="1200" cap="none" spc="-150" normalizeH="0" baseline="-25000" noProof="0" dirty="0" err="1">
                <a:ln>
                  <a:noFill/>
                </a:ln>
                <a:solidFill>
                  <a:srgbClr val="C0504D"/>
                </a:solidFill>
                <a:effectLst/>
                <a:uLnTx/>
                <a:uFillTx/>
                <a:latin typeface="Calibri"/>
                <a:ea typeface="Dotum" pitchFamily="34" charset="-127"/>
                <a:cs typeface="+mn-cs"/>
              </a:rPr>
              <a:t>b</a:t>
            </a:r>
            <a:endParaRPr kumimoji="0" lang="ko-KR" altLang="ko-KR" sz="3200" b="0" i="0" u="none" strike="noStrike" kern="1200" cap="none" spc="-150" normalizeH="0" baseline="0" noProof="0" dirty="0">
              <a:ln>
                <a:noFill/>
              </a:ln>
              <a:solidFill>
                <a:srgbClr val="C0504D"/>
              </a:solidFill>
              <a:effectLst/>
              <a:uLnTx/>
              <a:uFillTx/>
              <a:latin typeface="Calibri"/>
              <a:ea typeface="Dotum" pitchFamily="34" charset="-127"/>
              <a:cs typeface="+mn-cs"/>
            </a:endParaRPr>
          </a:p>
        </p:txBody>
      </p:sp>
      <p:sp>
        <p:nvSpPr>
          <p:cNvPr id="25" name="Rectangle 24"/>
          <p:cNvSpPr/>
          <p:nvPr/>
        </p:nvSpPr>
        <p:spPr>
          <a:xfrm rot="16200000">
            <a:off x="5844531" y="2333340"/>
            <a:ext cx="677108" cy="584775"/>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err="1">
                <a:ln>
                  <a:noFill/>
                </a:ln>
                <a:solidFill>
                  <a:srgbClr val="C0504D"/>
                </a:solidFill>
                <a:effectLst/>
                <a:uLnTx/>
                <a:uFillTx/>
                <a:latin typeface="Calibri"/>
                <a:ea typeface="Dotum" pitchFamily="34" charset="-127"/>
                <a:cs typeface="+mn-cs"/>
              </a:rPr>
              <a:t>V</a:t>
            </a:r>
            <a:r>
              <a:rPr kumimoji="0" lang="en-US" altLang="ko-KR" sz="3200" b="0" i="0" u="none" strike="noStrike" kern="1200" cap="none" spc="-150" normalizeH="0" baseline="-25000" noProof="0" dirty="0" err="1">
                <a:ln>
                  <a:noFill/>
                </a:ln>
                <a:solidFill>
                  <a:srgbClr val="C0504D"/>
                </a:solidFill>
                <a:effectLst/>
                <a:uLnTx/>
                <a:uFillTx/>
                <a:latin typeface="Calibri"/>
                <a:ea typeface="Dotum" pitchFamily="34" charset="-127"/>
                <a:cs typeface="+mn-cs"/>
              </a:rPr>
              <a:t>c</a:t>
            </a:r>
            <a:endParaRPr kumimoji="0" lang="ko-KR" altLang="ko-KR" sz="3200" b="0" i="0" u="none" strike="noStrike" kern="1200" cap="none" spc="-150" normalizeH="0" baseline="0" noProof="0" dirty="0">
              <a:ln>
                <a:noFill/>
              </a:ln>
              <a:solidFill>
                <a:srgbClr val="C0504D"/>
              </a:solidFill>
              <a:effectLst/>
              <a:uLnTx/>
              <a:uFillTx/>
              <a:latin typeface="Calibri"/>
              <a:ea typeface="Dotum" pitchFamily="34" charset="-127"/>
              <a:cs typeface="+mn-cs"/>
            </a:endParaRPr>
          </a:p>
        </p:txBody>
      </p:sp>
      <p:sp>
        <p:nvSpPr>
          <p:cNvPr id="45" name="Rectangle 44"/>
          <p:cNvSpPr/>
          <p:nvPr/>
        </p:nvSpPr>
        <p:spPr>
          <a:xfrm>
            <a:off x="6183084" y="582385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46" name="Straight Arrow Connector 45"/>
          <p:cNvCxnSpPr/>
          <p:nvPr/>
        </p:nvCxnSpPr>
        <p:spPr>
          <a:xfrm flipV="1">
            <a:off x="87084" y="1904999"/>
            <a:ext cx="0" cy="3918858"/>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130626" y="1407143"/>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51" name="Freeform 50"/>
          <p:cNvSpPr/>
          <p:nvPr/>
        </p:nvSpPr>
        <p:spPr>
          <a:xfrm>
            <a:off x="3477916" y="2971570"/>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52" name="Freeform 51"/>
          <p:cNvSpPr/>
          <p:nvPr/>
        </p:nvSpPr>
        <p:spPr>
          <a:xfrm>
            <a:off x="6517852" y="2971569"/>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55" name="Freeform 54"/>
          <p:cNvSpPr/>
          <p:nvPr/>
        </p:nvSpPr>
        <p:spPr>
          <a:xfrm>
            <a:off x="305918" y="2971562"/>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0" name="Freeform 9"/>
          <p:cNvSpPr/>
          <p:nvPr/>
        </p:nvSpPr>
        <p:spPr>
          <a:xfrm>
            <a:off x="2720051" y="4583186"/>
            <a:ext cx="405114" cy="1236863"/>
          </a:xfrm>
          <a:custGeom>
            <a:avLst/>
            <a:gdLst>
              <a:gd name="connsiteX0" fmla="*/ 0 w 405114"/>
              <a:gd name="connsiteY0" fmla="*/ 1053296 h 1053296"/>
              <a:gd name="connsiteX1" fmla="*/ 405114 w 405114"/>
              <a:gd name="connsiteY1" fmla="*/ 0 h 1053296"/>
              <a:gd name="connsiteX2" fmla="*/ 405114 w 405114"/>
              <a:gd name="connsiteY2" fmla="*/ 1053296 h 1053296"/>
              <a:gd name="connsiteX3" fmla="*/ 0 w 405114"/>
              <a:gd name="connsiteY3" fmla="*/ 1053296 h 1053296"/>
            </a:gdLst>
            <a:ahLst/>
            <a:cxnLst>
              <a:cxn ang="0">
                <a:pos x="connsiteX0" y="connsiteY0"/>
              </a:cxn>
              <a:cxn ang="0">
                <a:pos x="connsiteX1" y="connsiteY1"/>
              </a:cxn>
              <a:cxn ang="0">
                <a:pos x="connsiteX2" y="connsiteY2"/>
              </a:cxn>
              <a:cxn ang="0">
                <a:pos x="connsiteX3" y="connsiteY3"/>
              </a:cxn>
            </a:cxnLst>
            <a:rect l="l" t="t" r="r" b="b"/>
            <a:pathLst>
              <a:path w="405114" h="1053296">
                <a:moveTo>
                  <a:pt x="0" y="1053296"/>
                </a:moveTo>
                <a:lnTo>
                  <a:pt x="405114" y="0"/>
                </a:lnTo>
                <a:lnTo>
                  <a:pt x="405114" y="1053296"/>
                </a:lnTo>
                <a:lnTo>
                  <a:pt x="0" y="1053296"/>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Freeform 8"/>
          <p:cNvSpPr/>
          <p:nvPr/>
        </p:nvSpPr>
        <p:spPr>
          <a:xfrm>
            <a:off x="5335929" y="3985142"/>
            <a:ext cx="844952" cy="1848499"/>
          </a:xfrm>
          <a:custGeom>
            <a:avLst/>
            <a:gdLst>
              <a:gd name="connsiteX0" fmla="*/ 0 w 844952"/>
              <a:gd name="connsiteY0" fmla="*/ 1574157 h 1574157"/>
              <a:gd name="connsiteX1" fmla="*/ 381965 w 844952"/>
              <a:gd name="connsiteY1" fmla="*/ 625032 h 1574157"/>
              <a:gd name="connsiteX2" fmla="*/ 844952 w 844952"/>
              <a:gd name="connsiteY2" fmla="*/ 0 h 1574157"/>
              <a:gd name="connsiteX3" fmla="*/ 844952 w 844952"/>
              <a:gd name="connsiteY3" fmla="*/ 1574157 h 1574157"/>
              <a:gd name="connsiteX4" fmla="*/ 0 w 844952"/>
              <a:gd name="connsiteY4" fmla="*/ 1574157 h 1574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952" h="1574157">
                <a:moveTo>
                  <a:pt x="0" y="1574157"/>
                </a:moveTo>
                <a:lnTo>
                  <a:pt x="381965" y="625032"/>
                </a:lnTo>
                <a:lnTo>
                  <a:pt x="844952" y="0"/>
                </a:lnTo>
                <a:lnTo>
                  <a:pt x="844952" y="1574157"/>
                </a:lnTo>
                <a:lnTo>
                  <a:pt x="0" y="1574157"/>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7" name="Rectangle 26"/>
          <p:cNvSpPr/>
          <p:nvPr/>
        </p:nvSpPr>
        <p:spPr>
          <a:xfrm>
            <a:off x="2144459" y="6048577"/>
            <a:ext cx="4495692" cy="829073"/>
          </a:xfrm>
          <a:prstGeom prst="rect">
            <a:avLst/>
          </a:prstGeom>
        </p:spPr>
        <p:txBody>
          <a:bodyPr wrap="square">
            <a:spAutoFit/>
          </a:bodyPr>
          <a:lstStyle/>
          <a:p>
            <a:pPr marL="0" marR="0" lvl="0" indent="0" algn="ctr" defTabSz="914400" rtl="0" eaLnBrk="1" fontAlgn="auto" latinLnBrk="0" hangingPunct="1">
              <a:lnSpc>
                <a:spcPts val="2800"/>
              </a:lnSpc>
              <a:spcBef>
                <a:spcPts val="0"/>
              </a:spcBef>
              <a:spcAft>
                <a:spcPts val="0"/>
              </a:spcAft>
              <a:buClrTx/>
              <a:buSzTx/>
              <a:buFontTx/>
              <a:buNone/>
              <a:tabLst/>
              <a:defRPr/>
            </a:pPr>
            <a:r>
              <a:rPr kumimoji="0" lang="en-US" altLang="ko-KR" sz="3200" b="0" i="1" u="none" strike="noStrike" kern="1200" cap="none" spc="0" normalizeH="0" baseline="0" noProof="0" dirty="0">
                <a:ln>
                  <a:noFill/>
                </a:ln>
                <a:solidFill>
                  <a:srgbClr val="C0504D"/>
                </a:solidFill>
                <a:effectLst/>
                <a:uLnTx/>
                <a:uFillTx/>
                <a:latin typeface="Calibri"/>
                <a:ea typeface="Dotum" pitchFamily="34" charset="-127"/>
                <a:cs typeface="+mn-cs"/>
              </a:rPr>
              <a:t>Raw bit errors &gt; </a:t>
            </a:r>
            <a:br>
              <a:rPr kumimoji="0" lang="en-US" altLang="ko-KR" sz="3200" b="0" i="1" u="none" strike="noStrike" kern="1200" cap="none" spc="0" normalizeH="0" baseline="0" noProof="0" dirty="0">
                <a:ln>
                  <a:noFill/>
                </a:ln>
                <a:solidFill>
                  <a:srgbClr val="C0504D"/>
                </a:solidFill>
                <a:effectLst/>
                <a:uLnTx/>
                <a:uFillTx/>
                <a:latin typeface="Calibri"/>
                <a:ea typeface="Dotum" pitchFamily="34" charset="-127"/>
                <a:cs typeface="+mn-cs"/>
              </a:rPr>
            </a:br>
            <a:r>
              <a:rPr kumimoji="0" lang="en-US" altLang="ko-KR" sz="3200" b="0" i="1" u="none" strike="noStrike" kern="1200" cap="none" spc="0" normalizeH="0" baseline="0" noProof="0" dirty="0">
                <a:ln>
                  <a:noFill/>
                </a:ln>
                <a:solidFill>
                  <a:srgbClr val="C0504D"/>
                </a:solidFill>
                <a:effectLst/>
                <a:uLnTx/>
                <a:uFillTx/>
                <a:latin typeface="Calibri"/>
                <a:ea typeface="Dotum" pitchFamily="34" charset="-127"/>
                <a:cs typeface="+mn-cs"/>
              </a:rPr>
              <a:t>ECC correctable errors</a:t>
            </a:r>
            <a:endParaRPr kumimoji="0" lang="ko-KR" altLang="ko-KR" sz="3200" b="0" i="1" u="none" strike="noStrike" kern="1200" cap="none" spc="0" normalizeH="0" baseline="0" noProof="0" dirty="0">
              <a:ln>
                <a:noFill/>
              </a:ln>
              <a:solidFill>
                <a:srgbClr val="C0504D"/>
              </a:solidFill>
              <a:effectLst/>
              <a:uLnTx/>
              <a:uFillTx/>
              <a:latin typeface="Calibri"/>
              <a:ea typeface="Dotum" pitchFamily="34" charset="-127"/>
              <a:cs typeface="+mn-cs"/>
            </a:endParaRPr>
          </a:p>
        </p:txBody>
      </p:sp>
      <p:cxnSp>
        <p:nvCxnSpPr>
          <p:cNvPr id="18" name="Straight Connector 17"/>
          <p:cNvCxnSpPr>
            <a:stCxn id="24" idx="1"/>
          </p:cNvCxnSpPr>
          <p:nvPr/>
        </p:nvCxnSpPr>
        <p:spPr>
          <a:xfrm>
            <a:off x="3130408" y="2966198"/>
            <a:ext cx="0" cy="2855954"/>
          </a:xfrm>
          <a:prstGeom prst="line">
            <a:avLst/>
          </a:prstGeom>
          <a:ln w="635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25" idx="1"/>
          </p:cNvCxnSpPr>
          <p:nvPr/>
        </p:nvCxnSpPr>
        <p:spPr>
          <a:xfrm>
            <a:off x="6183086" y="2964282"/>
            <a:ext cx="0" cy="2857870"/>
          </a:xfrm>
          <a:prstGeom prst="line">
            <a:avLst/>
          </a:prstGeom>
          <a:ln w="635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54430" y="582385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87084" y="787445"/>
            <a:ext cx="8927853" cy="584775"/>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Old data</a:t>
            </a:r>
          </a:p>
        </p:txBody>
      </p:sp>
      <p:sp>
        <p:nvSpPr>
          <p:cNvPr id="29" name="Rectangle 28"/>
          <p:cNvSpPr/>
          <p:nvPr/>
        </p:nvSpPr>
        <p:spPr>
          <a:xfrm>
            <a:off x="421852" y="4230143"/>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P1</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(10)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30" name="Rectangle 29"/>
          <p:cNvSpPr/>
          <p:nvPr/>
        </p:nvSpPr>
        <p:spPr>
          <a:xfrm>
            <a:off x="3594973" y="4230143"/>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31" name="Rectangle 30"/>
          <p:cNvSpPr/>
          <p:nvPr/>
        </p:nvSpPr>
        <p:spPr>
          <a:xfrm>
            <a:off x="6640151" y="4230143"/>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(01)</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36" name="Freeform 35"/>
          <p:cNvSpPr/>
          <p:nvPr/>
        </p:nvSpPr>
        <p:spPr>
          <a:xfrm>
            <a:off x="7121" y="3240014"/>
            <a:ext cx="2982010" cy="258211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7" name="Freeform 36"/>
          <p:cNvSpPr/>
          <p:nvPr/>
        </p:nvSpPr>
        <p:spPr>
          <a:xfrm>
            <a:off x="2723473" y="3342277"/>
            <a:ext cx="3294470" cy="2479831"/>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8" name="Freeform 37"/>
          <p:cNvSpPr/>
          <p:nvPr/>
        </p:nvSpPr>
        <p:spPr>
          <a:xfrm>
            <a:off x="5322617" y="3456183"/>
            <a:ext cx="3603908" cy="2365951"/>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cxnSp>
        <p:nvCxnSpPr>
          <p:cNvPr id="12" name="Straight Arrow Connector 11"/>
          <p:cNvCxnSpPr>
            <a:stCxn id="27" idx="0"/>
          </p:cNvCxnSpPr>
          <p:nvPr/>
        </p:nvCxnSpPr>
        <p:spPr>
          <a:xfrm flipH="1" flipV="1">
            <a:off x="3017727" y="5578091"/>
            <a:ext cx="1374578" cy="470486"/>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27" idx="0"/>
          </p:cNvCxnSpPr>
          <p:nvPr/>
        </p:nvCxnSpPr>
        <p:spPr>
          <a:xfrm flipV="1">
            <a:off x="4392305" y="5578091"/>
            <a:ext cx="1109335" cy="470486"/>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7404786" y="1833797"/>
            <a:ext cx="171777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More charge</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40" name="Rectangle 39"/>
          <p:cNvSpPr/>
          <p:nvPr/>
        </p:nvSpPr>
        <p:spPr>
          <a:xfrm>
            <a:off x="161447" y="1833797"/>
            <a:ext cx="1462401"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Less charge</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Tree>
    <p:extLst>
      <p:ext uri="{BB962C8B-B14F-4D97-AF65-F5344CB8AC3E}">
        <p14:creationId xmlns:p14="http://schemas.microsoft.com/office/powerpoint/2010/main" val="512005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7" presetClass="emph" presetSubtype="2" fill="hold" nodeType="withEffect">
                                  <p:stCondLst>
                                    <p:cond delay="0"/>
                                  </p:stCondLst>
                                  <p:childTnLst>
                                    <p:animClr clrSpc="rgb" dir="cw">
                                      <p:cBhvr>
                                        <p:cTn id="21" dur="500" fill="hold"/>
                                        <p:tgtEl>
                                          <p:spTgt spid="18"/>
                                        </p:tgtEl>
                                        <p:attrNameLst>
                                          <p:attrName>stroke.color</p:attrName>
                                        </p:attrNameLst>
                                      </p:cBhvr>
                                      <p:to>
                                        <a:srgbClr val="C0504D"/>
                                      </p:to>
                                    </p:animClr>
                                    <p:set>
                                      <p:cBhvr>
                                        <p:cTn id="22" dur="500" fill="hold"/>
                                        <p:tgtEl>
                                          <p:spTgt spid="18"/>
                                        </p:tgtEl>
                                        <p:attrNameLst>
                                          <p:attrName>stroke.on</p:attrName>
                                        </p:attrNameLst>
                                      </p:cBhvr>
                                      <p:to>
                                        <p:strVal val="true"/>
                                      </p:to>
                                    </p:set>
                                  </p:childTnLst>
                                </p:cTn>
                              </p:par>
                              <p:par>
                                <p:cTn id="23" presetID="3" presetClass="emph" presetSubtype="2" fill="hold" grpId="0" nodeType="withEffect">
                                  <p:stCondLst>
                                    <p:cond delay="0"/>
                                  </p:stCondLst>
                                  <p:childTnLst>
                                    <p:animClr clrSpc="rgb" dir="cw">
                                      <p:cBhvr override="childStyle">
                                        <p:cTn id="24" dur="500" fill="hold"/>
                                        <p:tgtEl>
                                          <p:spTgt spid="24"/>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0" grpId="0" animBg="1"/>
      <p:bldP spid="9" grpId="0" animBg="1"/>
      <p:bldP spid="27"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34"/>
          <p:cNvCxnSpPr/>
          <p:nvPr/>
        </p:nvCxnSpPr>
        <p:spPr>
          <a:xfrm flipH="1">
            <a:off x="5958018" y="2926470"/>
            <a:ext cx="1" cy="2888227"/>
          </a:xfrm>
          <a:prstGeom prst="line">
            <a:avLst/>
          </a:prstGeom>
          <a:ln w="635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Freeform 21"/>
          <p:cNvSpPr/>
          <p:nvPr/>
        </p:nvSpPr>
        <p:spPr>
          <a:xfrm>
            <a:off x="3477916" y="2971570"/>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1" name="Freeform 10"/>
          <p:cNvSpPr/>
          <p:nvPr/>
        </p:nvSpPr>
        <p:spPr>
          <a:xfrm>
            <a:off x="5313680" y="4714240"/>
            <a:ext cx="711200" cy="1107440"/>
          </a:xfrm>
          <a:custGeom>
            <a:avLst/>
            <a:gdLst>
              <a:gd name="connsiteX0" fmla="*/ 0 w 711200"/>
              <a:gd name="connsiteY0" fmla="*/ 1107440 h 1107440"/>
              <a:gd name="connsiteX1" fmla="*/ 0 w 711200"/>
              <a:gd name="connsiteY1" fmla="*/ 1107440 h 1107440"/>
              <a:gd name="connsiteX2" fmla="*/ 416560 w 711200"/>
              <a:gd name="connsiteY2" fmla="*/ 0 h 1107440"/>
              <a:gd name="connsiteX3" fmla="*/ 416560 w 711200"/>
              <a:gd name="connsiteY3" fmla="*/ 0 h 1107440"/>
              <a:gd name="connsiteX4" fmla="*/ 711200 w 711200"/>
              <a:gd name="connsiteY4" fmla="*/ 1107440 h 1107440"/>
              <a:gd name="connsiteX5" fmla="*/ 0 w 711200"/>
              <a:gd name="connsiteY5" fmla="*/ 1107440 h 110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200" h="1107440">
                <a:moveTo>
                  <a:pt x="0" y="1107440"/>
                </a:moveTo>
                <a:lnTo>
                  <a:pt x="0" y="1107440"/>
                </a:lnTo>
                <a:lnTo>
                  <a:pt x="416560" y="0"/>
                </a:lnTo>
                <a:lnTo>
                  <a:pt x="416560" y="0"/>
                </a:lnTo>
                <a:lnTo>
                  <a:pt x="711200" y="1107440"/>
                </a:lnTo>
                <a:lnTo>
                  <a:pt x="0" y="110744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Freeform 7"/>
          <p:cNvSpPr/>
          <p:nvPr/>
        </p:nvSpPr>
        <p:spPr>
          <a:xfrm>
            <a:off x="2702560" y="5273040"/>
            <a:ext cx="284480" cy="558800"/>
          </a:xfrm>
          <a:custGeom>
            <a:avLst/>
            <a:gdLst>
              <a:gd name="connsiteX0" fmla="*/ 0 w 284480"/>
              <a:gd name="connsiteY0" fmla="*/ 558800 h 558800"/>
              <a:gd name="connsiteX1" fmla="*/ 0 w 284480"/>
              <a:gd name="connsiteY1" fmla="*/ 558800 h 558800"/>
              <a:gd name="connsiteX2" fmla="*/ 40640 w 284480"/>
              <a:gd name="connsiteY2" fmla="*/ 396240 h 558800"/>
              <a:gd name="connsiteX3" fmla="*/ 71120 w 284480"/>
              <a:gd name="connsiteY3" fmla="*/ 365760 h 558800"/>
              <a:gd name="connsiteX4" fmla="*/ 101600 w 284480"/>
              <a:gd name="connsiteY4" fmla="*/ 274320 h 558800"/>
              <a:gd name="connsiteX5" fmla="*/ 111760 w 284480"/>
              <a:gd name="connsiteY5" fmla="*/ 233680 h 558800"/>
              <a:gd name="connsiteX6" fmla="*/ 132080 w 284480"/>
              <a:gd name="connsiteY6" fmla="*/ 172720 h 558800"/>
              <a:gd name="connsiteX7" fmla="*/ 142240 w 284480"/>
              <a:gd name="connsiteY7" fmla="*/ 142240 h 558800"/>
              <a:gd name="connsiteX8" fmla="*/ 152400 w 284480"/>
              <a:gd name="connsiteY8" fmla="*/ 81280 h 558800"/>
              <a:gd name="connsiteX9" fmla="*/ 162560 w 284480"/>
              <a:gd name="connsiteY9" fmla="*/ 50800 h 558800"/>
              <a:gd name="connsiteX10" fmla="*/ 162560 w 284480"/>
              <a:gd name="connsiteY10" fmla="*/ 0 h 558800"/>
              <a:gd name="connsiteX11" fmla="*/ 162560 w 284480"/>
              <a:gd name="connsiteY11" fmla="*/ 0 h 558800"/>
              <a:gd name="connsiteX12" fmla="*/ 284480 w 284480"/>
              <a:gd name="connsiteY12" fmla="*/ 548640 h 558800"/>
              <a:gd name="connsiteX13" fmla="*/ 0 w 284480"/>
              <a:gd name="connsiteY13"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480" h="558800">
                <a:moveTo>
                  <a:pt x="0" y="558800"/>
                </a:moveTo>
                <a:lnTo>
                  <a:pt x="0" y="558800"/>
                </a:lnTo>
                <a:cubicBezTo>
                  <a:pt x="3711" y="542101"/>
                  <a:pt x="29081" y="419358"/>
                  <a:pt x="40640" y="396240"/>
                </a:cubicBezTo>
                <a:cubicBezTo>
                  <a:pt x="47066" y="383389"/>
                  <a:pt x="60960" y="375920"/>
                  <a:pt x="71120" y="365760"/>
                </a:cubicBezTo>
                <a:cubicBezTo>
                  <a:pt x="93386" y="254432"/>
                  <a:pt x="65545" y="370467"/>
                  <a:pt x="101600" y="274320"/>
                </a:cubicBezTo>
                <a:cubicBezTo>
                  <a:pt x="106503" y="261245"/>
                  <a:pt x="107748" y="247055"/>
                  <a:pt x="111760" y="233680"/>
                </a:cubicBezTo>
                <a:cubicBezTo>
                  <a:pt x="117915" y="213164"/>
                  <a:pt x="125307" y="193040"/>
                  <a:pt x="132080" y="172720"/>
                </a:cubicBezTo>
                <a:cubicBezTo>
                  <a:pt x="135467" y="162560"/>
                  <a:pt x="140479" y="152804"/>
                  <a:pt x="142240" y="142240"/>
                </a:cubicBezTo>
                <a:cubicBezTo>
                  <a:pt x="145627" y="121920"/>
                  <a:pt x="147931" y="101390"/>
                  <a:pt x="152400" y="81280"/>
                </a:cubicBezTo>
                <a:cubicBezTo>
                  <a:pt x="154723" y="70825"/>
                  <a:pt x="161232" y="61427"/>
                  <a:pt x="162560" y="50800"/>
                </a:cubicBezTo>
                <a:cubicBezTo>
                  <a:pt x="164660" y="33997"/>
                  <a:pt x="162560" y="16933"/>
                  <a:pt x="162560" y="0"/>
                </a:cubicBezTo>
                <a:lnTo>
                  <a:pt x="162560" y="0"/>
                </a:lnTo>
                <a:lnTo>
                  <a:pt x="284480" y="548640"/>
                </a:lnTo>
                <a:lnTo>
                  <a:pt x="0" y="55880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itle 2"/>
          <p:cNvSpPr>
            <a:spLocks noGrp="1"/>
          </p:cNvSpPr>
          <p:nvPr>
            <p:ph type="title"/>
          </p:nvPr>
        </p:nvSpPr>
        <p:spPr/>
        <p:txBody>
          <a:bodyPr>
            <a:normAutofit/>
          </a:bodyPr>
          <a:lstStyle/>
          <a:p>
            <a:r>
              <a:rPr lang="en-US" sz="4400" dirty="0"/>
              <a:t>Read-retry</a:t>
            </a:r>
          </a:p>
        </p:txBody>
      </p:sp>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161</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5" name="Rectangle 4"/>
          <p:cNvSpPr/>
          <p:nvPr/>
        </p:nvSpPr>
        <p:spPr>
          <a:xfrm>
            <a:off x="6183084" y="582385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13" name="Straight Arrow Connector 12"/>
          <p:cNvCxnSpPr/>
          <p:nvPr/>
        </p:nvCxnSpPr>
        <p:spPr>
          <a:xfrm flipV="1">
            <a:off x="87084" y="1904999"/>
            <a:ext cx="0" cy="3918858"/>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30626" y="1407143"/>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18" name="Straight Connector 17"/>
          <p:cNvCxnSpPr/>
          <p:nvPr/>
        </p:nvCxnSpPr>
        <p:spPr>
          <a:xfrm flipH="1">
            <a:off x="3130406" y="2933925"/>
            <a:ext cx="1" cy="2886311"/>
          </a:xfrm>
          <a:prstGeom prst="line">
            <a:avLst/>
          </a:prstGeom>
          <a:ln w="635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6183084" y="2933925"/>
            <a:ext cx="1" cy="2888227"/>
          </a:xfrm>
          <a:prstGeom prst="line">
            <a:avLst/>
          </a:prstGeom>
          <a:ln w="635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Freeform 20"/>
          <p:cNvSpPr/>
          <p:nvPr/>
        </p:nvSpPr>
        <p:spPr>
          <a:xfrm>
            <a:off x="304795" y="2971571"/>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3" name="Freeform 22"/>
          <p:cNvSpPr/>
          <p:nvPr/>
        </p:nvSpPr>
        <p:spPr>
          <a:xfrm>
            <a:off x="6517852" y="2971569"/>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8" name="Freeform 27"/>
          <p:cNvSpPr/>
          <p:nvPr/>
        </p:nvSpPr>
        <p:spPr>
          <a:xfrm>
            <a:off x="7121" y="3240014"/>
            <a:ext cx="2982010" cy="258211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9" name="Freeform 28"/>
          <p:cNvSpPr/>
          <p:nvPr/>
        </p:nvSpPr>
        <p:spPr>
          <a:xfrm>
            <a:off x="2723473" y="3342277"/>
            <a:ext cx="3294470" cy="2479831"/>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0" name="Freeform 29"/>
          <p:cNvSpPr/>
          <p:nvPr/>
        </p:nvSpPr>
        <p:spPr>
          <a:xfrm>
            <a:off x="5322617" y="3456183"/>
            <a:ext cx="3603908" cy="2365951"/>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4" name="Rectangle 23"/>
          <p:cNvSpPr/>
          <p:nvPr/>
        </p:nvSpPr>
        <p:spPr>
          <a:xfrm rot="16200000">
            <a:off x="2852813" y="2327373"/>
            <a:ext cx="677108" cy="584775"/>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err="1">
                <a:ln>
                  <a:noFill/>
                </a:ln>
                <a:solidFill>
                  <a:prstClr val="white">
                    <a:lumMod val="75000"/>
                  </a:prstClr>
                </a:solidFill>
                <a:effectLst/>
                <a:uLnTx/>
                <a:uFillTx/>
                <a:latin typeface="Calibri"/>
                <a:ea typeface="Dotum" pitchFamily="34" charset="-127"/>
                <a:cs typeface="+mn-cs"/>
              </a:rPr>
              <a:t>V</a:t>
            </a:r>
            <a:r>
              <a:rPr kumimoji="0" lang="en-US" altLang="ko-KR" sz="3200" b="0" i="0" u="none" strike="noStrike" kern="1200" cap="none" spc="-150" normalizeH="0" baseline="-25000" noProof="0" dirty="0" err="1">
                <a:ln>
                  <a:noFill/>
                </a:ln>
                <a:solidFill>
                  <a:prstClr val="white">
                    <a:lumMod val="75000"/>
                  </a:prstClr>
                </a:solidFill>
                <a:effectLst/>
                <a:uLnTx/>
                <a:uFillTx/>
                <a:latin typeface="Calibri"/>
                <a:ea typeface="Dotum" pitchFamily="34" charset="-127"/>
                <a:cs typeface="+mn-cs"/>
              </a:rPr>
              <a:t>b</a:t>
            </a:r>
            <a:endParaRPr kumimoji="0" lang="ko-KR" altLang="ko-KR" sz="3200" b="0" i="0" u="none" strike="noStrike" kern="1200" cap="none" spc="-150" normalizeH="0" baseline="0" noProof="0" dirty="0">
              <a:ln>
                <a:noFill/>
              </a:ln>
              <a:solidFill>
                <a:prstClr val="white">
                  <a:lumMod val="75000"/>
                </a:prstClr>
              </a:solidFill>
              <a:effectLst/>
              <a:uLnTx/>
              <a:uFillTx/>
              <a:latin typeface="Calibri"/>
              <a:ea typeface="Dotum" pitchFamily="34" charset="-127"/>
              <a:cs typeface="+mn-cs"/>
            </a:endParaRPr>
          </a:p>
        </p:txBody>
      </p:sp>
      <p:sp>
        <p:nvSpPr>
          <p:cNvPr id="25" name="Rectangle 24"/>
          <p:cNvSpPr/>
          <p:nvPr/>
        </p:nvSpPr>
        <p:spPr>
          <a:xfrm rot="16200000">
            <a:off x="5844531" y="2325457"/>
            <a:ext cx="677108" cy="584775"/>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err="1">
                <a:ln>
                  <a:noFill/>
                </a:ln>
                <a:solidFill>
                  <a:prstClr val="white">
                    <a:lumMod val="75000"/>
                  </a:prstClr>
                </a:solidFill>
                <a:effectLst/>
                <a:uLnTx/>
                <a:uFillTx/>
                <a:latin typeface="Calibri"/>
                <a:ea typeface="Dotum" pitchFamily="34" charset="-127"/>
                <a:cs typeface="+mn-cs"/>
              </a:rPr>
              <a:t>V</a:t>
            </a:r>
            <a:r>
              <a:rPr kumimoji="0" lang="en-US" altLang="ko-KR" sz="3200" b="0" i="0" u="none" strike="noStrike" kern="1200" cap="none" spc="-150" normalizeH="0" baseline="-25000" noProof="0" dirty="0" err="1">
                <a:ln>
                  <a:noFill/>
                </a:ln>
                <a:solidFill>
                  <a:prstClr val="white">
                    <a:lumMod val="75000"/>
                  </a:prstClr>
                </a:solidFill>
                <a:effectLst/>
                <a:uLnTx/>
                <a:uFillTx/>
                <a:latin typeface="Calibri"/>
                <a:ea typeface="Dotum" pitchFamily="34" charset="-127"/>
                <a:cs typeface="+mn-cs"/>
              </a:rPr>
              <a:t>c</a:t>
            </a:r>
            <a:endParaRPr kumimoji="0" lang="ko-KR" altLang="ko-KR" sz="3200" b="0" i="0" u="none" strike="noStrike" kern="1200" cap="none" spc="-150" normalizeH="0" baseline="0" noProof="0" dirty="0">
              <a:ln>
                <a:noFill/>
              </a:ln>
              <a:solidFill>
                <a:prstClr val="white">
                  <a:lumMod val="75000"/>
                </a:prstClr>
              </a:solidFill>
              <a:effectLst/>
              <a:uLnTx/>
              <a:uFillTx/>
              <a:latin typeface="Calibri"/>
              <a:ea typeface="Dotum" pitchFamily="34" charset="-127"/>
              <a:cs typeface="+mn-cs"/>
            </a:endParaRPr>
          </a:p>
        </p:txBody>
      </p:sp>
      <p:cxnSp>
        <p:nvCxnSpPr>
          <p:cNvPr id="26" name="Straight Connector 25"/>
          <p:cNvCxnSpPr/>
          <p:nvPr/>
        </p:nvCxnSpPr>
        <p:spPr>
          <a:xfrm flipH="1">
            <a:off x="2884891" y="2933925"/>
            <a:ext cx="1" cy="2886311"/>
          </a:xfrm>
          <a:prstGeom prst="line">
            <a:avLst/>
          </a:prstGeom>
          <a:ln w="635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5732954" y="2933925"/>
            <a:ext cx="1" cy="2888227"/>
          </a:xfrm>
          <a:prstGeom prst="line">
            <a:avLst/>
          </a:prstGeom>
          <a:ln w="635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a:off x="54430" y="582385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rot="16200000">
            <a:off x="2459584" y="2326125"/>
            <a:ext cx="677108" cy="584775"/>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err="1">
                <a:ln>
                  <a:noFill/>
                </a:ln>
                <a:solidFill>
                  <a:srgbClr val="C0504D"/>
                </a:solidFill>
                <a:effectLst/>
                <a:uLnTx/>
                <a:uFillTx/>
                <a:latin typeface="Calibri"/>
                <a:ea typeface="Dotum" pitchFamily="34" charset="-127"/>
                <a:cs typeface="+mn-cs"/>
              </a:rPr>
              <a:t>V</a:t>
            </a:r>
            <a:r>
              <a:rPr kumimoji="0" lang="en-US" altLang="ko-KR" sz="3200" b="0" i="0" u="none" strike="noStrike" kern="1200" cap="none" spc="-150" normalizeH="0" baseline="-25000" noProof="0" dirty="0" err="1">
                <a:ln>
                  <a:noFill/>
                </a:ln>
                <a:solidFill>
                  <a:srgbClr val="C0504D"/>
                </a:solidFill>
                <a:effectLst/>
                <a:uLnTx/>
                <a:uFillTx/>
                <a:latin typeface="Calibri"/>
                <a:ea typeface="Dotum" pitchFamily="34" charset="-127"/>
                <a:cs typeface="+mn-cs"/>
              </a:rPr>
              <a:t>b</a:t>
            </a:r>
            <a:r>
              <a:rPr kumimoji="0" lang="en-US" altLang="ko-KR" sz="3200" b="0" i="0" u="none" strike="noStrike" kern="1200" cap="none" spc="-150" normalizeH="0" baseline="0" noProof="0" dirty="0">
                <a:ln>
                  <a:noFill/>
                </a:ln>
                <a:solidFill>
                  <a:srgbClr val="C0504D"/>
                </a:solidFill>
                <a:effectLst/>
                <a:uLnTx/>
                <a:uFillTx/>
                <a:latin typeface="Calibri"/>
                <a:ea typeface="Dotum" pitchFamily="34" charset="-127"/>
                <a:cs typeface="+mn-cs"/>
              </a:rPr>
              <a:t>’</a:t>
            </a:r>
            <a:endParaRPr kumimoji="0" lang="ko-KR" altLang="ko-KR" sz="3200" b="0" i="0" u="none" strike="noStrike" kern="1200" cap="none" spc="-150" normalizeH="0" baseline="0" noProof="0" dirty="0">
              <a:ln>
                <a:noFill/>
              </a:ln>
              <a:solidFill>
                <a:srgbClr val="C0504D"/>
              </a:solidFill>
              <a:effectLst/>
              <a:uLnTx/>
              <a:uFillTx/>
              <a:latin typeface="Calibri"/>
              <a:ea typeface="Dotum" pitchFamily="34" charset="-127"/>
              <a:cs typeface="+mn-cs"/>
            </a:endParaRPr>
          </a:p>
        </p:txBody>
      </p:sp>
      <p:sp>
        <p:nvSpPr>
          <p:cNvPr id="37" name="Rectangle 36"/>
          <p:cNvSpPr/>
          <p:nvPr/>
        </p:nvSpPr>
        <p:spPr>
          <a:xfrm rot="16200000">
            <a:off x="5391857" y="2339290"/>
            <a:ext cx="677108" cy="584775"/>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err="1">
                <a:ln>
                  <a:noFill/>
                </a:ln>
                <a:solidFill>
                  <a:srgbClr val="C0504D"/>
                </a:solidFill>
                <a:effectLst/>
                <a:uLnTx/>
                <a:uFillTx/>
                <a:latin typeface="Calibri"/>
                <a:ea typeface="Dotum" pitchFamily="34" charset="-127"/>
                <a:cs typeface="+mn-cs"/>
              </a:rPr>
              <a:t>V</a:t>
            </a:r>
            <a:r>
              <a:rPr kumimoji="0" lang="en-US" altLang="ko-KR" sz="3200" b="0" i="0" u="none" strike="noStrike" kern="1200" cap="none" spc="-150" normalizeH="0" baseline="-25000" noProof="0" dirty="0" err="1">
                <a:ln>
                  <a:noFill/>
                </a:ln>
                <a:solidFill>
                  <a:srgbClr val="C0504D"/>
                </a:solidFill>
                <a:effectLst/>
                <a:uLnTx/>
                <a:uFillTx/>
                <a:latin typeface="Calibri"/>
                <a:ea typeface="Dotum" pitchFamily="34" charset="-127"/>
                <a:cs typeface="+mn-cs"/>
              </a:rPr>
              <a:t>c</a:t>
            </a:r>
            <a:r>
              <a:rPr kumimoji="0" lang="en-US" altLang="ko-KR" sz="3200" b="0" i="0" u="none" strike="noStrike" kern="1200" cap="none" spc="-150" normalizeH="0" baseline="0" noProof="0" dirty="0">
                <a:ln>
                  <a:noFill/>
                </a:ln>
                <a:solidFill>
                  <a:srgbClr val="C0504D"/>
                </a:solidFill>
                <a:effectLst/>
                <a:uLnTx/>
                <a:uFillTx/>
                <a:latin typeface="Calibri"/>
                <a:ea typeface="Dotum" pitchFamily="34" charset="-127"/>
                <a:cs typeface="+mn-cs"/>
              </a:rPr>
              <a:t>’</a:t>
            </a:r>
            <a:endParaRPr kumimoji="0" lang="ko-KR" altLang="ko-KR" sz="3200" b="0" i="0" u="none" strike="noStrike" kern="1200" cap="none" spc="-150" normalizeH="0" baseline="0" noProof="0" dirty="0">
              <a:ln>
                <a:noFill/>
              </a:ln>
              <a:solidFill>
                <a:srgbClr val="C0504D"/>
              </a:solidFill>
              <a:effectLst/>
              <a:uLnTx/>
              <a:uFillTx/>
              <a:latin typeface="Calibri"/>
              <a:ea typeface="Dotum" pitchFamily="34" charset="-127"/>
              <a:cs typeface="+mn-cs"/>
            </a:endParaRPr>
          </a:p>
        </p:txBody>
      </p:sp>
      <p:sp>
        <p:nvSpPr>
          <p:cNvPr id="41" name="Rectangle 40"/>
          <p:cNvSpPr/>
          <p:nvPr/>
        </p:nvSpPr>
        <p:spPr>
          <a:xfrm>
            <a:off x="2309138" y="6048577"/>
            <a:ext cx="4166334"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1" u="none" strike="noStrike" kern="1200" cap="none" spc="0" normalizeH="0" baseline="0" noProof="0" dirty="0">
                <a:ln>
                  <a:noFill/>
                </a:ln>
                <a:solidFill>
                  <a:srgbClr val="C0504D"/>
                </a:solidFill>
                <a:effectLst/>
                <a:uLnTx/>
                <a:uFillTx/>
                <a:latin typeface="Calibri"/>
                <a:ea typeface="Dotum" pitchFamily="34" charset="-127"/>
                <a:cs typeface="+mn-cs"/>
              </a:rPr>
              <a:t>Fewer raw bit errors</a:t>
            </a:r>
            <a:endParaRPr kumimoji="0" lang="ko-KR" altLang="ko-KR" sz="3200" b="0" i="1" u="none" strike="noStrike" kern="1200" cap="none" spc="0" normalizeH="0" baseline="0" noProof="0" dirty="0">
              <a:ln>
                <a:noFill/>
              </a:ln>
              <a:solidFill>
                <a:srgbClr val="C0504D"/>
              </a:solidFill>
              <a:effectLst/>
              <a:uLnTx/>
              <a:uFillTx/>
              <a:latin typeface="Calibri"/>
              <a:ea typeface="Dotum" pitchFamily="34" charset="-127"/>
              <a:cs typeface="+mn-cs"/>
            </a:endParaRPr>
          </a:p>
        </p:txBody>
      </p:sp>
      <p:cxnSp>
        <p:nvCxnSpPr>
          <p:cNvPr id="42" name="Straight Arrow Connector 41"/>
          <p:cNvCxnSpPr>
            <a:stCxn id="41" idx="0"/>
          </p:cNvCxnSpPr>
          <p:nvPr/>
        </p:nvCxnSpPr>
        <p:spPr>
          <a:xfrm flipH="1" flipV="1">
            <a:off x="2898978" y="5708893"/>
            <a:ext cx="1493327" cy="339684"/>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41" idx="0"/>
          </p:cNvCxnSpPr>
          <p:nvPr/>
        </p:nvCxnSpPr>
        <p:spPr>
          <a:xfrm flipV="1">
            <a:off x="4392305" y="5578091"/>
            <a:ext cx="1109335" cy="470486"/>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54429" y="787445"/>
            <a:ext cx="8927853"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Old data</a:t>
            </a:r>
          </a:p>
        </p:txBody>
      </p:sp>
      <p:sp>
        <p:nvSpPr>
          <p:cNvPr id="32" name="Rectangle 31"/>
          <p:cNvSpPr/>
          <p:nvPr/>
        </p:nvSpPr>
        <p:spPr>
          <a:xfrm>
            <a:off x="421852" y="4230143"/>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P1</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(10)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33" name="Rectangle 32"/>
          <p:cNvSpPr/>
          <p:nvPr/>
        </p:nvSpPr>
        <p:spPr>
          <a:xfrm>
            <a:off x="3594973" y="4230143"/>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34" name="Rectangle 33"/>
          <p:cNvSpPr/>
          <p:nvPr/>
        </p:nvSpPr>
        <p:spPr>
          <a:xfrm>
            <a:off x="6640151" y="4230143"/>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(01)</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7" name="Straight Arrow Connector 6"/>
          <p:cNvCxnSpPr/>
          <p:nvPr/>
        </p:nvCxnSpPr>
        <p:spPr>
          <a:xfrm flipH="1">
            <a:off x="5322617" y="2086405"/>
            <a:ext cx="1152855" cy="0"/>
          </a:xfrm>
          <a:prstGeom prst="straightConnector1">
            <a:avLst/>
          </a:prstGeom>
          <a:ln w="762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164915" y="1426809"/>
            <a:ext cx="3711529"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C0504D"/>
                </a:solidFill>
                <a:effectLst/>
                <a:uLnTx/>
                <a:uFillTx/>
                <a:latin typeface="Calibri"/>
                <a:ea typeface="ＭＳ Ｐゴシック" panose="020B0600070205080204" pitchFamily="34" charset="-128"/>
                <a:cs typeface="+mn-cs"/>
              </a:rPr>
              <a:t>Increase read latency</a:t>
            </a:r>
          </a:p>
        </p:txBody>
      </p:sp>
    </p:spTree>
    <p:extLst>
      <p:ext uri="{BB962C8B-B14F-4D97-AF65-F5344CB8AC3E}">
        <p14:creationId xmlns:p14="http://schemas.microsoft.com/office/powerpoint/2010/main" val="119015041"/>
      </p:ext>
    </p:extLst>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Why is old data slower?</a:t>
            </a:r>
          </a:p>
        </p:txBody>
      </p:sp>
      <p:sp>
        <p:nvSpPr>
          <p:cNvPr id="5" name="Content Placeholder 4"/>
          <p:cNvSpPr>
            <a:spLocks noGrp="1"/>
          </p:cNvSpPr>
          <p:nvPr>
            <p:ph sz="quarter" idx="11"/>
          </p:nvPr>
        </p:nvSpPr>
        <p:spPr/>
        <p:txBody>
          <a:bodyPr/>
          <a:lstStyle/>
          <a:p>
            <a:pPr marL="0" indent="0">
              <a:buNone/>
            </a:pPr>
            <a:r>
              <a:rPr lang="en-US" dirty="0"/>
              <a:t>Retention loss</a:t>
            </a:r>
          </a:p>
          <a:p>
            <a:pPr marL="0" indent="0">
              <a:buNone/>
            </a:pPr>
            <a:r>
              <a:rPr lang="en-US" dirty="0">
                <a:sym typeface="Wingdings" panose="05000000000000000000" pitchFamily="2" charset="2"/>
              </a:rPr>
              <a:t> </a:t>
            </a:r>
            <a:r>
              <a:rPr lang="en-US" dirty="0"/>
              <a:t>Leak charge over time</a:t>
            </a:r>
          </a:p>
          <a:p>
            <a:pPr marL="0" indent="0">
              <a:buNone/>
            </a:pPr>
            <a:r>
              <a:rPr lang="en-US" dirty="0"/>
              <a:t>    </a:t>
            </a:r>
            <a:r>
              <a:rPr lang="en-US" dirty="0">
                <a:sym typeface="Wingdings" panose="05000000000000000000" pitchFamily="2" charset="2"/>
              </a:rPr>
              <a:t> </a:t>
            </a:r>
            <a:r>
              <a:rPr lang="en-US" dirty="0"/>
              <a:t>Generate retention errors</a:t>
            </a:r>
          </a:p>
          <a:p>
            <a:pPr marL="0" indent="0">
              <a:buNone/>
            </a:pPr>
            <a:r>
              <a:rPr lang="en-US" dirty="0"/>
              <a:t>        </a:t>
            </a:r>
            <a:r>
              <a:rPr lang="en-US" dirty="0">
                <a:sym typeface="Wingdings" panose="05000000000000000000" pitchFamily="2" charset="2"/>
              </a:rPr>
              <a:t> </a:t>
            </a:r>
            <a:r>
              <a:rPr lang="en-US" dirty="0"/>
              <a:t>Require read-retry</a:t>
            </a:r>
          </a:p>
          <a:p>
            <a:pPr marL="0" indent="0">
              <a:buNone/>
            </a:pPr>
            <a:r>
              <a:rPr lang="en-US" dirty="0"/>
              <a:t>            </a:t>
            </a:r>
            <a:r>
              <a:rPr lang="en-US" dirty="0">
                <a:sym typeface="Wingdings" panose="05000000000000000000" pitchFamily="2" charset="2"/>
              </a:rPr>
              <a:t> </a:t>
            </a:r>
            <a:r>
              <a:rPr lang="en-US" dirty="0"/>
              <a:t>Longer read latency</a:t>
            </a:r>
          </a:p>
        </p:txBody>
      </p:sp>
      <p:sp>
        <p:nvSpPr>
          <p:cNvPr id="3" name="Slide Number Placeholder 2"/>
          <p:cNvSpPr>
            <a:spLocks noGrp="1"/>
          </p:cNvSpPr>
          <p:nvPr>
            <p:ph type="sldNum" sz="quarter" idx="14"/>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kumimoji="0" lang="en-US" sz="1600" b="0" i="0" u="none" strike="noStrike" kern="1200" cap="none" spc="0" normalizeH="0" baseline="0" noProof="0" smtClean="0">
                <a:ln>
                  <a:noFill/>
                </a:ln>
                <a:solidFill>
                  <a:prstClr val="black">
                    <a:lumMod val="65000"/>
                    <a:lumOff val="35000"/>
                  </a:prstClr>
                </a:solidFill>
                <a:effectLst/>
                <a:uLnTx/>
                <a:uFillTx/>
                <a:latin typeface="Calibri"/>
                <a:ea typeface="ＭＳ Ｐゴシック" panose="020B0600070205080204" pitchFamily="34"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162</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931904292"/>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163</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6" name="Rounded Rectangle 5"/>
          <p:cNvSpPr/>
          <p:nvPr/>
        </p:nvSpPr>
        <p:spPr>
          <a:xfrm>
            <a:off x="0" y="1357337"/>
            <a:ext cx="2980944" cy="109728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prstClr val="white"/>
                </a:solidFill>
                <a:effectLst/>
                <a:uLnTx/>
                <a:uFillTx/>
                <a:latin typeface="Calibri"/>
                <a:ea typeface="+mn-ea"/>
                <a:cs typeface="+mn-cs"/>
              </a:rPr>
              <a:t>Characterize</a:t>
            </a:r>
            <a:r>
              <a:rPr kumimoji="0" lang="en-US" sz="3600" b="0" i="0" u="none" strike="noStrike" kern="1200" cap="none" spc="0" normalizeH="0" baseline="0" noProof="0" dirty="0">
                <a:ln>
                  <a:noFill/>
                </a:ln>
                <a:solidFill>
                  <a:prstClr val="white"/>
                </a:solidFill>
                <a:effectLst/>
                <a:uLnTx/>
                <a:uFillTx/>
                <a:latin typeface="Calibri"/>
                <a:ea typeface="+mn-ea"/>
                <a:cs typeface="+mn-cs"/>
              </a:rPr>
              <a:t> </a:t>
            </a:r>
          </a:p>
        </p:txBody>
      </p:sp>
      <p:sp>
        <p:nvSpPr>
          <p:cNvPr id="8" name="Rounded Rectangle 7"/>
          <p:cNvSpPr/>
          <p:nvPr/>
        </p:nvSpPr>
        <p:spPr>
          <a:xfrm>
            <a:off x="0" y="4743201"/>
            <a:ext cx="2980944" cy="109728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prstClr val="white"/>
                </a:solidFill>
                <a:effectLst/>
                <a:uLnTx/>
                <a:uFillTx/>
                <a:latin typeface="Calibri"/>
                <a:ea typeface="+mn-ea"/>
                <a:cs typeface="+mn-cs"/>
              </a:rPr>
              <a:t>Recover</a:t>
            </a:r>
            <a:r>
              <a:rPr kumimoji="0" lang="en-US" sz="3600" b="0" i="0" u="none" strike="noStrike" kern="1200" cap="none" spc="0" normalizeH="0" baseline="0" noProof="0" dirty="0">
                <a:ln>
                  <a:noFill/>
                </a:ln>
                <a:solidFill>
                  <a:prstClr val="white"/>
                </a:solidFill>
                <a:effectLst/>
                <a:uLnTx/>
                <a:uFillTx/>
                <a:latin typeface="Calibri"/>
                <a:ea typeface="+mn-ea"/>
                <a:cs typeface="+mn-cs"/>
              </a:rPr>
              <a:t> </a:t>
            </a:r>
          </a:p>
        </p:txBody>
      </p:sp>
      <p:sp>
        <p:nvSpPr>
          <p:cNvPr id="9" name="Rounded Rectangle 8"/>
          <p:cNvSpPr/>
          <p:nvPr/>
        </p:nvSpPr>
        <p:spPr>
          <a:xfrm>
            <a:off x="0" y="3050269"/>
            <a:ext cx="2980944" cy="10972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prstClr val="white"/>
                </a:solidFill>
                <a:effectLst/>
                <a:uLnTx/>
                <a:uFillTx/>
                <a:latin typeface="Calibri"/>
                <a:ea typeface="+mn-ea"/>
                <a:cs typeface="+mn-cs"/>
              </a:rPr>
              <a:t>Optimize</a:t>
            </a:r>
            <a:r>
              <a:rPr kumimoji="0" lang="en-US" sz="3600" b="0" i="0" u="none" strike="noStrike" kern="1200" cap="none" spc="0" normalizeH="0" baseline="0" noProof="0" dirty="0">
                <a:ln>
                  <a:noFill/>
                </a:ln>
                <a:solidFill>
                  <a:prstClr val="white"/>
                </a:solidFill>
                <a:effectLst/>
                <a:uLnTx/>
                <a:uFillTx/>
                <a:latin typeface="Calibri"/>
                <a:ea typeface="+mn-ea"/>
                <a:cs typeface="+mn-cs"/>
              </a:rPr>
              <a:t> </a:t>
            </a:r>
          </a:p>
        </p:txBody>
      </p:sp>
      <p:sp>
        <p:nvSpPr>
          <p:cNvPr id="2" name="Rectangle 1"/>
          <p:cNvSpPr/>
          <p:nvPr/>
        </p:nvSpPr>
        <p:spPr>
          <a:xfrm>
            <a:off x="2980944" y="1607101"/>
            <a:ext cx="6151171"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lumMod val="85000"/>
                  </a:prstClr>
                </a:solidFill>
                <a:effectLst/>
                <a:uLnTx/>
                <a:uFillTx/>
                <a:latin typeface="Calibri"/>
                <a:ea typeface="ＭＳ Ｐゴシック" panose="020B0600070205080204" pitchFamily="34" charset="-128"/>
                <a:cs typeface="+mn-cs"/>
              </a:rPr>
              <a:t>retention loss in real NAND chip</a:t>
            </a:r>
          </a:p>
        </p:txBody>
      </p:sp>
      <p:sp>
        <p:nvSpPr>
          <p:cNvPr id="4" name="Rectangle 3"/>
          <p:cNvSpPr/>
          <p:nvPr/>
        </p:nvSpPr>
        <p:spPr>
          <a:xfrm>
            <a:off x="2980944" y="3275743"/>
            <a:ext cx="5827108"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read performance for old data</a:t>
            </a:r>
          </a:p>
        </p:txBody>
      </p:sp>
      <p:sp>
        <p:nvSpPr>
          <p:cNvPr id="5" name="Rectangle 4"/>
          <p:cNvSpPr/>
          <p:nvPr/>
        </p:nvSpPr>
        <p:spPr>
          <a:xfrm>
            <a:off x="2980944" y="4968675"/>
            <a:ext cx="4005584"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lumMod val="85000"/>
                  </a:prstClr>
                </a:solidFill>
                <a:effectLst/>
                <a:uLnTx/>
                <a:uFillTx/>
                <a:latin typeface="Calibri"/>
                <a:ea typeface="ＭＳ Ｐゴシック" panose="020B0600070205080204" pitchFamily="34" charset="-128"/>
                <a:cs typeface="+mn-cs"/>
              </a:rPr>
              <a:t>old data after failure</a:t>
            </a:r>
          </a:p>
        </p:txBody>
      </p:sp>
      <p:cxnSp>
        <p:nvCxnSpPr>
          <p:cNvPr id="10" name="Straight Connector 9"/>
          <p:cNvCxnSpPr/>
          <p:nvPr/>
        </p:nvCxnSpPr>
        <p:spPr>
          <a:xfrm>
            <a:off x="2609096" y="2378400"/>
            <a:ext cx="6534904" cy="0"/>
          </a:xfrm>
          <a:prstGeom prst="line">
            <a:avLst/>
          </a:prstGeom>
          <a:ln w="152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627046" y="4068378"/>
            <a:ext cx="6534904" cy="0"/>
          </a:xfrm>
          <a:prstGeom prst="line">
            <a:avLst/>
          </a:prstGeom>
          <a:ln w="152400"/>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627046" y="5761310"/>
            <a:ext cx="6534904" cy="0"/>
          </a:xfrm>
          <a:prstGeom prst="line">
            <a:avLst/>
          </a:prstGeom>
          <a:ln w="152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1722586"/>
      </p:ext>
    </p:extLst>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p:nvPr/>
        </p:nvSpPr>
        <p:spPr>
          <a:xfrm>
            <a:off x="5313680" y="4714240"/>
            <a:ext cx="711200" cy="1107440"/>
          </a:xfrm>
          <a:custGeom>
            <a:avLst/>
            <a:gdLst>
              <a:gd name="connsiteX0" fmla="*/ 0 w 711200"/>
              <a:gd name="connsiteY0" fmla="*/ 1107440 h 1107440"/>
              <a:gd name="connsiteX1" fmla="*/ 0 w 711200"/>
              <a:gd name="connsiteY1" fmla="*/ 1107440 h 1107440"/>
              <a:gd name="connsiteX2" fmla="*/ 416560 w 711200"/>
              <a:gd name="connsiteY2" fmla="*/ 0 h 1107440"/>
              <a:gd name="connsiteX3" fmla="*/ 416560 w 711200"/>
              <a:gd name="connsiteY3" fmla="*/ 0 h 1107440"/>
              <a:gd name="connsiteX4" fmla="*/ 711200 w 711200"/>
              <a:gd name="connsiteY4" fmla="*/ 1107440 h 1107440"/>
              <a:gd name="connsiteX5" fmla="*/ 0 w 711200"/>
              <a:gd name="connsiteY5" fmla="*/ 1107440 h 110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200" h="1107440">
                <a:moveTo>
                  <a:pt x="0" y="1107440"/>
                </a:moveTo>
                <a:lnTo>
                  <a:pt x="0" y="1107440"/>
                </a:lnTo>
                <a:lnTo>
                  <a:pt x="416560" y="0"/>
                </a:lnTo>
                <a:lnTo>
                  <a:pt x="416560" y="0"/>
                </a:lnTo>
                <a:lnTo>
                  <a:pt x="711200" y="1107440"/>
                </a:lnTo>
                <a:lnTo>
                  <a:pt x="0" y="110744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Freeform 7"/>
          <p:cNvSpPr/>
          <p:nvPr/>
        </p:nvSpPr>
        <p:spPr>
          <a:xfrm>
            <a:off x="2702560" y="5273040"/>
            <a:ext cx="284480" cy="558800"/>
          </a:xfrm>
          <a:custGeom>
            <a:avLst/>
            <a:gdLst>
              <a:gd name="connsiteX0" fmla="*/ 0 w 284480"/>
              <a:gd name="connsiteY0" fmla="*/ 558800 h 558800"/>
              <a:gd name="connsiteX1" fmla="*/ 0 w 284480"/>
              <a:gd name="connsiteY1" fmla="*/ 558800 h 558800"/>
              <a:gd name="connsiteX2" fmla="*/ 40640 w 284480"/>
              <a:gd name="connsiteY2" fmla="*/ 396240 h 558800"/>
              <a:gd name="connsiteX3" fmla="*/ 71120 w 284480"/>
              <a:gd name="connsiteY3" fmla="*/ 365760 h 558800"/>
              <a:gd name="connsiteX4" fmla="*/ 101600 w 284480"/>
              <a:gd name="connsiteY4" fmla="*/ 274320 h 558800"/>
              <a:gd name="connsiteX5" fmla="*/ 111760 w 284480"/>
              <a:gd name="connsiteY5" fmla="*/ 233680 h 558800"/>
              <a:gd name="connsiteX6" fmla="*/ 132080 w 284480"/>
              <a:gd name="connsiteY6" fmla="*/ 172720 h 558800"/>
              <a:gd name="connsiteX7" fmla="*/ 142240 w 284480"/>
              <a:gd name="connsiteY7" fmla="*/ 142240 h 558800"/>
              <a:gd name="connsiteX8" fmla="*/ 152400 w 284480"/>
              <a:gd name="connsiteY8" fmla="*/ 81280 h 558800"/>
              <a:gd name="connsiteX9" fmla="*/ 162560 w 284480"/>
              <a:gd name="connsiteY9" fmla="*/ 50800 h 558800"/>
              <a:gd name="connsiteX10" fmla="*/ 162560 w 284480"/>
              <a:gd name="connsiteY10" fmla="*/ 0 h 558800"/>
              <a:gd name="connsiteX11" fmla="*/ 162560 w 284480"/>
              <a:gd name="connsiteY11" fmla="*/ 0 h 558800"/>
              <a:gd name="connsiteX12" fmla="*/ 284480 w 284480"/>
              <a:gd name="connsiteY12" fmla="*/ 548640 h 558800"/>
              <a:gd name="connsiteX13" fmla="*/ 0 w 284480"/>
              <a:gd name="connsiteY13"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480" h="558800">
                <a:moveTo>
                  <a:pt x="0" y="558800"/>
                </a:moveTo>
                <a:lnTo>
                  <a:pt x="0" y="558800"/>
                </a:lnTo>
                <a:cubicBezTo>
                  <a:pt x="3711" y="542101"/>
                  <a:pt x="29081" y="419358"/>
                  <a:pt x="40640" y="396240"/>
                </a:cubicBezTo>
                <a:cubicBezTo>
                  <a:pt x="47066" y="383389"/>
                  <a:pt x="60960" y="375920"/>
                  <a:pt x="71120" y="365760"/>
                </a:cubicBezTo>
                <a:cubicBezTo>
                  <a:pt x="93386" y="254432"/>
                  <a:pt x="65545" y="370467"/>
                  <a:pt x="101600" y="274320"/>
                </a:cubicBezTo>
                <a:cubicBezTo>
                  <a:pt x="106503" y="261245"/>
                  <a:pt x="107748" y="247055"/>
                  <a:pt x="111760" y="233680"/>
                </a:cubicBezTo>
                <a:cubicBezTo>
                  <a:pt x="117915" y="213164"/>
                  <a:pt x="125307" y="193040"/>
                  <a:pt x="132080" y="172720"/>
                </a:cubicBezTo>
                <a:cubicBezTo>
                  <a:pt x="135467" y="162560"/>
                  <a:pt x="140479" y="152804"/>
                  <a:pt x="142240" y="142240"/>
                </a:cubicBezTo>
                <a:cubicBezTo>
                  <a:pt x="145627" y="121920"/>
                  <a:pt x="147931" y="101390"/>
                  <a:pt x="152400" y="81280"/>
                </a:cubicBezTo>
                <a:cubicBezTo>
                  <a:pt x="154723" y="70825"/>
                  <a:pt x="161232" y="61427"/>
                  <a:pt x="162560" y="50800"/>
                </a:cubicBezTo>
                <a:cubicBezTo>
                  <a:pt x="164660" y="33997"/>
                  <a:pt x="162560" y="16933"/>
                  <a:pt x="162560" y="0"/>
                </a:cubicBezTo>
                <a:lnTo>
                  <a:pt x="162560" y="0"/>
                </a:lnTo>
                <a:lnTo>
                  <a:pt x="284480" y="548640"/>
                </a:lnTo>
                <a:lnTo>
                  <a:pt x="0" y="55880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itle 2"/>
          <p:cNvSpPr>
            <a:spLocks noGrp="1"/>
          </p:cNvSpPr>
          <p:nvPr>
            <p:ph type="title"/>
          </p:nvPr>
        </p:nvSpPr>
        <p:spPr/>
        <p:txBody>
          <a:bodyPr>
            <a:normAutofit/>
          </a:bodyPr>
          <a:lstStyle/>
          <a:p>
            <a:r>
              <a:rPr lang="en-US" sz="4400" dirty="0"/>
              <a:t>The ideal read voltage</a:t>
            </a:r>
          </a:p>
        </p:txBody>
      </p:sp>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164</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5" name="Rectangle 4"/>
          <p:cNvSpPr/>
          <p:nvPr/>
        </p:nvSpPr>
        <p:spPr>
          <a:xfrm>
            <a:off x="6183084" y="582385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13" name="Straight Arrow Connector 12"/>
          <p:cNvCxnSpPr/>
          <p:nvPr/>
        </p:nvCxnSpPr>
        <p:spPr>
          <a:xfrm flipV="1">
            <a:off x="87084" y="1904999"/>
            <a:ext cx="0" cy="3918858"/>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30626" y="1407143"/>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28" name="Freeform 27"/>
          <p:cNvSpPr/>
          <p:nvPr/>
        </p:nvSpPr>
        <p:spPr>
          <a:xfrm>
            <a:off x="7121" y="3240014"/>
            <a:ext cx="2982010" cy="258211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9" name="Freeform 28"/>
          <p:cNvSpPr/>
          <p:nvPr/>
        </p:nvSpPr>
        <p:spPr>
          <a:xfrm>
            <a:off x="2723473" y="3342277"/>
            <a:ext cx="3294470" cy="2479831"/>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0" name="Freeform 29"/>
          <p:cNvSpPr/>
          <p:nvPr/>
        </p:nvSpPr>
        <p:spPr>
          <a:xfrm>
            <a:off x="5322617" y="3456183"/>
            <a:ext cx="3603908" cy="2365951"/>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cxnSp>
        <p:nvCxnSpPr>
          <p:cNvPr id="26" name="Straight Connector 25"/>
          <p:cNvCxnSpPr/>
          <p:nvPr/>
        </p:nvCxnSpPr>
        <p:spPr>
          <a:xfrm flipH="1">
            <a:off x="2866603" y="2933925"/>
            <a:ext cx="1" cy="2886311"/>
          </a:xfrm>
          <a:prstGeom prst="line">
            <a:avLst/>
          </a:prstGeom>
          <a:ln w="635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5732954" y="2933925"/>
            <a:ext cx="1" cy="2888227"/>
          </a:xfrm>
          <a:prstGeom prst="line">
            <a:avLst/>
          </a:prstGeom>
          <a:ln w="635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a:off x="54430" y="582385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rot="16200000">
            <a:off x="2459584" y="2179672"/>
            <a:ext cx="677108" cy="877680"/>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err="1">
                <a:ln>
                  <a:noFill/>
                </a:ln>
                <a:solidFill>
                  <a:srgbClr val="C0504D"/>
                </a:solidFill>
                <a:effectLst/>
                <a:uLnTx/>
                <a:uFillTx/>
                <a:latin typeface="Calibri"/>
                <a:ea typeface="Dotum" pitchFamily="34" charset="-127"/>
                <a:cs typeface="+mn-cs"/>
              </a:rPr>
              <a:t>OPT</a:t>
            </a:r>
            <a:r>
              <a:rPr kumimoji="0" lang="en-US" altLang="ko-KR" sz="3200" b="0" i="0" u="none" strike="noStrike" kern="1200" cap="none" spc="-150" normalizeH="0" baseline="-25000" noProof="0" dirty="0" err="1">
                <a:ln>
                  <a:noFill/>
                </a:ln>
                <a:solidFill>
                  <a:srgbClr val="C0504D"/>
                </a:solidFill>
                <a:effectLst/>
                <a:uLnTx/>
                <a:uFillTx/>
                <a:latin typeface="Calibri"/>
                <a:ea typeface="Dotum" pitchFamily="34" charset="-127"/>
                <a:cs typeface="+mn-cs"/>
              </a:rPr>
              <a:t>b</a:t>
            </a:r>
            <a:endParaRPr kumimoji="0" lang="ko-KR" altLang="ko-KR" sz="3200" b="0" i="0" u="none" strike="noStrike" kern="1200" cap="none" spc="-150" normalizeH="0" baseline="0" noProof="0" dirty="0">
              <a:ln>
                <a:noFill/>
              </a:ln>
              <a:solidFill>
                <a:srgbClr val="C0504D"/>
              </a:solidFill>
              <a:effectLst/>
              <a:uLnTx/>
              <a:uFillTx/>
              <a:latin typeface="Calibri"/>
              <a:ea typeface="Dotum" pitchFamily="34" charset="-127"/>
              <a:cs typeface="+mn-cs"/>
            </a:endParaRPr>
          </a:p>
        </p:txBody>
      </p:sp>
      <p:sp>
        <p:nvSpPr>
          <p:cNvPr id="37" name="Rectangle 36"/>
          <p:cNvSpPr/>
          <p:nvPr/>
        </p:nvSpPr>
        <p:spPr>
          <a:xfrm rot="16200000">
            <a:off x="5391857" y="2179004"/>
            <a:ext cx="677108" cy="905346"/>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err="1">
                <a:ln>
                  <a:noFill/>
                </a:ln>
                <a:solidFill>
                  <a:srgbClr val="C0504D"/>
                </a:solidFill>
                <a:effectLst/>
                <a:uLnTx/>
                <a:uFillTx/>
                <a:latin typeface="Calibri"/>
                <a:ea typeface="Dotum" pitchFamily="34" charset="-127"/>
                <a:cs typeface="+mn-cs"/>
              </a:rPr>
              <a:t>OPT</a:t>
            </a:r>
            <a:r>
              <a:rPr kumimoji="0" lang="en-US" altLang="ko-KR" sz="3200" b="0" i="0" u="none" strike="noStrike" kern="1200" cap="none" spc="-150" normalizeH="0" baseline="-25000" noProof="0" dirty="0" err="1">
                <a:ln>
                  <a:noFill/>
                </a:ln>
                <a:solidFill>
                  <a:srgbClr val="C0504D"/>
                </a:solidFill>
                <a:effectLst/>
                <a:uLnTx/>
                <a:uFillTx/>
                <a:latin typeface="Calibri"/>
                <a:ea typeface="Dotum" pitchFamily="34" charset="-127"/>
                <a:cs typeface="+mn-cs"/>
              </a:rPr>
              <a:t>c</a:t>
            </a:r>
            <a:endParaRPr kumimoji="0" lang="ko-KR" altLang="ko-KR" sz="3200" b="0" i="0" u="none" strike="noStrike" kern="1200" cap="none" spc="-150" normalizeH="0" baseline="0" noProof="0" dirty="0">
              <a:ln>
                <a:noFill/>
              </a:ln>
              <a:solidFill>
                <a:srgbClr val="C0504D"/>
              </a:solidFill>
              <a:effectLst/>
              <a:uLnTx/>
              <a:uFillTx/>
              <a:latin typeface="Calibri"/>
              <a:ea typeface="Dotum" pitchFamily="34" charset="-127"/>
              <a:cs typeface="+mn-cs"/>
            </a:endParaRPr>
          </a:p>
        </p:txBody>
      </p:sp>
      <p:sp>
        <p:nvSpPr>
          <p:cNvPr id="41" name="Rectangle 40"/>
          <p:cNvSpPr/>
          <p:nvPr/>
        </p:nvSpPr>
        <p:spPr>
          <a:xfrm>
            <a:off x="2309138" y="6048577"/>
            <a:ext cx="4166334"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1" u="none" strike="noStrike" kern="1200" cap="none" spc="0" normalizeH="0" baseline="0" noProof="0" dirty="0">
                <a:ln>
                  <a:noFill/>
                </a:ln>
                <a:solidFill>
                  <a:srgbClr val="C0504D"/>
                </a:solidFill>
                <a:effectLst/>
                <a:uLnTx/>
                <a:uFillTx/>
                <a:latin typeface="Calibri"/>
                <a:ea typeface="Dotum" pitchFamily="34" charset="-127"/>
                <a:cs typeface="+mn-cs"/>
              </a:rPr>
              <a:t>Minimal raw bit errors</a:t>
            </a:r>
            <a:endParaRPr kumimoji="0" lang="ko-KR" altLang="ko-KR" sz="3200" b="0" i="1" u="none" strike="noStrike" kern="1200" cap="none" spc="0" normalizeH="0" baseline="0" noProof="0" dirty="0">
              <a:ln>
                <a:noFill/>
              </a:ln>
              <a:solidFill>
                <a:srgbClr val="C0504D"/>
              </a:solidFill>
              <a:effectLst/>
              <a:uLnTx/>
              <a:uFillTx/>
              <a:latin typeface="Calibri"/>
              <a:ea typeface="Dotum" pitchFamily="34" charset="-127"/>
              <a:cs typeface="+mn-cs"/>
            </a:endParaRPr>
          </a:p>
        </p:txBody>
      </p:sp>
      <p:cxnSp>
        <p:nvCxnSpPr>
          <p:cNvPr id="42" name="Straight Arrow Connector 41"/>
          <p:cNvCxnSpPr>
            <a:stCxn id="41" idx="0"/>
          </p:cNvCxnSpPr>
          <p:nvPr/>
        </p:nvCxnSpPr>
        <p:spPr>
          <a:xfrm flipH="1" flipV="1">
            <a:off x="2898978" y="5708893"/>
            <a:ext cx="1493327" cy="339684"/>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41" idx="0"/>
          </p:cNvCxnSpPr>
          <p:nvPr/>
        </p:nvCxnSpPr>
        <p:spPr>
          <a:xfrm flipV="1">
            <a:off x="4392305" y="5578091"/>
            <a:ext cx="1109335" cy="470486"/>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54429" y="787445"/>
            <a:ext cx="8927853"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Old data</a:t>
            </a:r>
          </a:p>
        </p:txBody>
      </p:sp>
      <p:sp>
        <p:nvSpPr>
          <p:cNvPr id="32" name="Rectangle 31"/>
          <p:cNvSpPr/>
          <p:nvPr/>
        </p:nvSpPr>
        <p:spPr>
          <a:xfrm>
            <a:off x="421852" y="4230143"/>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P1</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(10)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33" name="Rectangle 32"/>
          <p:cNvSpPr/>
          <p:nvPr/>
        </p:nvSpPr>
        <p:spPr>
          <a:xfrm>
            <a:off x="3357229" y="4230143"/>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34" name="Rectangle 33"/>
          <p:cNvSpPr/>
          <p:nvPr/>
        </p:nvSpPr>
        <p:spPr>
          <a:xfrm>
            <a:off x="6109799" y="4230143"/>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(01)</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6" name="TextBox 5"/>
          <p:cNvSpPr txBox="1"/>
          <p:nvPr/>
        </p:nvSpPr>
        <p:spPr>
          <a:xfrm>
            <a:off x="1923256" y="1068962"/>
            <a:ext cx="6317307" cy="1077218"/>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dirty="0">
                <a:ln>
                  <a:noFill/>
                </a:ln>
                <a:solidFill>
                  <a:srgbClr val="C0504D"/>
                </a:solidFill>
                <a:effectLst/>
                <a:uLnTx/>
                <a:uFillTx/>
                <a:latin typeface="Calibri"/>
                <a:ea typeface="ＭＳ Ｐゴシック" panose="020B0600070205080204" pitchFamily="34" charset="-128"/>
                <a:cs typeface="+mn-cs"/>
              </a:rPr>
              <a:t>OPT: Optimal read reference voltage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dirty="0">
                <a:ln>
                  <a:noFill/>
                </a:ln>
                <a:solidFill>
                  <a:srgbClr val="C0504D"/>
                </a:solidFill>
                <a:effectLst/>
                <a:uLnTx/>
                <a:uFillTx/>
                <a:latin typeface="Calibri"/>
                <a:ea typeface="ＭＳ Ｐゴシック" panose="020B0600070205080204" pitchFamily="34" charset="-128"/>
                <a:cs typeface="+mn-cs"/>
                <a:sym typeface="Wingdings" panose="05000000000000000000" pitchFamily="2" charset="2"/>
              </a:rPr>
              <a:t>          minimal read latency</a:t>
            </a:r>
            <a:endParaRPr kumimoji="0" lang="en-US" sz="3200" b="0" i="1" u="none" strike="noStrike" kern="1200" cap="none" spc="0" normalizeH="0" baseline="0" noProof="0" dirty="0">
              <a:ln>
                <a:noFill/>
              </a:ln>
              <a:solidFill>
                <a:srgbClr val="C0504D"/>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4055032332"/>
      </p:ext>
    </p:extLst>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In reality</a:t>
            </a:r>
          </a:p>
        </p:txBody>
      </p:sp>
      <p:sp>
        <p:nvSpPr>
          <p:cNvPr id="5" name="Content Placeholder 4"/>
          <p:cNvSpPr>
            <a:spLocks noGrp="1"/>
          </p:cNvSpPr>
          <p:nvPr>
            <p:ph sz="quarter" idx="11"/>
          </p:nvPr>
        </p:nvSpPr>
        <p:spPr/>
        <p:txBody>
          <a:bodyPr/>
          <a:lstStyle/>
          <a:p>
            <a:r>
              <a:rPr lang="en-US" dirty="0">
                <a:solidFill>
                  <a:schemeClr val="accent2"/>
                </a:solidFill>
              </a:rPr>
              <a:t>OPT changes over time due to retention loss</a:t>
            </a:r>
          </a:p>
          <a:p>
            <a:endParaRPr lang="en-US" dirty="0"/>
          </a:p>
          <a:p>
            <a:r>
              <a:rPr lang="en-US" dirty="0">
                <a:solidFill>
                  <a:schemeClr val="accent3">
                    <a:lumMod val="50000"/>
                  </a:schemeClr>
                </a:solidFill>
              </a:rPr>
              <a:t>Luckily, OPT change is:</a:t>
            </a:r>
          </a:p>
          <a:p>
            <a:pPr lvl="1"/>
            <a:r>
              <a:rPr lang="en-US" dirty="0">
                <a:solidFill>
                  <a:schemeClr val="accent3">
                    <a:lumMod val="50000"/>
                  </a:schemeClr>
                </a:solidFill>
              </a:rPr>
              <a:t>Gradual</a:t>
            </a:r>
          </a:p>
          <a:p>
            <a:pPr lvl="1"/>
            <a:r>
              <a:rPr lang="en-US" dirty="0">
                <a:solidFill>
                  <a:schemeClr val="accent3">
                    <a:lumMod val="50000"/>
                  </a:schemeClr>
                </a:solidFill>
              </a:rPr>
              <a:t>Uni-directional (decreases over time)</a:t>
            </a:r>
          </a:p>
        </p:txBody>
      </p:sp>
      <p:sp>
        <p:nvSpPr>
          <p:cNvPr id="3" name="Slide Number Placeholder 2"/>
          <p:cNvSpPr>
            <a:spLocks noGrp="1"/>
          </p:cNvSpPr>
          <p:nvPr>
            <p:ph type="sldNum" sz="quarter" idx="14"/>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kumimoji="0" lang="en-US" sz="1600" b="0" i="0" u="none" strike="noStrike" kern="1200" cap="none" spc="0" normalizeH="0" baseline="0" noProof="0" smtClean="0">
                <a:ln>
                  <a:noFill/>
                </a:ln>
                <a:solidFill>
                  <a:prstClr val="black">
                    <a:lumMod val="65000"/>
                    <a:lumOff val="35000"/>
                  </a:prstClr>
                </a:solidFill>
                <a:effectLst/>
                <a:uLnTx/>
                <a:uFillTx/>
                <a:latin typeface="Calibri"/>
                <a:ea typeface="ＭＳ Ｐゴシック" panose="020B0600070205080204" pitchFamily="34"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165</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852427383"/>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Retention Optimized Reading (ROR)</a:t>
            </a:r>
          </a:p>
        </p:txBody>
      </p:sp>
      <p:sp>
        <p:nvSpPr>
          <p:cNvPr id="3" name="Content Placeholder 2"/>
          <p:cNvSpPr>
            <a:spLocks noGrp="1"/>
          </p:cNvSpPr>
          <p:nvPr>
            <p:ph sz="quarter" idx="11"/>
          </p:nvPr>
        </p:nvSpPr>
        <p:spPr/>
        <p:txBody>
          <a:bodyPr>
            <a:noAutofit/>
          </a:bodyPr>
          <a:lstStyle/>
          <a:p>
            <a:pPr marL="0" indent="0">
              <a:buNone/>
            </a:pPr>
            <a:r>
              <a:rPr lang="en-US" dirty="0"/>
              <a:t>Components:</a:t>
            </a:r>
          </a:p>
          <a:p>
            <a:pPr marL="0" indent="0">
              <a:buNone/>
            </a:pPr>
            <a:r>
              <a:rPr lang="en-US" dirty="0">
                <a:solidFill>
                  <a:schemeClr val="accent2"/>
                </a:solidFill>
              </a:rPr>
              <a:t>1. Online pre-optimization algorithm</a:t>
            </a:r>
          </a:p>
          <a:p>
            <a:pPr lvl="1"/>
            <a:r>
              <a:rPr lang="en-US" dirty="0"/>
              <a:t>Learns and records OPT</a:t>
            </a:r>
          </a:p>
          <a:p>
            <a:pPr lvl="1"/>
            <a:r>
              <a:rPr lang="en-US" dirty="0"/>
              <a:t>Performs in the background once every day</a:t>
            </a:r>
          </a:p>
          <a:p>
            <a:pPr lvl="1"/>
            <a:endParaRPr lang="en-US" dirty="0"/>
          </a:p>
          <a:p>
            <a:pPr marL="0" indent="0">
              <a:buNone/>
            </a:pPr>
            <a:r>
              <a:rPr lang="en-US" dirty="0">
                <a:solidFill>
                  <a:schemeClr val="accent2"/>
                </a:solidFill>
              </a:rPr>
              <a:t>2. Simpler read-retry technique</a:t>
            </a:r>
          </a:p>
          <a:p>
            <a:pPr lvl="1"/>
            <a:r>
              <a:rPr lang="en-US" dirty="0"/>
              <a:t>If recorded OPT is out-of-date, read-retry with </a:t>
            </a:r>
            <a:r>
              <a:rPr lang="en-US" i="1" dirty="0"/>
              <a:t>lower </a:t>
            </a:r>
            <a:r>
              <a:rPr lang="en-US" dirty="0"/>
              <a:t>voltage</a:t>
            </a:r>
          </a:p>
        </p:txBody>
      </p:sp>
      <p:sp>
        <p:nvSpPr>
          <p:cNvPr id="4" name="Slide Number Placeholder 3"/>
          <p:cNvSpPr>
            <a:spLocks noGrp="1"/>
          </p:cNvSpPr>
          <p:nvPr>
            <p:ph type="sldNum" sz="quarter" idx="14"/>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kumimoji="0" lang="en-US" sz="1600" b="0" i="0" u="none" strike="noStrike" kern="1200" cap="none" spc="0" normalizeH="0" baseline="0" noProof="0" smtClean="0">
                <a:ln>
                  <a:noFill/>
                </a:ln>
                <a:solidFill>
                  <a:prstClr val="black">
                    <a:lumMod val="65000"/>
                    <a:lumOff val="35000"/>
                  </a:prstClr>
                </a:solidFill>
                <a:effectLst/>
                <a:uLnTx/>
                <a:uFillTx/>
                <a:latin typeface="Calibri"/>
                <a:ea typeface="ＭＳ Ｐゴシック" panose="020B0600070205080204" pitchFamily="34"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166</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280713314"/>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Online Pre-Optimization Algorithm</a:t>
            </a:r>
          </a:p>
        </p:txBody>
      </p:sp>
      <p:sp>
        <p:nvSpPr>
          <p:cNvPr id="3" name="Content Placeholder 2"/>
          <p:cNvSpPr>
            <a:spLocks noGrp="1"/>
          </p:cNvSpPr>
          <p:nvPr>
            <p:ph sz="quarter" idx="11"/>
          </p:nvPr>
        </p:nvSpPr>
        <p:spPr>
          <a:xfrm>
            <a:off x="123825" y="1076762"/>
            <a:ext cx="8897938" cy="5224462"/>
          </a:xfrm>
        </p:spPr>
        <p:txBody>
          <a:bodyPr>
            <a:normAutofit/>
          </a:bodyPr>
          <a:lstStyle/>
          <a:p>
            <a:r>
              <a:rPr lang="en-US" sz="3200" dirty="0"/>
              <a:t>Triggered periodically (e.g., per day)</a:t>
            </a:r>
          </a:p>
          <a:p>
            <a:r>
              <a:rPr lang="en-US" sz="3200" dirty="0"/>
              <a:t>Find and record an OPT as per-block </a:t>
            </a:r>
            <a:r>
              <a:rPr lang="en-US" sz="3200" dirty="0" err="1"/>
              <a:t>V</a:t>
            </a:r>
            <a:r>
              <a:rPr lang="en-US" sz="3200" baseline="-25000" dirty="0" err="1"/>
              <a:t>pred</a:t>
            </a:r>
            <a:endParaRPr lang="en-US" sz="3200" dirty="0"/>
          </a:p>
          <a:p>
            <a:r>
              <a:rPr lang="en-US" sz="3200" dirty="0"/>
              <a:t>Performed in background</a:t>
            </a:r>
          </a:p>
          <a:p>
            <a:r>
              <a:rPr lang="en-US" sz="3200" dirty="0"/>
              <a:t>Small storage overhead</a:t>
            </a:r>
          </a:p>
        </p:txBody>
      </p:sp>
      <p:sp>
        <p:nvSpPr>
          <p:cNvPr id="4" name="Slide Number Placeholder 3"/>
          <p:cNvSpPr>
            <a:spLocks noGrp="1"/>
          </p:cNvSpPr>
          <p:nvPr>
            <p:ph type="sldNum" sz="quarter" idx="14"/>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kumimoji="0" lang="en-US" sz="1600" b="0" i="0" u="none" strike="noStrike" kern="1200" cap="none" spc="0" normalizeH="0" baseline="0" noProof="0" smtClean="0">
                <a:ln>
                  <a:noFill/>
                </a:ln>
                <a:solidFill>
                  <a:prstClr val="black">
                    <a:lumMod val="65000"/>
                    <a:lumOff val="35000"/>
                  </a:prstClr>
                </a:solidFill>
                <a:effectLst/>
                <a:uLnTx/>
                <a:uFillTx/>
                <a:latin typeface="Calibri"/>
                <a:ea typeface="ＭＳ Ｐゴシック" panose="020B0600070205080204" pitchFamily="34"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167</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grpSp>
        <p:nvGrpSpPr>
          <p:cNvPr id="5" name="Group 4"/>
          <p:cNvGrpSpPr/>
          <p:nvPr/>
        </p:nvGrpSpPr>
        <p:grpSpPr>
          <a:xfrm>
            <a:off x="-130626" y="3139386"/>
            <a:ext cx="9361710" cy="3417659"/>
            <a:chOff x="-130626" y="3139386"/>
            <a:chExt cx="9361710" cy="3417659"/>
          </a:xfrm>
        </p:grpSpPr>
        <p:sp>
          <p:nvSpPr>
            <p:cNvPr id="6" name="Rectangle 5"/>
            <p:cNvSpPr/>
            <p:nvPr/>
          </p:nvSpPr>
          <p:spPr>
            <a:xfrm>
              <a:off x="6183084" y="5972270"/>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7" name="Rectangle 6"/>
            <p:cNvSpPr/>
            <p:nvPr/>
          </p:nvSpPr>
          <p:spPr>
            <a:xfrm>
              <a:off x="-130626" y="3460553"/>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9" name="Straight Arrow Connector 8"/>
            <p:cNvCxnSpPr/>
            <p:nvPr/>
          </p:nvCxnSpPr>
          <p:spPr>
            <a:xfrm flipV="1">
              <a:off x="87084" y="3925751"/>
              <a:ext cx="0" cy="204652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Freeform 9"/>
            <p:cNvSpPr/>
            <p:nvPr/>
          </p:nvSpPr>
          <p:spPr>
            <a:xfrm>
              <a:off x="1086889" y="4499855"/>
              <a:ext cx="3331024" cy="14724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1" name="Freeform 10"/>
            <p:cNvSpPr/>
            <p:nvPr/>
          </p:nvSpPr>
          <p:spPr>
            <a:xfrm>
              <a:off x="3974021" y="4499855"/>
              <a:ext cx="3331024" cy="14724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cxnSp>
          <p:nvCxnSpPr>
            <p:cNvPr id="12" name="Straight Connector 11"/>
            <p:cNvCxnSpPr/>
            <p:nvPr/>
          </p:nvCxnSpPr>
          <p:spPr>
            <a:xfrm>
              <a:off x="4213177" y="4198208"/>
              <a:ext cx="0" cy="1774061"/>
            </a:xfrm>
            <a:prstGeom prst="line">
              <a:avLst/>
            </a:prstGeom>
            <a:ln w="635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382303" y="4198207"/>
              <a:ext cx="0" cy="1774061"/>
            </a:xfrm>
            <a:prstGeom prst="line">
              <a:avLst/>
            </a:prstGeom>
            <a:ln w="635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992595" y="4198207"/>
              <a:ext cx="0" cy="1774061"/>
            </a:xfrm>
            <a:prstGeom prst="line">
              <a:avLst/>
            </a:prstGeom>
            <a:ln w="63500">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602886" y="4198207"/>
              <a:ext cx="0" cy="1774061"/>
            </a:xfrm>
            <a:prstGeom prst="line">
              <a:avLst/>
            </a:prstGeom>
            <a:ln w="635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809780" y="3139386"/>
              <a:ext cx="1109917"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a:ln>
                    <a:noFill/>
                  </a:ln>
                  <a:solidFill>
                    <a:srgbClr val="C0504D"/>
                  </a:solidFill>
                  <a:effectLst/>
                  <a:uLnTx/>
                  <a:uFillTx/>
                  <a:latin typeface="Calibri"/>
                  <a:ea typeface="Dotum" pitchFamily="34" charset="-127"/>
                  <a:cs typeface="+mn-cs"/>
                </a:rPr>
                <a:t>New </a:t>
              </a:r>
              <a:r>
                <a:rPr kumimoji="0" lang="en-US" altLang="ko-KR" sz="2800" b="0" i="0" u="none" strike="noStrike" kern="1200" cap="none" spc="0" normalizeH="0" baseline="0" noProof="0" dirty="0" err="1">
                  <a:ln>
                    <a:noFill/>
                  </a:ln>
                  <a:solidFill>
                    <a:srgbClr val="C0504D"/>
                  </a:solidFill>
                  <a:effectLst/>
                  <a:uLnTx/>
                  <a:uFillTx/>
                  <a:latin typeface="Calibri"/>
                  <a:ea typeface="Dotum" pitchFamily="34" charset="-127"/>
                  <a:cs typeface="+mn-cs"/>
                </a:rPr>
                <a:t>V</a:t>
              </a:r>
              <a:r>
                <a:rPr kumimoji="0" lang="en-US" altLang="ko-KR" sz="2800" b="0" i="0" u="none" strike="noStrike" kern="1200" cap="none" spc="0" normalizeH="0" baseline="-25000" noProof="0" dirty="0" err="1">
                  <a:ln>
                    <a:noFill/>
                  </a:ln>
                  <a:solidFill>
                    <a:srgbClr val="C0504D"/>
                  </a:solidFill>
                  <a:effectLst/>
                  <a:uLnTx/>
                  <a:uFillTx/>
                  <a:latin typeface="Calibri"/>
                  <a:ea typeface="Dotum" pitchFamily="34" charset="-127"/>
                  <a:cs typeface="+mn-cs"/>
                </a:rPr>
                <a:t>pred</a:t>
              </a:r>
              <a:endParaRPr kumimoji="0" lang="ko-KR" altLang="ko-KR" sz="28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17" name="Rectangle 16"/>
            <p:cNvSpPr/>
            <p:nvPr/>
          </p:nvSpPr>
          <p:spPr>
            <a:xfrm>
              <a:off x="4917547" y="3139386"/>
              <a:ext cx="924458"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Old </a:t>
              </a:r>
              <a:r>
                <a:rPr kumimoji="0" lang="en-US" altLang="ko-KR" sz="2800" b="0" i="0" u="none" strike="noStrike" kern="1200" cap="none" spc="0" normalizeH="0" baseline="0" noProof="0" dirty="0" err="1">
                  <a:ln>
                    <a:noFill/>
                  </a:ln>
                  <a:solidFill>
                    <a:prstClr val="black">
                      <a:lumMod val="65000"/>
                      <a:lumOff val="35000"/>
                    </a:prstClr>
                  </a:solidFill>
                  <a:effectLst/>
                  <a:uLnTx/>
                  <a:uFillTx/>
                  <a:latin typeface="Calibri"/>
                  <a:ea typeface="Dotum" pitchFamily="34" charset="-127"/>
                  <a:cs typeface="+mn-cs"/>
                </a:rPr>
                <a:t>V</a:t>
              </a:r>
              <a:r>
                <a:rPr kumimoji="0" lang="en-US" altLang="ko-KR" sz="2800" b="0" i="0" u="none" strike="noStrike" kern="1200" cap="none" spc="0" normalizeH="0" baseline="-25000" noProof="0" dirty="0" err="1">
                  <a:ln>
                    <a:noFill/>
                  </a:ln>
                  <a:solidFill>
                    <a:prstClr val="black">
                      <a:lumMod val="65000"/>
                      <a:lumOff val="35000"/>
                    </a:prstClr>
                  </a:solidFill>
                  <a:effectLst/>
                  <a:uLnTx/>
                  <a:uFillTx/>
                  <a:latin typeface="Calibri"/>
                  <a:ea typeface="Dotum" pitchFamily="34" charset="-127"/>
                  <a:cs typeface="+mn-cs"/>
                </a:rPr>
                <a:t>pred</a:t>
              </a:r>
              <a:endParaRPr kumimoji="0" lang="ko-KR" altLang="ko-KR" sz="28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9" name="Right Arrow 18"/>
            <p:cNvSpPr/>
            <p:nvPr/>
          </p:nvSpPr>
          <p:spPr>
            <a:xfrm flipH="1">
              <a:off x="4202447" y="4810917"/>
              <a:ext cx="1179855" cy="54864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Helvetica" panose="020B0604020202020204" pitchFamily="34" charset="0"/>
                <a:ea typeface="+mn-ea"/>
                <a:cs typeface="Helvetica" panose="020B0604020202020204" pitchFamily="34" charset="0"/>
              </a:endParaRPr>
            </a:p>
          </p:txBody>
        </p:sp>
        <p:cxnSp>
          <p:nvCxnSpPr>
            <p:cNvPr id="8" name="Straight Arrow Connector 7"/>
            <p:cNvCxnSpPr/>
            <p:nvPr/>
          </p:nvCxnSpPr>
          <p:spPr>
            <a:xfrm>
              <a:off x="54430" y="5972271"/>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21372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 Improved Read-Retry Technique</a:t>
            </a:r>
          </a:p>
        </p:txBody>
      </p:sp>
      <p:sp>
        <p:nvSpPr>
          <p:cNvPr id="3" name="Content Placeholder 2"/>
          <p:cNvSpPr>
            <a:spLocks noGrp="1"/>
          </p:cNvSpPr>
          <p:nvPr>
            <p:ph sz="quarter" idx="11"/>
          </p:nvPr>
        </p:nvSpPr>
        <p:spPr/>
        <p:txBody>
          <a:bodyPr>
            <a:normAutofit/>
          </a:bodyPr>
          <a:lstStyle/>
          <a:p>
            <a:r>
              <a:rPr lang="en-US" dirty="0"/>
              <a:t>Performed as normal read</a:t>
            </a:r>
          </a:p>
          <a:p>
            <a:r>
              <a:rPr lang="en-US" dirty="0" err="1"/>
              <a:t>V</a:t>
            </a:r>
            <a:r>
              <a:rPr lang="en-US" baseline="-25000" dirty="0" err="1"/>
              <a:t>pred</a:t>
            </a:r>
            <a:r>
              <a:rPr lang="en-US" dirty="0"/>
              <a:t> already close to actual OPT</a:t>
            </a:r>
          </a:p>
          <a:p>
            <a:r>
              <a:rPr lang="en-US" dirty="0"/>
              <a:t>Decrease </a:t>
            </a:r>
            <a:r>
              <a:rPr lang="en-US" dirty="0" err="1"/>
              <a:t>V</a:t>
            </a:r>
            <a:r>
              <a:rPr lang="en-US" baseline="-25000" dirty="0" err="1"/>
              <a:t>ref</a:t>
            </a:r>
            <a:r>
              <a:rPr lang="en-US" dirty="0"/>
              <a:t> if </a:t>
            </a:r>
            <a:r>
              <a:rPr lang="en-US" dirty="0" err="1"/>
              <a:t>V</a:t>
            </a:r>
            <a:r>
              <a:rPr lang="en-US" baseline="-25000" dirty="0" err="1"/>
              <a:t>pred</a:t>
            </a:r>
            <a:r>
              <a:rPr lang="en-US" dirty="0"/>
              <a:t> fails, and retry</a:t>
            </a:r>
          </a:p>
        </p:txBody>
      </p:sp>
      <p:sp>
        <p:nvSpPr>
          <p:cNvPr id="4" name="Slide Number Placeholder 3"/>
          <p:cNvSpPr>
            <a:spLocks noGrp="1"/>
          </p:cNvSpPr>
          <p:nvPr>
            <p:ph type="sldNum" sz="quarter" idx="14"/>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kumimoji="0" lang="en-US" sz="1600" b="0" i="0" u="none" strike="noStrike" kern="1200" cap="none" spc="0" normalizeH="0" baseline="0" noProof="0" smtClean="0">
                <a:ln>
                  <a:noFill/>
                </a:ln>
                <a:solidFill>
                  <a:prstClr val="black">
                    <a:lumMod val="65000"/>
                    <a:lumOff val="35000"/>
                  </a:prstClr>
                </a:solidFill>
                <a:effectLst/>
                <a:uLnTx/>
                <a:uFillTx/>
                <a:latin typeface="Calibri"/>
                <a:ea typeface="ＭＳ Ｐゴシック" panose="020B0600070205080204" pitchFamily="34"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168</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6" name="Rectangle 5"/>
          <p:cNvSpPr/>
          <p:nvPr/>
        </p:nvSpPr>
        <p:spPr>
          <a:xfrm>
            <a:off x="6183084" y="5972270"/>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7" name="Rectangle 6"/>
          <p:cNvSpPr/>
          <p:nvPr/>
        </p:nvSpPr>
        <p:spPr>
          <a:xfrm>
            <a:off x="-130626" y="3460553"/>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9" name="Straight Arrow Connector 8"/>
          <p:cNvCxnSpPr/>
          <p:nvPr/>
        </p:nvCxnSpPr>
        <p:spPr>
          <a:xfrm flipV="1">
            <a:off x="87084" y="3925751"/>
            <a:ext cx="0" cy="204652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Freeform 9"/>
          <p:cNvSpPr/>
          <p:nvPr/>
        </p:nvSpPr>
        <p:spPr>
          <a:xfrm>
            <a:off x="1111442" y="4499855"/>
            <a:ext cx="3331024" cy="14724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1" name="Freeform 10"/>
          <p:cNvSpPr/>
          <p:nvPr/>
        </p:nvSpPr>
        <p:spPr>
          <a:xfrm>
            <a:off x="3998574" y="4499855"/>
            <a:ext cx="3331024" cy="147241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6" name="Rectangle 15"/>
          <p:cNvSpPr/>
          <p:nvPr/>
        </p:nvSpPr>
        <p:spPr>
          <a:xfrm>
            <a:off x="3110999" y="3559361"/>
            <a:ext cx="957945"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a:ln>
                  <a:noFill/>
                </a:ln>
                <a:solidFill>
                  <a:srgbClr val="C0504D"/>
                </a:solidFill>
                <a:effectLst/>
                <a:uLnTx/>
                <a:uFillTx/>
                <a:latin typeface="Calibri"/>
                <a:ea typeface="Dotum" pitchFamily="34" charset="-127"/>
                <a:cs typeface="+mn-cs"/>
              </a:rPr>
              <a:t>OPT</a:t>
            </a:r>
            <a:endParaRPr kumimoji="0" lang="ko-KR" altLang="ko-KR" sz="28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21" name="Freeform 20"/>
          <p:cNvSpPr/>
          <p:nvPr/>
        </p:nvSpPr>
        <p:spPr>
          <a:xfrm>
            <a:off x="949057" y="4645201"/>
            <a:ext cx="3440453" cy="130467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2" name="Freeform 21"/>
          <p:cNvSpPr/>
          <p:nvPr/>
        </p:nvSpPr>
        <p:spPr>
          <a:xfrm>
            <a:off x="3334448" y="4751219"/>
            <a:ext cx="3703658" cy="1198658"/>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Straight Connector 22"/>
          <p:cNvCxnSpPr/>
          <p:nvPr/>
        </p:nvCxnSpPr>
        <p:spPr>
          <a:xfrm>
            <a:off x="3959434" y="4175815"/>
            <a:ext cx="0" cy="1774061"/>
          </a:xfrm>
          <a:prstGeom prst="line">
            <a:avLst/>
          </a:prstGeom>
          <a:ln w="635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237730" y="4198208"/>
            <a:ext cx="0" cy="1774061"/>
          </a:xfrm>
          <a:prstGeom prst="line">
            <a:avLst/>
          </a:prstGeom>
          <a:ln w="635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4" name="Right Arrow 23"/>
          <p:cNvSpPr/>
          <p:nvPr/>
        </p:nvSpPr>
        <p:spPr>
          <a:xfrm flipH="1">
            <a:off x="3998574" y="4810917"/>
            <a:ext cx="238536" cy="548640"/>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55000" lnSpcReduction="20000"/>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Helvetica" panose="020B0604020202020204" pitchFamily="34" charset="0"/>
              <a:ea typeface="+mn-ea"/>
              <a:cs typeface="Helvetica" panose="020B0604020202020204" pitchFamily="34" charset="0"/>
            </a:endParaRPr>
          </a:p>
        </p:txBody>
      </p:sp>
      <p:cxnSp>
        <p:nvCxnSpPr>
          <p:cNvPr id="8" name="Straight Arrow Connector 7"/>
          <p:cNvCxnSpPr/>
          <p:nvPr/>
        </p:nvCxnSpPr>
        <p:spPr>
          <a:xfrm>
            <a:off x="54430" y="5972271"/>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3887199" y="3567431"/>
            <a:ext cx="957945"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err="1">
                <a:ln>
                  <a:noFill/>
                </a:ln>
                <a:solidFill>
                  <a:prstClr val="black">
                    <a:lumMod val="65000"/>
                    <a:lumOff val="35000"/>
                  </a:prstClr>
                </a:solidFill>
                <a:effectLst/>
                <a:uLnTx/>
                <a:uFillTx/>
                <a:latin typeface="Calibri"/>
                <a:ea typeface="Dotum" pitchFamily="34" charset="-127"/>
                <a:cs typeface="+mn-cs"/>
              </a:rPr>
              <a:t>V</a:t>
            </a:r>
            <a:r>
              <a:rPr kumimoji="0" lang="en-US" altLang="ko-KR" sz="2800" b="0" i="0" u="none" strike="noStrike" kern="1200" cap="none" spc="0" normalizeH="0" baseline="-25000" noProof="0" dirty="0" err="1">
                <a:ln>
                  <a:noFill/>
                </a:ln>
                <a:solidFill>
                  <a:prstClr val="black">
                    <a:lumMod val="65000"/>
                    <a:lumOff val="35000"/>
                  </a:prstClr>
                </a:solidFill>
                <a:effectLst/>
                <a:uLnTx/>
                <a:uFillTx/>
                <a:latin typeface="Calibri"/>
                <a:ea typeface="Dotum" pitchFamily="34" charset="-127"/>
                <a:cs typeface="+mn-cs"/>
              </a:rPr>
              <a:t>pred</a:t>
            </a:r>
            <a:endParaRPr kumimoji="0" lang="ko-KR" altLang="ko-KR" sz="28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28" name="Straight Arrow Connector 27"/>
          <p:cNvCxnSpPr/>
          <p:nvPr/>
        </p:nvCxnSpPr>
        <p:spPr>
          <a:xfrm flipH="1">
            <a:off x="3651550" y="5703154"/>
            <a:ext cx="332605" cy="0"/>
          </a:xfrm>
          <a:prstGeom prst="straightConnector1">
            <a:avLst/>
          </a:prstGeom>
          <a:ln w="63500">
            <a:solidFill>
              <a:schemeClr val="accent2"/>
            </a:solidFill>
            <a:headEnd type="triangle"/>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4269972" y="5703154"/>
            <a:ext cx="324828" cy="0"/>
          </a:xfrm>
          <a:prstGeom prst="straightConnector1">
            <a:avLst/>
          </a:prstGeom>
          <a:ln w="63500">
            <a:solidFill>
              <a:schemeClr val="accent2"/>
            </a:solidFill>
            <a:headEnd type="triangle"/>
            <a:tailEnd type="none" w="med" len="med"/>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2886137" y="5987357"/>
            <a:ext cx="2639934"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1" u="none" strike="noStrike" kern="1200" cap="none" spc="0" normalizeH="0" baseline="0" noProof="0" dirty="0">
                <a:ln>
                  <a:noFill/>
                </a:ln>
                <a:solidFill>
                  <a:srgbClr val="C0504D"/>
                </a:solidFill>
                <a:effectLst/>
                <a:uLnTx/>
                <a:uFillTx/>
                <a:latin typeface="Calibri"/>
                <a:ea typeface="Dotum" pitchFamily="34" charset="-127"/>
                <a:cs typeface="+mn-cs"/>
              </a:rPr>
              <a:t>Very close</a:t>
            </a:r>
            <a:endParaRPr kumimoji="0" lang="ko-KR" altLang="ko-KR" sz="3200" b="0" i="1" u="none" strike="noStrike" kern="1200" cap="none" spc="0" normalizeH="0" baseline="0" noProof="0" dirty="0">
              <a:ln>
                <a:noFill/>
              </a:ln>
              <a:solidFill>
                <a:srgbClr val="C0504D"/>
              </a:solidFill>
              <a:effectLst/>
              <a:uLnTx/>
              <a:uFillTx/>
              <a:latin typeface="Calibri"/>
              <a:ea typeface="Dotum" pitchFamily="34" charset="-127"/>
              <a:cs typeface="+mn-cs"/>
            </a:endParaRPr>
          </a:p>
        </p:txBody>
      </p:sp>
    </p:spTree>
    <p:extLst>
      <p:ext uri="{BB962C8B-B14F-4D97-AF65-F5344CB8AC3E}">
        <p14:creationId xmlns:p14="http://schemas.microsoft.com/office/powerpoint/2010/main" val="60583532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ROR result</a:t>
            </a:r>
          </a:p>
        </p:txBody>
      </p:sp>
      <p:sp>
        <p:nvSpPr>
          <p:cNvPr id="4" name="Slide Number Placeholder 3"/>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169</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graphicFrame>
        <p:nvGraphicFramePr>
          <p:cNvPr id="8" name="Chart 7"/>
          <p:cNvGraphicFramePr/>
          <p:nvPr/>
        </p:nvGraphicFramePr>
        <p:xfrm>
          <a:off x="0" y="950976"/>
          <a:ext cx="9144000" cy="55053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6342521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1"/>
          <p:cNvSpPr/>
          <p:nvPr/>
        </p:nvSpPr>
        <p:spPr>
          <a:xfrm>
            <a:off x="3477916" y="2971570"/>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1" name="Freeform 10"/>
          <p:cNvSpPr/>
          <p:nvPr/>
        </p:nvSpPr>
        <p:spPr>
          <a:xfrm>
            <a:off x="5313680" y="4714240"/>
            <a:ext cx="711200" cy="1107440"/>
          </a:xfrm>
          <a:custGeom>
            <a:avLst/>
            <a:gdLst>
              <a:gd name="connsiteX0" fmla="*/ 0 w 711200"/>
              <a:gd name="connsiteY0" fmla="*/ 1107440 h 1107440"/>
              <a:gd name="connsiteX1" fmla="*/ 0 w 711200"/>
              <a:gd name="connsiteY1" fmla="*/ 1107440 h 1107440"/>
              <a:gd name="connsiteX2" fmla="*/ 416560 w 711200"/>
              <a:gd name="connsiteY2" fmla="*/ 0 h 1107440"/>
              <a:gd name="connsiteX3" fmla="*/ 416560 w 711200"/>
              <a:gd name="connsiteY3" fmla="*/ 0 h 1107440"/>
              <a:gd name="connsiteX4" fmla="*/ 711200 w 711200"/>
              <a:gd name="connsiteY4" fmla="*/ 1107440 h 1107440"/>
              <a:gd name="connsiteX5" fmla="*/ 0 w 711200"/>
              <a:gd name="connsiteY5" fmla="*/ 1107440 h 110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200" h="1107440">
                <a:moveTo>
                  <a:pt x="0" y="1107440"/>
                </a:moveTo>
                <a:lnTo>
                  <a:pt x="0" y="1107440"/>
                </a:lnTo>
                <a:lnTo>
                  <a:pt x="416560" y="0"/>
                </a:lnTo>
                <a:lnTo>
                  <a:pt x="416560" y="0"/>
                </a:lnTo>
                <a:lnTo>
                  <a:pt x="711200" y="1107440"/>
                </a:lnTo>
                <a:lnTo>
                  <a:pt x="0" y="110744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Freeform 7"/>
          <p:cNvSpPr/>
          <p:nvPr/>
        </p:nvSpPr>
        <p:spPr>
          <a:xfrm>
            <a:off x="2702560" y="5273040"/>
            <a:ext cx="284480" cy="558800"/>
          </a:xfrm>
          <a:custGeom>
            <a:avLst/>
            <a:gdLst>
              <a:gd name="connsiteX0" fmla="*/ 0 w 284480"/>
              <a:gd name="connsiteY0" fmla="*/ 558800 h 558800"/>
              <a:gd name="connsiteX1" fmla="*/ 0 w 284480"/>
              <a:gd name="connsiteY1" fmla="*/ 558800 h 558800"/>
              <a:gd name="connsiteX2" fmla="*/ 40640 w 284480"/>
              <a:gd name="connsiteY2" fmla="*/ 396240 h 558800"/>
              <a:gd name="connsiteX3" fmla="*/ 71120 w 284480"/>
              <a:gd name="connsiteY3" fmla="*/ 365760 h 558800"/>
              <a:gd name="connsiteX4" fmla="*/ 101600 w 284480"/>
              <a:gd name="connsiteY4" fmla="*/ 274320 h 558800"/>
              <a:gd name="connsiteX5" fmla="*/ 111760 w 284480"/>
              <a:gd name="connsiteY5" fmla="*/ 233680 h 558800"/>
              <a:gd name="connsiteX6" fmla="*/ 132080 w 284480"/>
              <a:gd name="connsiteY6" fmla="*/ 172720 h 558800"/>
              <a:gd name="connsiteX7" fmla="*/ 142240 w 284480"/>
              <a:gd name="connsiteY7" fmla="*/ 142240 h 558800"/>
              <a:gd name="connsiteX8" fmla="*/ 152400 w 284480"/>
              <a:gd name="connsiteY8" fmla="*/ 81280 h 558800"/>
              <a:gd name="connsiteX9" fmla="*/ 162560 w 284480"/>
              <a:gd name="connsiteY9" fmla="*/ 50800 h 558800"/>
              <a:gd name="connsiteX10" fmla="*/ 162560 w 284480"/>
              <a:gd name="connsiteY10" fmla="*/ 0 h 558800"/>
              <a:gd name="connsiteX11" fmla="*/ 162560 w 284480"/>
              <a:gd name="connsiteY11" fmla="*/ 0 h 558800"/>
              <a:gd name="connsiteX12" fmla="*/ 284480 w 284480"/>
              <a:gd name="connsiteY12" fmla="*/ 548640 h 558800"/>
              <a:gd name="connsiteX13" fmla="*/ 0 w 284480"/>
              <a:gd name="connsiteY13"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480" h="558800">
                <a:moveTo>
                  <a:pt x="0" y="558800"/>
                </a:moveTo>
                <a:lnTo>
                  <a:pt x="0" y="558800"/>
                </a:lnTo>
                <a:cubicBezTo>
                  <a:pt x="3711" y="542101"/>
                  <a:pt x="29081" y="419358"/>
                  <a:pt x="40640" y="396240"/>
                </a:cubicBezTo>
                <a:cubicBezTo>
                  <a:pt x="47066" y="383389"/>
                  <a:pt x="60960" y="375920"/>
                  <a:pt x="71120" y="365760"/>
                </a:cubicBezTo>
                <a:cubicBezTo>
                  <a:pt x="93386" y="254432"/>
                  <a:pt x="65545" y="370467"/>
                  <a:pt x="101600" y="274320"/>
                </a:cubicBezTo>
                <a:cubicBezTo>
                  <a:pt x="106503" y="261245"/>
                  <a:pt x="107748" y="247055"/>
                  <a:pt x="111760" y="233680"/>
                </a:cubicBezTo>
                <a:cubicBezTo>
                  <a:pt x="117915" y="213164"/>
                  <a:pt x="125307" y="193040"/>
                  <a:pt x="132080" y="172720"/>
                </a:cubicBezTo>
                <a:cubicBezTo>
                  <a:pt x="135467" y="162560"/>
                  <a:pt x="140479" y="152804"/>
                  <a:pt x="142240" y="142240"/>
                </a:cubicBezTo>
                <a:cubicBezTo>
                  <a:pt x="145627" y="121920"/>
                  <a:pt x="147931" y="101390"/>
                  <a:pt x="152400" y="81280"/>
                </a:cubicBezTo>
                <a:cubicBezTo>
                  <a:pt x="154723" y="70825"/>
                  <a:pt x="161232" y="61427"/>
                  <a:pt x="162560" y="50800"/>
                </a:cubicBezTo>
                <a:cubicBezTo>
                  <a:pt x="164660" y="33997"/>
                  <a:pt x="162560" y="16933"/>
                  <a:pt x="162560" y="0"/>
                </a:cubicBezTo>
                <a:lnTo>
                  <a:pt x="162560" y="0"/>
                </a:lnTo>
                <a:lnTo>
                  <a:pt x="284480" y="548640"/>
                </a:lnTo>
                <a:lnTo>
                  <a:pt x="0" y="55880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itle 2"/>
          <p:cNvSpPr>
            <a:spLocks noGrp="1"/>
          </p:cNvSpPr>
          <p:nvPr>
            <p:ph type="title"/>
          </p:nvPr>
        </p:nvSpPr>
        <p:spPr/>
        <p:txBody>
          <a:bodyPr>
            <a:normAutofit/>
          </a:bodyPr>
          <a:lstStyle/>
          <a:p>
            <a:r>
              <a:rPr lang="en-US" dirty="0"/>
              <a:t>Optimal Read Reference Voltage (OPT)</a:t>
            </a:r>
          </a:p>
        </p:txBody>
      </p:sp>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17</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mn-ea"/>
              <a:cs typeface="+mn-cs"/>
            </a:endParaRPr>
          </a:p>
        </p:txBody>
      </p:sp>
      <p:sp>
        <p:nvSpPr>
          <p:cNvPr id="5" name="Rectangle 4"/>
          <p:cNvSpPr/>
          <p:nvPr/>
        </p:nvSpPr>
        <p:spPr>
          <a:xfrm>
            <a:off x="6183084" y="582385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13" name="Straight Arrow Connector 12"/>
          <p:cNvCxnSpPr/>
          <p:nvPr/>
        </p:nvCxnSpPr>
        <p:spPr>
          <a:xfrm flipV="1">
            <a:off x="87084" y="1904999"/>
            <a:ext cx="0" cy="3918858"/>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30626" y="1407143"/>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5" name="Rectangle 14"/>
          <p:cNvSpPr/>
          <p:nvPr/>
        </p:nvSpPr>
        <p:spPr>
          <a:xfrm>
            <a:off x="432742" y="1695471"/>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P1</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(10)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6" name="Rectangle 15"/>
          <p:cNvSpPr/>
          <p:nvPr/>
        </p:nvSpPr>
        <p:spPr>
          <a:xfrm>
            <a:off x="3605863" y="1695471"/>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7" name="Rectangle 16"/>
          <p:cNvSpPr/>
          <p:nvPr/>
        </p:nvSpPr>
        <p:spPr>
          <a:xfrm>
            <a:off x="6651041" y="1695471"/>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(01)</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18" name="Straight Connector 17"/>
          <p:cNvCxnSpPr/>
          <p:nvPr/>
        </p:nvCxnSpPr>
        <p:spPr>
          <a:xfrm flipH="1">
            <a:off x="3130406" y="2933925"/>
            <a:ext cx="1" cy="2886311"/>
          </a:xfrm>
          <a:prstGeom prst="line">
            <a:avLst/>
          </a:prstGeom>
          <a:ln w="635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6183084" y="2933925"/>
            <a:ext cx="1" cy="2888227"/>
          </a:xfrm>
          <a:prstGeom prst="line">
            <a:avLst/>
          </a:prstGeom>
          <a:ln w="635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Freeform 20"/>
          <p:cNvSpPr/>
          <p:nvPr/>
        </p:nvSpPr>
        <p:spPr>
          <a:xfrm>
            <a:off x="304795" y="2971571"/>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3" name="Freeform 22"/>
          <p:cNvSpPr/>
          <p:nvPr/>
        </p:nvSpPr>
        <p:spPr>
          <a:xfrm>
            <a:off x="6517852" y="2971569"/>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8" name="Freeform 27"/>
          <p:cNvSpPr/>
          <p:nvPr/>
        </p:nvSpPr>
        <p:spPr>
          <a:xfrm>
            <a:off x="7121" y="3240014"/>
            <a:ext cx="2982010" cy="258211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9" name="Freeform 28"/>
          <p:cNvSpPr/>
          <p:nvPr/>
        </p:nvSpPr>
        <p:spPr>
          <a:xfrm>
            <a:off x="2723473" y="3342277"/>
            <a:ext cx="3294470" cy="2479831"/>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30" name="Freeform 29"/>
          <p:cNvSpPr/>
          <p:nvPr/>
        </p:nvSpPr>
        <p:spPr>
          <a:xfrm>
            <a:off x="5322617" y="3456183"/>
            <a:ext cx="3603908" cy="2365951"/>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4" name="Rectangle 23"/>
          <p:cNvSpPr/>
          <p:nvPr/>
        </p:nvSpPr>
        <p:spPr>
          <a:xfrm rot="16200000">
            <a:off x="2191732" y="1643819"/>
            <a:ext cx="1999268"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a:ln>
                  <a:noFill/>
                </a:ln>
                <a:solidFill>
                  <a:prstClr val="white">
                    <a:lumMod val="75000"/>
                  </a:prstClr>
                </a:solidFill>
                <a:effectLst/>
                <a:uLnTx/>
                <a:uFillTx/>
                <a:latin typeface="Calibri"/>
                <a:ea typeface="Dotum" pitchFamily="34" charset="-127"/>
                <a:cs typeface="+mn-cs"/>
              </a:rPr>
              <a:t>P1-P2 </a:t>
            </a:r>
            <a:r>
              <a:rPr kumimoji="0" lang="en-US" altLang="ko-KR" sz="3200" b="0" i="0" u="none" strike="noStrike" kern="1200" cap="none" spc="-150" normalizeH="0" baseline="0" noProof="0" dirty="0" err="1">
                <a:ln>
                  <a:noFill/>
                </a:ln>
                <a:solidFill>
                  <a:prstClr val="white">
                    <a:lumMod val="75000"/>
                  </a:prstClr>
                </a:solidFill>
                <a:effectLst/>
                <a:uLnTx/>
                <a:uFillTx/>
                <a:latin typeface="Calibri"/>
                <a:ea typeface="Dotum" pitchFamily="34" charset="-127"/>
                <a:cs typeface="+mn-cs"/>
              </a:rPr>
              <a:t>V</a:t>
            </a:r>
            <a:r>
              <a:rPr kumimoji="0" lang="en-US" altLang="ko-KR" sz="3200" b="0" i="0" u="none" strike="noStrike" kern="1200" cap="none" spc="-150" normalizeH="0" baseline="-25000" noProof="0" dirty="0" err="1">
                <a:ln>
                  <a:noFill/>
                </a:ln>
                <a:solidFill>
                  <a:prstClr val="white">
                    <a:lumMod val="75000"/>
                  </a:prstClr>
                </a:solidFill>
                <a:effectLst/>
                <a:uLnTx/>
                <a:uFillTx/>
                <a:latin typeface="Calibri"/>
                <a:ea typeface="Dotum" pitchFamily="34" charset="-127"/>
                <a:cs typeface="+mn-cs"/>
              </a:rPr>
              <a:t>ref</a:t>
            </a:r>
            <a:endParaRPr kumimoji="0" lang="ko-KR" altLang="ko-KR" sz="3200" b="0" i="0" u="none" strike="noStrike" kern="1200" cap="none" spc="-150" normalizeH="0" baseline="0" noProof="0" dirty="0">
              <a:ln>
                <a:noFill/>
              </a:ln>
              <a:solidFill>
                <a:prstClr val="white">
                  <a:lumMod val="75000"/>
                </a:prstClr>
              </a:solidFill>
              <a:effectLst/>
              <a:uLnTx/>
              <a:uFillTx/>
              <a:latin typeface="Calibri"/>
              <a:ea typeface="Dotum" pitchFamily="34" charset="-127"/>
              <a:cs typeface="+mn-cs"/>
            </a:endParaRPr>
          </a:p>
        </p:txBody>
      </p:sp>
      <p:sp>
        <p:nvSpPr>
          <p:cNvPr id="25" name="Rectangle 24"/>
          <p:cNvSpPr/>
          <p:nvPr/>
        </p:nvSpPr>
        <p:spPr>
          <a:xfrm rot="16200000">
            <a:off x="5183450" y="1641903"/>
            <a:ext cx="1999268"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a:ln>
                  <a:noFill/>
                </a:ln>
                <a:solidFill>
                  <a:prstClr val="white">
                    <a:lumMod val="75000"/>
                  </a:prstClr>
                </a:solidFill>
                <a:effectLst/>
                <a:uLnTx/>
                <a:uFillTx/>
                <a:latin typeface="Calibri"/>
                <a:ea typeface="Dotum" pitchFamily="34" charset="-127"/>
                <a:cs typeface="+mn-cs"/>
              </a:rPr>
              <a:t>P2-P3 </a:t>
            </a:r>
            <a:r>
              <a:rPr kumimoji="0" lang="en-US" altLang="ko-KR" sz="3200" b="0" i="0" u="none" strike="noStrike" kern="1200" cap="none" spc="-150" normalizeH="0" baseline="0" noProof="0" dirty="0" err="1">
                <a:ln>
                  <a:noFill/>
                </a:ln>
                <a:solidFill>
                  <a:prstClr val="white">
                    <a:lumMod val="75000"/>
                  </a:prstClr>
                </a:solidFill>
                <a:effectLst/>
                <a:uLnTx/>
                <a:uFillTx/>
                <a:latin typeface="Calibri"/>
                <a:ea typeface="Dotum" pitchFamily="34" charset="-127"/>
                <a:cs typeface="+mn-cs"/>
              </a:rPr>
              <a:t>V</a:t>
            </a:r>
            <a:r>
              <a:rPr kumimoji="0" lang="en-US" altLang="ko-KR" sz="3200" b="0" i="0" u="none" strike="noStrike" kern="1200" cap="none" spc="-150" normalizeH="0" baseline="-25000" noProof="0" dirty="0" err="1">
                <a:ln>
                  <a:noFill/>
                </a:ln>
                <a:solidFill>
                  <a:prstClr val="white">
                    <a:lumMod val="75000"/>
                  </a:prstClr>
                </a:solidFill>
                <a:effectLst/>
                <a:uLnTx/>
                <a:uFillTx/>
                <a:latin typeface="Calibri"/>
                <a:ea typeface="Dotum" pitchFamily="34" charset="-127"/>
                <a:cs typeface="+mn-cs"/>
              </a:rPr>
              <a:t>ref</a:t>
            </a:r>
            <a:endParaRPr kumimoji="0" lang="ko-KR" altLang="ko-KR" sz="3200" b="0" i="0" u="none" strike="noStrike" kern="1200" cap="none" spc="-150" normalizeH="0" baseline="0" noProof="0" dirty="0">
              <a:ln>
                <a:noFill/>
              </a:ln>
              <a:solidFill>
                <a:prstClr val="white">
                  <a:lumMod val="75000"/>
                </a:prstClr>
              </a:solidFill>
              <a:effectLst/>
              <a:uLnTx/>
              <a:uFillTx/>
              <a:latin typeface="Calibri"/>
              <a:ea typeface="Dotum" pitchFamily="34" charset="-127"/>
              <a:cs typeface="+mn-cs"/>
            </a:endParaRPr>
          </a:p>
        </p:txBody>
      </p:sp>
      <p:cxnSp>
        <p:nvCxnSpPr>
          <p:cNvPr id="26" name="Straight Connector 25"/>
          <p:cNvCxnSpPr/>
          <p:nvPr/>
        </p:nvCxnSpPr>
        <p:spPr>
          <a:xfrm flipH="1">
            <a:off x="2884891" y="2933925"/>
            <a:ext cx="1" cy="2886311"/>
          </a:xfrm>
          <a:prstGeom prst="line">
            <a:avLst/>
          </a:prstGeom>
          <a:ln w="635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5732954" y="2933925"/>
            <a:ext cx="1" cy="2888227"/>
          </a:xfrm>
          <a:prstGeom prst="line">
            <a:avLst/>
          </a:prstGeom>
          <a:ln w="635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Arrow Connector 3"/>
          <p:cNvCxnSpPr/>
          <p:nvPr/>
        </p:nvCxnSpPr>
        <p:spPr>
          <a:xfrm>
            <a:off x="54430" y="582385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Rectangle 35"/>
          <p:cNvSpPr/>
          <p:nvPr/>
        </p:nvSpPr>
        <p:spPr>
          <a:xfrm rot="16200000">
            <a:off x="1798503" y="1642571"/>
            <a:ext cx="1999268"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a:ln>
                  <a:noFill/>
                </a:ln>
                <a:solidFill>
                  <a:srgbClr val="C0504D"/>
                </a:solidFill>
                <a:effectLst/>
                <a:uLnTx/>
                <a:uFillTx/>
                <a:latin typeface="Calibri"/>
                <a:ea typeface="Dotum" pitchFamily="34" charset="-127"/>
                <a:cs typeface="+mn-cs"/>
              </a:rPr>
              <a:t>P1-P2 OPT</a:t>
            </a:r>
            <a:endParaRPr kumimoji="0" lang="ko-KR" altLang="ko-KR" sz="3200" b="0" i="0" u="none" strike="noStrike" kern="1200" cap="none" spc="-150" normalizeH="0" baseline="0" noProof="0" dirty="0">
              <a:ln>
                <a:noFill/>
              </a:ln>
              <a:solidFill>
                <a:srgbClr val="C0504D"/>
              </a:solidFill>
              <a:effectLst/>
              <a:uLnTx/>
              <a:uFillTx/>
              <a:latin typeface="Calibri"/>
              <a:ea typeface="Dotum" pitchFamily="34" charset="-127"/>
              <a:cs typeface="+mn-cs"/>
            </a:endParaRPr>
          </a:p>
        </p:txBody>
      </p:sp>
      <p:sp>
        <p:nvSpPr>
          <p:cNvPr id="37" name="Rectangle 36"/>
          <p:cNvSpPr/>
          <p:nvPr/>
        </p:nvSpPr>
        <p:spPr>
          <a:xfrm rot="16200000">
            <a:off x="4730776" y="1655736"/>
            <a:ext cx="1999268"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a:ln>
                  <a:noFill/>
                </a:ln>
                <a:solidFill>
                  <a:srgbClr val="C0504D"/>
                </a:solidFill>
                <a:effectLst/>
                <a:uLnTx/>
                <a:uFillTx/>
                <a:latin typeface="Calibri"/>
                <a:ea typeface="Dotum" pitchFamily="34" charset="-127"/>
                <a:cs typeface="+mn-cs"/>
              </a:rPr>
              <a:t>P2-P3 OPT</a:t>
            </a:r>
            <a:endParaRPr kumimoji="0" lang="ko-KR" altLang="ko-KR" sz="3200" b="0" i="0" u="none" strike="noStrike" kern="1200" cap="none" spc="-150" normalizeH="0" baseline="0" noProof="0" dirty="0">
              <a:ln>
                <a:noFill/>
              </a:ln>
              <a:solidFill>
                <a:srgbClr val="C0504D"/>
              </a:solidFill>
              <a:effectLst/>
              <a:uLnTx/>
              <a:uFillTx/>
              <a:latin typeface="Calibri"/>
              <a:ea typeface="Dotum" pitchFamily="34" charset="-127"/>
              <a:cs typeface="+mn-cs"/>
            </a:endParaRPr>
          </a:p>
        </p:txBody>
      </p:sp>
      <p:sp>
        <p:nvSpPr>
          <p:cNvPr id="41" name="Rectangle 40"/>
          <p:cNvSpPr/>
          <p:nvPr/>
        </p:nvSpPr>
        <p:spPr>
          <a:xfrm>
            <a:off x="2309138" y="6048577"/>
            <a:ext cx="4166334"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1" u="none" strike="noStrike" kern="1200" cap="none" spc="0" normalizeH="0" baseline="0" noProof="0" dirty="0">
                <a:ln>
                  <a:noFill/>
                </a:ln>
                <a:solidFill>
                  <a:srgbClr val="C0504D"/>
                </a:solidFill>
                <a:effectLst/>
                <a:uLnTx/>
                <a:uFillTx/>
                <a:latin typeface="Calibri"/>
                <a:ea typeface="Dotum" pitchFamily="34" charset="-127"/>
                <a:cs typeface="+mn-cs"/>
              </a:rPr>
              <a:t>Minimal raw bit errors</a:t>
            </a:r>
            <a:endParaRPr kumimoji="0" lang="ko-KR" altLang="ko-KR" sz="3200" b="0" i="1" u="none" strike="noStrike" kern="1200" cap="none" spc="0" normalizeH="0" baseline="0" noProof="0" dirty="0">
              <a:ln>
                <a:noFill/>
              </a:ln>
              <a:solidFill>
                <a:srgbClr val="C0504D"/>
              </a:solidFill>
              <a:effectLst/>
              <a:uLnTx/>
              <a:uFillTx/>
              <a:latin typeface="Calibri"/>
              <a:ea typeface="Dotum" pitchFamily="34" charset="-127"/>
              <a:cs typeface="+mn-cs"/>
            </a:endParaRPr>
          </a:p>
        </p:txBody>
      </p:sp>
      <p:cxnSp>
        <p:nvCxnSpPr>
          <p:cNvPr id="42" name="Straight Arrow Connector 41"/>
          <p:cNvCxnSpPr>
            <a:stCxn id="41" idx="0"/>
          </p:cNvCxnSpPr>
          <p:nvPr/>
        </p:nvCxnSpPr>
        <p:spPr>
          <a:xfrm flipH="1" flipV="1">
            <a:off x="2898978" y="5708893"/>
            <a:ext cx="1493327" cy="339684"/>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41" idx="0"/>
          </p:cNvCxnSpPr>
          <p:nvPr/>
        </p:nvCxnSpPr>
        <p:spPr>
          <a:xfrm flipV="1">
            <a:off x="4392305" y="5578091"/>
            <a:ext cx="1109335" cy="470486"/>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54429" y="787445"/>
            <a:ext cx="8927853"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After some retention loss:</a:t>
            </a:r>
          </a:p>
        </p:txBody>
      </p:sp>
    </p:spTree>
    <p:extLst>
      <p:ext uri="{BB962C8B-B14F-4D97-AF65-F5344CB8AC3E}">
        <p14:creationId xmlns:p14="http://schemas.microsoft.com/office/powerpoint/2010/main" val="2388740931"/>
      </p:ext>
    </p:extLst>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4400" dirty="0"/>
              <a:t>Retention optimized reading</a:t>
            </a:r>
          </a:p>
        </p:txBody>
      </p:sp>
      <p:sp>
        <p:nvSpPr>
          <p:cNvPr id="5" name="Content Placeholder 4"/>
          <p:cNvSpPr>
            <a:spLocks noGrp="1"/>
          </p:cNvSpPr>
          <p:nvPr>
            <p:ph sz="quarter" idx="11"/>
          </p:nvPr>
        </p:nvSpPr>
        <p:spPr/>
        <p:txBody>
          <a:bodyPr/>
          <a:lstStyle/>
          <a:p>
            <a:pPr marL="0" indent="0">
              <a:buNone/>
            </a:pPr>
            <a:r>
              <a:rPr lang="en-US" dirty="0"/>
              <a:t>Retention loss </a:t>
            </a:r>
            <a:r>
              <a:rPr lang="en-US" dirty="0">
                <a:sym typeface="Wingdings" panose="05000000000000000000" pitchFamily="2" charset="2"/>
              </a:rPr>
              <a:t> </a:t>
            </a:r>
            <a:r>
              <a:rPr lang="en-US" dirty="0"/>
              <a:t>longer read latency</a:t>
            </a:r>
          </a:p>
          <a:p>
            <a:pPr marL="0" indent="0">
              <a:buNone/>
            </a:pPr>
            <a:r>
              <a:rPr lang="en-US" dirty="0"/>
              <a:t>Optimal read reference voltage (OPT)</a:t>
            </a:r>
          </a:p>
          <a:p>
            <a:pPr marL="0" indent="0">
              <a:buNone/>
            </a:pPr>
            <a:r>
              <a:rPr lang="en-US" dirty="0">
                <a:sym typeface="Wingdings" panose="05000000000000000000" pitchFamily="2" charset="2"/>
              </a:rPr>
              <a:t></a:t>
            </a:r>
            <a:r>
              <a:rPr lang="en-US" dirty="0"/>
              <a:t> Shortest read latency</a:t>
            </a:r>
          </a:p>
          <a:p>
            <a:pPr marL="0" indent="0">
              <a:buNone/>
            </a:pPr>
            <a:r>
              <a:rPr lang="en-US" dirty="0"/>
              <a:t>    </a:t>
            </a:r>
            <a:r>
              <a:rPr lang="en-US" dirty="0">
                <a:sym typeface="Wingdings" panose="05000000000000000000" pitchFamily="2" charset="2"/>
              </a:rPr>
              <a:t> Decreases gradually over time (retention)</a:t>
            </a:r>
          </a:p>
          <a:p>
            <a:pPr marL="0" indent="0">
              <a:buNone/>
            </a:pPr>
            <a:r>
              <a:rPr lang="en-US" dirty="0">
                <a:sym typeface="Wingdings" panose="05000000000000000000" pitchFamily="2" charset="2"/>
              </a:rPr>
              <a:t>         Learn OPT periodically</a:t>
            </a:r>
          </a:p>
          <a:p>
            <a:pPr marL="0" indent="0">
              <a:buNone/>
            </a:pPr>
            <a:r>
              <a:rPr lang="en-US" dirty="0">
                <a:sym typeface="Wingdings" panose="05000000000000000000" pitchFamily="2" charset="2"/>
              </a:rPr>
              <a:t>             Minimize read-retry &amp; RBER</a:t>
            </a:r>
          </a:p>
          <a:p>
            <a:pPr marL="0" indent="0">
              <a:buNone/>
            </a:pPr>
            <a:r>
              <a:rPr lang="en-US" dirty="0">
                <a:sym typeface="Wingdings" panose="05000000000000000000" pitchFamily="2" charset="2"/>
              </a:rPr>
              <a:t>                 Shorter read latency</a:t>
            </a:r>
          </a:p>
        </p:txBody>
      </p:sp>
      <p:sp>
        <p:nvSpPr>
          <p:cNvPr id="3" name="Slide Number Placeholder 2"/>
          <p:cNvSpPr>
            <a:spLocks noGrp="1"/>
          </p:cNvSpPr>
          <p:nvPr>
            <p:ph type="sldNum" sz="quarter" idx="14"/>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kumimoji="0" lang="en-US" sz="1600" b="0" i="0" u="none" strike="noStrike" kern="1200" cap="none" spc="0" normalizeH="0" baseline="0" noProof="0" smtClean="0">
                <a:ln>
                  <a:noFill/>
                </a:ln>
                <a:solidFill>
                  <a:prstClr val="black">
                    <a:lumMod val="65000"/>
                    <a:lumOff val="35000"/>
                  </a:prstClr>
                </a:solidFill>
                <a:effectLst/>
                <a:uLnTx/>
                <a:uFillTx/>
                <a:latin typeface="Calibri"/>
                <a:ea typeface="ＭＳ Ｐゴシック" panose="020B0600070205080204" pitchFamily="34"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170</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011070737"/>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171</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6" name="Rounded Rectangle 5"/>
          <p:cNvSpPr/>
          <p:nvPr/>
        </p:nvSpPr>
        <p:spPr>
          <a:xfrm>
            <a:off x="0" y="1357337"/>
            <a:ext cx="2980944" cy="109728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prstClr val="white"/>
                </a:solidFill>
                <a:effectLst/>
                <a:uLnTx/>
                <a:uFillTx/>
                <a:latin typeface="Calibri"/>
                <a:ea typeface="+mn-ea"/>
                <a:cs typeface="+mn-cs"/>
              </a:rPr>
              <a:t>Characterize</a:t>
            </a:r>
            <a:r>
              <a:rPr kumimoji="0" lang="en-US" sz="3600" b="0" i="0" u="none" strike="noStrike" kern="1200" cap="none" spc="0" normalizeH="0" baseline="0" noProof="0" dirty="0">
                <a:ln>
                  <a:noFill/>
                </a:ln>
                <a:solidFill>
                  <a:prstClr val="white"/>
                </a:solidFill>
                <a:effectLst/>
                <a:uLnTx/>
                <a:uFillTx/>
                <a:latin typeface="Calibri"/>
                <a:ea typeface="+mn-ea"/>
                <a:cs typeface="+mn-cs"/>
              </a:rPr>
              <a:t> </a:t>
            </a:r>
          </a:p>
        </p:txBody>
      </p:sp>
      <p:sp>
        <p:nvSpPr>
          <p:cNvPr id="8" name="Rounded Rectangle 7"/>
          <p:cNvSpPr/>
          <p:nvPr/>
        </p:nvSpPr>
        <p:spPr>
          <a:xfrm>
            <a:off x="0" y="4743201"/>
            <a:ext cx="2980944" cy="109728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prstClr val="white"/>
                </a:solidFill>
                <a:effectLst/>
                <a:uLnTx/>
                <a:uFillTx/>
                <a:latin typeface="Calibri"/>
                <a:ea typeface="+mn-ea"/>
                <a:cs typeface="+mn-cs"/>
              </a:rPr>
              <a:t>Recover</a:t>
            </a:r>
            <a:r>
              <a:rPr kumimoji="0" lang="en-US" sz="3600" b="0" i="0" u="none" strike="noStrike" kern="1200" cap="none" spc="0" normalizeH="0" baseline="0" noProof="0" dirty="0">
                <a:ln>
                  <a:noFill/>
                </a:ln>
                <a:solidFill>
                  <a:prstClr val="white"/>
                </a:solidFill>
                <a:effectLst/>
                <a:uLnTx/>
                <a:uFillTx/>
                <a:latin typeface="Calibri"/>
                <a:ea typeface="+mn-ea"/>
                <a:cs typeface="+mn-cs"/>
              </a:rPr>
              <a:t> </a:t>
            </a:r>
          </a:p>
        </p:txBody>
      </p:sp>
      <p:sp>
        <p:nvSpPr>
          <p:cNvPr id="9" name="Rounded Rectangle 8"/>
          <p:cNvSpPr/>
          <p:nvPr/>
        </p:nvSpPr>
        <p:spPr>
          <a:xfrm>
            <a:off x="0" y="3050269"/>
            <a:ext cx="2980944" cy="109728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prstClr val="white"/>
                </a:solidFill>
                <a:effectLst/>
                <a:uLnTx/>
                <a:uFillTx/>
                <a:latin typeface="Calibri"/>
                <a:ea typeface="+mn-ea"/>
                <a:cs typeface="+mn-cs"/>
              </a:rPr>
              <a:t>Optimize</a:t>
            </a:r>
            <a:r>
              <a:rPr kumimoji="0" lang="en-US" sz="3600" b="0" i="0" u="none" strike="noStrike" kern="1200" cap="none" spc="0" normalizeH="0" baseline="0" noProof="0" dirty="0">
                <a:ln>
                  <a:noFill/>
                </a:ln>
                <a:solidFill>
                  <a:prstClr val="white"/>
                </a:solidFill>
                <a:effectLst/>
                <a:uLnTx/>
                <a:uFillTx/>
                <a:latin typeface="Calibri"/>
                <a:ea typeface="+mn-ea"/>
                <a:cs typeface="+mn-cs"/>
              </a:rPr>
              <a:t> </a:t>
            </a:r>
          </a:p>
        </p:txBody>
      </p:sp>
      <p:sp>
        <p:nvSpPr>
          <p:cNvPr id="2" name="Rectangle 1"/>
          <p:cNvSpPr/>
          <p:nvPr/>
        </p:nvSpPr>
        <p:spPr>
          <a:xfrm>
            <a:off x="2980944" y="1607101"/>
            <a:ext cx="6151171"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lumMod val="85000"/>
                  </a:prstClr>
                </a:solidFill>
                <a:effectLst/>
                <a:uLnTx/>
                <a:uFillTx/>
                <a:latin typeface="Calibri"/>
                <a:ea typeface="ＭＳ Ｐゴシック" panose="020B0600070205080204" pitchFamily="34" charset="-128"/>
                <a:cs typeface="+mn-cs"/>
              </a:rPr>
              <a:t>retention loss in real NAND chip</a:t>
            </a:r>
          </a:p>
        </p:txBody>
      </p:sp>
      <p:sp>
        <p:nvSpPr>
          <p:cNvPr id="4" name="Rectangle 3"/>
          <p:cNvSpPr/>
          <p:nvPr/>
        </p:nvSpPr>
        <p:spPr>
          <a:xfrm>
            <a:off x="2980944" y="3275743"/>
            <a:ext cx="5827108"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lumMod val="85000"/>
                  </a:prstClr>
                </a:solidFill>
                <a:effectLst/>
                <a:uLnTx/>
                <a:uFillTx/>
                <a:latin typeface="Calibri"/>
                <a:ea typeface="ＭＳ Ｐゴシック" panose="020B0600070205080204" pitchFamily="34" charset="-128"/>
                <a:cs typeface="+mn-cs"/>
              </a:rPr>
              <a:t>read performance for old data</a:t>
            </a:r>
          </a:p>
        </p:txBody>
      </p:sp>
      <p:sp>
        <p:nvSpPr>
          <p:cNvPr id="5" name="Rectangle 4"/>
          <p:cNvSpPr/>
          <p:nvPr/>
        </p:nvSpPr>
        <p:spPr>
          <a:xfrm>
            <a:off x="2980944" y="4968675"/>
            <a:ext cx="4005584"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old data after failure</a:t>
            </a:r>
          </a:p>
        </p:txBody>
      </p:sp>
      <p:cxnSp>
        <p:nvCxnSpPr>
          <p:cNvPr id="10" name="Straight Connector 9"/>
          <p:cNvCxnSpPr/>
          <p:nvPr/>
        </p:nvCxnSpPr>
        <p:spPr>
          <a:xfrm>
            <a:off x="2609096" y="2378400"/>
            <a:ext cx="6534904" cy="0"/>
          </a:xfrm>
          <a:prstGeom prst="line">
            <a:avLst/>
          </a:prstGeom>
          <a:ln w="152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627046" y="4068378"/>
            <a:ext cx="6534904" cy="0"/>
          </a:xfrm>
          <a:prstGeom prst="line">
            <a:avLst/>
          </a:prstGeom>
          <a:ln w="152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627046" y="5761310"/>
            <a:ext cx="6534904" cy="0"/>
          </a:xfrm>
          <a:prstGeom prst="line">
            <a:avLst/>
          </a:prstGeom>
          <a:ln w="152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7904523"/>
      </p:ext>
    </p:extLst>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2328003" y="6049771"/>
            <a:ext cx="4166334" cy="58477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1" u="none" strike="noStrike" kern="1200" cap="none" spc="0" normalizeH="0" baseline="0" noProof="0" dirty="0" err="1">
                <a:ln>
                  <a:noFill/>
                </a:ln>
                <a:solidFill>
                  <a:srgbClr val="C0504D"/>
                </a:solidFill>
                <a:effectLst/>
                <a:uLnTx/>
                <a:uFillTx/>
                <a:latin typeface="Calibri"/>
                <a:ea typeface="Dotum" pitchFamily="34" charset="-127"/>
                <a:cs typeface="+mn-cs"/>
              </a:rPr>
              <a:t>Uncorrectable</a:t>
            </a:r>
            <a:r>
              <a:rPr kumimoji="0" lang="en-US" altLang="ko-KR" sz="3200" b="0" i="1" u="none" strike="noStrike" kern="1200" cap="none" spc="0" normalizeH="0" baseline="0" noProof="0" dirty="0">
                <a:ln>
                  <a:noFill/>
                </a:ln>
                <a:solidFill>
                  <a:srgbClr val="C0504D"/>
                </a:solidFill>
                <a:effectLst/>
                <a:uLnTx/>
                <a:uFillTx/>
                <a:latin typeface="Calibri"/>
                <a:ea typeface="Dotum" pitchFamily="34" charset="-127"/>
                <a:cs typeface="+mn-cs"/>
              </a:rPr>
              <a:t> errors</a:t>
            </a:r>
            <a:endParaRPr kumimoji="0" lang="ko-KR" altLang="ko-KR" sz="3200" b="0" i="1"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21" name="Freeform 20"/>
          <p:cNvSpPr/>
          <p:nvPr/>
        </p:nvSpPr>
        <p:spPr>
          <a:xfrm>
            <a:off x="304795" y="2971571"/>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a:ea typeface="+mn-ea"/>
              <a:cs typeface="+mn-cs"/>
            </a:endParaRPr>
          </a:p>
        </p:txBody>
      </p:sp>
      <p:sp>
        <p:nvSpPr>
          <p:cNvPr id="22" name="Freeform 21"/>
          <p:cNvSpPr/>
          <p:nvPr/>
        </p:nvSpPr>
        <p:spPr>
          <a:xfrm>
            <a:off x="3477916" y="2971570"/>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10" name="Freeform 9"/>
          <p:cNvSpPr/>
          <p:nvPr/>
        </p:nvSpPr>
        <p:spPr>
          <a:xfrm>
            <a:off x="2631440" y="5059680"/>
            <a:ext cx="396240" cy="762000"/>
          </a:xfrm>
          <a:custGeom>
            <a:avLst/>
            <a:gdLst>
              <a:gd name="connsiteX0" fmla="*/ 396240 w 396240"/>
              <a:gd name="connsiteY0" fmla="*/ 762000 h 762000"/>
              <a:gd name="connsiteX1" fmla="*/ 243840 w 396240"/>
              <a:gd name="connsiteY1" fmla="*/ 0 h 762000"/>
              <a:gd name="connsiteX2" fmla="*/ 0 w 396240"/>
              <a:gd name="connsiteY2" fmla="*/ 762000 h 762000"/>
              <a:gd name="connsiteX3" fmla="*/ 396240 w 39624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396240" h="762000">
                <a:moveTo>
                  <a:pt x="396240" y="762000"/>
                </a:moveTo>
                <a:lnTo>
                  <a:pt x="243840" y="0"/>
                </a:lnTo>
                <a:lnTo>
                  <a:pt x="0" y="762000"/>
                </a:lnTo>
                <a:lnTo>
                  <a:pt x="396240" y="76200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1" name="Freeform 10"/>
          <p:cNvSpPr/>
          <p:nvPr/>
        </p:nvSpPr>
        <p:spPr>
          <a:xfrm>
            <a:off x="5283200" y="4734560"/>
            <a:ext cx="650240" cy="1087120"/>
          </a:xfrm>
          <a:custGeom>
            <a:avLst/>
            <a:gdLst>
              <a:gd name="connsiteX0" fmla="*/ 0 w 650240"/>
              <a:gd name="connsiteY0" fmla="*/ 1087120 h 1087120"/>
              <a:gd name="connsiteX1" fmla="*/ 386080 w 650240"/>
              <a:gd name="connsiteY1" fmla="*/ 0 h 1087120"/>
              <a:gd name="connsiteX2" fmla="*/ 650240 w 650240"/>
              <a:gd name="connsiteY2" fmla="*/ 1076960 h 1087120"/>
              <a:gd name="connsiteX3" fmla="*/ 0 w 650240"/>
              <a:gd name="connsiteY3" fmla="*/ 1087120 h 1087120"/>
            </a:gdLst>
            <a:ahLst/>
            <a:cxnLst>
              <a:cxn ang="0">
                <a:pos x="connsiteX0" y="connsiteY0"/>
              </a:cxn>
              <a:cxn ang="0">
                <a:pos x="connsiteX1" y="connsiteY1"/>
              </a:cxn>
              <a:cxn ang="0">
                <a:pos x="connsiteX2" y="connsiteY2"/>
              </a:cxn>
              <a:cxn ang="0">
                <a:pos x="connsiteX3" y="connsiteY3"/>
              </a:cxn>
            </a:cxnLst>
            <a:rect l="l" t="t" r="r" b="b"/>
            <a:pathLst>
              <a:path w="650240" h="1087120">
                <a:moveTo>
                  <a:pt x="0" y="1087120"/>
                </a:moveTo>
                <a:lnTo>
                  <a:pt x="386080" y="0"/>
                </a:lnTo>
                <a:lnTo>
                  <a:pt x="650240" y="1076960"/>
                </a:lnTo>
                <a:lnTo>
                  <a:pt x="0" y="108712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Freeform 8"/>
          <p:cNvSpPr/>
          <p:nvPr/>
        </p:nvSpPr>
        <p:spPr>
          <a:xfrm>
            <a:off x="1743437" y="4100810"/>
            <a:ext cx="1689311" cy="1741550"/>
          </a:xfrm>
          <a:custGeom>
            <a:avLst/>
            <a:gdLst>
              <a:gd name="connsiteX0" fmla="*/ 0 w 1678898"/>
              <a:gd name="connsiteY0" fmla="*/ 1469036 h 1469036"/>
              <a:gd name="connsiteX1" fmla="*/ 809469 w 1678898"/>
              <a:gd name="connsiteY1" fmla="*/ 0 h 1469036"/>
              <a:gd name="connsiteX2" fmla="*/ 1678898 w 1678898"/>
              <a:gd name="connsiteY2" fmla="*/ 1439055 h 1469036"/>
              <a:gd name="connsiteX3" fmla="*/ 0 w 1678898"/>
              <a:gd name="connsiteY3" fmla="*/ 1469036 h 1469036"/>
              <a:gd name="connsiteX0" fmla="*/ 0 w 1678898"/>
              <a:gd name="connsiteY0" fmla="*/ 1615363 h 1615363"/>
              <a:gd name="connsiteX1" fmla="*/ 1077629 w 1678898"/>
              <a:gd name="connsiteY1" fmla="*/ 0 h 1615363"/>
              <a:gd name="connsiteX2" fmla="*/ 1678898 w 1678898"/>
              <a:gd name="connsiteY2" fmla="*/ 1585382 h 1615363"/>
              <a:gd name="connsiteX3" fmla="*/ 0 w 1678898"/>
              <a:gd name="connsiteY3" fmla="*/ 1615363 h 1615363"/>
              <a:gd name="connsiteX0" fmla="*/ 0 w 1678898"/>
              <a:gd name="connsiteY0" fmla="*/ 1575456 h 1575456"/>
              <a:gd name="connsiteX1" fmla="*/ 1107424 w 1678898"/>
              <a:gd name="connsiteY1" fmla="*/ 0 h 1575456"/>
              <a:gd name="connsiteX2" fmla="*/ 1678898 w 1678898"/>
              <a:gd name="connsiteY2" fmla="*/ 1545475 h 1575456"/>
              <a:gd name="connsiteX3" fmla="*/ 0 w 1678898"/>
              <a:gd name="connsiteY3" fmla="*/ 1575456 h 1575456"/>
              <a:gd name="connsiteX0" fmla="*/ 0 w 1678898"/>
              <a:gd name="connsiteY0" fmla="*/ 1575456 h 1585382"/>
              <a:gd name="connsiteX1" fmla="*/ 1107424 w 1678898"/>
              <a:gd name="connsiteY1" fmla="*/ 0 h 1585382"/>
              <a:gd name="connsiteX2" fmla="*/ 1678898 w 1678898"/>
              <a:gd name="connsiteY2" fmla="*/ 1585382 h 1585382"/>
              <a:gd name="connsiteX3" fmla="*/ 0 w 1678898"/>
              <a:gd name="connsiteY3" fmla="*/ 1575456 h 1585382"/>
              <a:gd name="connsiteX0" fmla="*/ 0 w 1678898"/>
              <a:gd name="connsiteY0" fmla="*/ 1535548 h 1545474"/>
              <a:gd name="connsiteX1" fmla="*/ 1092527 w 1678898"/>
              <a:gd name="connsiteY1" fmla="*/ 0 h 1545474"/>
              <a:gd name="connsiteX2" fmla="*/ 1678898 w 1678898"/>
              <a:gd name="connsiteY2" fmla="*/ 1545474 h 1545474"/>
              <a:gd name="connsiteX3" fmla="*/ 0 w 1678898"/>
              <a:gd name="connsiteY3" fmla="*/ 1535548 h 1545474"/>
              <a:gd name="connsiteX0" fmla="*/ 0 w 1678898"/>
              <a:gd name="connsiteY0" fmla="*/ 1535548 h 1545474"/>
              <a:gd name="connsiteX1" fmla="*/ 1047833 w 1678898"/>
              <a:gd name="connsiteY1" fmla="*/ 0 h 1545474"/>
              <a:gd name="connsiteX2" fmla="*/ 1678898 w 1678898"/>
              <a:gd name="connsiteY2" fmla="*/ 1545474 h 1545474"/>
              <a:gd name="connsiteX3" fmla="*/ 0 w 1678898"/>
              <a:gd name="connsiteY3" fmla="*/ 1535548 h 1545474"/>
              <a:gd name="connsiteX0" fmla="*/ 0 w 1678898"/>
              <a:gd name="connsiteY0" fmla="*/ 1535548 h 1545474"/>
              <a:gd name="connsiteX1" fmla="*/ 338099 w 1678898"/>
              <a:gd name="connsiteY1" fmla="*/ 710795 h 1545474"/>
              <a:gd name="connsiteX2" fmla="*/ 1047833 w 1678898"/>
              <a:gd name="connsiteY2" fmla="*/ 0 h 1545474"/>
              <a:gd name="connsiteX3" fmla="*/ 1678898 w 1678898"/>
              <a:gd name="connsiteY3" fmla="*/ 1545474 h 1545474"/>
              <a:gd name="connsiteX4" fmla="*/ 0 w 1678898"/>
              <a:gd name="connsiteY4" fmla="*/ 1535548 h 1545474"/>
              <a:gd name="connsiteX0" fmla="*/ 0 w 1678898"/>
              <a:gd name="connsiteY0" fmla="*/ 1535548 h 1545474"/>
              <a:gd name="connsiteX1" fmla="*/ 382792 w 1678898"/>
              <a:gd name="connsiteY1" fmla="*/ 697491 h 1545474"/>
              <a:gd name="connsiteX2" fmla="*/ 1047833 w 1678898"/>
              <a:gd name="connsiteY2" fmla="*/ 0 h 1545474"/>
              <a:gd name="connsiteX3" fmla="*/ 1678898 w 1678898"/>
              <a:gd name="connsiteY3" fmla="*/ 1545474 h 1545474"/>
              <a:gd name="connsiteX4" fmla="*/ 0 w 1678898"/>
              <a:gd name="connsiteY4" fmla="*/ 1535548 h 1545474"/>
              <a:gd name="connsiteX0" fmla="*/ 0 w 1678898"/>
              <a:gd name="connsiteY0" fmla="*/ 1535548 h 1545474"/>
              <a:gd name="connsiteX1" fmla="*/ 382792 w 1678898"/>
              <a:gd name="connsiteY1" fmla="*/ 697491 h 1545474"/>
              <a:gd name="connsiteX2" fmla="*/ 1047833 w 1678898"/>
              <a:gd name="connsiteY2" fmla="*/ 0 h 1545474"/>
              <a:gd name="connsiteX3" fmla="*/ 1455431 w 1678898"/>
              <a:gd name="connsiteY3" fmla="*/ 657585 h 1545474"/>
              <a:gd name="connsiteX4" fmla="*/ 1678898 w 1678898"/>
              <a:gd name="connsiteY4" fmla="*/ 1545474 h 1545474"/>
              <a:gd name="connsiteX5" fmla="*/ 0 w 1678898"/>
              <a:gd name="connsiteY5" fmla="*/ 1535548 h 1545474"/>
              <a:gd name="connsiteX0" fmla="*/ 0 w 1678898"/>
              <a:gd name="connsiteY0" fmla="*/ 1535548 h 1545474"/>
              <a:gd name="connsiteX1" fmla="*/ 382792 w 1678898"/>
              <a:gd name="connsiteY1" fmla="*/ 737398 h 1545474"/>
              <a:gd name="connsiteX2" fmla="*/ 1047833 w 1678898"/>
              <a:gd name="connsiteY2" fmla="*/ 0 h 1545474"/>
              <a:gd name="connsiteX3" fmla="*/ 1455431 w 1678898"/>
              <a:gd name="connsiteY3" fmla="*/ 657585 h 1545474"/>
              <a:gd name="connsiteX4" fmla="*/ 1678898 w 1678898"/>
              <a:gd name="connsiteY4" fmla="*/ 1545474 h 1545474"/>
              <a:gd name="connsiteX5" fmla="*/ 0 w 1678898"/>
              <a:gd name="connsiteY5" fmla="*/ 1535548 h 1545474"/>
              <a:gd name="connsiteX0" fmla="*/ 0 w 1678898"/>
              <a:gd name="connsiteY0" fmla="*/ 1535548 h 1545474"/>
              <a:gd name="connsiteX1" fmla="*/ 382792 w 1678898"/>
              <a:gd name="connsiteY1" fmla="*/ 737398 h 1545474"/>
              <a:gd name="connsiteX2" fmla="*/ 1047833 w 1678898"/>
              <a:gd name="connsiteY2" fmla="*/ 0 h 1545474"/>
              <a:gd name="connsiteX3" fmla="*/ 1410737 w 1678898"/>
              <a:gd name="connsiteY3" fmla="*/ 670888 h 1545474"/>
              <a:gd name="connsiteX4" fmla="*/ 1678898 w 1678898"/>
              <a:gd name="connsiteY4" fmla="*/ 1545474 h 1545474"/>
              <a:gd name="connsiteX5" fmla="*/ 0 w 1678898"/>
              <a:gd name="connsiteY5" fmla="*/ 1535548 h 1545474"/>
              <a:gd name="connsiteX0" fmla="*/ 0 w 1678898"/>
              <a:gd name="connsiteY0" fmla="*/ 1535548 h 1545474"/>
              <a:gd name="connsiteX1" fmla="*/ 427486 w 1678898"/>
              <a:gd name="connsiteY1" fmla="*/ 737398 h 1545474"/>
              <a:gd name="connsiteX2" fmla="*/ 1047833 w 1678898"/>
              <a:gd name="connsiteY2" fmla="*/ 0 h 1545474"/>
              <a:gd name="connsiteX3" fmla="*/ 1410737 w 1678898"/>
              <a:gd name="connsiteY3" fmla="*/ 670888 h 1545474"/>
              <a:gd name="connsiteX4" fmla="*/ 1678898 w 1678898"/>
              <a:gd name="connsiteY4" fmla="*/ 1545474 h 1545474"/>
              <a:gd name="connsiteX5" fmla="*/ 0 w 1678898"/>
              <a:gd name="connsiteY5" fmla="*/ 1535548 h 1545474"/>
              <a:gd name="connsiteX0" fmla="*/ 0 w 1678898"/>
              <a:gd name="connsiteY0" fmla="*/ 1535548 h 1545474"/>
              <a:gd name="connsiteX1" fmla="*/ 427486 w 1678898"/>
              <a:gd name="connsiteY1" fmla="*/ 737398 h 1545474"/>
              <a:gd name="connsiteX2" fmla="*/ 1047833 w 1678898"/>
              <a:gd name="connsiteY2" fmla="*/ 0 h 1545474"/>
              <a:gd name="connsiteX3" fmla="*/ 1380942 w 1678898"/>
              <a:gd name="connsiteY3" fmla="*/ 710795 h 1545474"/>
              <a:gd name="connsiteX4" fmla="*/ 1678898 w 1678898"/>
              <a:gd name="connsiteY4" fmla="*/ 1545474 h 1545474"/>
              <a:gd name="connsiteX5" fmla="*/ 0 w 1678898"/>
              <a:gd name="connsiteY5" fmla="*/ 1535548 h 1545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8898" h="1545474">
                <a:moveTo>
                  <a:pt x="0" y="1535548"/>
                </a:moveTo>
                <a:cubicBezTo>
                  <a:pt x="162359" y="1291669"/>
                  <a:pt x="265127" y="981277"/>
                  <a:pt x="427486" y="737398"/>
                </a:cubicBezTo>
                <a:lnTo>
                  <a:pt x="1047833" y="0"/>
                </a:lnTo>
                <a:cubicBezTo>
                  <a:pt x="1139006" y="250234"/>
                  <a:pt x="1289769" y="460561"/>
                  <a:pt x="1380942" y="710795"/>
                </a:cubicBezTo>
                <a:lnTo>
                  <a:pt x="1678898" y="1545474"/>
                </a:lnTo>
                <a:lnTo>
                  <a:pt x="0" y="1535548"/>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Freeform 7"/>
          <p:cNvSpPr/>
          <p:nvPr/>
        </p:nvSpPr>
        <p:spPr>
          <a:xfrm>
            <a:off x="3820160" y="4152275"/>
            <a:ext cx="2407920" cy="1669405"/>
          </a:xfrm>
          <a:custGeom>
            <a:avLst/>
            <a:gdLst>
              <a:gd name="connsiteX0" fmla="*/ 0 w 2367280"/>
              <a:gd name="connsiteY0" fmla="*/ 1635760 h 1635760"/>
              <a:gd name="connsiteX1" fmla="*/ 548640 w 2367280"/>
              <a:gd name="connsiteY1" fmla="*/ 751840 h 1635760"/>
              <a:gd name="connsiteX2" fmla="*/ 1046480 w 2367280"/>
              <a:gd name="connsiteY2" fmla="*/ 304800 h 1635760"/>
              <a:gd name="connsiteX3" fmla="*/ 1615440 w 2367280"/>
              <a:gd name="connsiteY3" fmla="*/ 0 h 1635760"/>
              <a:gd name="connsiteX4" fmla="*/ 1971040 w 2367280"/>
              <a:gd name="connsiteY4" fmla="*/ 528320 h 1635760"/>
              <a:gd name="connsiteX5" fmla="*/ 2367280 w 2367280"/>
              <a:gd name="connsiteY5" fmla="*/ 1625600 h 1635760"/>
              <a:gd name="connsiteX6" fmla="*/ 0 w 2367280"/>
              <a:gd name="connsiteY6" fmla="*/ 1635760 h 1635760"/>
              <a:gd name="connsiteX0" fmla="*/ 0 w 2407920"/>
              <a:gd name="connsiteY0" fmla="*/ 1635760 h 1645920"/>
              <a:gd name="connsiteX1" fmla="*/ 548640 w 2407920"/>
              <a:gd name="connsiteY1" fmla="*/ 751840 h 1645920"/>
              <a:gd name="connsiteX2" fmla="*/ 1046480 w 2407920"/>
              <a:gd name="connsiteY2" fmla="*/ 304800 h 1645920"/>
              <a:gd name="connsiteX3" fmla="*/ 1615440 w 2407920"/>
              <a:gd name="connsiteY3" fmla="*/ 0 h 1645920"/>
              <a:gd name="connsiteX4" fmla="*/ 1971040 w 2407920"/>
              <a:gd name="connsiteY4" fmla="*/ 528320 h 1645920"/>
              <a:gd name="connsiteX5" fmla="*/ 2407920 w 2407920"/>
              <a:gd name="connsiteY5" fmla="*/ 1645920 h 1645920"/>
              <a:gd name="connsiteX6" fmla="*/ 0 w 2407920"/>
              <a:gd name="connsiteY6" fmla="*/ 1635760 h 164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7920" h="1645920">
                <a:moveTo>
                  <a:pt x="0" y="1635760"/>
                </a:moveTo>
                <a:lnTo>
                  <a:pt x="548640" y="751840"/>
                </a:lnTo>
                <a:lnTo>
                  <a:pt x="1046480" y="304800"/>
                </a:lnTo>
                <a:lnTo>
                  <a:pt x="1615440" y="0"/>
                </a:lnTo>
                <a:lnTo>
                  <a:pt x="1971040" y="528320"/>
                </a:lnTo>
                <a:lnTo>
                  <a:pt x="2407920" y="1645920"/>
                </a:lnTo>
                <a:lnTo>
                  <a:pt x="0" y="163576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itle 2"/>
          <p:cNvSpPr>
            <a:spLocks noGrp="1"/>
          </p:cNvSpPr>
          <p:nvPr>
            <p:ph type="title"/>
          </p:nvPr>
        </p:nvSpPr>
        <p:spPr/>
        <p:txBody>
          <a:bodyPr>
            <a:normAutofit/>
          </a:bodyPr>
          <a:lstStyle/>
          <a:p>
            <a:r>
              <a:rPr lang="en-US" dirty="0"/>
              <a:t>Retention failure</a:t>
            </a:r>
          </a:p>
        </p:txBody>
      </p:sp>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172</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5" name="Rectangle 4"/>
          <p:cNvSpPr/>
          <p:nvPr/>
        </p:nvSpPr>
        <p:spPr>
          <a:xfrm>
            <a:off x="6183084" y="582385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13" name="Straight Arrow Connector 12"/>
          <p:cNvCxnSpPr/>
          <p:nvPr/>
        </p:nvCxnSpPr>
        <p:spPr>
          <a:xfrm flipV="1">
            <a:off x="87084" y="1904999"/>
            <a:ext cx="0" cy="3918858"/>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30626" y="1407143"/>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5" name="Rectangle 14"/>
          <p:cNvSpPr/>
          <p:nvPr/>
        </p:nvSpPr>
        <p:spPr>
          <a:xfrm>
            <a:off x="432742" y="1695471"/>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P1</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(10)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6" name="Rectangle 15"/>
          <p:cNvSpPr/>
          <p:nvPr/>
        </p:nvSpPr>
        <p:spPr>
          <a:xfrm>
            <a:off x="3605863" y="1695471"/>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(00)</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17" name="Rectangle 16"/>
          <p:cNvSpPr/>
          <p:nvPr/>
        </p:nvSpPr>
        <p:spPr>
          <a:xfrm>
            <a:off x="6651041" y="1695471"/>
            <a:ext cx="2130764"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b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b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(01)</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23" name="Freeform 22"/>
          <p:cNvSpPr/>
          <p:nvPr/>
        </p:nvSpPr>
        <p:spPr>
          <a:xfrm>
            <a:off x="6517852" y="2971569"/>
            <a:ext cx="2386661" cy="285057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4" name="Rectangle 23"/>
          <p:cNvSpPr/>
          <p:nvPr/>
        </p:nvSpPr>
        <p:spPr>
          <a:xfrm rot="16200000">
            <a:off x="2440943" y="2127639"/>
            <a:ext cx="677108" cy="878382"/>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err="1">
                <a:ln>
                  <a:noFill/>
                </a:ln>
                <a:solidFill>
                  <a:srgbClr val="C0504D"/>
                </a:solidFill>
                <a:effectLst/>
                <a:uLnTx/>
                <a:uFillTx/>
                <a:latin typeface="Calibri"/>
                <a:ea typeface="Dotum" pitchFamily="34" charset="-127"/>
                <a:cs typeface="+mn-cs"/>
              </a:rPr>
              <a:t>OPT</a:t>
            </a:r>
            <a:r>
              <a:rPr kumimoji="0" lang="en-US" altLang="ko-KR" sz="3200" b="0" i="0" u="none" strike="noStrike" kern="1200" cap="none" spc="-150" normalizeH="0" baseline="-25000" noProof="0" dirty="0" err="1">
                <a:ln>
                  <a:noFill/>
                </a:ln>
                <a:solidFill>
                  <a:srgbClr val="C0504D"/>
                </a:solidFill>
                <a:effectLst/>
                <a:uLnTx/>
                <a:uFillTx/>
                <a:latin typeface="Calibri"/>
                <a:ea typeface="Dotum" pitchFamily="34" charset="-127"/>
                <a:cs typeface="+mn-cs"/>
              </a:rPr>
              <a:t>b</a:t>
            </a:r>
            <a:endParaRPr kumimoji="0" lang="ko-KR" altLang="ko-KR" sz="3200" b="0" i="0" u="none" strike="noStrike" kern="1200" cap="none" spc="-150" normalizeH="0" baseline="0" noProof="0" dirty="0">
              <a:ln>
                <a:noFill/>
              </a:ln>
              <a:solidFill>
                <a:srgbClr val="C0504D"/>
              </a:solidFill>
              <a:effectLst/>
              <a:uLnTx/>
              <a:uFillTx/>
              <a:latin typeface="Calibri"/>
              <a:ea typeface="Dotum" pitchFamily="34" charset="-127"/>
              <a:cs typeface="+mn-cs"/>
            </a:endParaRPr>
          </a:p>
        </p:txBody>
      </p:sp>
      <p:sp>
        <p:nvSpPr>
          <p:cNvPr id="25" name="Rectangle 24"/>
          <p:cNvSpPr/>
          <p:nvPr/>
        </p:nvSpPr>
        <p:spPr>
          <a:xfrm rot="16200000">
            <a:off x="5055593" y="2015465"/>
            <a:ext cx="677108" cy="1098898"/>
          </a:xfrm>
          <a:prstGeom prst="rect">
            <a:avLst/>
          </a:prstGeom>
        </p:spPr>
        <p:txBody>
          <a:bodyPr vert="eaVert"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150" normalizeH="0" baseline="0" noProof="0" dirty="0" err="1">
                <a:ln>
                  <a:noFill/>
                </a:ln>
                <a:solidFill>
                  <a:srgbClr val="C0504D"/>
                </a:solidFill>
                <a:effectLst/>
                <a:uLnTx/>
                <a:uFillTx/>
                <a:latin typeface="Calibri"/>
                <a:ea typeface="Dotum" pitchFamily="34" charset="-127"/>
                <a:cs typeface="+mn-cs"/>
              </a:rPr>
              <a:t>OPT</a:t>
            </a:r>
            <a:r>
              <a:rPr kumimoji="0" lang="en-US" altLang="ko-KR" sz="3200" b="0" i="0" u="none" strike="noStrike" kern="1200" cap="none" spc="-150" normalizeH="0" baseline="-25000" noProof="0" dirty="0" err="1">
                <a:ln>
                  <a:noFill/>
                </a:ln>
                <a:solidFill>
                  <a:srgbClr val="C0504D"/>
                </a:solidFill>
                <a:effectLst/>
                <a:uLnTx/>
                <a:uFillTx/>
                <a:latin typeface="Calibri"/>
                <a:ea typeface="Dotum" pitchFamily="34" charset="-127"/>
                <a:cs typeface="+mn-cs"/>
              </a:rPr>
              <a:t>c</a:t>
            </a:r>
            <a:endParaRPr kumimoji="0" lang="ko-KR" altLang="ko-KR" sz="3200" b="0" i="0" u="none" strike="noStrike" kern="1200" cap="none" spc="-150" normalizeH="0" baseline="0" noProof="0" dirty="0">
              <a:ln>
                <a:noFill/>
              </a:ln>
              <a:solidFill>
                <a:srgbClr val="C0504D"/>
              </a:solidFill>
              <a:effectLst/>
              <a:uLnTx/>
              <a:uFillTx/>
              <a:latin typeface="Calibri"/>
              <a:ea typeface="Dotum" pitchFamily="34" charset="-127"/>
              <a:cs typeface="+mn-cs"/>
            </a:endParaRPr>
          </a:p>
        </p:txBody>
      </p:sp>
      <p:sp>
        <p:nvSpPr>
          <p:cNvPr id="41" name="Rectangle 40"/>
          <p:cNvSpPr/>
          <p:nvPr/>
        </p:nvSpPr>
        <p:spPr>
          <a:xfrm>
            <a:off x="2297738" y="6074712"/>
            <a:ext cx="4166334" cy="58477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1" u="none" strike="noStrike" kern="1200" cap="none" spc="0" normalizeH="0" baseline="0" noProof="0" dirty="0">
                <a:ln>
                  <a:noFill/>
                </a:ln>
                <a:solidFill>
                  <a:srgbClr val="C0504D"/>
                </a:solidFill>
                <a:effectLst/>
                <a:uLnTx/>
                <a:uFillTx/>
                <a:latin typeface="Calibri"/>
                <a:ea typeface="Dotum" pitchFamily="34" charset="-127"/>
                <a:cs typeface="+mn-cs"/>
              </a:rPr>
              <a:t>Uncorrectable errors</a:t>
            </a:r>
            <a:endParaRPr kumimoji="0" lang="ko-KR" altLang="ko-KR" sz="3200" b="0" i="1"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32" name="Rectangle 31"/>
          <p:cNvSpPr/>
          <p:nvPr/>
        </p:nvSpPr>
        <p:spPr>
          <a:xfrm>
            <a:off x="102074" y="786445"/>
            <a:ext cx="8927853" cy="584775"/>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Old data</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44" name="Freeform 43"/>
          <p:cNvSpPr/>
          <p:nvPr/>
        </p:nvSpPr>
        <p:spPr>
          <a:xfrm>
            <a:off x="2649368" y="3258176"/>
            <a:ext cx="3294228" cy="2575700"/>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45" name="Freeform 44"/>
          <p:cNvSpPr/>
          <p:nvPr/>
        </p:nvSpPr>
        <p:spPr>
          <a:xfrm>
            <a:off x="-38029" y="3104184"/>
            <a:ext cx="3081352" cy="272329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46" name="Freeform 45"/>
          <p:cNvSpPr/>
          <p:nvPr/>
        </p:nvSpPr>
        <p:spPr>
          <a:xfrm>
            <a:off x="5286394" y="3474071"/>
            <a:ext cx="3650773" cy="2371148"/>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cxnSp>
        <p:nvCxnSpPr>
          <p:cNvPr id="4" name="Straight Arrow Connector 3"/>
          <p:cNvCxnSpPr/>
          <p:nvPr/>
        </p:nvCxnSpPr>
        <p:spPr>
          <a:xfrm>
            <a:off x="54430" y="582385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stCxn id="41" idx="0"/>
          </p:cNvCxnSpPr>
          <p:nvPr/>
        </p:nvCxnSpPr>
        <p:spPr>
          <a:xfrm flipH="1" flipV="1">
            <a:off x="2887579" y="5735028"/>
            <a:ext cx="1493326" cy="339684"/>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41" idx="0"/>
          </p:cNvCxnSpPr>
          <p:nvPr/>
        </p:nvCxnSpPr>
        <p:spPr>
          <a:xfrm flipV="1">
            <a:off x="4380905" y="5735028"/>
            <a:ext cx="695197" cy="339684"/>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a:stCxn id="51" idx="0"/>
          </p:cNvCxnSpPr>
          <p:nvPr/>
        </p:nvCxnSpPr>
        <p:spPr>
          <a:xfrm flipH="1" flipV="1">
            <a:off x="2917844" y="5710087"/>
            <a:ext cx="1493326" cy="339684"/>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51" idx="0"/>
          </p:cNvCxnSpPr>
          <p:nvPr/>
        </p:nvCxnSpPr>
        <p:spPr>
          <a:xfrm flipV="1">
            <a:off x="4411170" y="5707699"/>
            <a:ext cx="1018576" cy="342072"/>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55" name="Rectangle 54"/>
          <p:cNvSpPr/>
          <p:nvPr/>
        </p:nvSpPr>
        <p:spPr>
          <a:xfrm>
            <a:off x="102074" y="786445"/>
            <a:ext cx="8927853" cy="584775"/>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Very old data</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cxnSp>
        <p:nvCxnSpPr>
          <p:cNvPr id="18" name="Straight Connector 17"/>
          <p:cNvCxnSpPr/>
          <p:nvPr/>
        </p:nvCxnSpPr>
        <p:spPr>
          <a:xfrm flipH="1">
            <a:off x="2772235" y="2933925"/>
            <a:ext cx="1" cy="2886311"/>
          </a:xfrm>
          <a:prstGeom prst="line">
            <a:avLst/>
          </a:prstGeom>
          <a:ln w="63500">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5388728" y="2933925"/>
            <a:ext cx="1" cy="2888227"/>
          </a:xfrm>
          <a:prstGeom prst="line">
            <a:avLst/>
          </a:prstGeom>
          <a:ln w="63500">
            <a:solidFill>
              <a:schemeClr val="accent2"/>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60025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xit" presetSubtype="0" fill="hold" grpId="0"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52"/>
                                        </p:tgtEl>
                                      </p:cBhvr>
                                    </p:animEffect>
                                    <p:set>
                                      <p:cBhvr>
                                        <p:cTn id="16" dur="1" fill="hold">
                                          <p:stCondLst>
                                            <p:cond delay="499"/>
                                          </p:stCondLst>
                                        </p:cTn>
                                        <p:tgtEl>
                                          <p:spTgt spid="52"/>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53"/>
                                        </p:tgtEl>
                                      </p:cBhvr>
                                    </p:animEffect>
                                    <p:set>
                                      <p:cBhvr>
                                        <p:cTn id="19" dur="1" fill="hold">
                                          <p:stCondLst>
                                            <p:cond delay="499"/>
                                          </p:stCondLst>
                                        </p:cTn>
                                        <p:tgtEl>
                                          <p:spTgt spid="53"/>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51"/>
                                        </p:tgtEl>
                                      </p:cBhvr>
                                    </p:animEffect>
                                    <p:set>
                                      <p:cBhvr>
                                        <p:cTn id="22" dur="1" fill="hold">
                                          <p:stCondLst>
                                            <p:cond delay="499"/>
                                          </p:stCondLst>
                                        </p:cTn>
                                        <p:tgtEl>
                                          <p:spTgt spid="51"/>
                                        </p:tgtEl>
                                        <p:attrNameLst>
                                          <p:attrName>style.visibility</p:attrName>
                                        </p:attrNameLst>
                                      </p:cBhvr>
                                      <p:to>
                                        <p:strVal val="hidden"/>
                                      </p:to>
                                    </p:set>
                                  </p:childTnLst>
                                </p:cTn>
                              </p:par>
                              <p:par>
                                <p:cTn id="23" presetID="6" presetClass="emph" presetSubtype="0" fill="hold" grpId="0" nodeType="withEffect">
                                  <p:stCondLst>
                                    <p:cond delay="0"/>
                                  </p:stCondLst>
                                  <p:childTnLst>
                                    <p:animScale>
                                      <p:cBhvr>
                                        <p:cTn id="24" dur="2000" fill="hold"/>
                                        <p:tgtEl>
                                          <p:spTgt spid="46"/>
                                        </p:tgtEl>
                                      </p:cBhvr>
                                      <p:by x="150000" y="100000"/>
                                    </p:animScale>
                                  </p:childTnLst>
                                </p:cTn>
                              </p:par>
                              <p:par>
                                <p:cTn id="25" presetID="35" presetClass="path" presetSubtype="0" fill="hold" grpId="1" nodeType="withEffect">
                                  <p:stCondLst>
                                    <p:cond delay="0"/>
                                  </p:stCondLst>
                                  <p:childTnLst>
                                    <p:animMotion origin="layout" path="M 2.22222E-6 1.85185E-6 L -0.06493 0.03148 " pathEditMode="relative" rAng="0" ptsTypes="AA">
                                      <p:cBhvr>
                                        <p:cTn id="26" dur="2000" fill="hold"/>
                                        <p:tgtEl>
                                          <p:spTgt spid="46"/>
                                        </p:tgtEl>
                                        <p:attrNameLst>
                                          <p:attrName>ppt_x</p:attrName>
                                          <p:attrName>ppt_y</p:attrName>
                                        </p:attrNameLst>
                                      </p:cBhvr>
                                      <p:rCtr x="-3247" y="1574"/>
                                    </p:animMotion>
                                  </p:childTnLst>
                                </p:cTn>
                              </p:par>
                              <p:par>
                                <p:cTn id="27" presetID="6" presetClass="emph" presetSubtype="0" fill="hold" grpId="2" nodeType="withEffect">
                                  <p:stCondLst>
                                    <p:cond delay="0"/>
                                  </p:stCondLst>
                                  <p:childTnLst>
                                    <p:animScale>
                                      <p:cBhvr>
                                        <p:cTn id="28" dur="2000" fill="hold"/>
                                        <p:tgtEl>
                                          <p:spTgt spid="46"/>
                                        </p:tgtEl>
                                      </p:cBhvr>
                                      <p:by x="100000" y="83000"/>
                                    </p:animScale>
                                  </p:childTnLst>
                                </p:cTn>
                              </p:par>
                              <p:par>
                                <p:cTn id="29" presetID="6" presetClass="emph" presetSubtype="0" fill="hold" grpId="0" nodeType="withEffect">
                                  <p:stCondLst>
                                    <p:cond delay="0"/>
                                  </p:stCondLst>
                                  <p:childTnLst>
                                    <p:animScale>
                                      <p:cBhvr>
                                        <p:cTn id="30" dur="2000" fill="hold"/>
                                        <p:tgtEl>
                                          <p:spTgt spid="44"/>
                                        </p:tgtEl>
                                      </p:cBhvr>
                                      <p:by x="138000" y="100000"/>
                                    </p:animScale>
                                  </p:childTnLst>
                                </p:cTn>
                              </p:par>
                              <p:par>
                                <p:cTn id="31" presetID="35" presetClass="path" presetSubtype="0" fill="hold" grpId="1" nodeType="withEffect">
                                  <p:stCondLst>
                                    <p:cond delay="0"/>
                                  </p:stCondLst>
                                  <p:childTnLst>
                                    <p:animMotion origin="layout" path="M -1.66667E-6 -1.48148E-6 L -0.03246 0.02801 " pathEditMode="relative" rAng="0" ptsTypes="AA">
                                      <p:cBhvr>
                                        <p:cTn id="32" dur="2000" fill="hold"/>
                                        <p:tgtEl>
                                          <p:spTgt spid="44"/>
                                        </p:tgtEl>
                                        <p:attrNameLst>
                                          <p:attrName>ppt_x</p:attrName>
                                          <p:attrName>ppt_y</p:attrName>
                                        </p:attrNameLst>
                                      </p:cBhvr>
                                      <p:rCtr x="-1632" y="1389"/>
                                    </p:animMotion>
                                  </p:childTnLst>
                                </p:cTn>
                              </p:par>
                              <p:par>
                                <p:cTn id="33" presetID="6" presetClass="emph" presetSubtype="0" fill="hold" grpId="2" nodeType="withEffect">
                                  <p:stCondLst>
                                    <p:cond delay="0"/>
                                  </p:stCondLst>
                                  <p:childTnLst>
                                    <p:animScale>
                                      <p:cBhvr>
                                        <p:cTn id="34" dur="2000" fill="hold"/>
                                        <p:tgtEl>
                                          <p:spTgt spid="44"/>
                                        </p:tgtEl>
                                      </p:cBhvr>
                                      <p:by x="100000" y="86800"/>
                                    </p:animScale>
                                  </p:childTnLst>
                                </p:cTn>
                              </p:par>
                              <p:par>
                                <p:cTn id="35" presetID="6" presetClass="emph" presetSubtype="0" fill="hold" grpId="0" nodeType="withEffect">
                                  <p:stCondLst>
                                    <p:cond delay="0"/>
                                  </p:stCondLst>
                                  <p:childTnLst>
                                    <p:animScale>
                                      <p:cBhvr>
                                        <p:cTn id="36" dur="2000" fill="hold"/>
                                        <p:tgtEl>
                                          <p:spTgt spid="45"/>
                                        </p:tgtEl>
                                      </p:cBhvr>
                                      <p:by x="124900" y="100000"/>
                                    </p:animScale>
                                  </p:childTnLst>
                                </p:cTn>
                              </p:par>
                              <p:par>
                                <p:cTn id="37" presetID="35" presetClass="path" presetSubtype="0" fill="hold" grpId="1" nodeType="withEffect">
                                  <p:stCondLst>
                                    <p:cond delay="0"/>
                                  </p:stCondLst>
                                  <p:childTnLst>
                                    <p:animMotion origin="layout" path="M 3.88889E-6 2.59259E-6 L 3.88889E-6 0.02129 " pathEditMode="relative" rAng="0" ptsTypes="AA">
                                      <p:cBhvr>
                                        <p:cTn id="38" dur="2000" fill="hold"/>
                                        <p:tgtEl>
                                          <p:spTgt spid="45"/>
                                        </p:tgtEl>
                                        <p:attrNameLst>
                                          <p:attrName>ppt_x</p:attrName>
                                          <p:attrName>ppt_y</p:attrName>
                                        </p:attrNameLst>
                                      </p:cBhvr>
                                      <p:rCtr x="0" y="1065"/>
                                    </p:animMotion>
                                  </p:childTnLst>
                                </p:cTn>
                              </p:par>
                              <p:par>
                                <p:cTn id="39" presetID="6" presetClass="emph" presetSubtype="0" fill="hold" grpId="2" nodeType="withEffect">
                                  <p:stCondLst>
                                    <p:cond delay="0"/>
                                  </p:stCondLst>
                                  <p:childTnLst>
                                    <p:animScale>
                                      <p:cBhvr>
                                        <p:cTn id="40" dur="2000" fill="hold"/>
                                        <p:tgtEl>
                                          <p:spTgt spid="45"/>
                                        </p:tgtEl>
                                      </p:cBhvr>
                                      <p:by x="100000" y="90400"/>
                                    </p:animScale>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par>
                                <p:cTn id="48" presetID="10" presetClass="entr" presetSubtype="0"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par>
                                <p:cTn id="51" presetID="10" presetClass="entr" presetSubtype="0"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par>
                                <p:cTn id="57" presetID="10" presetClass="entr" presetSubtype="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par>
                                <p:cTn id="60" presetID="10" presetClass="entr" presetSubtype="0" fill="hold"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10" grpId="0" animBg="1"/>
      <p:bldP spid="11" grpId="0" animBg="1"/>
      <p:bldP spid="9" grpId="0" animBg="1"/>
      <p:bldP spid="8" grpId="0" animBg="1"/>
      <p:bldP spid="24" grpId="0"/>
      <p:bldP spid="25" grpId="0"/>
      <p:bldP spid="41" grpId="0" animBg="1"/>
      <p:bldP spid="44" grpId="0" animBg="1"/>
      <p:bldP spid="44" grpId="1" animBg="1"/>
      <p:bldP spid="44" grpId="2" animBg="1"/>
      <p:bldP spid="45" grpId="0" animBg="1"/>
      <p:bldP spid="45" grpId="1" animBg="1"/>
      <p:bldP spid="45" grpId="2" animBg="1"/>
      <p:bldP spid="46" grpId="0" animBg="1"/>
      <p:bldP spid="46" grpId="1" animBg="1"/>
      <p:bldP spid="46" grpId="2" animBg="1"/>
      <p:bldP spid="55" grpId="0"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Leakage speed variation</a:t>
            </a:r>
          </a:p>
        </p:txBody>
      </p:sp>
      <p:sp>
        <p:nvSpPr>
          <p:cNvPr id="4" name="Slide Number Placeholder 3"/>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173</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6" name="Rectangle 5"/>
          <p:cNvSpPr/>
          <p:nvPr/>
        </p:nvSpPr>
        <p:spPr>
          <a:xfrm>
            <a:off x="6302826" y="6008923"/>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7" name="Rectangle 6"/>
          <p:cNvSpPr/>
          <p:nvPr/>
        </p:nvSpPr>
        <p:spPr>
          <a:xfrm>
            <a:off x="-130626" y="1189434"/>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8" name="Straight Arrow Connector 7"/>
          <p:cNvCxnSpPr/>
          <p:nvPr/>
        </p:nvCxnSpPr>
        <p:spPr>
          <a:xfrm>
            <a:off x="54430" y="6008922"/>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87084" y="1654631"/>
            <a:ext cx="0" cy="4354291"/>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5899365" y="2524231"/>
            <a:ext cx="457200" cy="457200"/>
          </a:xfrm>
          <a:prstGeom prst="ellipse">
            <a:avLst/>
          </a:prstGeom>
          <a:solidFill>
            <a:schemeClr val="bg1"/>
          </a:solid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75000"/>
                  </a:prstClr>
                </a:solidFill>
                <a:effectLst/>
                <a:uLnTx/>
                <a:uFillTx/>
                <a:latin typeface="Calibri"/>
                <a:ea typeface="+mn-ea"/>
                <a:cs typeface="+mn-cs"/>
              </a:rPr>
              <a:t>S</a:t>
            </a:r>
          </a:p>
        </p:txBody>
      </p:sp>
      <p:sp>
        <p:nvSpPr>
          <p:cNvPr id="29" name="Oval 28"/>
          <p:cNvSpPr/>
          <p:nvPr/>
        </p:nvSpPr>
        <p:spPr>
          <a:xfrm>
            <a:off x="5899365" y="3912670"/>
            <a:ext cx="457200" cy="457200"/>
          </a:xfrm>
          <a:prstGeom prst="ellipse">
            <a:avLst/>
          </a:prstGeom>
          <a:solidFill>
            <a:schemeClr val="bg1"/>
          </a:solid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75000"/>
                  </a:prstClr>
                </a:solidFill>
                <a:effectLst/>
                <a:uLnTx/>
                <a:uFillTx/>
                <a:latin typeface="Calibri"/>
                <a:ea typeface="+mn-ea"/>
                <a:cs typeface="+mn-cs"/>
              </a:rPr>
              <a:t>F</a:t>
            </a:r>
          </a:p>
        </p:txBody>
      </p:sp>
      <p:sp>
        <p:nvSpPr>
          <p:cNvPr id="36" name="Rectangle 35"/>
          <p:cNvSpPr/>
          <p:nvPr/>
        </p:nvSpPr>
        <p:spPr>
          <a:xfrm>
            <a:off x="6356565" y="2462259"/>
            <a:ext cx="27509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low-leaking cell</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39" name="Rectangle 38"/>
          <p:cNvSpPr/>
          <p:nvPr/>
        </p:nvSpPr>
        <p:spPr>
          <a:xfrm>
            <a:off x="6356565" y="3842782"/>
            <a:ext cx="2750940"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err="1">
                <a:ln>
                  <a:noFill/>
                </a:ln>
                <a:solidFill>
                  <a:prstClr val="black">
                    <a:lumMod val="65000"/>
                    <a:lumOff val="35000"/>
                  </a:prstClr>
                </a:solidFill>
                <a:effectLst/>
                <a:uLnTx/>
                <a:uFillTx/>
                <a:latin typeface="Calibri"/>
                <a:ea typeface="Dotum" pitchFamily="34" charset="-127"/>
                <a:cs typeface="+mn-cs"/>
              </a:rPr>
              <a:t>ast</a:t>
            </a: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-leaking cell</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pic>
        <p:nvPicPr>
          <p:cNvPr id="32" name="Picture 2" descr="alarm, alert, clock, event, history, schedule, time, watch ic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83350" y="2243707"/>
            <a:ext cx="470127" cy="470127"/>
          </a:xfrm>
          <a:prstGeom prst="rect">
            <a:avLst/>
          </a:prstGeom>
          <a:noFill/>
          <a:extLst>
            <a:ext uri="{909E8E84-426E-40dd-AFC4-6F175D3DCCD1}">
              <a14:hiddenFill xmlns:a14="http://schemas.microsoft.com/office/drawing/2010/main" xmlns="">
                <a:solidFill>
                  <a:srgbClr val="FFFFFF"/>
                </a:solidFill>
              </a14:hiddenFill>
            </a:ext>
          </a:extLst>
        </p:spPr>
      </p:pic>
      <p:cxnSp>
        <p:nvCxnSpPr>
          <p:cNvPr id="33" name="Straight Arrow Connector 32"/>
          <p:cNvCxnSpPr>
            <a:stCxn id="28" idx="2"/>
          </p:cNvCxnSpPr>
          <p:nvPr/>
        </p:nvCxnSpPr>
        <p:spPr>
          <a:xfrm flipH="1">
            <a:off x="4615542" y="2752831"/>
            <a:ext cx="1283823" cy="0"/>
          </a:xfrm>
          <a:prstGeom prst="straightConnector1">
            <a:avLst/>
          </a:prstGeom>
          <a:ln w="6350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29" idx="2"/>
          </p:cNvCxnSpPr>
          <p:nvPr/>
        </p:nvCxnSpPr>
        <p:spPr>
          <a:xfrm flipH="1">
            <a:off x="2343149" y="4141270"/>
            <a:ext cx="3556216" cy="2822"/>
          </a:xfrm>
          <a:prstGeom prst="straightConnector1">
            <a:avLst/>
          </a:prstGeom>
          <a:ln w="63500">
            <a:solidFill>
              <a:schemeClr val="tx1">
                <a:lumMod val="65000"/>
                <a:lumOff val="35000"/>
              </a:schemeClr>
            </a:solidFill>
            <a:tailEnd type="triangle" w="med" len="med"/>
          </a:ln>
        </p:spPr>
        <p:style>
          <a:lnRef idx="1">
            <a:schemeClr val="accent1"/>
          </a:lnRef>
          <a:fillRef idx="0">
            <a:schemeClr val="accent1"/>
          </a:fillRef>
          <a:effectRef idx="0">
            <a:schemeClr val="accent1"/>
          </a:effectRef>
          <a:fontRef idx="minor">
            <a:schemeClr val="tx1"/>
          </a:fontRef>
        </p:style>
      </p:cxnSp>
      <p:pic>
        <p:nvPicPr>
          <p:cNvPr id="49" name="Picture 2" descr="alarm, alert, clock, event, history, schedule, time, watch ic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2873" y="3625663"/>
            <a:ext cx="470127" cy="470127"/>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Oval 17"/>
          <p:cNvSpPr/>
          <p:nvPr/>
        </p:nvSpPr>
        <p:spPr>
          <a:xfrm>
            <a:off x="5899365" y="2524231"/>
            <a:ext cx="457200" cy="457200"/>
          </a:xfrm>
          <a:prstGeom prst="ellipse">
            <a:avLst/>
          </a:prstGeom>
          <a:solidFill>
            <a:schemeClr val="bg1"/>
          </a:solidFill>
          <a:ln w="635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F497D">
                    <a:lumMod val="60000"/>
                    <a:lumOff val="40000"/>
                  </a:srgbClr>
                </a:solidFill>
                <a:effectLst/>
                <a:uLnTx/>
                <a:uFillTx/>
                <a:latin typeface="Calibri"/>
                <a:ea typeface="+mn-ea"/>
                <a:cs typeface="+mn-cs"/>
              </a:rPr>
              <a:t>S</a:t>
            </a:r>
          </a:p>
        </p:txBody>
      </p:sp>
      <p:sp>
        <p:nvSpPr>
          <p:cNvPr id="19" name="Oval 18"/>
          <p:cNvSpPr/>
          <p:nvPr/>
        </p:nvSpPr>
        <p:spPr>
          <a:xfrm>
            <a:off x="5899365" y="3915492"/>
            <a:ext cx="457200" cy="457200"/>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504D"/>
                </a:solidFill>
                <a:effectLst/>
                <a:uLnTx/>
                <a:uFillTx/>
                <a:latin typeface="Calibri"/>
                <a:ea typeface="+mn-ea"/>
                <a:cs typeface="+mn-cs"/>
              </a:rPr>
              <a:t>F</a:t>
            </a:r>
          </a:p>
        </p:txBody>
      </p:sp>
      <p:sp>
        <p:nvSpPr>
          <p:cNvPr id="2" name="TextBox 1"/>
          <p:cNvSpPr txBox="1"/>
          <p:nvPr/>
        </p:nvSpPr>
        <p:spPr>
          <a:xfrm>
            <a:off x="4324554" y="1245310"/>
            <a:ext cx="2079901"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N-day retention</a:t>
            </a:r>
          </a:p>
        </p:txBody>
      </p:sp>
      <p:sp>
        <p:nvSpPr>
          <p:cNvPr id="20" name="TextBox 19"/>
          <p:cNvSpPr txBox="1"/>
          <p:nvPr/>
        </p:nvSpPr>
        <p:spPr>
          <a:xfrm>
            <a:off x="2821621" y="4095250"/>
            <a:ext cx="2812629"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a:ea typeface="ＭＳ Ｐゴシック" panose="020B0600070205080204" pitchFamily="34" charset="-128"/>
                <a:cs typeface="+mn-cs"/>
              </a:rPr>
              <a:t>N-day retention</a:t>
            </a:r>
          </a:p>
        </p:txBody>
      </p:sp>
    </p:spTree>
    <p:extLst>
      <p:ext uri="{BB962C8B-B14F-4D97-AF65-F5344CB8AC3E}">
        <p14:creationId xmlns:p14="http://schemas.microsoft.com/office/powerpoint/2010/main" val="2073384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11111E-6 3.33333E-6 L -0.43906 -0.00023 " pathEditMode="relative" rAng="0" ptsTypes="AA">
                                      <p:cBhvr>
                                        <p:cTn id="6" dur="2000" fill="hold"/>
                                        <p:tgtEl>
                                          <p:spTgt spid="19"/>
                                        </p:tgtEl>
                                        <p:attrNameLst>
                                          <p:attrName>ppt_x</p:attrName>
                                          <p:attrName>ppt_y</p:attrName>
                                        </p:attrNameLst>
                                      </p:cBhvr>
                                      <p:rCtr x="-21962" y="-23"/>
                                    </p:animMotion>
                                  </p:childTnLst>
                                </p:cTn>
                              </p:par>
                              <p:par>
                                <p:cTn id="7" presetID="42" presetClass="path" presetSubtype="0" accel="50000" decel="50000" fill="hold" grpId="0" nodeType="withEffect">
                                  <p:stCondLst>
                                    <p:cond delay="0"/>
                                  </p:stCondLst>
                                  <p:childTnLst>
                                    <p:animMotion origin="layout" path="M 1.11111E-6 1.11111E-6 L -0.19011 0.00092 " pathEditMode="relative" rAng="0" ptsTypes="AA">
                                      <p:cBhvr>
                                        <p:cTn id="8" dur="2000" fill="hold"/>
                                        <p:tgtEl>
                                          <p:spTgt spid="18"/>
                                        </p:tgtEl>
                                        <p:attrNameLst>
                                          <p:attrName>ppt_x</p:attrName>
                                          <p:attrName>ppt_y</p:attrName>
                                        </p:attrNameLst>
                                      </p:cBhvr>
                                      <p:rCtr x="-9514" y="46"/>
                                    </p:animMotion>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par>
                                <p:cTn id="13" presetID="10" presetClass="entr" presetSubtype="0"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par>
                                <p:cTn id="16" presetID="10"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500"/>
                                        <p:tgtEl>
                                          <p:spTgt spid="38"/>
                                        </p:tgtEl>
                                      </p:cBhvr>
                                    </p:animEffect>
                                  </p:childTnLst>
                                </p:cTn>
                              </p:par>
                              <p:par>
                                <p:cTn id="19" presetID="10" presetClass="entr" presetSubtype="0"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500"/>
                                        <p:tgtEl>
                                          <p:spTgt spid="4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 grpId="0"/>
      <p:bldP spid="20"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A simplified example</a:t>
            </a:r>
          </a:p>
        </p:txBody>
      </p:sp>
      <p:sp>
        <p:nvSpPr>
          <p:cNvPr id="4" name="Slide Number Placeholder 3"/>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174</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6" name="Rectangle 5"/>
          <p:cNvSpPr/>
          <p:nvPr/>
        </p:nvSpPr>
        <p:spPr>
          <a:xfrm>
            <a:off x="6302826" y="6008923"/>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7" name="Rectangle 6"/>
          <p:cNvSpPr/>
          <p:nvPr/>
        </p:nvSpPr>
        <p:spPr>
          <a:xfrm>
            <a:off x="-130626" y="1189434"/>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9" name="Straight Arrow Connector 8"/>
          <p:cNvCxnSpPr/>
          <p:nvPr/>
        </p:nvCxnSpPr>
        <p:spPr>
          <a:xfrm flipV="1">
            <a:off x="87084" y="1654631"/>
            <a:ext cx="0" cy="4354291"/>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Freeform 36"/>
          <p:cNvSpPr/>
          <p:nvPr/>
        </p:nvSpPr>
        <p:spPr>
          <a:xfrm>
            <a:off x="4856061" y="2609204"/>
            <a:ext cx="3748114" cy="3399718"/>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55" name="Freeform 54"/>
          <p:cNvSpPr/>
          <p:nvPr/>
        </p:nvSpPr>
        <p:spPr>
          <a:xfrm>
            <a:off x="665089" y="2609204"/>
            <a:ext cx="3748114" cy="3399718"/>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56" name="Rectangle 55"/>
          <p:cNvSpPr/>
          <p:nvPr/>
        </p:nvSpPr>
        <p:spPr>
          <a:xfrm>
            <a:off x="2051290" y="3823145"/>
            <a:ext cx="457200" cy="457200"/>
          </a:xfrm>
          <a:prstGeom prst="rect">
            <a:avLst/>
          </a:prstGeom>
          <a:solidFill>
            <a:schemeClr val="tx2">
              <a:lumMod val="60000"/>
              <a:lumOff val="40000"/>
            </a:schemeClr>
          </a:solidFill>
          <a:ln w="635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S</a:t>
            </a:r>
          </a:p>
        </p:txBody>
      </p:sp>
      <p:sp>
        <p:nvSpPr>
          <p:cNvPr id="57" name="Rectangle 56"/>
          <p:cNvSpPr/>
          <p:nvPr/>
        </p:nvSpPr>
        <p:spPr>
          <a:xfrm>
            <a:off x="2898192" y="4364111"/>
            <a:ext cx="457200" cy="457200"/>
          </a:xfrm>
          <a:prstGeom prst="rect">
            <a:avLst/>
          </a:prstGeom>
          <a:solidFill>
            <a:schemeClr val="accent2"/>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F</a:t>
            </a:r>
          </a:p>
        </p:txBody>
      </p:sp>
      <p:sp>
        <p:nvSpPr>
          <p:cNvPr id="58" name="Rectangle 57"/>
          <p:cNvSpPr/>
          <p:nvPr/>
        </p:nvSpPr>
        <p:spPr>
          <a:xfrm>
            <a:off x="3505200" y="5492470"/>
            <a:ext cx="457200" cy="457200"/>
          </a:xfrm>
          <a:prstGeom prst="rect">
            <a:avLst/>
          </a:prstGeom>
          <a:solidFill>
            <a:schemeClr val="tx2">
              <a:lumMod val="60000"/>
              <a:lumOff val="40000"/>
            </a:schemeClr>
          </a:solidFill>
          <a:ln w="635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S</a:t>
            </a:r>
          </a:p>
        </p:txBody>
      </p:sp>
      <p:sp>
        <p:nvSpPr>
          <p:cNvPr id="59" name="Rectangle 58"/>
          <p:cNvSpPr/>
          <p:nvPr/>
        </p:nvSpPr>
        <p:spPr>
          <a:xfrm>
            <a:off x="1822690" y="5192723"/>
            <a:ext cx="457200" cy="457200"/>
          </a:xfrm>
          <a:prstGeom prst="rect">
            <a:avLst/>
          </a:prstGeom>
          <a:solidFill>
            <a:schemeClr val="accent2"/>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F</a:t>
            </a:r>
          </a:p>
        </p:txBody>
      </p:sp>
      <p:cxnSp>
        <p:nvCxnSpPr>
          <p:cNvPr id="8" name="Straight Arrow Connector 7"/>
          <p:cNvCxnSpPr/>
          <p:nvPr/>
        </p:nvCxnSpPr>
        <p:spPr>
          <a:xfrm>
            <a:off x="54430" y="6008922"/>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Oval 34"/>
          <p:cNvSpPr/>
          <p:nvPr/>
        </p:nvSpPr>
        <p:spPr>
          <a:xfrm>
            <a:off x="6245621" y="3823145"/>
            <a:ext cx="457200" cy="457200"/>
          </a:xfrm>
          <a:prstGeom prst="ellipse">
            <a:avLst/>
          </a:prstGeom>
          <a:solidFill>
            <a:schemeClr val="bg1"/>
          </a:solidFill>
          <a:ln w="635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F497D">
                    <a:lumMod val="60000"/>
                    <a:lumOff val="40000"/>
                  </a:srgbClr>
                </a:solidFill>
                <a:effectLst/>
                <a:uLnTx/>
                <a:uFillTx/>
                <a:latin typeface="Calibri"/>
                <a:ea typeface="+mn-ea"/>
                <a:cs typeface="+mn-cs"/>
              </a:rPr>
              <a:t>S</a:t>
            </a:r>
          </a:p>
        </p:txBody>
      </p:sp>
      <p:sp>
        <p:nvSpPr>
          <p:cNvPr id="36" name="Oval 35"/>
          <p:cNvSpPr/>
          <p:nvPr/>
        </p:nvSpPr>
        <p:spPr>
          <a:xfrm>
            <a:off x="7092523" y="4364111"/>
            <a:ext cx="457200" cy="457200"/>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504D"/>
                </a:solidFill>
                <a:effectLst/>
                <a:uLnTx/>
                <a:uFillTx/>
                <a:latin typeface="Calibri"/>
                <a:ea typeface="+mn-ea"/>
                <a:cs typeface="+mn-cs"/>
              </a:rPr>
              <a:t>F</a:t>
            </a:r>
          </a:p>
        </p:txBody>
      </p:sp>
      <p:sp>
        <p:nvSpPr>
          <p:cNvPr id="38" name="Oval 37"/>
          <p:cNvSpPr/>
          <p:nvPr/>
        </p:nvSpPr>
        <p:spPr>
          <a:xfrm>
            <a:off x="7699531" y="5492470"/>
            <a:ext cx="457200" cy="457200"/>
          </a:xfrm>
          <a:prstGeom prst="ellipse">
            <a:avLst/>
          </a:prstGeom>
          <a:solidFill>
            <a:schemeClr val="bg1"/>
          </a:solidFill>
          <a:ln w="635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F497D">
                    <a:lumMod val="60000"/>
                    <a:lumOff val="40000"/>
                  </a:srgbClr>
                </a:solidFill>
                <a:effectLst/>
                <a:uLnTx/>
                <a:uFillTx/>
                <a:latin typeface="Calibri"/>
                <a:ea typeface="+mn-ea"/>
                <a:cs typeface="+mn-cs"/>
              </a:rPr>
              <a:t>S</a:t>
            </a:r>
          </a:p>
        </p:txBody>
      </p:sp>
      <p:sp>
        <p:nvSpPr>
          <p:cNvPr id="39" name="Oval 38"/>
          <p:cNvSpPr/>
          <p:nvPr/>
        </p:nvSpPr>
        <p:spPr>
          <a:xfrm>
            <a:off x="6017021" y="5192723"/>
            <a:ext cx="457200" cy="457200"/>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504D"/>
                </a:solidFill>
                <a:effectLst/>
                <a:uLnTx/>
                <a:uFillTx/>
                <a:latin typeface="Calibri"/>
                <a:ea typeface="+mn-ea"/>
                <a:cs typeface="+mn-cs"/>
              </a:rPr>
              <a:t>F</a:t>
            </a:r>
          </a:p>
        </p:txBody>
      </p:sp>
      <p:grpSp>
        <p:nvGrpSpPr>
          <p:cNvPr id="2" name="Group 1"/>
          <p:cNvGrpSpPr/>
          <p:nvPr/>
        </p:nvGrpSpPr>
        <p:grpSpPr>
          <a:xfrm>
            <a:off x="1823748" y="1852621"/>
            <a:ext cx="1366754" cy="584775"/>
            <a:chOff x="1959274" y="1776987"/>
            <a:chExt cx="1366754" cy="584775"/>
          </a:xfrm>
        </p:grpSpPr>
        <p:sp>
          <p:nvSpPr>
            <p:cNvPr id="43" name="Rectangle 42"/>
            <p:cNvSpPr/>
            <p:nvPr/>
          </p:nvSpPr>
          <p:spPr>
            <a:xfrm>
              <a:off x="1959274" y="1840775"/>
              <a:ext cx="457200" cy="457200"/>
            </a:xfrm>
            <a:prstGeom prst="rect">
              <a:avLst/>
            </a:prstGeom>
            <a:solidFill>
              <a:schemeClr val="tx1">
                <a:lumMod val="65000"/>
                <a:lumOff val="35000"/>
              </a:schemeClr>
            </a:solid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1F497D">
                    <a:lumMod val="60000"/>
                    <a:lumOff val="40000"/>
                  </a:srgbClr>
                </a:solidFill>
                <a:effectLst/>
                <a:uLnTx/>
                <a:uFillTx/>
                <a:latin typeface="Calibri"/>
                <a:ea typeface="+mn-ea"/>
                <a:cs typeface="+mn-cs"/>
              </a:endParaRPr>
            </a:p>
          </p:txBody>
        </p:sp>
        <p:sp>
          <p:nvSpPr>
            <p:cNvPr id="49" name="Rectangle 48"/>
            <p:cNvSpPr/>
            <p:nvPr/>
          </p:nvSpPr>
          <p:spPr>
            <a:xfrm>
              <a:off x="2368083" y="1776987"/>
              <a:ext cx="957945"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grpSp>
      <p:grpSp>
        <p:nvGrpSpPr>
          <p:cNvPr id="50" name="Group 49"/>
          <p:cNvGrpSpPr/>
          <p:nvPr/>
        </p:nvGrpSpPr>
        <p:grpSpPr>
          <a:xfrm>
            <a:off x="6076616" y="1852621"/>
            <a:ext cx="1366754" cy="584775"/>
            <a:chOff x="1959274" y="1776987"/>
            <a:chExt cx="1366754" cy="584775"/>
          </a:xfrm>
        </p:grpSpPr>
        <p:sp>
          <p:nvSpPr>
            <p:cNvPr id="51" name="Oval 50"/>
            <p:cNvSpPr/>
            <p:nvPr/>
          </p:nvSpPr>
          <p:spPr>
            <a:xfrm>
              <a:off x="1959274" y="1840775"/>
              <a:ext cx="457200" cy="457200"/>
            </a:xfrm>
            <a:prstGeom prst="ellipse">
              <a:avLst/>
            </a:prstGeom>
            <a:solidFill>
              <a:schemeClr val="bg1"/>
            </a:solid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1F497D">
                    <a:lumMod val="60000"/>
                    <a:lumOff val="40000"/>
                  </a:srgbClr>
                </a:solidFill>
                <a:effectLst/>
                <a:uLnTx/>
                <a:uFillTx/>
                <a:latin typeface="Calibri"/>
                <a:ea typeface="+mn-ea"/>
                <a:cs typeface="+mn-cs"/>
              </a:endParaRPr>
            </a:p>
          </p:txBody>
        </p:sp>
        <p:sp>
          <p:nvSpPr>
            <p:cNvPr id="53" name="Rectangle 52"/>
            <p:cNvSpPr/>
            <p:nvPr/>
          </p:nvSpPr>
          <p:spPr>
            <a:xfrm>
              <a:off x="2368083" y="1776987"/>
              <a:ext cx="957945"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grpSp>
    </p:spTree>
    <p:extLst>
      <p:ext uri="{BB962C8B-B14F-4D97-AF65-F5344CB8AC3E}">
        <p14:creationId xmlns:p14="http://schemas.microsoft.com/office/powerpoint/2010/main" val="2055994342"/>
      </p:ext>
    </p:extLst>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102074" y="786445"/>
            <a:ext cx="8927853" cy="584775"/>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Very old data</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grpSp>
        <p:nvGrpSpPr>
          <p:cNvPr id="71" name="Group 70"/>
          <p:cNvGrpSpPr/>
          <p:nvPr/>
        </p:nvGrpSpPr>
        <p:grpSpPr>
          <a:xfrm>
            <a:off x="1823748" y="1852621"/>
            <a:ext cx="1366754" cy="584775"/>
            <a:chOff x="1959274" y="1776987"/>
            <a:chExt cx="1366754" cy="584775"/>
          </a:xfrm>
        </p:grpSpPr>
        <p:sp>
          <p:nvSpPr>
            <p:cNvPr id="72" name="Rectangle 71"/>
            <p:cNvSpPr/>
            <p:nvPr/>
          </p:nvSpPr>
          <p:spPr>
            <a:xfrm>
              <a:off x="1959274" y="1840775"/>
              <a:ext cx="457200" cy="457200"/>
            </a:xfrm>
            <a:prstGeom prst="rect">
              <a:avLst/>
            </a:prstGeom>
            <a:solidFill>
              <a:schemeClr val="tx1">
                <a:lumMod val="65000"/>
                <a:lumOff val="35000"/>
              </a:schemeClr>
            </a:solid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1F497D">
                    <a:lumMod val="60000"/>
                    <a:lumOff val="40000"/>
                  </a:srgbClr>
                </a:solidFill>
                <a:effectLst/>
                <a:uLnTx/>
                <a:uFillTx/>
                <a:latin typeface="Calibri"/>
                <a:ea typeface="+mn-ea"/>
                <a:cs typeface="+mn-cs"/>
              </a:endParaRPr>
            </a:p>
          </p:txBody>
        </p:sp>
        <p:sp>
          <p:nvSpPr>
            <p:cNvPr id="73" name="Rectangle 72"/>
            <p:cNvSpPr/>
            <p:nvPr/>
          </p:nvSpPr>
          <p:spPr>
            <a:xfrm>
              <a:off x="2368083" y="1776987"/>
              <a:ext cx="957945"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grpSp>
      <p:grpSp>
        <p:nvGrpSpPr>
          <p:cNvPr id="74" name="Group 73"/>
          <p:cNvGrpSpPr/>
          <p:nvPr/>
        </p:nvGrpSpPr>
        <p:grpSpPr>
          <a:xfrm>
            <a:off x="6076616" y="1852621"/>
            <a:ext cx="1366754" cy="584775"/>
            <a:chOff x="1959274" y="1776987"/>
            <a:chExt cx="1366754" cy="584775"/>
          </a:xfrm>
        </p:grpSpPr>
        <p:sp>
          <p:nvSpPr>
            <p:cNvPr id="75" name="Oval 74"/>
            <p:cNvSpPr/>
            <p:nvPr/>
          </p:nvSpPr>
          <p:spPr>
            <a:xfrm>
              <a:off x="1959274" y="1840775"/>
              <a:ext cx="457200" cy="457200"/>
            </a:xfrm>
            <a:prstGeom prst="ellipse">
              <a:avLst/>
            </a:prstGeom>
            <a:solidFill>
              <a:schemeClr val="bg1"/>
            </a:solid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1F497D">
                    <a:lumMod val="60000"/>
                    <a:lumOff val="40000"/>
                  </a:srgbClr>
                </a:solidFill>
                <a:effectLst/>
                <a:uLnTx/>
                <a:uFillTx/>
                <a:latin typeface="Calibri"/>
                <a:ea typeface="+mn-ea"/>
                <a:cs typeface="+mn-cs"/>
              </a:endParaRPr>
            </a:p>
          </p:txBody>
        </p:sp>
        <p:sp>
          <p:nvSpPr>
            <p:cNvPr id="76" name="Rectangle 75"/>
            <p:cNvSpPr/>
            <p:nvPr/>
          </p:nvSpPr>
          <p:spPr>
            <a:xfrm>
              <a:off x="2368083" y="1776987"/>
              <a:ext cx="957945"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grpSp>
      <p:cxnSp>
        <p:nvCxnSpPr>
          <p:cNvPr id="46" name="Straight Arrow Connector 45"/>
          <p:cNvCxnSpPr/>
          <p:nvPr/>
        </p:nvCxnSpPr>
        <p:spPr>
          <a:xfrm flipH="1">
            <a:off x="4775200" y="4596621"/>
            <a:ext cx="2283857" cy="0"/>
          </a:xfrm>
          <a:prstGeom prst="straightConnector1">
            <a:avLst/>
          </a:prstGeom>
          <a:ln w="63500">
            <a:solidFill>
              <a:schemeClr val="bg1">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a:off x="2794000" y="5444639"/>
            <a:ext cx="3215008" cy="0"/>
          </a:xfrm>
          <a:prstGeom prst="straightConnector1">
            <a:avLst/>
          </a:prstGeom>
          <a:ln w="63500">
            <a:solidFill>
              <a:schemeClr val="bg1">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H="1">
            <a:off x="1124262" y="4593760"/>
            <a:ext cx="1743822" cy="0"/>
          </a:xfrm>
          <a:prstGeom prst="straightConnector1">
            <a:avLst/>
          </a:prstGeom>
          <a:ln w="63500">
            <a:solidFill>
              <a:schemeClr val="bg1">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H="1">
            <a:off x="665089" y="5429649"/>
            <a:ext cx="1134599" cy="0"/>
          </a:xfrm>
          <a:prstGeom prst="straightConnector1">
            <a:avLst/>
          </a:prstGeom>
          <a:ln w="63500">
            <a:solidFill>
              <a:schemeClr val="bg1">
                <a:lumMod val="75000"/>
              </a:schemeClr>
            </a:solidFill>
            <a:tailEnd type="triangle" w="med" len="med"/>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2898192" y="4364111"/>
            <a:ext cx="457200" cy="457200"/>
          </a:xfrm>
          <a:prstGeom prst="rect">
            <a:avLst/>
          </a:prstGeom>
          <a:solidFill>
            <a:schemeClr val="bg1">
              <a:lumMod val="75000"/>
            </a:schemeClr>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F</a:t>
            </a:r>
          </a:p>
        </p:txBody>
      </p:sp>
      <p:sp>
        <p:nvSpPr>
          <p:cNvPr id="43" name="Rectangle 42"/>
          <p:cNvSpPr/>
          <p:nvPr/>
        </p:nvSpPr>
        <p:spPr>
          <a:xfrm>
            <a:off x="1822690" y="5192723"/>
            <a:ext cx="457200" cy="457200"/>
          </a:xfrm>
          <a:prstGeom prst="rect">
            <a:avLst/>
          </a:prstGeom>
          <a:solidFill>
            <a:schemeClr val="bg1">
              <a:lumMod val="75000"/>
            </a:schemeClr>
          </a:solidFill>
          <a:ln w="635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F</a:t>
            </a:r>
          </a:p>
        </p:txBody>
      </p:sp>
      <p:sp>
        <p:nvSpPr>
          <p:cNvPr id="44" name="Oval 43"/>
          <p:cNvSpPr/>
          <p:nvPr/>
        </p:nvSpPr>
        <p:spPr>
          <a:xfrm>
            <a:off x="7092523" y="4364111"/>
            <a:ext cx="457200" cy="457200"/>
          </a:xfrm>
          <a:prstGeom prst="ellipse">
            <a:avLst/>
          </a:prstGeom>
          <a:solidFill>
            <a:schemeClr val="bg1"/>
          </a:solid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75000"/>
                  </a:prstClr>
                </a:solidFill>
                <a:effectLst/>
                <a:uLnTx/>
                <a:uFillTx/>
                <a:latin typeface="Calibri"/>
                <a:ea typeface="+mn-ea"/>
                <a:cs typeface="+mn-cs"/>
              </a:rPr>
              <a:t>F</a:t>
            </a:r>
          </a:p>
        </p:txBody>
      </p:sp>
      <p:sp>
        <p:nvSpPr>
          <p:cNvPr id="45" name="Oval 44"/>
          <p:cNvSpPr/>
          <p:nvPr/>
        </p:nvSpPr>
        <p:spPr>
          <a:xfrm>
            <a:off x="6017021" y="5192723"/>
            <a:ext cx="457200" cy="457200"/>
          </a:xfrm>
          <a:prstGeom prst="ellipse">
            <a:avLst/>
          </a:prstGeom>
          <a:solidFill>
            <a:schemeClr val="bg1"/>
          </a:solid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lumMod val="75000"/>
                  </a:prstClr>
                </a:solidFill>
                <a:effectLst/>
                <a:uLnTx/>
                <a:uFillTx/>
                <a:latin typeface="Calibri"/>
                <a:ea typeface="+mn-ea"/>
                <a:cs typeface="+mn-cs"/>
              </a:rPr>
              <a:t>F</a:t>
            </a:r>
          </a:p>
        </p:txBody>
      </p:sp>
      <p:sp>
        <p:nvSpPr>
          <p:cNvPr id="5" name="Title 4"/>
          <p:cNvSpPr>
            <a:spLocks noGrp="1"/>
          </p:cNvSpPr>
          <p:nvPr>
            <p:ph type="title"/>
          </p:nvPr>
        </p:nvSpPr>
        <p:spPr/>
        <p:txBody>
          <a:bodyPr/>
          <a:lstStyle/>
          <a:p>
            <a:r>
              <a:rPr lang="en-US" dirty="0"/>
              <a:t>Reading very old data</a:t>
            </a:r>
          </a:p>
        </p:txBody>
      </p:sp>
      <p:sp>
        <p:nvSpPr>
          <p:cNvPr id="4" name="Slide Number Placeholder 3"/>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175</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6" name="Rectangle 5"/>
          <p:cNvSpPr/>
          <p:nvPr/>
        </p:nvSpPr>
        <p:spPr>
          <a:xfrm>
            <a:off x="6302826" y="6008923"/>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7" name="Rectangle 6"/>
          <p:cNvSpPr/>
          <p:nvPr/>
        </p:nvSpPr>
        <p:spPr>
          <a:xfrm>
            <a:off x="-130626" y="1189434"/>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9" name="Straight Arrow Connector 8"/>
          <p:cNvCxnSpPr/>
          <p:nvPr/>
        </p:nvCxnSpPr>
        <p:spPr>
          <a:xfrm flipV="1">
            <a:off x="87084" y="1654631"/>
            <a:ext cx="0" cy="4354291"/>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Freeform 36"/>
          <p:cNvSpPr/>
          <p:nvPr/>
        </p:nvSpPr>
        <p:spPr>
          <a:xfrm>
            <a:off x="4856061" y="2609204"/>
            <a:ext cx="3748114" cy="3399718"/>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55" name="Freeform 54"/>
          <p:cNvSpPr/>
          <p:nvPr/>
        </p:nvSpPr>
        <p:spPr>
          <a:xfrm>
            <a:off x="665089" y="2609204"/>
            <a:ext cx="3748114" cy="3399718"/>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cxnSp>
        <p:nvCxnSpPr>
          <p:cNvPr id="8" name="Straight Arrow Connector 7"/>
          <p:cNvCxnSpPr/>
          <p:nvPr/>
        </p:nvCxnSpPr>
        <p:spPr>
          <a:xfrm>
            <a:off x="54430" y="6008922"/>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Freeform 19"/>
          <p:cNvSpPr/>
          <p:nvPr/>
        </p:nvSpPr>
        <p:spPr>
          <a:xfrm>
            <a:off x="2127328" y="3183373"/>
            <a:ext cx="6222528" cy="282554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1" name="Freeform 20"/>
          <p:cNvSpPr/>
          <p:nvPr/>
        </p:nvSpPr>
        <p:spPr>
          <a:xfrm>
            <a:off x="-753598" y="3026237"/>
            <a:ext cx="4822496" cy="298268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56" name="Rectangle 55"/>
          <p:cNvSpPr/>
          <p:nvPr/>
        </p:nvSpPr>
        <p:spPr>
          <a:xfrm>
            <a:off x="2051290" y="3823145"/>
            <a:ext cx="457200" cy="457200"/>
          </a:xfrm>
          <a:prstGeom prst="rect">
            <a:avLst/>
          </a:prstGeom>
          <a:solidFill>
            <a:schemeClr val="tx2">
              <a:lumMod val="60000"/>
              <a:lumOff val="40000"/>
            </a:schemeClr>
          </a:solidFill>
          <a:ln w="635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S</a:t>
            </a:r>
          </a:p>
        </p:txBody>
      </p:sp>
      <p:sp>
        <p:nvSpPr>
          <p:cNvPr id="57" name="Rectangle 56"/>
          <p:cNvSpPr/>
          <p:nvPr/>
        </p:nvSpPr>
        <p:spPr>
          <a:xfrm>
            <a:off x="2898192" y="4364111"/>
            <a:ext cx="457200" cy="457200"/>
          </a:xfrm>
          <a:prstGeom prst="rect">
            <a:avLst/>
          </a:prstGeom>
          <a:solidFill>
            <a:schemeClr val="accent2"/>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F</a:t>
            </a:r>
          </a:p>
        </p:txBody>
      </p:sp>
      <p:sp>
        <p:nvSpPr>
          <p:cNvPr id="58" name="Rectangle 57"/>
          <p:cNvSpPr/>
          <p:nvPr/>
        </p:nvSpPr>
        <p:spPr>
          <a:xfrm>
            <a:off x="3505200" y="5492470"/>
            <a:ext cx="457200" cy="457200"/>
          </a:xfrm>
          <a:prstGeom prst="rect">
            <a:avLst/>
          </a:prstGeom>
          <a:solidFill>
            <a:schemeClr val="tx2">
              <a:lumMod val="60000"/>
              <a:lumOff val="40000"/>
            </a:schemeClr>
          </a:solidFill>
          <a:ln w="635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S</a:t>
            </a:r>
          </a:p>
        </p:txBody>
      </p:sp>
      <p:sp>
        <p:nvSpPr>
          <p:cNvPr id="59" name="Rectangle 58"/>
          <p:cNvSpPr/>
          <p:nvPr/>
        </p:nvSpPr>
        <p:spPr>
          <a:xfrm>
            <a:off x="1814676" y="5192670"/>
            <a:ext cx="457200" cy="457200"/>
          </a:xfrm>
          <a:prstGeom prst="rect">
            <a:avLst/>
          </a:prstGeom>
          <a:solidFill>
            <a:schemeClr val="accent2"/>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F</a:t>
            </a:r>
          </a:p>
        </p:txBody>
      </p:sp>
      <p:sp>
        <p:nvSpPr>
          <p:cNvPr id="35" name="Oval 34"/>
          <p:cNvSpPr/>
          <p:nvPr/>
        </p:nvSpPr>
        <p:spPr>
          <a:xfrm>
            <a:off x="6245621" y="3823145"/>
            <a:ext cx="457200" cy="457200"/>
          </a:xfrm>
          <a:prstGeom prst="ellipse">
            <a:avLst/>
          </a:prstGeom>
          <a:solidFill>
            <a:schemeClr val="bg1"/>
          </a:solidFill>
          <a:ln w="635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F497D">
                    <a:lumMod val="60000"/>
                    <a:lumOff val="40000"/>
                  </a:srgbClr>
                </a:solidFill>
                <a:effectLst/>
                <a:uLnTx/>
                <a:uFillTx/>
                <a:latin typeface="Calibri"/>
                <a:ea typeface="+mn-ea"/>
                <a:cs typeface="+mn-cs"/>
              </a:rPr>
              <a:t>S</a:t>
            </a:r>
          </a:p>
        </p:txBody>
      </p:sp>
      <p:sp>
        <p:nvSpPr>
          <p:cNvPr id="36" name="Oval 35"/>
          <p:cNvSpPr/>
          <p:nvPr/>
        </p:nvSpPr>
        <p:spPr>
          <a:xfrm>
            <a:off x="7092523" y="4364111"/>
            <a:ext cx="457200" cy="457200"/>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504D"/>
                </a:solidFill>
                <a:effectLst/>
                <a:uLnTx/>
                <a:uFillTx/>
                <a:latin typeface="Calibri"/>
                <a:ea typeface="+mn-ea"/>
                <a:cs typeface="+mn-cs"/>
              </a:rPr>
              <a:t>F</a:t>
            </a:r>
          </a:p>
        </p:txBody>
      </p:sp>
      <p:sp>
        <p:nvSpPr>
          <p:cNvPr id="38" name="Oval 37"/>
          <p:cNvSpPr/>
          <p:nvPr/>
        </p:nvSpPr>
        <p:spPr>
          <a:xfrm>
            <a:off x="7699531" y="5492470"/>
            <a:ext cx="457200" cy="457200"/>
          </a:xfrm>
          <a:prstGeom prst="ellipse">
            <a:avLst/>
          </a:prstGeom>
          <a:solidFill>
            <a:schemeClr val="bg1"/>
          </a:solidFill>
          <a:ln w="635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F497D">
                    <a:lumMod val="60000"/>
                    <a:lumOff val="40000"/>
                  </a:srgbClr>
                </a:solidFill>
                <a:effectLst/>
                <a:uLnTx/>
                <a:uFillTx/>
                <a:latin typeface="Calibri"/>
                <a:ea typeface="+mn-ea"/>
                <a:cs typeface="+mn-cs"/>
              </a:rPr>
              <a:t>S</a:t>
            </a:r>
          </a:p>
        </p:txBody>
      </p:sp>
      <p:sp>
        <p:nvSpPr>
          <p:cNvPr id="39" name="Oval 38"/>
          <p:cNvSpPr/>
          <p:nvPr/>
        </p:nvSpPr>
        <p:spPr>
          <a:xfrm>
            <a:off x="6009007" y="5192670"/>
            <a:ext cx="457200" cy="457200"/>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504D"/>
                </a:solidFill>
                <a:effectLst/>
                <a:uLnTx/>
                <a:uFillTx/>
                <a:latin typeface="Calibri"/>
                <a:ea typeface="+mn-ea"/>
                <a:cs typeface="+mn-cs"/>
              </a:rPr>
              <a:t>F</a:t>
            </a:r>
          </a:p>
        </p:txBody>
      </p:sp>
      <p:sp>
        <p:nvSpPr>
          <p:cNvPr id="30" name="Rounded Rectangle 29"/>
          <p:cNvSpPr/>
          <p:nvPr/>
        </p:nvSpPr>
        <p:spPr>
          <a:xfrm>
            <a:off x="1673069" y="991725"/>
            <a:ext cx="5797862" cy="69668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150" normalizeH="0" baseline="0" noProof="0" dirty="0">
                <a:ln>
                  <a:noFill/>
                </a:ln>
                <a:solidFill>
                  <a:prstClr val="white"/>
                </a:solidFill>
                <a:effectLst/>
                <a:uLnTx/>
                <a:uFillTx/>
                <a:latin typeface="Calibri Light" panose="020F0302020204030204" pitchFamily="34" charset="0"/>
                <a:ea typeface="+mn-ea"/>
                <a:cs typeface="+mn-cs"/>
              </a:rPr>
              <a:t>Fast-leaking cells have lower V</a:t>
            </a:r>
            <a:r>
              <a:rPr kumimoji="0" lang="en-US" sz="3600" b="0" i="0" u="none" strike="noStrike" kern="1200" cap="none" spc="-150" normalizeH="0" baseline="-25000" noProof="0" dirty="0">
                <a:ln>
                  <a:noFill/>
                </a:ln>
                <a:solidFill>
                  <a:prstClr val="white"/>
                </a:solidFill>
                <a:effectLst/>
                <a:uLnTx/>
                <a:uFillTx/>
                <a:latin typeface="Calibri Light" panose="020F0302020204030204" pitchFamily="34" charset="0"/>
                <a:ea typeface="+mn-ea"/>
                <a:cs typeface="+mn-cs"/>
              </a:rPr>
              <a:t>th</a:t>
            </a:r>
            <a:endParaRPr kumimoji="0" lang="en-US" sz="3600" b="0" i="0" u="none" strike="noStrike" kern="1200" cap="none" spc="-150" normalizeH="0" baseline="0" noProof="0" dirty="0">
              <a:ln>
                <a:noFill/>
              </a:ln>
              <a:solidFill>
                <a:prstClr val="white"/>
              </a:solidFill>
              <a:effectLst/>
              <a:uLnTx/>
              <a:uFillTx/>
              <a:latin typeface="Calibri Light" panose="020F0302020204030204" pitchFamily="34" charset="0"/>
              <a:ea typeface="+mn-ea"/>
              <a:cs typeface="+mn-cs"/>
            </a:endParaRPr>
          </a:p>
        </p:txBody>
      </p:sp>
      <p:sp>
        <p:nvSpPr>
          <p:cNvPr id="31" name="Rounded Rectangle 30"/>
          <p:cNvSpPr/>
          <p:nvPr/>
        </p:nvSpPr>
        <p:spPr>
          <a:xfrm>
            <a:off x="1673069" y="1813604"/>
            <a:ext cx="5797862" cy="69668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150" normalizeH="0" baseline="0" noProof="0" dirty="0">
                <a:ln>
                  <a:noFill/>
                </a:ln>
                <a:solidFill>
                  <a:prstClr val="white"/>
                </a:solidFill>
                <a:effectLst/>
                <a:uLnTx/>
                <a:uFillTx/>
                <a:latin typeface="Calibri Light" panose="020F0302020204030204" pitchFamily="34" charset="0"/>
                <a:ea typeface="+mn-ea"/>
                <a:cs typeface="+mn-cs"/>
              </a:rPr>
              <a:t>Slow-leaking cells have higher V</a:t>
            </a:r>
            <a:r>
              <a:rPr kumimoji="0" lang="en-US" sz="3600" b="0" i="0" u="none" strike="noStrike" kern="1200" cap="none" spc="-150" normalizeH="0" baseline="-25000" noProof="0" dirty="0">
                <a:ln>
                  <a:noFill/>
                </a:ln>
                <a:solidFill>
                  <a:prstClr val="white"/>
                </a:solidFill>
                <a:effectLst/>
                <a:uLnTx/>
                <a:uFillTx/>
                <a:latin typeface="Calibri Light" panose="020F0302020204030204" pitchFamily="34" charset="0"/>
                <a:ea typeface="+mn-ea"/>
                <a:cs typeface="+mn-cs"/>
              </a:rPr>
              <a:t>th</a:t>
            </a:r>
            <a:endParaRPr kumimoji="0" lang="en-US" sz="3600" b="0" i="0" u="none" strike="noStrike" kern="1200" cap="none" spc="-150" normalizeH="0" baseline="0" noProof="0" dirty="0">
              <a:ln>
                <a:noFill/>
              </a:ln>
              <a:solidFill>
                <a:prstClr val="white"/>
              </a:solidFill>
              <a:effectLst/>
              <a:uLnTx/>
              <a:uFillTx/>
              <a:latin typeface="Calibri Light" panose="020F0302020204030204" pitchFamily="34" charset="0"/>
              <a:ea typeface="+mn-ea"/>
              <a:cs typeface="+mn-cs"/>
            </a:endParaRPr>
          </a:p>
        </p:txBody>
      </p:sp>
      <p:cxnSp>
        <p:nvCxnSpPr>
          <p:cNvPr id="15" name="Straight Connector 14"/>
          <p:cNvCxnSpPr>
            <a:stCxn id="21" idx="1"/>
          </p:cNvCxnSpPr>
          <p:nvPr/>
        </p:nvCxnSpPr>
        <p:spPr>
          <a:xfrm>
            <a:off x="1755658" y="3026237"/>
            <a:ext cx="0" cy="29826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20" idx="1"/>
          </p:cNvCxnSpPr>
          <p:nvPr/>
        </p:nvCxnSpPr>
        <p:spPr>
          <a:xfrm>
            <a:off x="5365052" y="3183373"/>
            <a:ext cx="0" cy="28255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83500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2.5E-6 7.40741E-7 L -0.17969 0.00139 " pathEditMode="relative" rAng="0" ptsTypes="AA">
                                      <p:cBhvr>
                                        <p:cTn id="6" dur="2000" fill="hold"/>
                                        <p:tgtEl>
                                          <p:spTgt spid="59"/>
                                        </p:tgtEl>
                                        <p:attrNameLst>
                                          <p:attrName>ppt_x</p:attrName>
                                          <p:attrName>ppt_y</p:attrName>
                                        </p:attrNameLst>
                                      </p:cBhvr>
                                      <p:rCtr x="-8993" y="69"/>
                                    </p:animMotion>
                                  </p:childTnLst>
                                </p:cTn>
                              </p:par>
                              <p:par>
                                <p:cTn id="7" presetID="42" presetClass="path" presetSubtype="0" accel="50000" decel="50000" fill="hold" grpId="0" nodeType="withEffect">
                                  <p:stCondLst>
                                    <p:cond delay="0"/>
                                  </p:stCondLst>
                                  <p:childTnLst>
                                    <p:animMotion origin="layout" path="M -3.88889E-6 4.07407E-6 L -0.24496 4.07407E-6 " pathEditMode="relative" rAng="0" ptsTypes="AA">
                                      <p:cBhvr>
                                        <p:cTn id="8" dur="2000" fill="hold"/>
                                        <p:tgtEl>
                                          <p:spTgt spid="57"/>
                                        </p:tgtEl>
                                        <p:attrNameLst>
                                          <p:attrName>ppt_x</p:attrName>
                                          <p:attrName>ppt_y</p:attrName>
                                        </p:attrNameLst>
                                      </p:cBhvr>
                                      <p:rCtr x="-12257" y="0"/>
                                    </p:animMotion>
                                  </p:childTnLst>
                                </p:cTn>
                              </p:par>
                              <p:par>
                                <p:cTn id="9" presetID="42" presetClass="path" presetSubtype="0" accel="50000" decel="50000" fill="hold" grpId="0" nodeType="withEffect">
                                  <p:stCondLst>
                                    <p:cond delay="0"/>
                                  </p:stCondLst>
                                  <p:childTnLst>
                                    <p:animMotion origin="layout" path="M -4.44444E-6 4.07407E-6 L -0.30277 0.00138 " pathEditMode="relative" rAng="0" ptsTypes="AA">
                                      <p:cBhvr>
                                        <p:cTn id="10" dur="2000" fill="hold"/>
                                        <p:tgtEl>
                                          <p:spTgt spid="36"/>
                                        </p:tgtEl>
                                        <p:attrNameLst>
                                          <p:attrName>ppt_x</p:attrName>
                                          <p:attrName>ppt_y</p:attrName>
                                        </p:attrNameLst>
                                      </p:cBhvr>
                                      <p:rCtr x="-15139" y="69"/>
                                    </p:animMotion>
                                  </p:childTnLst>
                                </p:cTn>
                              </p:par>
                              <p:par>
                                <p:cTn id="11" presetID="42" presetClass="path" presetSubtype="0" accel="50000" decel="50000" fill="hold" grpId="0" nodeType="withEffect">
                                  <p:stCondLst>
                                    <p:cond delay="0"/>
                                  </p:stCondLst>
                                  <p:childTnLst>
                                    <p:animMotion origin="layout" path="M 1.94444E-6 7.40741E-7 L -0.39948 0.00139 " pathEditMode="relative" rAng="0" ptsTypes="AA">
                                      <p:cBhvr>
                                        <p:cTn id="12" dur="2000" fill="hold"/>
                                        <p:tgtEl>
                                          <p:spTgt spid="39"/>
                                        </p:tgtEl>
                                        <p:attrNameLst>
                                          <p:attrName>ppt_x</p:attrName>
                                          <p:attrName>ppt_y</p:attrName>
                                        </p:attrNameLst>
                                      </p:cBhvr>
                                      <p:rCtr x="-19983" y="69"/>
                                    </p:animMotion>
                                  </p:childTnLst>
                                </p:cTn>
                              </p:par>
                              <p:par>
                                <p:cTn id="13" presetID="42" presetClass="path" presetSubtype="0" accel="50000" decel="50000" fill="hold" grpId="0" nodeType="withEffect">
                                  <p:stCondLst>
                                    <p:cond delay="0"/>
                                  </p:stCondLst>
                                  <p:childTnLst>
                                    <p:animMotion origin="layout" path="M 3.88889E-6 -7.40741E-7 L -0.025 0.00255 " pathEditMode="relative" rAng="0" ptsTypes="AA">
                                      <p:cBhvr>
                                        <p:cTn id="14" dur="2000" fill="hold"/>
                                        <p:tgtEl>
                                          <p:spTgt spid="35"/>
                                        </p:tgtEl>
                                        <p:attrNameLst>
                                          <p:attrName>ppt_x</p:attrName>
                                          <p:attrName>ppt_y</p:attrName>
                                        </p:attrNameLst>
                                      </p:cBhvr>
                                      <p:rCtr x="-1250" y="116"/>
                                    </p:animMotion>
                                  </p:childTnLst>
                                </p:cTn>
                              </p:par>
                              <p:par>
                                <p:cTn id="15" presetID="42" presetClass="path" presetSubtype="0" accel="50000" decel="50000" fill="hold" grpId="0" nodeType="withEffect">
                                  <p:stCondLst>
                                    <p:cond delay="0"/>
                                  </p:stCondLst>
                                  <p:childTnLst>
                                    <p:animMotion origin="layout" path="M -3.33333E-6 7.40741E-7 L -0.0059 0.00023 " pathEditMode="relative" rAng="0" ptsTypes="AA">
                                      <p:cBhvr>
                                        <p:cTn id="16" dur="2000" fill="hold"/>
                                        <p:tgtEl>
                                          <p:spTgt spid="58"/>
                                        </p:tgtEl>
                                        <p:attrNameLst>
                                          <p:attrName>ppt_x</p:attrName>
                                          <p:attrName>ppt_y</p:attrName>
                                        </p:attrNameLst>
                                      </p:cBhvr>
                                      <p:rCtr x="-295" y="0"/>
                                    </p:animMotion>
                                  </p:childTnLst>
                                </p:cTn>
                              </p:par>
                              <p:par>
                                <p:cTn id="17" presetID="42" presetClass="path" presetSubtype="0" accel="50000" decel="50000" fill="hold" grpId="0" nodeType="withEffect">
                                  <p:stCondLst>
                                    <p:cond delay="0"/>
                                  </p:stCondLst>
                                  <p:childTnLst>
                                    <p:animMotion origin="layout" path="M -3.88889E-6 7.40741E-7 L -0.025 0.00023 " pathEditMode="relative" rAng="0" ptsTypes="AA">
                                      <p:cBhvr>
                                        <p:cTn id="18" dur="2000" fill="hold"/>
                                        <p:tgtEl>
                                          <p:spTgt spid="38"/>
                                        </p:tgtEl>
                                        <p:attrNameLst>
                                          <p:attrName>ppt_x</p:attrName>
                                          <p:attrName>ppt_y</p:attrName>
                                        </p:attrNameLst>
                                      </p:cBhvr>
                                      <p:rCtr x="-1250" y="0"/>
                                    </p:animMotion>
                                  </p:childTnLst>
                                </p:cTn>
                              </p:par>
                              <p:par>
                                <p:cTn id="19" presetID="42" presetClass="path" presetSubtype="0" accel="50000" decel="50000" fill="hold" grpId="0" nodeType="withEffect">
                                  <p:stCondLst>
                                    <p:cond delay="0"/>
                                  </p:stCondLst>
                                  <p:childTnLst>
                                    <p:animMotion origin="layout" path="M 4.44444E-6 -7.40741E-7 L -0.01007 0.00255 " pathEditMode="relative" rAng="0" ptsTypes="AA">
                                      <p:cBhvr>
                                        <p:cTn id="20" dur="2000" fill="hold"/>
                                        <p:tgtEl>
                                          <p:spTgt spid="56"/>
                                        </p:tgtEl>
                                        <p:attrNameLst>
                                          <p:attrName>ppt_x</p:attrName>
                                          <p:attrName>ppt_y</p:attrName>
                                        </p:attrNameLst>
                                      </p:cBhvr>
                                      <p:rCtr x="-503" y="116"/>
                                    </p:animMotion>
                                  </p:childTnLst>
                                </p:cTn>
                              </p:par>
                              <p:par>
                                <p:cTn id="21" presetID="10"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par>
                                <p:cTn id="40" presetID="10" presetClass="entr" presetSubtype="0" fill="hold"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cTn>
                              </p:par>
                              <p:par>
                                <p:cTn id="43" presetID="10"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500"/>
                                        <p:tgtEl>
                                          <p:spTgt spid="47"/>
                                        </p:tgtEl>
                                      </p:cBhvr>
                                    </p:animEffect>
                                  </p:childTnLst>
                                </p:cTn>
                              </p:par>
                              <p:par>
                                <p:cTn id="46" presetID="10" presetClass="entr" presetSubtype="0" fill="hold"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500"/>
                                        <p:tgtEl>
                                          <p:spTgt spid="48"/>
                                        </p:tgtEl>
                                      </p:cBhvr>
                                    </p:animEffect>
                                  </p:childTnLst>
                                </p:cTn>
                              </p:par>
                              <p:par>
                                <p:cTn id="49" presetID="10" presetClass="entr" presetSubtype="0"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500"/>
                                        <p:tgtEl>
                                          <p:spTgt spid="49"/>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1" nodeType="clickEffect">
                                  <p:stCondLst>
                                    <p:cond delay="0"/>
                                  </p:stCondLst>
                                  <p:childTnLst>
                                    <p:animEffect transition="out" filter="fade">
                                      <p:cBhvr>
                                        <p:cTn id="55" dur="500"/>
                                        <p:tgtEl>
                                          <p:spTgt spid="35"/>
                                        </p:tgtEl>
                                      </p:cBhvr>
                                    </p:animEffect>
                                    <p:set>
                                      <p:cBhvr>
                                        <p:cTn id="56" dur="1" fill="hold">
                                          <p:stCondLst>
                                            <p:cond delay="499"/>
                                          </p:stCondLst>
                                        </p:cTn>
                                        <p:tgtEl>
                                          <p:spTgt spid="35"/>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58"/>
                                        </p:tgtEl>
                                      </p:cBhvr>
                                    </p:animEffect>
                                    <p:set>
                                      <p:cBhvr>
                                        <p:cTn id="59" dur="1" fill="hold">
                                          <p:stCondLst>
                                            <p:cond delay="499"/>
                                          </p:stCondLst>
                                        </p:cTn>
                                        <p:tgtEl>
                                          <p:spTgt spid="58"/>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38"/>
                                        </p:tgtEl>
                                      </p:cBhvr>
                                    </p:animEffect>
                                    <p:set>
                                      <p:cBhvr>
                                        <p:cTn id="62" dur="1" fill="hold">
                                          <p:stCondLst>
                                            <p:cond delay="499"/>
                                          </p:stCondLst>
                                        </p:cTn>
                                        <p:tgtEl>
                                          <p:spTgt spid="38"/>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56"/>
                                        </p:tgtEl>
                                      </p:cBhvr>
                                    </p:animEffect>
                                    <p:set>
                                      <p:cBhvr>
                                        <p:cTn id="65" dur="1" fill="hold">
                                          <p:stCondLst>
                                            <p:cond delay="499"/>
                                          </p:stCondLst>
                                        </p:cTn>
                                        <p:tgtEl>
                                          <p:spTgt spid="56"/>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42"/>
                                        </p:tgtEl>
                                      </p:cBhvr>
                                    </p:animEffect>
                                    <p:set>
                                      <p:cBhvr>
                                        <p:cTn id="68" dur="1" fill="hold">
                                          <p:stCondLst>
                                            <p:cond delay="499"/>
                                          </p:stCondLst>
                                        </p:cTn>
                                        <p:tgtEl>
                                          <p:spTgt spid="42"/>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43"/>
                                        </p:tgtEl>
                                      </p:cBhvr>
                                    </p:animEffect>
                                    <p:set>
                                      <p:cBhvr>
                                        <p:cTn id="71" dur="1" fill="hold">
                                          <p:stCondLst>
                                            <p:cond delay="499"/>
                                          </p:stCondLst>
                                        </p:cTn>
                                        <p:tgtEl>
                                          <p:spTgt spid="43"/>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44"/>
                                        </p:tgtEl>
                                      </p:cBhvr>
                                    </p:animEffect>
                                    <p:set>
                                      <p:cBhvr>
                                        <p:cTn id="74" dur="1" fill="hold">
                                          <p:stCondLst>
                                            <p:cond delay="499"/>
                                          </p:stCondLst>
                                        </p:cTn>
                                        <p:tgtEl>
                                          <p:spTgt spid="44"/>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45"/>
                                        </p:tgtEl>
                                      </p:cBhvr>
                                    </p:animEffect>
                                    <p:set>
                                      <p:cBhvr>
                                        <p:cTn id="77" dur="1" fill="hold">
                                          <p:stCondLst>
                                            <p:cond delay="499"/>
                                          </p:stCondLst>
                                        </p:cTn>
                                        <p:tgtEl>
                                          <p:spTgt spid="45"/>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46"/>
                                        </p:tgtEl>
                                      </p:cBhvr>
                                    </p:animEffect>
                                    <p:set>
                                      <p:cBhvr>
                                        <p:cTn id="80" dur="1" fill="hold">
                                          <p:stCondLst>
                                            <p:cond delay="499"/>
                                          </p:stCondLst>
                                        </p:cTn>
                                        <p:tgtEl>
                                          <p:spTgt spid="46"/>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47"/>
                                        </p:tgtEl>
                                      </p:cBhvr>
                                    </p:animEffect>
                                    <p:set>
                                      <p:cBhvr>
                                        <p:cTn id="83" dur="1" fill="hold">
                                          <p:stCondLst>
                                            <p:cond delay="499"/>
                                          </p:stCondLst>
                                        </p:cTn>
                                        <p:tgtEl>
                                          <p:spTgt spid="47"/>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48"/>
                                        </p:tgtEl>
                                      </p:cBhvr>
                                    </p:animEffect>
                                    <p:set>
                                      <p:cBhvr>
                                        <p:cTn id="86" dur="1" fill="hold">
                                          <p:stCondLst>
                                            <p:cond delay="499"/>
                                          </p:stCondLst>
                                        </p:cTn>
                                        <p:tgtEl>
                                          <p:spTgt spid="48"/>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49"/>
                                        </p:tgtEl>
                                      </p:cBhvr>
                                    </p:animEffect>
                                    <p:set>
                                      <p:cBhvr>
                                        <p:cTn id="89" dur="1" fill="hold">
                                          <p:stCondLst>
                                            <p:cond delay="499"/>
                                          </p:stCondLst>
                                        </p:cTn>
                                        <p:tgtEl>
                                          <p:spTgt spid="49"/>
                                        </p:tgtEl>
                                        <p:attrNameLst>
                                          <p:attrName>style.visibility</p:attrName>
                                        </p:attrNameLst>
                                      </p:cBhvr>
                                      <p:to>
                                        <p:strVal val="hidden"/>
                                      </p:to>
                                    </p:set>
                                  </p:childTnLst>
                                </p:cTn>
                              </p:par>
                              <p:par>
                                <p:cTn id="90" presetID="10" presetClass="exit" presetSubtype="0" fill="hold" grpId="0" nodeType="withEffect">
                                  <p:stCondLst>
                                    <p:cond delay="0"/>
                                  </p:stCondLst>
                                  <p:childTnLst>
                                    <p:animEffect transition="out" filter="fade">
                                      <p:cBhvr>
                                        <p:cTn id="91" dur="500"/>
                                        <p:tgtEl>
                                          <p:spTgt spid="37"/>
                                        </p:tgtEl>
                                      </p:cBhvr>
                                    </p:animEffect>
                                    <p:set>
                                      <p:cBhvr>
                                        <p:cTn id="92" dur="1" fill="hold">
                                          <p:stCondLst>
                                            <p:cond delay="499"/>
                                          </p:stCondLst>
                                        </p:cTn>
                                        <p:tgtEl>
                                          <p:spTgt spid="37"/>
                                        </p:tgtEl>
                                        <p:attrNameLst>
                                          <p:attrName>style.visibility</p:attrName>
                                        </p:attrNameLst>
                                      </p:cBhvr>
                                      <p:to>
                                        <p:strVal val="hidden"/>
                                      </p:to>
                                    </p:set>
                                  </p:childTnLst>
                                </p:cTn>
                              </p:par>
                              <p:par>
                                <p:cTn id="93" presetID="10" presetClass="exit" presetSubtype="0" fill="hold" grpId="0" nodeType="withEffect">
                                  <p:stCondLst>
                                    <p:cond delay="0"/>
                                  </p:stCondLst>
                                  <p:childTnLst>
                                    <p:animEffect transition="out" filter="fade">
                                      <p:cBhvr>
                                        <p:cTn id="94" dur="500"/>
                                        <p:tgtEl>
                                          <p:spTgt spid="55"/>
                                        </p:tgtEl>
                                      </p:cBhvr>
                                    </p:animEffect>
                                    <p:set>
                                      <p:cBhvr>
                                        <p:cTn id="95" dur="1" fill="hold">
                                          <p:stCondLst>
                                            <p:cond delay="499"/>
                                          </p:stCondLst>
                                        </p:cTn>
                                        <p:tgtEl>
                                          <p:spTgt spid="55"/>
                                        </p:tgtEl>
                                        <p:attrNameLst>
                                          <p:attrName>style.visibility</p:attrName>
                                        </p:attrNameLst>
                                      </p:cBhvr>
                                      <p:to>
                                        <p:strVal val="hidden"/>
                                      </p:to>
                                    </p:set>
                                  </p:childTnLst>
                                </p:cTn>
                              </p:par>
                            </p:childTnLst>
                          </p:cTn>
                        </p:par>
                        <p:par>
                          <p:cTn id="96" fill="hold">
                            <p:stCondLst>
                              <p:cond delay="500"/>
                            </p:stCondLst>
                            <p:childTnLst>
                              <p:par>
                                <p:cTn id="97" presetID="10" presetClass="entr" presetSubtype="0"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500"/>
                                        <p:tgtEl>
                                          <p:spTgt spid="30"/>
                                        </p:tgtEl>
                                      </p:cBhvr>
                                    </p:animEffect>
                                  </p:childTnLst>
                                </p:cTn>
                              </p:par>
                              <p:par>
                                <p:cTn id="100" presetID="10" presetClass="entr" presetSubtype="0" fill="hold" nodeType="withEffect">
                                  <p:stCondLst>
                                    <p:cond delay="0"/>
                                  </p:stCondLst>
                                  <p:childTnLst>
                                    <p:set>
                                      <p:cBhvr>
                                        <p:cTn id="101" dur="1" fill="hold">
                                          <p:stCondLst>
                                            <p:cond delay="0"/>
                                          </p:stCondLst>
                                        </p:cTn>
                                        <p:tgtEl>
                                          <p:spTgt spid="50"/>
                                        </p:tgtEl>
                                        <p:attrNameLst>
                                          <p:attrName>style.visibility</p:attrName>
                                        </p:attrNameLst>
                                      </p:cBhvr>
                                      <p:to>
                                        <p:strVal val="visible"/>
                                      </p:to>
                                    </p:set>
                                    <p:animEffect transition="in" filter="fade">
                                      <p:cBhvr>
                                        <p:cTn id="102" dur="500"/>
                                        <p:tgtEl>
                                          <p:spTgt spid="50"/>
                                        </p:tgtEl>
                                      </p:cBhvr>
                                    </p:animEffect>
                                  </p:childTnLst>
                                </p:cTn>
                              </p:par>
                              <p:par>
                                <p:cTn id="103" presetID="10" presetClass="entr" presetSubtype="0" fill="hold" nodeType="withEffect">
                                  <p:stCondLst>
                                    <p:cond delay="0"/>
                                  </p:stCondLst>
                                  <p:childTnLst>
                                    <p:set>
                                      <p:cBhvr>
                                        <p:cTn id="104" dur="1" fill="hold">
                                          <p:stCondLst>
                                            <p:cond delay="0"/>
                                          </p:stCondLst>
                                        </p:cTn>
                                        <p:tgtEl>
                                          <p:spTgt spid="15"/>
                                        </p:tgtEl>
                                        <p:attrNameLst>
                                          <p:attrName>style.visibility</p:attrName>
                                        </p:attrNameLst>
                                      </p:cBhvr>
                                      <p:to>
                                        <p:strVal val="visible"/>
                                      </p:to>
                                    </p:set>
                                    <p:animEffect transition="in" filter="fade">
                                      <p:cBhvr>
                                        <p:cTn id="105" dur="500"/>
                                        <p:tgtEl>
                                          <p:spTgt spid="15"/>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2" nodeType="click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500"/>
                                        <p:tgtEl>
                                          <p:spTgt spid="35"/>
                                        </p:tgtEl>
                                      </p:cBhvr>
                                    </p:animEffect>
                                  </p:childTnLst>
                                </p:cTn>
                              </p:par>
                              <p:par>
                                <p:cTn id="111" presetID="10" presetClass="entr" presetSubtype="0" fill="hold" grpId="2" nodeType="withEffect">
                                  <p:stCondLst>
                                    <p:cond delay="0"/>
                                  </p:stCondLst>
                                  <p:childTnLst>
                                    <p:set>
                                      <p:cBhvr>
                                        <p:cTn id="112" dur="1" fill="hold">
                                          <p:stCondLst>
                                            <p:cond delay="0"/>
                                          </p:stCondLst>
                                        </p:cTn>
                                        <p:tgtEl>
                                          <p:spTgt spid="58"/>
                                        </p:tgtEl>
                                        <p:attrNameLst>
                                          <p:attrName>style.visibility</p:attrName>
                                        </p:attrNameLst>
                                      </p:cBhvr>
                                      <p:to>
                                        <p:strVal val="visible"/>
                                      </p:to>
                                    </p:set>
                                    <p:animEffect transition="in" filter="fade">
                                      <p:cBhvr>
                                        <p:cTn id="113" dur="500"/>
                                        <p:tgtEl>
                                          <p:spTgt spid="58"/>
                                        </p:tgtEl>
                                      </p:cBhvr>
                                    </p:animEffect>
                                  </p:childTnLst>
                                </p:cTn>
                              </p:par>
                              <p:par>
                                <p:cTn id="114" presetID="10" presetClass="entr" presetSubtype="0" fill="hold" grpId="2" nodeType="withEffect">
                                  <p:stCondLst>
                                    <p:cond delay="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500"/>
                                        <p:tgtEl>
                                          <p:spTgt spid="38"/>
                                        </p:tgtEl>
                                      </p:cBhvr>
                                    </p:animEffect>
                                  </p:childTnLst>
                                </p:cTn>
                              </p:par>
                              <p:par>
                                <p:cTn id="117" presetID="10" presetClass="entr" presetSubtype="0" fill="hold" grpId="2" nodeType="withEffect">
                                  <p:stCondLst>
                                    <p:cond delay="0"/>
                                  </p:stCondLst>
                                  <p:childTnLst>
                                    <p:set>
                                      <p:cBhvr>
                                        <p:cTn id="118" dur="1" fill="hold">
                                          <p:stCondLst>
                                            <p:cond delay="0"/>
                                          </p:stCondLst>
                                        </p:cTn>
                                        <p:tgtEl>
                                          <p:spTgt spid="56"/>
                                        </p:tgtEl>
                                        <p:attrNameLst>
                                          <p:attrName>style.visibility</p:attrName>
                                        </p:attrNameLst>
                                      </p:cBhvr>
                                      <p:to>
                                        <p:strVal val="visible"/>
                                      </p:to>
                                    </p:set>
                                    <p:animEffect transition="in" filter="fade">
                                      <p:cBhvr>
                                        <p:cTn id="119" dur="500"/>
                                        <p:tgtEl>
                                          <p:spTgt spid="56"/>
                                        </p:tgtEl>
                                      </p:cBhvr>
                                    </p:animEffect>
                                  </p:childTnLst>
                                </p:cTn>
                              </p:par>
                              <p:par>
                                <p:cTn id="120" presetID="10" presetClass="exit" presetSubtype="0" fill="hold" grpId="1" nodeType="withEffect">
                                  <p:stCondLst>
                                    <p:cond delay="0"/>
                                  </p:stCondLst>
                                  <p:childTnLst>
                                    <p:animEffect transition="out" filter="fade">
                                      <p:cBhvr>
                                        <p:cTn id="121" dur="500"/>
                                        <p:tgtEl>
                                          <p:spTgt spid="59"/>
                                        </p:tgtEl>
                                      </p:cBhvr>
                                    </p:animEffect>
                                    <p:set>
                                      <p:cBhvr>
                                        <p:cTn id="122" dur="1" fill="hold">
                                          <p:stCondLst>
                                            <p:cond delay="499"/>
                                          </p:stCondLst>
                                        </p:cTn>
                                        <p:tgtEl>
                                          <p:spTgt spid="59"/>
                                        </p:tgtEl>
                                        <p:attrNameLst>
                                          <p:attrName>style.visibility</p:attrName>
                                        </p:attrNameLst>
                                      </p:cBhvr>
                                      <p:to>
                                        <p:strVal val="hidden"/>
                                      </p:to>
                                    </p:set>
                                  </p:childTnLst>
                                </p:cTn>
                              </p:par>
                              <p:par>
                                <p:cTn id="123" presetID="10" presetClass="exit" presetSubtype="0" fill="hold" grpId="1" nodeType="withEffect">
                                  <p:stCondLst>
                                    <p:cond delay="0"/>
                                  </p:stCondLst>
                                  <p:childTnLst>
                                    <p:animEffect transition="out" filter="fade">
                                      <p:cBhvr>
                                        <p:cTn id="124" dur="500"/>
                                        <p:tgtEl>
                                          <p:spTgt spid="57"/>
                                        </p:tgtEl>
                                      </p:cBhvr>
                                    </p:animEffect>
                                    <p:set>
                                      <p:cBhvr>
                                        <p:cTn id="125" dur="1" fill="hold">
                                          <p:stCondLst>
                                            <p:cond delay="499"/>
                                          </p:stCondLst>
                                        </p:cTn>
                                        <p:tgtEl>
                                          <p:spTgt spid="57"/>
                                        </p:tgtEl>
                                        <p:attrNameLst>
                                          <p:attrName>style.visibility</p:attrName>
                                        </p:attrNameLst>
                                      </p:cBhvr>
                                      <p:to>
                                        <p:strVal val="hidden"/>
                                      </p:to>
                                    </p:set>
                                  </p:childTnLst>
                                </p:cTn>
                              </p:par>
                              <p:par>
                                <p:cTn id="126" presetID="10" presetClass="exit" presetSubtype="0" fill="hold" grpId="1" nodeType="withEffect">
                                  <p:stCondLst>
                                    <p:cond delay="0"/>
                                  </p:stCondLst>
                                  <p:childTnLst>
                                    <p:animEffect transition="out" filter="fade">
                                      <p:cBhvr>
                                        <p:cTn id="127" dur="500"/>
                                        <p:tgtEl>
                                          <p:spTgt spid="36"/>
                                        </p:tgtEl>
                                      </p:cBhvr>
                                    </p:animEffect>
                                    <p:set>
                                      <p:cBhvr>
                                        <p:cTn id="128" dur="1" fill="hold">
                                          <p:stCondLst>
                                            <p:cond delay="499"/>
                                          </p:stCondLst>
                                        </p:cTn>
                                        <p:tgtEl>
                                          <p:spTgt spid="36"/>
                                        </p:tgtEl>
                                        <p:attrNameLst>
                                          <p:attrName>style.visibility</p:attrName>
                                        </p:attrNameLst>
                                      </p:cBhvr>
                                      <p:to>
                                        <p:strVal val="hidden"/>
                                      </p:to>
                                    </p:set>
                                  </p:childTnLst>
                                </p:cTn>
                              </p:par>
                              <p:par>
                                <p:cTn id="129" presetID="10" presetClass="exit" presetSubtype="0" fill="hold" grpId="1" nodeType="withEffect">
                                  <p:stCondLst>
                                    <p:cond delay="0"/>
                                  </p:stCondLst>
                                  <p:childTnLst>
                                    <p:animEffect transition="out" filter="fade">
                                      <p:cBhvr>
                                        <p:cTn id="130" dur="500"/>
                                        <p:tgtEl>
                                          <p:spTgt spid="39"/>
                                        </p:tgtEl>
                                      </p:cBhvr>
                                    </p:animEffect>
                                    <p:set>
                                      <p:cBhvr>
                                        <p:cTn id="131" dur="1" fill="hold">
                                          <p:stCondLst>
                                            <p:cond delay="499"/>
                                          </p:stCondLst>
                                        </p:cTn>
                                        <p:tgtEl>
                                          <p:spTgt spid="39"/>
                                        </p:tgtEl>
                                        <p:attrNameLst>
                                          <p:attrName>style.visibility</p:attrName>
                                        </p:attrNameLst>
                                      </p:cBhvr>
                                      <p:to>
                                        <p:strVal val="hidden"/>
                                      </p:to>
                                    </p:set>
                                  </p:childTnLst>
                                </p:cTn>
                              </p:par>
                              <p:par>
                                <p:cTn id="132" presetID="10" presetClass="entr" presetSubtype="0" fill="hold" grpId="0" nodeType="withEffect">
                                  <p:stCondLst>
                                    <p:cond delay="0"/>
                                  </p:stCondLst>
                                  <p:childTnLst>
                                    <p:set>
                                      <p:cBhvr>
                                        <p:cTn id="133" dur="1" fill="hold">
                                          <p:stCondLst>
                                            <p:cond delay="0"/>
                                          </p:stCondLst>
                                        </p:cTn>
                                        <p:tgtEl>
                                          <p:spTgt spid="31"/>
                                        </p:tgtEl>
                                        <p:attrNameLst>
                                          <p:attrName>style.visibility</p:attrName>
                                        </p:attrNameLst>
                                      </p:cBhvr>
                                      <p:to>
                                        <p:strVal val="visible"/>
                                      </p:to>
                                    </p:set>
                                    <p:animEffect transition="in" filter="fade">
                                      <p:cBhvr>
                                        <p:cTn id="13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2" grpId="1" animBg="1"/>
      <p:bldP spid="43" grpId="0" animBg="1"/>
      <p:bldP spid="43" grpId="1" animBg="1"/>
      <p:bldP spid="44" grpId="0" animBg="1"/>
      <p:bldP spid="44" grpId="1" animBg="1"/>
      <p:bldP spid="45" grpId="0" animBg="1"/>
      <p:bldP spid="45" grpId="1" animBg="1"/>
      <p:bldP spid="37" grpId="0" animBg="1"/>
      <p:bldP spid="55" grpId="0" animBg="1"/>
      <p:bldP spid="20" grpId="0" animBg="1"/>
      <p:bldP spid="21" grpId="0" animBg="1"/>
      <p:bldP spid="56" grpId="0" animBg="1"/>
      <p:bldP spid="56" grpId="1" animBg="1"/>
      <p:bldP spid="56" grpId="2" animBg="1"/>
      <p:bldP spid="57" grpId="0" animBg="1"/>
      <p:bldP spid="57" grpId="1" animBg="1"/>
      <p:bldP spid="58" grpId="0" animBg="1"/>
      <p:bldP spid="58" grpId="1" animBg="1"/>
      <p:bldP spid="58" grpId="2" animBg="1"/>
      <p:bldP spid="59" grpId="0" animBg="1"/>
      <p:bldP spid="59" grpId="1" animBg="1"/>
      <p:bldP spid="35" grpId="0" animBg="1"/>
      <p:bldP spid="35" grpId="1" animBg="1"/>
      <p:bldP spid="35" grpId="2" animBg="1"/>
      <p:bldP spid="36" grpId="0" animBg="1"/>
      <p:bldP spid="36" grpId="1" animBg="1"/>
      <p:bldP spid="38" grpId="0" animBg="1"/>
      <p:bldP spid="38" grpId="1" animBg="1"/>
      <p:bldP spid="38" grpId="2" animBg="1"/>
      <p:bldP spid="39" grpId="0" animBg="1"/>
      <p:bldP spid="39" grpId="1" animBg="1"/>
      <p:bldP spid="30" grpId="0" animBg="1"/>
      <p:bldP spid="31" grpId="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39"/>
          <p:cNvSpPr/>
          <p:nvPr/>
        </p:nvSpPr>
        <p:spPr>
          <a:xfrm>
            <a:off x="2103120" y="4053840"/>
            <a:ext cx="1960880" cy="1960880"/>
          </a:xfrm>
          <a:custGeom>
            <a:avLst/>
            <a:gdLst>
              <a:gd name="connsiteX0" fmla="*/ 0 w 1960880"/>
              <a:gd name="connsiteY0" fmla="*/ 1960880 h 1960880"/>
              <a:gd name="connsiteX1" fmla="*/ 640080 w 1960880"/>
              <a:gd name="connsiteY1" fmla="*/ 731520 h 1960880"/>
              <a:gd name="connsiteX2" fmla="*/ 1219200 w 1960880"/>
              <a:gd name="connsiteY2" fmla="*/ 0 h 1960880"/>
              <a:gd name="connsiteX3" fmla="*/ 1564640 w 1960880"/>
              <a:gd name="connsiteY3" fmla="*/ 741680 h 1960880"/>
              <a:gd name="connsiteX4" fmla="*/ 1960880 w 1960880"/>
              <a:gd name="connsiteY4" fmla="*/ 1950720 h 1960880"/>
              <a:gd name="connsiteX5" fmla="*/ 0 w 1960880"/>
              <a:gd name="connsiteY5" fmla="*/ 1960880 h 196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60880" h="1960880">
                <a:moveTo>
                  <a:pt x="0" y="1960880"/>
                </a:moveTo>
                <a:lnTo>
                  <a:pt x="640080" y="731520"/>
                </a:lnTo>
                <a:lnTo>
                  <a:pt x="1219200" y="0"/>
                </a:lnTo>
                <a:lnTo>
                  <a:pt x="1564640" y="741680"/>
                </a:lnTo>
                <a:lnTo>
                  <a:pt x="1960880" y="1950720"/>
                </a:lnTo>
                <a:lnTo>
                  <a:pt x="0" y="196088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Title 4"/>
          <p:cNvSpPr>
            <a:spLocks noGrp="1"/>
          </p:cNvSpPr>
          <p:nvPr>
            <p:ph type="title"/>
          </p:nvPr>
        </p:nvSpPr>
        <p:spPr/>
        <p:txBody>
          <a:bodyPr/>
          <a:lstStyle/>
          <a:p>
            <a:r>
              <a:rPr lang="en-US" dirty="0"/>
              <a:t>“Risky” cells</a:t>
            </a:r>
          </a:p>
        </p:txBody>
      </p:sp>
      <p:sp>
        <p:nvSpPr>
          <p:cNvPr id="4" name="Slide Number Placeholder 3"/>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176</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6" name="Rectangle 5"/>
          <p:cNvSpPr/>
          <p:nvPr/>
        </p:nvSpPr>
        <p:spPr>
          <a:xfrm>
            <a:off x="6302826" y="6008923"/>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sp>
        <p:nvSpPr>
          <p:cNvPr id="7" name="Rectangle 6"/>
          <p:cNvSpPr/>
          <p:nvPr/>
        </p:nvSpPr>
        <p:spPr>
          <a:xfrm>
            <a:off x="-130626" y="1189434"/>
            <a:ext cx="90118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PDF</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cxnSp>
        <p:nvCxnSpPr>
          <p:cNvPr id="9" name="Straight Arrow Connector 8"/>
          <p:cNvCxnSpPr/>
          <p:nvPr/>
        </p:nvCxnSpPr>
        <p:spPr>
          <a:xfrm flipV="1">
            <a:off x="87084" y="1654631"/>
            <a:ext cx="0" cy="4354291"/>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54430" y="6008922"/>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Freeform 19"/>
          <p:cNvSpPr/>
          <p:nvPr/>
        </p:nvSpPr>
        <p:spPr>
          <a:xfrm>
            <a:off x="2127328" y="3183373"/>
            <a:ext cx="6222528" cy="2825549"/>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1" name="Freeform 20"/>
          <p:cNvSpPr/>
          <p:nvPr/>
        </p:nvSpPr>
        <p:spPr>
          <a:xfrm>
            <a:off x="-753598" y="3026237"/>
            <a:ext cx="4822496" cy="2982685"/>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a:ea typeface="+mn-ea"/>
              <a:cs typeface="+mn-cs"/>
            </a:endParaRPr>
          </a:p>
        </p:txBody>
      </p:sp>
      <p:sp>
        <p:nvSpPr>
          <p:cNvPr id="27" name="Rectangle 26"/>
          <p:cNvSpPr/>
          <p:nvPr/>
        </p:nvSpPr>
        <p:spPr>
          <a:xfrm>
            <a:off x="1960508" y="3842999"/>
            <a:ext cx="457200" cy="457200"/>
          </a:xfrm>
          <a:prstGeom prst="rect">
            <a:avLst/>
          </a:prstGeom>
          <a:solidFill>
            <a:schemeClr val="tx2">
              <a:lumMod val="60000"/>
              <a:lumOff val="40000"/>
            </a:schemeClr>
          </a:solidFill>
          <a:ln w="635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S</a:t>
            </a:r>
          </a:p>
        </p:txBody>
      </p:sp>
      <p:sp>
        <p:nvSpPr>
          <p:cNvPr id="29" name="Rectangle 28"/>
          <p:cNvSpPr/>
          <p:nvPr/>
        </p:nvSpPr>
        <p:spPr>
          <a:xfrm>
            <a:off x="3451860" y="5492470"/>
            <a:ext cx="457200" cy="457200"/>
          </a:xfrm>
          <a:prstGeom prst="rect">
            <a:avLst/>
          </a:prstGeom>
          <a:solidFill>
            <a:schemeClr val="tx2">
              <a:lumMod val="60000"/>
              <a:lumOff val="40000"/>
            </a:schemeClr>
          </a:solidFill>
          <a:ln w="6350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libri"/>
                <a:ea typeface="+mn-ea"/>
                <a:cs typeface="+mn-cs"/>
              </a:rPr>
              <a:t>S</a:t>
            </a:r>
          </a:p>
        </p:txBody>
      </p:sp>
      <p:sp>
        <p:nvSpPr>
          <p:cNvPr id="32" name="Oval 31"/>
          <p:cNvSpPr/>
          <p:nvPr/>
        </p:nvSpPr>
        <p:spPr>
          <a:xfrm>
            <a:off x="4327215" y="4371372"/>
            <a:ext cx="457200" cy="457200"/>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504D"/>
                </a:solidFill>
                <a:effectLst/>
                <a:uLnTx/>
                <a:uFillTx/>
                <a:latin typeface="Calibri"/>
                <a:ea typeface="+mn-ea"/>
                <a:cs typeface="+mn-cs"/>
              </a:rPr>
              <a:t>F</a:t>
            </a:r>
          </a:p>
        </p:txBody>
      </p:sp>
      <p:sp>
        <p:nvSpPr>
          <p:cNvPr id="34" name="Oval 33"/>
          <p:cNvSpPr/>
          <p:nvPr/>
        </p:nvSpPr>
        <p:spPr>
          <a:xfrm>
            <a:off x="2354055" y="5203609"/>
            <a:ext cx="457200" cy="457200"/>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C0504D"/>
                </a:solidFill>
                <a:effectLst/>
                <a:uLnTx/>
                <a:uFillTx/>
                <a:latin typeface="Calibri"/>
                <a:ea typeface="+mn-ea"/>
                <a:cs typeface="+mn-cs"/>
              </a:rPr>
              <a:t>F</a:t>
            </a:r>
          </a:p>
        </p:txBody>
      </p:sp>
      <p:sp>
        <p:nvSpPr>
          <p:cNvPr id="43" name="Rectangle 42"/>
          <p:cNvSpPr/>
          <p:nvPr/>
        </p:nvSpPr>
        <p:spPr>
          <a:xfrm>
            <a:off x="2706820" y="1548767"/>
            <a:ext cx="1255580"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600" b="0" i="0" u="none" strike="noStrike" kern="1200" cap="none" spc="0" normalizeH="0" baseline="0" noProof="0" dirty="0">
                <a:ln>
                  <a:noFill/>
                </a:ln>
                <a:solidFill>
                  <a:srgbClr val="C0504D"/>
                </a:solidFill>
                <a:effectLst/>
                <a:uLnTx/>
                <a:uFillTx/>
                <a:latin typeface="Calibri"/>
                <a:ea typeface="Dotum" pitchFamily="34" charset="-127"/>
                <a:cs typeface="+mn-cs"/>
              </a:rPr>
              <a:t>OPT</a:t>
            </a:r>
            <a:endParaRPr kumimoji="0" lang="ko-KR" altLang="ko-KR" sz="36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cxnSp>
        <p:nvCxnSpPr>
          <p:cNvPr id="44" name="Straight Connector 43"/>
          <p:cNvCxnSpPr/>
          <p:nvPr/>
        </p:nvCxnSpPr>
        <p:spPr>
          <a:xfrm>
            <a:off x="3334610" y="2129328"/>
            <a:ext cx="0" cy="3889464"/>
          </a:xfrm>
          <a:prstGeom prst="line">
            <a:avLst/>
          </a:prstGeom>
          <a:ln w="63500">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rot="16200000">
            <a:off x="4161924" y="1194427"/>
            <a:ext cx="1394364"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OPT+</a:t>
            </a:r>
            <a:r>
              <a:rPr kumimoji="0" lang="el-GR"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σ</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cxnSp>
        <p:nvCxnSpPr>
          <p:cNvPr id="36" name="Straight Connector 35"/>
          <p:cNvCxnSpPr/>
          <p:nvPr/>
        </p:nvCxnSpPr>
        <p:spPr>
          <a:xfrm>
            <a:off x="1840640" y="2172523"/>
            <a:ext cx="0" cy="3889464"/>
          </a:xfrm>
          <a:prstGeom prst="line">
            <a:avLst/>
          </a:prstGeom>
          <a:ln w="635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4861231" y="2172523"/>
            <a:ext cx="0" cy="3889464"/>
          </a:xfrm>
          <a:prstGeom prst="line">
            <a:avLst/>
          </a:prstGeom>
          <a:ln w="635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rot="16200000">
            <a:off x="1114609" y="1133008"/>
            <a:ext cx="1517203" cy="58477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OPT–</a:t>
            </a:r>
            <a:r>
              <a:rPr kumimoji="0" lang="el-GR"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σ</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72" name="Rectangle 71"/>
          <p:cNvSpPr/>
          <p:nvPr/>
        </p:nvSpPr>
        <p:spPr>
          <a:xfrm>
            <a:off x="5295626" y="1219111"/>
            <a:ext cx="1038667"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Risky cells</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cxnSp>
        <p:nvCxnSpPr>
          <p:cNvPr id="73" name="Straight Arrow Connector 72"/>
          <p:cNvCxnSpPr/>
          <p:nvPr/>
        </p:nvCxnSpPr>
        <p:spPr>
          <a:xfrm flipH="1">
            <a:off x="4486308" y="2054922"/>
            <a:ext cx="886365" cy="575630"/>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nvGrpSpPr>
          <p:cNvPr id="74" name="Group 73"/>
          <p:cNvGrpSpPr/>
          <p:nvPr/>
        </p:nvGrpSpPr>
        <p:grpSpPr>
          <a:xfrm>
            <a:off x="7431279" y="1078779"/>
            <a:ext cx="1366754" cy="584775"/>
            <a:chOff x="1959274" y="1776987"/>
            <a:chExt cx="1366754" cy="584775"/>
          </a:xfrm>
        </p:grpSpPr>
        <p:sp>
          <p:nvSpPr>
            <p:cNvPr id="75" name="Rectangle 74"/>
            <p:cNvSpPr/>
            <p:nvPr/>
          </p:nvSpPr>
          <p:spPr>
            <a:xfrm>
              <a:off x="1959274" y="1840775"/>
              <a:ext cx="457200" cy="457200"/>
            </a:xfrm>
            <a:prstGeom prst="rect">
              <a:avLst/>
            </a:prstGeom>
            <a:solidFill>
              <a:schemeClr val="tx1">
                <a:lumMod val="65000"/>
                <a:lumOff val="35000"/>
              </a:schemeClr>
            </a:solid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1F497D">
                    <a:lumMod val="60000"/>
                    <a:lumOff val="40000"/>
                  </a:srgbClr>
                </a:solidFill>
                <a:effectLst/>
                <a:uLnTx/>
                <a:uFillTx/>
                <a:latin typeface="Calibri"/>
                <a:ea typeface="+mn-ea"/>
                <a:cs typeface="+mn-cs"/>
              </a:endParaRPr>
            </a:p>
          </p:txBody>
        </p:sp>
        <p:sp>
          <p:nvSpPr>
            <p:cNvPr id="76" name="Rectangle 75"/>
            <p:cNvSpPr/>
            <p:nvPr/>
          </p:nvSpPr>
          <p:spPr>
            <a:xfrm>
              <a:off x="2368083" y="1776987"/>
              <a:ext cx="957945"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grpSp>
      <p:grpSp>
        <p:nvGrpSpPr>
          <p:cNvPr id="77" name="Group 76"/>
          <p:cNvGrpSpPr/>
          <p:nvPr/>
        </p:nvGrpSpPr>
        <p:grpSpPr>
          <a:xfrm>
            <a:off x="7431279" y="1886309"/>
            <a:ext cx="1366754" cy="584775"/>
            <a:chOff x="1959274" y="1776987"/>
            <a:chExt cx="1366754" cy="584775"/>
          </a:xfrm>
        </p:grpSpPr>
        <p:sp>
          <p:nvSpPr>
            <p:cNvPr id="78" name="Oval 77"/>
            <p:cNvSpPr/>
            <p:nvPr/>
          </p:nvSpPr>
          <p:spPr>
            <a:xfrm>
              <a:off x="1959274" y="1840775"/>
              <a:ext cx="457200" cy="457200"/>
            </a:xfrm>
            <a:prstGeom prst="ellipse">
              <a:avLst/>
            </a:prstGeom>
            <a:solidFill>
              <a:schemeClr val="bg1"/>
            </a:solid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1F497D">
                    <a:lumMod val="60000"/>
                    <a:lumOff val="40000"/>
                  </a:srgbClr>
                </a:solidFill>
                <a:effectLst/>
                <a:uLnTx/>
                <a:uFillTx/>
                <a:latin typeface="Calibri"/>
                <a:ea typeface="+mn-ea"/>
                <a:cs typeface="+mn-cs"/>
              </a:endParaRPr>
            </a:p>
          </p:txBody>
        </p:sp>
        <p:sp>
          <p:nvSpPr>
            <p:cNvPr id="79" name="Rectangle 78"/>
            <p:cNvSpPr/>
            <p:nvPr/>
          </p:nvSpPr>
          <p:spPr>
            <a:xfrm>
              <a:off x="2368083" y="1776987"/>
              <a:ext cx="957945"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grpSp>
      <p:sp>
        <p:nvSpPr>
          <p:cNvPr id="80" name="Rectangle 79"/>
          <p:cNvSpPr/>
          <p:nvPr/>
        </p:nvSpPr>
        <p:spPr>
          <a:xfrm>
            <a:off x="6097200" y="1078779"/>
            <a:ext cx="1495134"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1F497D">
                    <a:lumMod val="60000"/>
                    <a:lumOff val="40000"/>
                  </a:srgbClr>
                </a:solidFill>
                <a:effectLst/>
                <a:uLnTx/>
                <a:uFillTx/>
                <a:latin typeface="Calibri"/>
                <a:ea typeface="Dotum" pitchFamily="34" charset="-127"/>
                <a:cs typeface="+mn-cs"/>
              </a:rPr>
              <a:t>+ S = </a:t>
            </a:r>
            <a:endParaRPr kumimoji="0" lang="ko-KR" altLang="ko-KR" sz="3200" b="0" i="0" u="none" strike="noStrike" kern="1200" cap="none" spc="0" normalizeH="0" baseline="0" noProof="0" dirty="0">
              <a:ln>
                <a:noFill/>
              </a:ln>
              <a:solidFill>
                <a:srgbClr val="1F497D">
                  <a:lumMod val="60000"/>
                  <a:lumOff val="40000"/>
                </a:srgbClr>
              </a:solidFill>
              <a:effectLst/>
              <a:uLnTx/>
              <a:uFillTx/>
              <a:latin typeface="Calibri"/>
              <a:ea typeface="Dotum" pitchFamily="34" charset="-127"/>
              <a:cs typeface="+mn-cs"/>
            </a:endParaRPr>
          </a:p>
        </p:txBody>
      </p:sp>
      <p:sp>
        <p:nvSpPr>
          <p:cNvPr id="81" name="Rectangle 80"/>
          <p:cNvSpPr/>
          <p:nvPr/>
        </p:nvSpPr>
        <p:spPr>
          <a:xfrm>
            <a:off x="6097200" y="1886309"/>
            <a:ext cx="1495134"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 F = </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82" name="Rounded Rectangle 81"/>
          <p:cNvSpPr/>
          <p:nvPr/>
        </p:nvSpPr>
        <p:spPr>
          <a:xfrm>
            <a:off x="5295626" y="954858"/>
            <a:ext cx="3660040" cy="2166005"/>
          </a:xfrm>
          <a:prstGeom prst="roundRect">
            <a:avLst/>
          </a:prstGeom>
          <a:noFill/>
          <a:ln w="635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C0504D"/>
                </a:solidFill>
                <a:effectLst/>
                <a:uLnTx/>
                <a:uFillTx/>
                <a:latin typeface="Calibri"/>
                <a:ea typeface="+mn-ea"/>
                <a:cs typeface="+mn-cs"/>
              </a:rPr>
              <a:t>Key Formula</a:t>
            </a:r>
          </a:p>
        </p:txBody>
      </p:sp>
      <p:sp>
        <p:nvSpPr>
          <p:cNvPr id="85" name="Rectangle 84"/>
          <p:cNvSpPr/>
          <p:nvPr/>
        </p:nvSpPr>
        <p:spPr>
          <a:xfrm>
            <a:off x="1522754" y="6194881"/>
            <a:ext cx="4166334" cy="58477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1" u="none" strike="noStrike" kern="1200" cap="none" spc="0" normalizeH="0" baseline="0" noProof="0" dirty="0">
                <a:ln>
                  <a:noFill/>
                </a:ln>
                <a:solidFill>
                  <a:srgbClr val="C0504D"/>
                </a:solidFill>
                <a:effectLst/>
                <a:uLnTx/>
                <a:uFillTx/>
                <a:latin typeface="Calibri"/>
                <a:ea typeface="Dotum" pitchFamily="34" charset="-127"/>
                <a:cs typeface="+mn-cs"/>
              </a:rPr>
              <a:t>Uncorrectable errors</a:t>
            </a:r>
            <a:endParaRPr kumimoji="0" lang="ko-KR" altLang="ko-KR" sz="3200" b="0" i="1" u="none" strike="noStrike" kern="1200" cap="none" spc="0" normalizeH="0" baseline="0" noProof="0" dirty="0">
              <a:ln>
                <a:noFill/>
              </a:ln>
              <a:solidFill>
                <a:srgbClr val="C0504D"/>
              </a:solidFill>
              <a:effectLst/>
              <a:uLnTx/>
              <a:uFillTx/>
              <a:latin typeface="Calibri"/>
              <a:ea typeface="Dotum" pitchFamily="34" charset="-127"/>
              <a:cs typeface="+mn-cs"/>
            </a:endParaRPr>
          </a:p>
        </p:txBody>
      </p:sp>
      <p:cxnSp>
        <p:nvCxnSpPr>
          <p:cNvPr id="86" name="Straight Arrow Connector 85"/>
          <p:cNvCxnSpPr/>
          <p:nvPr/>
        </p:nvCxnSpPr>
        <p:spPr>
          <a:xfrm flipH="1" flipV="1">
            <a:off x="2917844" y="5911255"/>
            <a:ext cx="209404" cy="338490"/>
          </a:xfrm>
          <a:prstGeom prst="straightConnector1">
            <a:avLst/>
          </a:prstGeom>
          <a:ln w="635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33173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500"/>
                                        <p:tgtEl>
                                          <p:spTgt spid="80"/>
                                        </p:tgtEl>
                                      </p:cBhvr>
                                    </p:animEffect>
                                  </p:childTnLst>
                                </p:cTn>
                              </p:par>
                              <p:par>
                                <p:cTn id="11" presetID="10" presetClass="entr" presetSubtype="0" fill="hold" nodeType="with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fade">
                                      <p:cBhvr>
                                        <p:cTn id="13" dur="500"/>
                                        <p:tgtEl>
                                          <p:spTgt spid="7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grpId="0" nodeType="clickEffect">
                                  <p:stCondLst>
                                    <p:cond delay="0"/>
                                  </p:stCondLst>
                                  <p:childTnLst>
                                    <p:animMotion origin="layout" path="M 4.72222E-6 3.7037E-7 L 0.11423 3.7037E-7 " pathEditMode="relative" rAng="0" ptsTypes="AA">
                                      <p:cBhvr>
                                        <p:cTn id="23" dur="2000" fill="hold"/>
                                        <p:tgtEl>
                                          <p:spTgt spid="34"/>
                                        </p:tgtEl>
                                        <p:attrNameLst>
                                          <p:attrName>ppt_x</p:attrName>
                                          <p:attrName>ppt_y</p:attrName>
                                        </p:attrNameLst>
                                      </p:cBhvr>
                                      <p:rCtr x="5712" y="0"/>
                                    </p:animMotion>
                                  </p:childTnLst>
                                </p:cTn>
                              </p:par>
                              <p:par>
                                <p:cTn id="24" presetID="42" presetClass="path" presetSubtype="0" accel="50000" decel="50000" fill="hold" grpId="0" nodeType="withEffect">
                                  <p:stCondLst>
                                    <p:cond delay="0"/>
                                  </p:stCondLst>
                                  <p:childTnLst>
                                    <p:animMotion origin="layout" path="M -5.55556E-7 7.40741E-7 L -0.09219 -0.00139 " pathEditMode="relative" rAng="0" ptsTypes="AA">
                                      <p:cBhvr>
                                        <p:cTn id="25" dur="2000" fill="hold"/>
                                        <p:tgtEl>
                                          <p:spTgt spid="29"/>
                                        </p:tgtEl>
                                        <p:attrNameLst>
                                          <p:attrName>ppt_x</p:attrName>
                                          <p:attrName>ppt_y</p:attrName>
                                        </p:attrNameLst>
                                      </p:cBhvr>
                                      <p:rCtr x="-4618" y="-69"/>
                                    </p:animMotion>
                                  </p:childTnLst>
                                </p:cTn>
                              </p:par>
                            </p:childTnLst>
                          </p:cTn>
                        </p:par>
                        <p:par>
                          <p:cTn id="26" fill="hold">
                            <p:stCondLst>
                              <p:cond delay="2000"/>
                            </p:stCondLst>
                            <p:childTnLst>
                              <p:par>
                                <p:cTn id="27" presetID="10" presetClass="exit" presetSubtype="0" fill="hold" nodeType="afterEffect">
                                  <p:stCondLst>
                                    <p:cond delay="0"/>
                                  </p:stCondLst>
                                  <p:childTnLst>
                                    <p:animEffect transition="out" filter="fade">
                                      <p:cBhvr>
                                        <p:cTn id="28" dur="500"/>
                                        <p:tgtEl>
                                          <p:spTgt spid="86"/>
                                        </p:tgtEl>
                                      </p:cBhvr>
                                    </p:animEffect>
                                    <p:set>
                                      <p:cBhvr>
                                        <p:cTn id="29" dur="1" fill="hold">
                                          <p:stCondLst>
                                            <p:cond delay="499"/>
                                          </p:stCondLst>
                                        </p:cTn>
                                        <p:tgtEl>
                                          <p:spTgt spid="86"/>
                                        </p:tgtEl>
                                        <p:attrNameLst>
                                          <p:attrName>style.visibility</p:attrName>
                                        </p:attrNameLst>
                                      </p:cBhvr>
                                      <p:to>
                                        <p:strVal val="hidden"/>
                                      </p:to>
                                    </p:set>
                                  </p:childTnLst>
                                </p:cTn>
                              </p:par>
                              <p:par>
                                <p:cTn id="30" presetID="10" presetClass="exit" presetSubtype="0" fill="hold" grpId="0" nodeType="withEffect">
                                  <p:stCondLst>
                                    <p:cond delay="0"/>
                                  </p:stCondLst>
                                  <p:childTnLst>
                                    <p:animEffect transition="out" filter="fade">
                                      <p:cBhvr>
                                        <p:cTn id="31" dur="500"/>
                                        <p:tgtEl>
                                          <p:spTgt spid="85"/>
                                        </p:tgtEl>
                                      </p:cBhvr>
                                    </p:animEffect>
                                    <p:set>
                                      <p:cBhvr>
                                        <p:cTn id="32" dur="1" fill="hold">
                                          <p:stCondLst>
                                            <p:cond delay="499"/>
                                          </p:stCondLst>
                                        </p:cTn>
                                        <p:tgtEl>
                                          <p:spTgt spid="85"/>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40"/>
                                        </p:tgtEl>
                                      </p:cBhvr>
                                    </p:animEffect>
                                    <p:set>
                                      <p:cBhvr>
                                        <p:cTn id="35"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29" grpId="0" animBg="1"/>
      <p:bldP spid="34" grpId="0" animBg="1"/>
      <p:bldP spid="80" grpId="0"/>
      <p:bldP spid="81" grpId="0"/>
      <p:bldP spid="82" grpId="0" animBg="1"/>
      <p:bldP spid="85" grpId="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Retention Failure Recovery (RFR)</a:t>
            </a:r>
          </a:p>
        </p:txBody>
      </p:sp>
      <p:sp>
        <p:nvSpPr>
          <p:cNvPr id="5" name="Content Placeholder 4"/>
          <p:cNvSpPr>
            <a:spLocks noGrp="1"/>
          </p:cNvSpPr>
          <p:nvPr>
            <p:ph sz="quarter" idx="11"/>
          </p:nvPr>
        </p:nvSpPr>
        <p:spPr/>
        <p:txBody>
          <a:bodyPr/>
          <a:lstStyle/>
          <a:p>
            <a:pPr marL="0" indent="0">
              <a:buNone/>
            </a:pPr>
            <a:r>
              <a:rPr lang="en-US" u="sng" dirty="0"/>
              <a:t>Key idea:</a:t>
            </a:r>
            <a:r>
              <a:rPr lang="en-US" dirty="0"/>
              <a:t> Guess original state of the cell from its leakage speed property</a:t>
            </a:r>
          </a:p>
          <a:p>
            <a:endParaRPr lang="en-US" dirty="0"/>
          </a:p>
          <a:p>
            <a:pPr marL="0" indent="0">
              <a:buNone/>
            </a:pPr>
            <a:r>
              <a:rPr lang="en-US" dirty="0"/>
              <a:t>Three steps</a:t>
            </a:r>
          </a:p>
          <a:p>
            <a:pPr marL="742950" indent="-742950">
              <a:buAutoNum type="arabicPeriod"/>
            </a:pPr>
            <a:r>
              <a:rPr lang="en-US" altLang="ko-KR" dirty="0">
                <a:ea typeface="Dotum" pitchFamily="34" charset="-127"/>
              </a:rPr>
              <a:t>Identify risky cells</a:t>
            </a:r>
          </a:p>
          <a:p>
            <a:pPr marL="742950" indent="-742950">
              <a:buAutoNum type="arabicPeriod"/>
            </a:pPr>
            <a:r>
              <a:rPr lang="en-US" altLang="ko-KR" dirty="0">
                <a:ea typeface="Dotum" pitchFamily="34" charset="-127"/>
              </a:rPr>
              <a:t>Identify fast-/slow-leaking cells</a:t>
            </a:r>
          </a:p>
          <a:p>
            <a:pPr marL="742950" indent="-742950">
              <a:buAutoNum type="arabicPeriod"/>
            </a:pPr>
            <a:r>
              <a:rPr lang="en-US" altLang="ko-KR" dirty="0">
                <a:ea typeface="Dotum" pitchFamily="34" charset="-127"/>
              </a:rPr>
              <a:t>Guess original states</a:t>
            </a:r>
            <a:endParaRPr lang="ko-KR" altLang="ko-KR" dirty="0">
              <a:ea typeface="Dotum" pitchFamily="34" charset="-127"/>
            </a:endParaRPr>
          </a:p>
          <a:p>
            <a:pPr marL="0" indent="0">
              <a:buNone/>
            </a:pPr>
            <a:endParaRPr lang="en-US" dirty="0"/>
          </a:p>
        </p:txBody>
      </p:sp>
      <p:sp>
        <p:nvSpPr>
          <p:cNvPr id="3" name="Slide Number Placeholder 2"/>
          <p:cNvSpPr>
            <a:spLocks noGrp="1"/>
          </p:cNvSpPr>
          <p:nvPr>
            <p:ph type="sldNum" sz="quarter" idx="14"/>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kumimoji="0" lang="en-US" sz="1600" b="0" i="0" u="none" strike="noStrike" kern="1200" cap="none" spc="0" normalizeH="0" baseline="0" noProof="0" smtClean="0">
                <a:ln>
                  <a:noFill/>
                </a:ln>
                <a:solidFill>
                  <a:prstClr val="black">
                    <a:lumMod val="65000"/>
                    <a:lumOff val="35000"/>
                  </a:prstClr>
                </a:solidFill>
                <a:effectLst/>
                <a:uLnTx/>
                <a:uFillTx/>
                <a:latin typeface="Calibri"/>
                <a:ea typeface="ＭＳ Ｐゴシック" panose="020B0600070205080204" pitchFamily="34"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177</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6" name="Rectangle 5"/>
          <p:cNvSpPr/>
          <p:nvPr/>
        </p:nvSpPr>
        <p:spPr>
          <a:xfrm>
            <a:off x="5374231" y="2279815"/>
            <a:ext cx="1038667"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Risky cells</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grpSp>
        <p:nvGrpSpPr>
          <p:cNvPr id="7" name="Group 6"/>
          <p:cNvGrpSpPr/>
          <p:nvPr/>
        </p:nvGrpSpPr>
        <p:grpSpPr>
          <a:xfrm>
            <a:off x="7509884" y="2139483"/>
            <a:ext cx="1366754" cy="584775"/>
            <a:chOff x="1959274" y="1776987"/>
            <a:chExt cx="1366754" cy="584775"/>
          </a:xfrm>
        </p:grpSpPr>
        <p:sp>
          <p:nvSpPr>
            <p:cNvPr id="8" name="Rectangle 7"/>
            <p:cNvSpPr/>
            <p:nvPr/>
          </p:nvSpPr>
          <p:spPr>
            <a:xfrm>
              <a:off x="1959274" y="1840775"/>
              <a:ext cx="457200" cy="457200"/>
            </a:xfrm>
            <a:prstGeom prst="rect">
              <a:avLst/>
            </a:prstGeom>
            <a:solidFill>
              <a:schemeClr val="tx1">
                <a:lumMod val="65000"/>
                <a:lumOff val="35000"/>
              </a:schemeClr>
            </a:solid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1F497D">
                    <a:lumMod val="60000"/>
                    <a:lumOff val="40000"/>
                  </a:srgbClr>
                </a:solidFill>
                <a:effectLst/>
                <a:uLnTx/>
                <a:uFillTx/>
                <a:latin typeface="Calibri"/>
                <a:ea typeface="+mn-ea"/>
                <a:cs typeface="+mn-cs"/>
              </a:endParaRPr>
            </a:p>
          </p:txBody>
        </p:sp>
        <p:sp>
          <p:nvSpPr>
            <p:cNvPr id="9" name="Rectangle 8"/>
            <p:cNvSpPr/>
            <p:nvPr/>
          </p:nvSpPr>
          <p:spPr>
            <a:xfrm>
              <a:off x="2368083" y="1776987"/>
              <a:ext cx="957945"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P2</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grpSp>
      <p:grpSp>
        <p:nvGrpSpPr>
          <p:cNvPr id="10" name="Group 9"/>
          <p:cNvGrpSpPr/>
          <p:nvPr/>
        </p:nvGrpSpPr>
        <p:grpSpPr>
          <a:xfrm>
            <a:off x="7509884" y="2947013"/>
            <a:ext cx="1366754" cy="584775"/>
            <a:chOff x="1959274" y="1776987"/>
            <a:chExt cx="1366754" cy="584775"/>
          </a:xfrm>
        </p:grpSpPr>
        <p:sp>
          <p:nvSpPr>
            <p:cNvPr id="11" name="Oval 10"/>
            <p:cNvSpPr/>
            <p:nvPr/>
          </p:nvSpPr>
          <p:spPr>
            <a:xfrm>
              <a:off x="1959274" y="1840775"/>
              <a:ext cx="457200" cy="457200"/>
            </a:xfrm>
            <a:prstGeom prst="ellipse">
              <a:avLst/>
            </a:prstGeom>
            <a:solidFill>
              <a:schemeClr val="bg1"/>
            </a:solidFill>
            <a:ln w="635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1F497D">
                    <a:lumMod val="60000"/>
                    <a:lumOff val="40000"/>
                  </a:srgbClr>
                </a:solidFill>
                <a:effectLst/>
                <a:uLnTx/>
                <a:uFillTx/>
                <a:latin typeface="Calibri"/>
                <a:ea typeface="+mn-ea"/>
                <a:cs typeface="+mn-cs"/>
              </a:endParaRPr>
            </a:p>
          </p:txBody>
        </p:sp>
        <p:sp>
          <p:nvSpPr>
            <p:cNvPr id="12" name="Rectangle 11"/>
            <p:cNvSpPr/>
            <p:nvPr/>
          </p:nvSpPr>
          <p:spPr>
            <a:xfrm>
              <a:off x="2368083" y="1776987"/>
              <a:ext cx="957945"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P3</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grpSp>
      <p:sp>
        <p:nvSpPr>
          <p:cNvPr id="13" name="Rectangle 12"/>
          <p:cNvSpPr/>
          <p:nvPr/>
        </p:nvSpPr>
        <p:spPr>
          <a:xfrm>
            <a:off x="6175805" y="2139483"/>
            <a:ext cx="1495134"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1F497D">
                    <a:lumMod val="60000"/>
                    <a:lumOff val="40000"/>
                  </a:srgbClr>
                </a:solidFill>
                <a:effectLst/>
                <a:uLnTx/>
                <a:uFillTx/>
                <a:latin typeface="Calibri"/>
                <a:ea typeface="Dotum" pitchFamily="34" charset="-127"/>
                <a:cs typeface="+mn-cs"/>
              </a:rPr>
              <a:t>+ S = </a:t>
            </a:r>
            <a:endParaRPr kumimoji="0" lang="ko-KR" altLang="ko-KR" sz="3200" b="0" i="0" u="none" strike="noStrike" kern="1200" cap="none" spc="0" normalizeH="0" baseline="0" noProof="0" dirty="0">
              <a:ln>
                <a:noFill/>
              </a:ln>
              <a:solidFill>
                <a:srgbClr val="1F497D">
                  <a:lumMod val="60000"/>
                  <a:lumOff val="40000"/>
                </a:srgbClr>
              </a:solidFill>
              <a:effectLst/>
              <a:uLnTx/>
              <a:uFillTx/>
              <a:latin typeface="Calibri"/>
              <a:ea typeface="Dotum" pitchFamily="34" charset="-127"/>
              <a:cs typeface="+mn-cs"/>
            </a:endParaRPr>
          </a:p>
        </p:txBody>
      </p:sp>
      <p:sp>
        <p:nvSpPr>
          <p:cNvPr id="14" name="Rectangle 13"/>
          <p:cNvSpPr/>
          <p:nvPr/>
        </p:nvSpPr>
        <p:spPr>
          <a:xfrm>
            <a:off x="6175805" y="2947013"/>
            <a:ext cx="1495134"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srgbClr val="C0504D"/>
                </a:solidFill>
                <a:effectLst/>
                <a:uLnTx/>
                <a:uFillTx/>
                <a:latin typeface="Calibri"/>
                <a:ea typeface="Dotum" pitchFamily="34" charset="-127"/>
                <a:cs typeface="+mn-cs"/>
              </a:rPr>
              <a:t>+ F = </a:t>
            </a:r>
            <a:endParaRPr kumimoji="0" lang="ko-KR" altLang="ko-KR" sz="3200" b="0" i="0" u="none" strike="noStrike" kern="1200" cap="none" spc="0" normalizeH="0" baseline="0" noProof="0" dirty="0">
              <a:ln>
                <a:noFill/>
              </a:ln>
              <a:solidFill>
                <a:srgbClr val="C0504D"/>
              </a:solidFill>
              <a:effectLst/>
              <a:uLnTx/>
              <a:uFillTx/>
              <a:latin typeface="Calibri"/>
              <a:ea typeface="Dotum" pitchFamily="34" charset="-127"/>
              <a:cs typeface="+mn-cs"/>
            </a:endParaRPr>
          </a:p>
        </p:txBody>
      </p:sp>
      <p:sp>
        <p:nvSpPr>
          <p:cNvPr id="15" name="Rounded Rectangle 14"/>
          <p:cNvSpPr/>
          <p:nvPr/>
        </p:nvSpPr>
        <p:spPr>
          <a:xfrm>
            <a:off x="5374231" y="2015562"/>
            <a:ext cx="3660040" cy="2166005"/>
          </a:xfrm>
          <a:prstGeom prst="roundRect">
            <a:avLst/>
          </a:prstGeom>
          <a:noFill/>
          <a:ln w="635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C0504D"/>
                </a:solidFill>
                <a:effectLst/>
                <a:uLnTx/>
                <a:uFillTx/>
                <a:latin typeface="Calibri"/>
                <a:ea typeface="+mn-ea"/>
                <a:cs typeface="+mn-cs"/>
              </a:rPr>
              <a:t>Key Formula</a:t>
            </a:r>
          </a:p>
        </p:txBody>
      </p:sp>
    </p:spTree>
    <p:extLst>
      <p:ext uri="{BB962C8B-B14F-4D97-AF65-F5344CB8AC3E}">
        <p14:creationId xmlns:p14="http://schemas.microsoft.com/office/powerpoint/2010/main" val="3291093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5" grpId="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RFR Evaluation</a:t>
            </a:r>
          </a:p>
        </p:txBody>
      </p:sp>
      <p:sp>
        <p:nvSpPr>
          <p:cNvPr id="5" name="Content Placeholder 4"/>
          <p:cNvSpPr>
            <a:spLocks noGrp="1"/>
          </p:cNvSpPr>
          <p:nvPr>
            <p:ph sz="half" idx="2"/>
          </p:nvPr>
        </p:nvSpPr>
        <p:spPr/>
        <p:txBody>
          <a:bodyPr>
            <a:normAutofit/>
          </a:bodyPr>
          <a:lstStyle/>
          <a:p>
            <a:r>
              <a:rPr lang="en-US" sz="3500" dirty="0">
                <a:latin typeface="Calibri Light" panose="020F0302020204030204" pitchFamily="34" charset="0"/>
              </a:rPr>
              <a:t>Expect to eliminate 50% of raw bit errors</a:t>
            </a:r>
          </a:p>
          <a:p>
            <a:r>
              <a:rPr lang="en-US" sz="3500" dirty="0">
                <a:latin typeface="Calibri Light" panose="020F0302020204030204" pitchFamily="34" charset="0"/>
              </a:rPr>
              <a:t>ECC can correct remaining errors</a:t>
            </a:r>
          </a:p>
        </p:txBody>
      </p:sp>
      <p:sp>
        <p:nvSpPr>
          <p:cNvPr id="3" name="Slide Number Placeholder 2"/>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178</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cxnSp>
        <p:nvCxnSpPr>
          <p:cNvPr id="12" name="71-12Line"/>
          <p:cNvCxnSpPr>
            <a:stCxn id="18" idx="4"/>
            <a:endCxn id="14" idx="0"/>
          </p:cNvCxnSpPr>
          <p:nvPr/>
        </p:nvCxnSpPr>
        <p:spPr>
          <a:xfrm>
            <a:off x="2553621" y="4499151"/>
            <a:ext cx="0" cy="1375111"/>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10Circle"/>
          <p:cNvSpPr/>
          <p:nvPr/>
        </p:nvSpPr>
        <p:spPr>
          <a:xfrm>
            <a:off x="2439321" y="5874262"/>
            <a:ext cx="228600" cy="228600"/>
          </a:xfrm>
          <a:prstGeom prst="ellipse">
            <a:avLst/>
          </a:prstGeom>
          <a:solidFill>
            <a:schemeClr val="bg1"/>
          </a:solidFill>
          <a:ln w="571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9" name="67-70Line"/>
          <p:cNvCxnSpPr>
            <a:stCxn id="21" idx="4"/>
            <a:endCxn id="18" idx="0"/>
          </p:cNvCxnSpPr>
          <p:nvPr/>
        </p:nvCxnSpPr>
        <p:spPr>
          <a:xfrm>
            <a:off x="2553621" y="1954300"/>
            <a:ext cx="0" cy="2316251"/>
          </a:xfrm>
          <a:prstGeom prst="line">
            <a:avLst/>
          </a:prstGeom>
          <a:ln w="571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1" name="67Circle"/>
          <p:cNvSpPr/>
          <p:nvPr/>
        </p:nvSpPr>
        <p:spPr>
          <a:xfrm>
            <a:off x="2439321" y="1725700"/>
            <a:ext cx="228600" cy="228600"/>
          </a:xfrm>
          <a:prstGeom prst="ellipse">
            <a:avLst/>
          </a:prstGeom>
          <a:solidFill>
            <a:schemeClr val="bg1"/>
          </a:solidFill>
          <a:ln w="571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1" name="Rectangle 30"/>
          <p:cNvSpPr/>
          <p:nvPr/>
        </p:nvSpPr>
        <p:spPr>
          <a:xfrm>
            <a:off x="209430" y="1298647"/>
            <a:ext cx="2229891"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2800" b="0" i="1" u="none" strike="noStrike" kern="1200" cap="none" spc="0" normalizeH="0" baseline="0" noProof="0" dirty="0">
                <a:ln>
                  <a:noFill/>
                </a:ln>
                <a:solidFill>
                  <a:prstClr val="black">
                    <a:lumMod val="65000"/>
                    <a:lumOff val="35000"/>
                  </a:prstClr>
                </a:solidFill>
                <a:effectLst/>
                <a:uLnTx/>
                <a:uFillTx/>
                <a:latin typeface="Calibri Light" panose="020F0302020204030204" pitchFamily="34" charset="0"/>
                <a:ea typeface="Dotum" pitchFamily="34" charset="-127"/>
                <a:cs typeface="+mn-cs"/>
              </a:rPr>
              <a:t>Program with random data</a:t>
            </a:r>
            <a:endParaRPr kumimoji="0" lang="ko-KR" altLang="ko-KR" sz="2800" b="0" i="1" u="none" strike="noStrike" kern="1200" cap="none" spc="0" normalizeH="0" baseline="0" noProof="0" dirty="0">
              <a:ln>
                <a:noFill/>
              </a:ln>
              <a:solidFill>
                <a:prstClr val="black">
                  <a:lumMod val="65000"/>
                  <a:lumOff val="35000"/>
                </a:prstClr>
              </a:solidFill>
              <a:effectLst/>
              <a:uLnTx/>
              <a:uFillTx/>
              <a:latin typeface="Calibri Light" panose="020F0302020204030204" pitchFamily="34" charset="0"/>
              <a:ea typeface="Dotum" pitchFamily="34" charset="-127"/>
              <a:cs typeface="+mn-cs"/>
            </a:endParaRPr>
          </a:p>
        </p:txBody>
      </p:sp>
      <p:sp>
        <p:nvSpPr>
          <p:cNvPr id="33" name="Rectangle 32"/>
          <p:cNvSpPr/>
          <p:nvPr/>
        </p:nvSpPr>
        <p:spPr>
          <a:xfrm>
            <a:off x="209430" y="3846331"/>
            <a:ext cx="2229891"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2800" b="0" i="1" u="none" strike="noStrike" kern="1200" cap="none" spc="0" normalizeH="0" baseline="0" noProof="0" dirty="0">
                <a:ln>
                  <a:noFill/>
                </a:ln>
                <a:solidFill>
                  <a:prstClr val="black">
                    <a:lumMod val="65000"/>
                    <a:lumOff val="35000"/>
                  </a:prstClr>
                </a:solidFill>
                <a:effectLst/>
                <a:uLnTx/>
                <a:uFillTx/>
                <a:latin typeface="Calibri Light" panose="020F0302020204030204" pitchFamily="34" charset="0"/>
                <a:ea typeface="Dotum" pitchFamily="34" charset="-127"/>
                <a:cs typeface="+mn-cs"/>
              </a:rPr>
              <a:t>Detect failure, backup data</a:t>
            </a:r>
            <a:endParaRPr kumimoji="0" lang="ko-KR" altLang="ko-KR" sz="2800" b="0" i="1" u="none" strike="noStrike" kern="1200" cap="none" spc="0" normalizeH="0" baseline="0" noProof="0" dirty="0">
              <a:ln>
                <a:noFill/>
              </a:ln>
              <a:solidFill>
                <a:prstClr val="black">
                  <a:lumMod val="65000"/>
                  <a:lumOff val="35000"/>
                </a:prstClr>
              </a:solidFill>
              <a:effectLst/>
              <a:uLnTx/>
              <a:uFillTx/>
              <a:latin typeface="Calibri Light" panose="020F0302020204030204" pitchFamily="34" charset="0"/>
              <a:ea typeface="Dotum" pitchFamily="34" charset="-127"/>
              <a:cs typeface="+mn-cs"/>
            </a:endParaRPr>
          </a:p>
        </p:txBody>
      </p:sp>
      <p:sp>
        <p:nvSpPr>
          <p:cNvPr id="36" name="Rectangle 35"/>
          <p:cNvSpPr/>
          <p:nvPr/>
        </p:nvSpPr>
        <p:spPr>
          <a:xfrm>
            <a:off x="209430" y="5687363"/>
            <a:ext cx="2229891"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2800" b="0" i="1" u="none" strike="noStrike" kern="1200" cap="none" spc="0" normalizeH="0" baseline="0" noProof="0" dirty="0">
                <a:ln>
                  <a:noFill/>
                </a:ln>
                <a:solidFill>
                  <a:prstClr val="black">
                    <a:lumMod val="65000"/>
                    <a:lumOff val="35000"/>
                  </a:prstClr>
                </a:solidFill>
                <a:effectLst/>
                <a:uLnTx/>
                <a:uFillTx/>
                <a:latin typeface="Calibri Light" panose="020F0302020204030204" pitchFamily="34" charset="0"/>
                <a:ea typeface="Dotum" pitchFamily="34" charset="-127"/>
                <a:cs typeface="+mn-cs"/>
              </a:rPr>
              <a:t>Recover data</a:t>
            </a:r>
            <a:endParaRPr kumimoji="0" lang="ko-KR" altLang="ko-KR" sz="2800" b="0" i="1" u="none" strike="noStrike" kern="1200" cap="none" spc="0" normalizeH="0" baseline="0" noProof="0" dirty="0">
              <a:ln>
                <a:noFill/>
              </a:ln>
              <a:solidFill>
                <a:prstClr val="black">
                  <a:lumMod val="65000"/>
                  <a:lumOff val="35000"/>
                </a:prstClr>
              </a:solidFill>
              <a:effectLst/>
              <a:uLnTx/>
              <a:uFillTx/>
              <a:latin typeface="Calibri Light" panose="020F0302020204030204" pitchFamily="34" charset="0"/>
              <a:ea typeface="Dotum" pitchFamily="34" charset="-127"/>
              <a:cs typeface="+mn-cs"/>
            </a:endParaRPr>
          </a:p>
        </p:txBody>
      </p:sp>
      <p:sp>
        <p:nvSpPr>
          <p:cNvPr id="42" name="Rectangle 41"/>
          <p:cNvSpPr/>
          <p:nvPr/>
        </p:nvSpPr>
        <p:spPr>
          <a:xfrm>
            <a:off x="2667921" y="2856679"/>
            <a:ext cx="2229891"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2800" b="0" i="1" u="none" strike="noStrike" kern="1200" cap="none" spc="0" normalizeH="0" baseline="0" noProof="0" dirty="0">
                <a:ln>
                  <a:noFill/>
                </a:ln>
                <a:solidFill>
                  <a:prstClr val="black">
                    <a:lumMod val="65000"/>
                    <a:lumOff val="35000"/>
                  </a:prstClr>
                </a:solidFill>
                <a:effectLst/>
                <a:uLnTx/>
                <a:uFillTx/>
                <a:latin typeface="Calibri Light" panose="020F0302020204030204" pitchFamily="34" charset="0"/>
                <a:ea typeface="Dotum" pitchFamily="34" charset="-127"/>
                <a:cs typeface="+mn-cs"/>
              </a:rPr>
              <a:t>28 days</a:t>
            </a:r>
            <a:endParaRPr kumimoji="0" lang="ko-KR" altLang="ko-KR" sz="2800" b="0" i="1" u="none" strike="noStrike" kern="1200" cap="none" spc="0" normalizeH="0" baseline="0" noProof="0" dirty="0">
              <a:ln>
                <a:noFill/>
              </a:ln>
              <a:solidFill>
                <a:prstClr val="black">
                  <a:lumMod val="65000"/>
                  <a:lumOff val="35000"/>
                </a:prstClr>
              </a:solidFill>
              <a:effectLst/>
              <a:uLnTx/>
              <a:uFillTx/>
              <a:latin typeface="Calibri Light" panose="020F0302020204030204" pitchFamily="34" charset="0"/>
              <a:ea typeface="Dotum" pitchFamily="34" charset="-127"/>
              <a:cs typeface="+mn-cs"/>
            </a:endParaRPr>
          </a:p>
        </p:txBody>
      </p:sp>
      <p:sp>
        <p:nvSpPr>
          <p:cNvPr id="43" name="Rectangle 42"/>
          <p:cNvSpPr/>
          <p:nvPr/>
        </p:nvSpPr>
        <p:spPr>
          <a:xfrm>
            <a:off x="2667922" y="4725562"/>
            <a:ext cx="1619266"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2800" b="0" i="1" u="none" strike="noStrike" kern="1200" cap="none" spc="0" normalizeH="0" baseline="0" noProof="0" dirty="0">
                <a:ln>
                  <a:noFill/>
                </a:ln>
                <a:solidFill>
                  <a:prstClr val="black">
                    <a:lumMod val="65000"/>
                    <a:lumOff val="35000"/>
                  </a:prstClr>
                </a:solidFill>
                <a:effectLst/>
                <a:uLnTx/>
                <a:uFillTx/>
                <a:latin typeface="Calibri Light" panose="020F0302020204030204" pitchFamily="34" charset="0"/>
                <a:ea typeface="Dotum" pitchFamily="34" charset="-127"/>
                <a:cs typeface="+mn-cs"/>
              </a:rPr>
              <a:t>12 </a:t>
            </a:r>
            <a:r>
              <a:rPr kumimoji="0" lang="en-US" altLang="ko-KR" sz="2800" b="0" i="1" u="none" strike="noStrike" kern="1200" cap="none" spc="0" normalizeH="0" baseline="0" noProof="0" dirty="0" err="1">
                <a:ln>
                  <a:noFill/>
                </a:ln>
                <a:solidFill>
                  <a:prstClr val="black">
                    <a:lumMod val="65000"/>
                    <a:lumOff val="35000"/>
                  </a:prstClr>
                </a:solidFill>
                <a:effectLst/>
                <a:uLnTx/>
                <a:uFillTx/>
                <a:latin typeface="Calibri Light" panose="020F0302020204030204" pitchFamily="34" charset="0"/>
                <a:ea typeface="Dotum" pitchFamily="34" charset="-127"/>
                <a:cs typeface="+mn-cs"/>
              </a:rPr>
              <a:t>addt’l</a:t>
            </a:r>
            <a:r>
              <a:rPr kumimoji="0" lang="en-US" altLang="ko-KR" sz="2800" b="0" i="1" u="none" strike="noStrike" kern="1200" cap="none" spc="0" normalizeH="0" baseline="0" noProof="0" dirty="0">
                <a:ln>
                  <a:noFill/>
                </a:ln>
                <a:solidFill>
                  <a:prstClr val="black">
                    <a:lumMod val="65000"/>
                    <a:lumOff val="35000"/>
                  </a:prstClr>
                </a:solidFill>
                <a:effectLst/>
                <a:uLnTx/>
                <a:uFillTx/>
                <a:latin typeface="Calibri Light" panose="020F0302020204030204" pitchFamily="34" charset="0"/>
                <a:ea typeface="Dotum" pitchFamily="34" charset="-127"/>
                <a:cs typeface="+mn-cs"/>
              </a:rPr>
              <a:t>. days</a:t>
            </a:r>
            <a:endParaRPr kumimoji="0" lang="ko-KR" altLang="ko-KR" sz="2800" b="0" i="1" u="none" strike="noStrike" kern="1200" cap="none" spc="0" normalizeH="0" baseline="0" noProof="0" dirty="0">
              <a:ln>
                <a:noFill/>
              </a:ln>
              <a:solidFill>
                <a:prstClr val="black">
                  <a:lumMod val="65000"/>
                  <a:lumOff val="35000"/>
                </a:prstClr>
              </a:solidFill>
              <a:effectLst/>
              <a:uLnTx/>
              <a:uFillTx/>
              <a:latin typeface="Calibri Light" panose="020F0302020204030204" pitchFamily="34" charset="0"/>
              <a:ea typeface="Dotum" pitchFamily="34" charset="-127"/>
              <a:cs typeface="+mn-cs"/>
            </a:endParaRPr>
          </a:p>
        </p:txBody>
      </p:sp>
      <p:sp>
        <p:nvSpPr>
          <p:cNvPr id="18" name="70Circle"/>
          <p:cNvSpPr/>
          <p:nvPr/>
        </p:nvSpPr>
        <p:spPr>
          <a:xfrm>
            <a:off x="2439321" y="4270551"/>
            <a:ext cx="228600" cy="228600"/>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74987672"/>
      </p:ext>
    </p:extLst>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179</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
        <p:nvSpPr>
          <p:cNvPr id="6" name="Rounded Rectangle 5"/>
          <p:cNvSpPr/>
          <p:nvPr/>
        </p:nvSpPr>
        <p:spPr>
          <a:xfrm>
            <a:off x="0" y="1357337"/>
            <a:ext cx="2980944" cy="109728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prstClr val="white"/>
                </a:solidFill>
                <a:effectLst/>
                <a:uLnTx/>
                <a:uFillTx/>
                <a:latin typeface="Calibri"/>
                <a:ea typeface="+mn-ea"/>
                <a:cs typeface="+mn-cs"/>
              </a:rPr>
              <a:t>Characterize</a:t>
            </a:r>
            <a:r>
              <a:rPr kumimoji="0" lang="en-US" sz="3600" b="0" i="0" u="none" strike="noStrike" kern="1200" cap="none" spc="0" normalizeH="0" baseline="0" noProof="0" dirty="0">
                <a:ln>
                  <a:noFill/>
                </a:ln>
                <a:solidFill>
                  <a:prstClr val="white"/>
                </a:solidFill>
                <a:effectLst/>
                <a:uLnTx/>
                <a:uFillTx/>
                <a:latin typeface="Calibri"/>
                <a:ea typeface="+mn-ea"/>
                <a:cs typeface="+mn-cs"/>
              </a:rPr>
              <a:t> </a:t>
            </a:r>
          </a:p>
        </p:txBody>
      </p:sp>
      <p:sp>
        <p:nvSpPr>
          <p:cNvPr id="8" name="Rounded Rectangle 7"/>
          <p:cNvSpPr/>
          <p:nvPr/>
        </p:nvSpPr>
        <p:spPr>
          <a:xfrm>
            <a:off x="0" y="4743201"/>
            <a:ext cx="2980944" cy="109728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prstClr val="white"/>
                </a:solidFill>
                <a:effectLst/>
                <a:uLnTx/>
                <a:uFillTx/>
                <a:latin typeface="Calibri"/>
                <a:ea typeface="+mn-ea"/>
                <a:cs typeface="+mn-cs"/>
              </a:rPr>
              <a:t>Recover</a:t>
            </a:r>
            <a:r>
              <a:rPr kumimoji="0" lang="en-US" sz="3600" b="0" i="0" u="none" strike="noStrike" kern="1200" cap="none" spc="0" normalizeH="0" baseline="0" noProof="0" dirty="0">
                <a:ln>
                  <a:noFill/>
                </a:ln>
                <a:solidFill>
                  <a:prstClr val="white"/>
                </a:solidFill>
                <a:effectLst/>
                <a:uLnTx/>
                <a:uFillTx/>
                <a:latin typeface="Calibri"/>
                <a:ea typeface="+mn-ea"/>
                <a:cs typeface="+mn-cs"/>
              </a:rPr>
              <a:t> </a:t>
            </a:r>
          </a:p>
        </p:txBody>
      </p:sp>
      <p:sp>
        <p:nvSpPr>
          <p:cNvPr id="9" name="Rounded Rectangle 8"/>
          <p:cNvSpPr/>
          <p:nvPr/>
        </p:nvSpPr>
        <p:spPr>
          <a:xfrm>
            <a:off x="0" y="3050269"/>
            <a:ext cx="2980944" cy="109728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sng" strike="noStrike" kern="1200" cap="none" spc="0" normalizeH="0" baseline="0" noProof="0" dirty="0">
                <a:ln>
                  <a:noFill/>
                </a:ln>
                <a:solidFill>
                  <a:prstClr val="white"/>
                </a:solidFill>
                <a:effectLst/>
                <a:uLnTx/>
                <a:uFillTx/>
                <a:latin typeface="Calibri"/>
                <a:ea typeface="+mn-ea"/>
                <a:cs typeface="+mn-cs"/>
              </a:rPr>
              <a:t>Optimize</a:t>
            </a:r>
            <a:r>
              <a:rPr kumimoji="0" lang="en-US" sz="3600" b="0" i="0" u="none" strike="noStrike" kern="1200" cap="none" spc="0" normalizeH="0" baseline="0" noProof="0" dirty="0">
                <a:ln>
                  <a:noFill/>
                </a:ln>
                <a:solidFill>
                  <a:prstClr val="white"/>
                </a:solidFill>
                <a:effectLst/>
                <a:uLnTx/>
                <a:uFillTx/>
                <a:latin typeface="Calibri"/>
                <a:ea typeface="+mn-ea"/>
                <a:cs typeface="+mn-cs"/>
              </a:rPr>
              <a:t> </a:t>
            </a:r>
          </a:p>
        </p:txBody>
      </p:sp>
      <p:sp>
        <p:nvSpPr>
          <p:cNvPr id="2" name="Rectangle 1"/>
          <p:cNvSpPr/>
          <p:nvPr/>
        </p:nvSpPr>
        <p:spPr>
          <a:xfrm>
            <a:off x="2980944" y="1607101"/>
            <a:ext cx="6151171"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lumMod val="85000"/>
                  </a:prstClr>
                </a:solidFill>
                <a:effectLst/>
                <a:uLnTx/>
                <a:uFillTx/>
                <a:latin typeface="Calibri"/>
                <a:ea typeface="ＭＳ Ｐゴシック" panose="020B0600070205080204" pitchFamily="34" charset="-128"/>
                <a:cs typeface="+mn-cs"/>
              </a:rPr>
              <a:t>retention loss in real NAND chip</a:t>
            </a:r>
          </a:p>
        </p:txBody>
      </p:sp>
      <p:sp>
        <p:nvSpPr>
          <p:cNvPr id="4" name="Rectangle 3"/>
          <p:cNvSpPr/>
          <p:nvPr/>
        </p:nvSpPr>
        <p:spPr>
          <a:xfrm>
            <a:off x="2980944" y="3275743"/>
            <a:ext cx="5827108"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lumMod val="85000"/>
                  </a:prstClr>
                </a:solidFill>
                <a:effectLst/>
                <a:uLnTx/>
                <a:uFillTx/>
                <a:latin typeface="Calibri"/>
                <a:ea typeface="ＭＳ Ｐゴシック" panose="020B0600070205080204" pitchFamily="34" charset="-128"/>
                <a:cs typeface="+mn-cs"/>
              </a:rPr>
              <a:t>read performance for old data</a:t>
            </a:r>
          </a:p>
        </p:txBody>
      </p:sp>
      <p:sp>
        <p:nvSpPr>
          <p:cNvPr id="5" name="Rectangle 4"/>
          <p:cNvSpPr/>
          <p:nvPr/>
        </p:nvSpPr>
        <p:spPr>
          <a:xfrm>
            <a:off x="2980944" y="4968675"/>
            <a:ext cx="4005584"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lumMod val="85000"/>
                  </a:prstClr>
                </a:solidFill>
                <a:effectLst/>
                <a:uLnTx/>
                <a:uFillTx/>
                <a:latin typeface="Calibri"/>
                <a:ea typeface="ＭＳ Ｐゴシック" panose="020B0600070205080204" pitchFamily="34" charset="-128"/>
                <a:cs typeface="+mn-cs"/>
              </a:rPr>
              <a:t>old data after failure</a:t>
            </a:r>
          </a:p>
        </p:txBody>
      </p:sp>
      <p:cxnSp>
        <p:nvCxnSpPr>
          <p:cNvPr id="10" name="Straight Connector 9"/>
          <p:cNvCxnSpPr/>
          <p:nvPr/>
        </p:nvCxnSpPr>
        <p:spPr>
          <a:xfrm>
            <a:off x="2609096" y="2378400"/>
            <a:ext cx="6534904" cy="0"/>
          </a:xfrm>
          <a:prstGeom prst="line">
            <a:avLst/>
          </a:prstGeom>
          <a:ln w="152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627046" y="4068378"/>
            <a:ext cx="6534904" cy="0"/>
          </a:xfrm>
          <a:prstGeom prst="line">
            <a:avLst/>
          </a:prstGeom>
          <a:ln w="152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627046" y="5761310"/>
            <a:ext cx="6534904" cy="0"/>
          </a:xfrm>
          <a:prstGeom prst="line">
            <a:avLst/>
          </a:prstGeom>
          <a:ln w="1524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710161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Title 1"/>
          <p:cNvSpPr>
            <a:spLocks noGrp="1"/>
          </p:cNvSpPr>
          <p:nvPr>
            <p:ph type="title"/>
          </p:nvPr>
        </p:nvSpPr>
        <p:spPr/>
        <p:txBody>
          <a:bodyPr/>
          <a:lstStyle/>
          <a:p>
            <a:r>
              <a:rPr lang="en-US">
                <a:latin typeface="Garamond" charset="0"/>
              </a:rPr>
              <a:t>How Current Flash Cells are Programmed</a:t>
            </a:r>
          </a:p>
        </p:txBody>
      </p:sp>
      <p:sp>
        <p:nvSpPr>
          <p:cNvPr id="248834" name="Content Placeholder 2"/>
          <p:cNvSpPr>
            <a:spLocks noGrp="1"/>
          </p:cNvSpPr>
          <p:nvPr>
            <p:ph idx="1"/>
          </p:nvPr>
        </p:nvSpPr>
        <p:spPr>
          <a:xfrm>
            <a:off x="166688" y="906463"/>
            <a:ext cx="8610600" cy="4876800"/>
          </a:xfrm>
        </p:spPr>
        <p:txBody>
          <a:bodyPr/>
          <a:lstStyle/>
          <a:p>
            <a:r>
              <a:rPr lang="en-US">
                <a:latin typeface="Tahoma" charset="0"/>
              </a:rPr>
              <a:t>Programming 2-bit MLC NAND flash memory in two steps</a:t>
            </a:r>
          </a:p>
        </p:txBody>
      </p:sp>
      <p:sp>
        <p:nvSpPr>
          <p:cNvPr id="248835"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D13CC04C-16D1-3444-8D55-176C76DE5114}"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18</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cxnSp>
        <p:nvCxnSpPr>
          <p:cNvPr id="248836" name="Straight Connector 27"/>
          <p:cNvCxnSpPr>
            <a:cxnSpLocks noChangeShapeType="1"/>
          </p:cNvCxnSpPr>
          <p:nvPr/>
        </p:nvCxnSpPr>
        <p:spPr bwMode="auto">
          <a:xfrm>
            <a:off x="636588" y="2640013"/>
            <a:ext cx="7734300" cy="0"/>
          </a:xfrm>
          <a:prstGeom prst="line">
            <a:avLst/>
          </a:prstGeom>
          <a:noFill/>
          <a:ln w="2857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48837" name="TextBox 35"/>
          <p:cNvSpPr txBox="1">
            <a:spLocks noChangeArrowheads="1"/>
          </p:cNvSpPr>
          <p:nvPr/>
        </p:nvSpPr>
        <p:spPr bwMode="auto">
          <a:xfrm>
            <a:off x="8234363" y="2616200"/>
            <a:ext cx="43497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altLang="zh-CN" sz="1600" b="0" i="0" u="none" strike="noStrike" kern="1200" cap="none" spc="0" normalizeH="0" baseline="-25000" noProof="0">
                <a:ln>
                  <a:noFill/>
                </a:ln>
                <a:solidFill>
                  <a:srgbClr val="000000"/>
                </a:solidFill>
                <a:effectLst/>
                <a:uLnTx/>
                <a:uFillTx/>
                <a:latin typeface="Arial" charset="0"/>
                <a:ea typeface="ＭＳ Ｐゴシック" charset="0"/>
              </a:rPr>
              <a:t>th</a:t>
            </a:r>
          </a:p>
        </p:txBody>
      </p:sp>
      <p:grpSp>
        <p:nvGrpSpPr>
          <p:cNvPr id="248838" name="Group 35"/>
          <p:cNvGrpSpPr>
            <a:grpSpLocks/>
          </p:cNvGrpSpPr>
          <p:nvPr/>
        </p:nvGrpSpPr>
        <p:grpSpPr bwMode="auto">
          <a:xfrm>
            <a:off x="661988" y="1473200"/>
            <a:ext cx="1103312" cy="1150938"/>
            <a:chOff x="4218432" y="3608832"/>
            <a:chExt cx="1103376" cy="1152144"/>
          </a:xfrm>
        </p:grpSpPr>
        <p:grpSp>
          <p:nvGrpSpPr>
            <p:cNvPr id="84" name="Group 33"/>
            <p:cNvGrpSpPr/>
            <p:nvPr/>
          </p:nvGrpSpPr>
          <p:grpSpPr>
            <a:xfrm>
              <a:off x="4218432" y="3608832"/>
              <a:ext cx="1103376" cy="1152144"/>
              <a:chOff x="4218432" y="3608832"/>
              <a:chExt cx="1103376" cy="1152144"/>
            </a:xfrm>
            <a:noFill/>
          </p:grpSpPr>
          <p:sp>
            <p:nvSpPr>
              <p:cNvPr id="86" name="Freeform 85"/>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87"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85" name="TextBox 31"/>
            <p:cNvSpPr txBox="1">
              <a:spLocks noChangeArrowheads="1"/>
            </p:cNvSpPr>
            <p:nvPr/>
          </p:nvSpPr>
          <p:spPr bwMode="auto">
            <a:xfrm>
              <a:off x="4437520" y="3921898"/>
              <a:ext cx="711241" cy="831132"/>
            </a:xfrm>
            <a:prstGeom prst="rect">
              <a:avLst/>
            </a:prstGeom>
            <a:noFill/>
            <a:ln w="9525">
              <a:noFill/>
              <a:miter lim="800000"/>
              <a:headEnd/>
              <a:tailEnd/>
            </a:ln>
          </p:spPr>
          <p:txBody>
            <a:bodyPr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ER</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(11)</a:t>
              </a:r>
            </a:p>
          </p:txBody>
        </p:sp>
      </p:grpSp>
      <p:grpSp>
        <p:nvGrpSpPr>
          <p:cNvPr id="4" name="Group 3"/>
          <p:cNvGrpSpPr>
            <a:grpSpLocks/>
          </p:cNvGrpSpPr>
          <p:nvPr/>
        </p:nvGrpSpPr>
        <p:grpSpPr bwMode="auto">
          <a:xfrm>
            <a:off x="644525" y="3186113"/>
            <a:ext cx="8032750" cy="1490662"/>
            <a:chOff x="643890" y="2964498"/>
            <a:chExt cx="8032750" cy="1491615"/>
          </a:xfrm>
        </p:grpSpPr>
        <p:sp>
          <p:nvSpPr>
            <p:cNvPr id="248874" name="TextBox 5"/>
            <p:cNvSpPr txBox="1">
              <a:spLocks noChangeArrowheads="1"/>
            </p:cNvSpPr>
            <p:nvPr/>
          </p:nvSpPr>
          <p:spPr bwMode="auto">
            <a:xfrm>
              <a:off x="7217982" y="2964498"/>
              <a:ext cx="145103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C000"/>
                  </a:solidFill>
                  <a:effectLst/>
                  <a:uLnTx/>
                  <a:uFillTx/>
                  <a:latin typeface="Arial" charset="0"/>
                  <a:ea typeface="ＭＳ Ｐゴシック" charset="0"/>
                </a:rPr>
                <a:t>LSB </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C000"/>
                  </a:solidFill>
                  <a:effectLst/>
                  <a:uLnTx/>
                  <a:uFillTx/>
                  <a:latin typeface="Arial" charset="0"/>
                  <a:ea typeface="ＭＳ Ｐゴシック" charset="0"/>
                </a:rPr>
                <a:t>Program</a:t>
              </a:r>
            </a:p>
          </p:txBody>
        </p:sp>
        <p:cxnSp>
          <p:nvCxnSpPr>
            <p:cNvPr id="248875" name="Straight Connector 27"/>
            <p:cNvCxnSpPr>
              <a:cxnSpLocks noChangeShapeType="1"/>
            </p:cNvCxnSpPr>
            <p:nvPr/>
          </p:nvCxnSpPr>
          <p:spPr bwMode="auto">
            <a:xfrm>
              <a:off x="643890" y="4141788"/>
              <a:ext cx="7734300" cy="0"/>
            </a:xfrm>
            <a:prstGeom prst="line">
              <a:avLst/>
            </a:prstGeom>
            <a:noFill/>
            <a:ln w="2857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48876" name="TextBox 35"/>
            <p:cNvSpPr txBox="1">
              <a:spLocks noChangeArrowheads="1"/>
            </p:cNvSpPr>
            <p:nvPr/>
          </p:nvSpPr>
          <p:spPr bwMode="auto">
            <a:xfrm>
              <a:off x="8241665" y="4117976"/>
              <a:ext cx="4349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altLang="zh-CN" sz="1600" b="0" i="0" u="none" strike="noStrike" kern="1200" cap="none" spc="0" normalizeH="0" baseline="-25000" noProof="0">
                  <a:ln>
                    <a:noFill/>
                  </a:ln>
                  <a:solidFill>
                    <a:srgbClr val="000000"/>
                  </a:solidFill>
                  <a:effectLst/>
                  <a:uLnTx/>
                  <a:uFillTx/>
                  <a:latin typeface="Arial" charset="0"/>
                  <a:ea typeface="ＭＳ Ｐゴシック" charset="0"/>
                </a:rPr>
                <a:t>th</a:t>
              </a:r>
            </a:p>
          </p:txBody>
        </p:sp>
        <p:grpSp>
          <p:nvGrpSpPr>
            <p:cNvPr id="248877" name="Group 35"/>
            <p:cNvGrpSpPr>
              <a:grpSpLocks/>
            </p:cNvGrpSpPr>
            <p:nvPr/>
          </p:nvGrpSpPr>
          <p:grpSpPr bwMode="auto">
            <a:xfrm>
              <a:off x="669290" y="2974977"/>
              <a:ext cx="1103313" cy="1151091"/>
              <a:chOff x="4218432" y="3608832"/>
              <a:chExt cx="1103376" cy="1152144"/>
            </a:xfrm>
          </p:grpSpPr>
          <p:grpSp>
            <p:nvGrpSpPr>
              <p:cNvPr id="91" name="Group 33"/>
              <p:cNvGrpSpPr/>
              <p:nvPr/>
            </p:nvGrpSpPr>
            <p:grpSpPr>
              <a:xfrm>
                <a:off x="4218432" y="3608832"/>
                <a:ext cx="1103376" cy="1152144"/>
                <a:chOff x="4218432" y="3608832"/>
                <a:chExt cx="1103376" cy="1152144"/>
              </a:xfrm>
              <a:noFill/>
            </p:grpSpPr>
            <p:sp>
              <p:nvSpPr>
                <p:cNvPr id="93" name="Freeform 92"/>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94"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92" name="TextBox 31"/>
              <p:cNvSpPr txBox="1">
                <a:spLocks noChangeArrowheads="1"/>
              </p:cNvSpPr>
              <p:nvPr/>
            </p:nvSpPr>
            <p:spPr bwMode="auto">
              <a:xfrm>
                <a:off x="4448633" y="3919517"/>
                <a:ext cx="709653" cy="831552"/>
              </a:xfrm>
              <a:prstGeom prst="rect">
                <a:avLst/>
              </a:prstGeom>
              <a:noFill/>
              <a:ln w="9525">
                <a:noFill/>
                <a:miter lim="800000"/>
                <a:headEnd/>
                <a:tailEnd/>
              </a:ln>
            </p:spPr>
            <p:txBody>
              <a:bodyPr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ER</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(11)</a:t>
                </a:r>
              </a:p>
            </p:txBody>
          </p:sp>
        </p:grpSp>
        <p:grpSp>
          <p:nvGrpSpPr>
            <p:cNvPr id="248878" name="Group 35"/>
            <p:cNvGrpSpPr>
              <a:grpSpLocks/>
            </p:cNvGrpSpPr>
            <p:nvPr/>
          </p:nvGrpSpPr>
          <p:grpSpPr bwMode="auto">
            <a:xfrm>
              <a:off x="3412472" y="2974977"/>
              <a:ext cx="1103309" cy="1151091"/>
              <a:chOff x="4218432" y="3608832"/>
              <a:chExt cx="1103376" cy="1152144"/>
            </a:xfrm>
          </p:grpSpPr>
          <p:grpSp>
            <p:nvGrpSpPr>
              <p:cNvPr id="103" name="Group 33"/>
              <p:cNvGrpSpPr/>
              <p:nvPr/>
            </p:nvGrpSpPr>
            <p:grpSpPr>
              <a:xfrm>
                <a:off x="4218432" y="3608832"/>
                <a:ext cx="1103376" cy="1152144"/>
                <a:chOff x="4218432" y="3608832"/>
                <a:chExt cx="1103376" cy="1152144"/>
              </a:xfrm>
              <a:noFill/>
            </p:grpSpPr>
            <p:sp>
              <p:nvSpPr>
                <p:cNvPr id="105" name="Freeform 104"/>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106"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104" name="TextBox 31"/>
              <p:cNvSpPr txBox="1">
                <a:spLocks noChangeArrowheads="1"/>
              </p:cNvSpPr>
              <p:nvPr/>
            </p:nvSpPr>
            <p:spPr bwMode="auto">
              <a:xfrm>
                <a:off x="4326407" y="3919517"/>
                <a:ext cx="938270" cy="831552"/>
              </a:xfrm>
              <a:prstGeom prst="rect">
                <a:avLst/>
              </a:prstGeom>
              <a:noFill/>
              <a:ln w="9525">
                <a:noFill/>
                <a:miter lim="800000"/>
                <a:headEnd/>
                <a:tailEnd/>
              </a:ln>
            </p:spPr>
            <p:txBody>
              <a:bodyPr wrap="none">
                <a:spAutoFit/>
              </a:body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Temp</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(0x)</a:t>
                </a:r>
              </a:p>
            </p:txBody>
          </p:sp>
        </p:grpSp>
      </p:grpSp>
      <p:grpSp>
        <p:nvGrpSpPr>
          <p:cNvPr id="5" name="Group 4"/>
          <p:cNvGrpSpPr>
            <a:grpSpLocks/>
          </p:cNvGrpSpPr>
          <p:nvPr/>
        </p:nvGrpSpPr>
        <p:grpSpPr bwMode="auto">
          <a:xfrm>
            <a:off x="636588" y="4994275"/>
            <a:ext cx="8040687" cy="1481138"/>
            <a:chOff x="636270" y="4681858"/>
            <a:chExt cx="8040370" cy="1481135"/>
          </a:xfrm>
        </p:grpSpPr>
        <p:sp>
          <p:nvSpPr>
            <p:cNvPr id="248859" name="TextBox 6"/>
            <p:cNvSpPr txBox="1">
              <a:spLocks noChangeArrowheads="1"/>
            </p:cNvSpPr>
            <p:nvPr/>
          </p:nvSpPr>
          <p:spPr bwMode="auto">
            <a:xfrm>
              <a:off x="7225602" y="4698746"/>
              <a:ext cx="145103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C000"/>
                  </a:solidFill>
                  <a:effectLst/>
                  <a:uLnTx/>
                  <a:uFillTx/>
                  <a:latin typeface="Arial" charset="0"/>
                  <a:ea typeface="ＭＳ Ｐゴシック" charset="0"/>
                </a:rPr>
                <a:t>MSB</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C000"/>
                  </a:solidFill>
                  <a:effectLst/>
                  <a:uLnTx/>
                  <a:uFillTx/>
                  <a:latin typeface="Arial" charset="0"/>
                  <a:ea typeface="ＭＳ Ｐゴシック" charset="0"/>
                </a:rPr>
                <a:t>Program</a:t>
              </a:r>
            </a:p>
          </p:txBody>
        </p:sp>
        <p:cxnSp>
          <p:nvCxnSpPr>
            <p:cNvPr id="248860" name="Straight Connector 27"/>
            <p:cNvCxnSpPr>
              <a:cxnSpLocks noChangeShapeType="1"/>
            </p:cNvCxnSpPr>
            <p:nvPr/>
          </p:nvCxnSpPr>
          <p:spPr bwMode="auto">
            <a:xfrm>
              <a:off x="636270" y="5848668"/>
              <a:ext cx="7734300" cy="0"/>
            </a:xfrm>
            <a:prstGeom prst="line">
              <a:avLst/>
            </a:prstGeom>
            <a:noFill/>
            <a:ln w="2857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48861" name="TextBox 35"/>
            <p:cNvSpPr txBox="1">
              <a:spLocks noChangeArrowheads="1"/>
            </p:cNvSpPr>
            <p:nvPr/>
          </p:nvSpPr>
          <p:spPr bwMode="auto">
            <a:xfrm>
              <a:off x="8234045" y="5824856"/>
              <a:ext cx="4349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altLang="zh-CN" sz="1600" b="0" i="0" u="none" strike="noStrike" kern="1200" cap="none" spc="0" normalizeH="0" baseline="-25000" noProof="0">
                  <a:ln>
                    <a:noFill/>
                  </a:ln>
                  <a:solidFill>
                    <a:srgbClr val="000000"/>
                  </a:solidFill>
                  <a:effectLst/>
                  <a:uLnTx/>
                  <a:uFillTx/>
                  <a:latin typeface="Arial" charset="0"/>
                  <a:ea typeface="ＭＳ Ｐゴシック" charset="0"/>
                </a:rPr>
                <a:t>th</a:t>
              </a:r>
            </a:p>
          </p:txBody>
        </p:sp>
        <p:grpSp>
          <p:nvGrpSpPr>
            <p:cNvPr id="248862" name="Group 35"/>
            <p:cNvGrpSpPr>
              <a:grpSpLocks/>
            </p:cNvGrpSpPr>
            <p:nvPr/>
          </p:nvGrpSpPr>
          <p:grpSpPr bwMode="auto">
            <a:xfrm>
              <a:off x="661670" y="4681858"/>
              <a:ext cx="1103313" cy="1178606"/>
              <a:chOff x="4218432" y="3608832"/>
              <a:chExt cx="1103376" cy="1179684"/>
            </a:xfrm>
          </p:grpSpPr>
          <p:grpSp>
            <p:nvGrpSpPr>
              <p:cNvPr id="98" name="Group 33"/>
              <p:cNvGrpSpPr/>
              <p:nvPr/>
            </p:nvGrpSpPr>
            <p:grpSpPr>
              <a:xfrm>
                <a:off x="4218432" y="3608832"/>
                <a:ext cx="1103376" cy="1152144"/>
                <a:chOff x="4218432" y="3608832"/>
                <a:chExt cx="1103376" cy="1152144"/>
              </a:xfrm>
              <a:noFill/>
            </p:grpSpPr>
            <p:sp>
              <p:nvSpPr>
                <p:cNvPr id="100" name="Freeform 99"/>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101"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99" name="TextBox 31"/>
              <p:cNvSpPr txBox="1">
                <a:spLocks noChangeArrowheads="1"/>
              </p:cNvSpPr>
              <p:nvPr/>
            </p:nvSpPr>
            <p:spPr bwMode="auto">
              <a:xfrm>
                <a:off x="4434335" y="3956812"/>
                <a:ext cx="709625" cy="831020"/>
              </a:xfrm>
              <a:prstGeom prst="rect">
                <a:avLst/>
              </a:prstGeom>
              <a:noFill/>
              <a:ln w="9525">
                <a:noFill/>
                <a:miter lim="800000"/>
                <a:headEnd/>
                <a:tailEnd/>
              </a:ln>
            </p:spPr>
            <p:txBody>
              <a:bodyPr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ER</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(11)</a:t>
                </a:r>
              </a:p>
            </p:txBody>
          </p:sp>
        </p:grpSp>
        <p:grpSp>
          <p:nvGrpSpPr>
            <p:cNvPr id="248863" name="Group 35"/>
            <p:cNvGrpSpPr>
              <a:grpSpLocks/>
            </p:cNvGrpSpPr>
            <p:nvPr/>
          </p:nvGrpSpPr>
          <p:grpSpPr bwMode="auto">
            <a:xfrm>
              <a:off x="2604770" y="4697098"/>
              <a:ext cx="1103313" cy="1178606"/>
              <a:chOff x="4218432" y="3608832"/>
              <a:chExt cx="1103376" cy="1179684"/>
            </a:xfrm>
          </p:grpSpPr>
          <p:grpSp>
            <p:nvGrpSpPr>
              <p:cNvPr id="108" name="Group 33"/>
              <p:cNvGrpSpPr/>
              <p:nvPr/>
            </p:nvGrpSpPr>
            <p:grpSpPr>
              <a:xfrm>
                <a:off x="4218432" y="3608832"/>
                <a:ext cx="1103376" cy="1152144"/>
                <a:chOff x="4218432" y="3608832"/>
                <a:chExt cx="1103376" cy="1152144"/>
              </a:xfrm>
              <a:noFill/>
            </p:grpSpPr>
            <p:sp>
              <p:nvSpPr>
                <p:cNvPr id="110" name="Freeform 109"/>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111"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109" name="TextBox 31"/>
              <p:cNvSpPr txBox="1">
                <a:spLocks noChangeArrowheads="1"/>
              </p:cNvSpPr>
              <p:nvPr/>
            </p:nvSpPr>
            <p:spPr bwMode="auto">
              <a:xfrm>
                <a:off x="4434258" y="3957448"/>
                <a:ext cx="731850" cy="831020"/>
              </a:xfrm>
              <a:prstGeom prst="rect">
                <a:avLst/>
              </a:prstGeom>
              <a:noFill/>
              <a:ln w="9525">
                <a:noFill/>
                <a:miter lim="800000"/>
                <a:headEnd/>
                <a:tailEnd/>
              </a:ln>
            </p:spPr>
            <p:txBody>
              <a:bodyPr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P1</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(10)</a:t>
                </a:r>
              </a:p>
            </p:txBody>
          </p:sp>
        </p:grpSp>
        <p:grpSp>
          <p:nvGrpSpPr>
            <p:cNvPr id="248864" name="Group 35"/>
            <p:cNvGrpSpPr>
              <a:grpSpLocks/>
            </p:cNvGrpSpPr>
            <p:nvPr/>
          </p:nvGrpSpPr>
          <p:grpSpPr bwMode="auto">
            <a:xfrm>
              <a:off x="4273550" y="4681858"/>
              <a:ext cx="1103313" cy="1178606"/>
              <a:chOff x="4218432" y="3608832"/>
              <a:chExt cx="1103376" cy="1179684"/>
            </a:xfrm>
          </p:grpSpPr>
          <p:grpSp>
            <p:nvGrpSpPr>
              <p:cNvPr id="113" name="Group 33"/>
              <p:cNvGrpSpPr/>
              <p:nvPr/>
            </p:nvGrpSpPr>
            <p:grpSpPr>
              <a:xfrm>
                <a:off x="4218432" y="3608832"/>
                <a:ext cx="1103376" cy="1152144"/>
                <a:chOff x="4218432" y="3608832"/>
                <a:chExt cx="1103376" cy="1152144"/>
              </a:xfrm>
              <a:noFill/>
            </p:grpSpPr>
            <p:sp>
              <p:nvSpPr>
                <p:cNvPr id="115" name="Freeform 114"/>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116"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114" name="TextBox 31"/>
              <p:cNvSpPr txBox="1">
                <a:spLocks noChangeArrowheads="1"/>
              </p:cNvSpPr>
              <p:nvPr/>
            </p:nvSpPr>
            <p:spPr bwMode="auto">
              <a:xfrm>
                <a:off x="4433875" y="3956812"/>
                <a:ext cx="731851" cy="831020"/>
              </a:xfrm>
              <a:prstGeom prst="rect">
                <a:avLst/>
              </a:prstGeom>
              <a:noFill/>
              <a:ln w="9525">
                <a:noFill/>
                <a:miter lim="800000"/>
                <a:headEnd/>
                <a:tailEnd/>
              </a:ln>
            </p:spPr>
            <p:txBody>
              <a:bodyPr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P2</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(00)</a:t>
                </a:r>
              </a:p>
            </p:txBody>
          </p:sp>
        </p:grpSp>
        <p:grpSp>
          <p:nvGrpSpPr>
            <p:cNvPr id="248865" name="Group 35"/>
            <p:cNvGrpSpPr>
              <a:grpSpLocks/>
            </p:cNvGrpSpPr>
            <p:nvPr/>
          </p:nvGrpSpPr>
          <p:grpSpPr bwMode="auto">
            <a:xfrm>
              <a:off x="5988050" y="4689478"/>
              <a:ext cx="1103313" cy="1178606"/>
              <a:chOff x="4218432" y="3608832"/>
              <a:chExt cx="1103376" cy="1179684"/>
            </a:xfrm>
          </p:grpSpPr>
          <p:grpSp>
            <p:nvGrpSpPr>
              <p:cNvPr id="118" name="Group 33"/>
              <p:cNvGrpSpPr/>
              <p:nvPr/>
            </p:nvGrpSpPr>
            <p:grpSpPr>
              <a:xfrm>
                <a:off x="4218432" y="3608832"/>
                <a:ext cx="1103376" cy="1152144"/>
                <a:chOff x="4218432" y="3608832"/>
                <a:chExt cx="1103376" cy="1152144"/>
              </a:xfrm>
              <a:noFill/>
            </p:grpSpPr>
            <p:sp>
              <p:nvSpPr>
                <p:cNvPr id="120" name="Freeform 119"/>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121"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119" name="TextBox 31"/>
              <p:cNvSpPr txBox="1">
                <a:spLocks noChangeArrowheads="1"/>
              </p:cNvSpPr>
              <p:nvPr/>
            </p:nvSpPr>
            <p:spPr bwMode="auto">
              <a:xfrm>
                <a:off x="4433807" y="3957130"/>
                <a:ext cx="731851" cy="831021"/>
              </a:xfrm>
              <a:prstGeom prst="rect">
                <a:avLst/>
              </a:prstGeom>
              <a:noFill/>
              <a:ln w="9525">
                <a:noFill/>
                <a:miter lim="800000"/>
                <a:headEnd/>
                <a:tailEnd/>
              </a:ln>
            </p:spPr>
            <p:txBody>
              <a:bodyPr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P3</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(01)</a:t>
                </a:r>
              </a:p>
            </p:txBody>
          </p:sp>
        </p:grpSp>
      </p:grpSp>
      <p:grpSp>
        <p:nvGrpSpPr>
          <p:cNvPr id="30730" name="Group 30729"/>
          <p:cNvGrpSpPr>
            <a:grpSpLocks/>
          </p:cNvGrpSpPr>
          <p:nvPr/>
        </p:nvGrpSpPr>
        <p:grpSpPr bwMode="auto">
          <a:xfrm>
            <a:off x="773113" y="2640013"/>
            <a:ext cx="433387" cy="555625"/>
            <a:chOff x="773425" y="2640648"/>
            <a:chExt cx="432282" cy="555309"/>
          </a:xfrm>
        </p:grpSpPr>
        <p:cxnSp>
          <p:nvCxnSpPr>
            <p:cNvPr id="9" name="Straight Arrow Connector 8"/>
            <p:cNvCxnSpPr>
              <a:cxnSpLocks noChangeShapeType="1"/>
            </p:cNvCxnSpPr>
            <p:nvPr/>
          </p:nvCxnSpPr>
          <p:spPr bwMode="auto">
            <a:xfrm>
              <a:off x="1197790" y="2640648"/>
              <a:ext cx="7917" cy="555309"/>
            </a:xfrm>
            <a:prstGeom prst="straightConnector1">
              <a:avLst/>
            </a:prstGeom>
            <a:noFill/>
            <a:ln w="25400">
              <a:solidFill>
                <a:srgbClr val="0000FF"/>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48858" name="TextBox 30728"/>
            <p:cNvSpPr txBox="1">
              <a:spLocks noChangeArrowheads="1"/>
            </p:cNvSpPr>
            <p:nvPr/>
          </p:nvSpPr>
          <p:spPr bwMode="auto">
            <a:xfrm>
              <a:off x="773425" y="2733636"/>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1</a:t>
              </a:r>
            </a:p>
          </p:txBody>
        </p:sp>
      </p:grpSp>
      <p:grpSp>
        <p:nvGrpSpPr>
          <p:cNvPr id="30732" name="Group 30731"/>
          <p:cNvGrpSpPr>
            <a:grpSpLocks/>
          </p:cNvGrpSpPr>
          <p:nvPr/>
        </p:nvGrpSpPr>
        <p:grpSpPr bwMode="auto">
          <a:xfrm>
            <a:off x="742950" y="4398963"/>
            <a:ext cx="449263" cy="555625"/>
            <a:chOff x="742945" y="4399438"/>
            <a:chExt cx="449269" cy="555309"/>
          </a:xfrm>
        </p:grpSpPr>
        <p:cxnSp>
          <p:nvCxnSpPr>
            <p:cNvPr id="128" name="Straight Arrow Connector 127"/>
            <p:cNvCxnSpPr>
              <a:cxnSpLocks noChangeShapeType="1"/>
            </p:cNvCxnSpPr>
            <p:nvPr/>
          </p:nvCxnSpPr>
          <p:spPr bwMode="auto">
            <a:xfrm>
              <a:off x="1184276" y="4399438"/>
              <a:ext cx="7938" cy="555309"/>
            </a:xfrm>
            <a:prstGeom prst="straightConnector1">
              <a:avLst/>
            </a:prstGeom>
            <a:noFill/>
            <a:ln w="25400">
              <a:solidFill>
                <a:srgbClr val="0000FF"/>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48856" name="TextBox 135"/>
            <p:cNvSpPr txBox="1">
              <a:spLocks noChangeArrowheads="1"/>
            </p:cNvSpPr>
            <p:nvPr/>
          </p:nvSpPr>
          <p:spPr bwMode="auto">
            <a:xfrm>
              <a:off x="742945" y="4490325"/>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1</a:t>
              </a:r>
            </a:p>
          </p:txBody>
        </p:sp>
      </p:grpSp>
      <p:grpSp>
        <p:nvGrpSpPr>
          <p:cNvPr id="30735" name="Group 30734"/>
          <p:cNvGrpSpPr>
            <a:grpSpLocks/>
          </p:cNvGrpSpPr>
          <p:nvPr/>
        </p:nvGrpSpPr>
        <p:grpSpPr bwMode="auto">
          <a:xfrm>
            <a:off x="4383088" y="4379913"/>
            <a:ext cx="2141537" cy="622300"/>
            <a:chOff x="4383345" y="4379656"/>
            <a:chExt cx="2141122" cy="622242"/>
          </a:xfrm>
        </p:grpSpPr>
        <p:cxnSp>
          <p:nvCxnSpPr>
            <p:cNvPr id="133" name="Straight Arrow Connector 132"/>
            <p:cNvCxnSpPr>
              <a:cxnSpLocks noChangeShapeType="1"/>
            </p:cNvCxnSpPr>
            <p:nvPr/>
          </p:nvCxnSpPr>
          <p:spPr bwMode="auto">
            <a:xfrm>
              <a:off x="4383345" y="4379656"/>
              <a:ext cx="2141122" cy="622242"/>
            </a:xfrm>
            <a:prstGeom prst="straightConnector1">
              <a:avLst/>
            </a:prstGeom>
            <a:noFill/>
            <a:ln w="25400">
              <a:solidFill>
                <a:srgbClr val="0000FF"/>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48854" name="TextBox 136"/>
            <p:cNvSpPr txBox="1">
              <a:spLocks noChangeArrowheads="1"/>
            </p:cNvSpPr>
            <p:nvPr/>
          </p:nvSpPr>
          <p:spPr bwMode="auto">
            <a:xfrm>
              <a:off x="6047020" y="4490325"/>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1</a:t>
              </a:r>
            </a:p>
          </p:txBody>
        </p:sp>
      </p:grpSp>
      <p:grpSp>
        <p:nvGrpSpPr>
          <p:cNvPr id="30731" name="Group 30730"/>
          <p:cNvGrpSpPr>
            <a:grpSpLocks/>
          </p:cNvGrpSpPr>
          <p:nvPr/>
        </p:nvGrpSpPr>
        <p:grpSpPr bwMode="auto">
          <a:xfrm>
            <a:off x="1590675" y="2640013"/>
            <a:ext cx="2117725" cy="628650"/>
            <a:chOff x="1591219" y="2640648"/>
            <a:chExt cx="2116864" cy="628332"/>
          </a:xfrm>
        </p:grpSpPr>
        <p:cxnSp>
          <p:nvCxnSpPr>
            <p:cNvPr id="30721" name="Straight Arrow Connector 30720"/>
            <p:cNvCxnSpPr>
              <a:cxnSpLocks noChangeShapeType="1"/>
            </p:cNvCxnSpPr>
            <p:nvPr/>
          </p:nvCxnSpPr>
          <p:spPr bwMode="auto">
            <a:xfrm>
              <a:off x="1591219" y="2640648"/>
              <a:ext cx="2116864" cy="628332"/>
            </a:xfrm>
            <a:prstGeom prst="straightConnector1">
              <a:avLst/>
            </a:prstGeom>
            <a:noFill/>
            <a:ln w="25400">
              <a:solidFill>
                <a:srgbClr val="0000FF"/>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48852" name="TextBox 137"/>
            <p:cNvSpPr txBox="1">
              <a:spLocks noChangeArrowheads="1"/>
            </p:cNvSpPr>
            <p:nvPr/>
          </p:nvSpPr>
          <p:spPr bwMode="auto">
            <a:xfrm>
              <a:off x="3141957" y="2733636"/>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0</a:t>
              </a:r>
            </a:p>
          </p:txBody>
        </p:sp>
      </p:grpSp>
      <p:grpSp>
        <p:nvGrpSpPr>
          <p:cNvPr id="30733" name="Group 30732"/>
          <p:cNvGrpSpPr>
            <a:grpSpLocks/>
          </p:cNvGrpSpPr>
          <p:nvPr/>
        </p:nvGrpSpPr>
        <p:grpSpPr bwMode="auto">
          <a:xfrm>
            <a:off x="1546225" y="4387850"/>
            <a:ext cx="1479550" cy="627063"/>
            <a:chOff x="1546338" y="4387276"/>
            <a:chExt cx="1478802" cy="628332"/>
          </a:xfrm>
        </p:grpSpPr>
        <p:cxnSp>
          <p:nvCxnSpPr>
            <p:cNvPr id="129" name="Straight Arrow Connector 128"/>
            <p:cNvCxnSpPr>
              <a:cxnSpLocks noChangeShapeType="1"/>
            </p:cNvCxnSpPr>
            <p:nvPr/>
          </p:nvCxnSpPr>
          <p:spPr bwMode="auto">
            <a:xfrm>
              <a:off x="1546338" y="4387276"/>
              <a:ext cx="1478802" cy="628332"/>
            </a:xfrm>
            <a:prstGeom prst="straightConnector1">
              <a:avLst/>
            </a:prstGeom>
            <a:noFill/>
            <a:ln w="25400">
              <a:solidFill>
                <a:srgbClr val="0000FF"/>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48850" name="TextBox 138"/>
            <p:cNvSpPr txBox="1">
              <a:spLocks noChangeArrowheads="1"/>
            </p:cNvSpPr>
            <p:nvPr/>
          </p:nvSpPr>
          <p:spPr bwMode="auto">
            <a:xfrm>
              <a:off x="2602881" y="4490325"/>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0</a:t>
              </a:r>
            </a:p>
          </p:txBody>
        </p:sp>
      </p:grpSp>
      <p:grpSp>
        <p:nvGrpSpPr>
          <p:cNvPr id="30734" name="Group 30733"/>
          <p:cNvGrpSpPr>
            <a:grpSpLocks/>
          </p:cNvGrpSpPr>
          <p:nvPr/>
        </p:nvGrpSpPr>
        <p:grpSpPr bwMode="auto">
          <a:xfrm>
            <a:off x="3948113" y="4398963"/>
            <a:ext cx="722312" cy="615950"/>
            <a:chOff x="3948887" y="4399438"/>
            <a:chExt cx="722173" cy="616170"/>
          </a:xfrm>
        </p:grpSpPr>
        <p:cxnSp>
          <p:nvCxnSpPr>
            <p:cNvPr id="131" name="Straight Arrow Connector 130"/>
            <p:cNvCxnSpPr>
              <a:cxnSpLocks noChangeShapeType="1"/>
            </p:cNvCxnSpPr>
            <p:nvPr/>
          </p:nvCxnSpPr>
          <p:spPr bwMode="auto">
            <a:xfrm>
              <a:off x="3990154" y="4399438"/>
              <a:ext cx="680906" cy="616170"/>
            </a:xfrm>
            <a:prstGeom prst="straightConnector1">
              <a:avLst/>
            </a:prstGeom>
            <a:noFill/>
            <a:ln w="25400">
              <a:solidFill>
                <a:srgbClr val="0000FF"/>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48848" name="TextBox 139"/>
            <p:cNvSpPr txBox="1">
              <a:spLocks noChangeArrowheads="1"/>
            </p:cNvSpPr>
            <p:nvPr/>
          </p:nvSpPr>
          <p:spPr bwMode="auto">
            <a:xfrm>
              <a:off x="3948887" y="4490325"/>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0</a:t>
              </a:r>
            </a:p>
          </p:txBody>
        </p:sp>
      </p:grpSp>
    </p:spTree>
    <p:extLst>
      <p:ext uri="{BB962C8B-B14F-4D97-AF65-F5344CB8AC3E}">
        <p14:creationId xmlns:p14="http://schemas.microsoft.com/office/powerpoint/2010/main" val="7823351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073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073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073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073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073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07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Conclusion</a:t>
            </a:r>
          </a:p>
        </p:txBody>
      </p:sp>
      <p:sp>
        <p:nvSpPr>
          <p:cNvPr id="4" name="Content Placeholder 3"/>
          <p:cNvSpPr>
            <a:spLocks noGrp="1"/>
          </p:cNvSpPr>
          <p:nvPr>
            <p:ph sz="quarter" idx="11"/>
          </p:nvPr>
        </p:nvSpPr>
        <p:spPr/>
        <p:txBody>
          <a:bodyPr/>
          <a:lstStyle/>
          <a:p>
            <a:pPr marL="0" indent="0">
              <a:buNone/>
            </a:pPr>
            <a:r>
              <a:rPr lang="en-US" b="1" dirty="0"/>
              <a:t>Retention loss</a:t>
            </a:r>
            <a:r>
              <a:rPr lang="en-US" b="1" dirty="0">
                <a:sym typeface="Wingdings" panose="05000000000000000000" pitchFamily="2" charset="2"/>
              </a:rPr>
              <a:t> L</a:t>
            </a:r>
            <a:r>
              <a:rPr lang="en-US" b="1" dirty="0"/>
              <a:t>onger read latency</a:t>
            </a:r>
          </a:p>
          <a:p>
            <a:pPr marL="0" indent="0">
              <a:buNone/>
            </a:pPr>
            <a:r>
              <a:rPr lang="en-US" b="1" dirty="0"/>
              <a:t>Retention optimized reading (ROR)</a:t>
            </a:r>
          </a:p>
          <a:p>
            <a:pPr marL="0" indent="0">
              <a:buNone/>
            </a:pPr>
            <a:r>
              <a:rPr lang="en-US" dirty="0">
                <a:sym typeface="Wingdings" panose="05000000000000000000" pitchFamily="2" charset="2"/>
              </a:rPr>
              <a:t> Learns OPT periodically</a:t>
            </a:r>
            <a:endParaRPr lang="en-US" dirty="0"/>
          </a:p>
          <a:p>
            <a:pPr marL="0" indent="0">
              <a:buNone/>
            </a:pPr>
            <a:r>
              <a:rPr lang="en-US" dirty="0">
                <a:sym typeface="Wingdings" panose="05000000000000000000" pitchFamily="2" charset="2"/>
              </a:rPr>
              <a:t> 71% </a:t>
            </a:r>
            <a:r>
              <a:rPr lang="en-US" dirty="0">
                <a:solidFill>
                  <a:schemeClr val="accent2"/>
                </a:solidFill>
                <a:sym typeface="Wingdings" panose="05000000000000000000" pitchFamily="2" charset="2"/>
              </a:rPr>
              <a:t>shorter read latency</a:t>
            </a:r>
          </a:p>
          <a:p>
            <a:pPr marL="0" indent="0">
              <a:buNone/>
            </a:pPr>
            <a:r>
              <a:rPr lang="en-US" b="1" dirty="0">
                <a:sym typeface="Wingdings" panose="05000000000000000000" pitchFamily="2" charset="2"/>
              </a:rPr>
              <a:t>Retention failure recovery (RFR)</a:t>
            </a:r>
          </a:p>
          <a:p>
            <a:pPr marL="0" indent="0">
              <a:buNone/>
            </a:pPr>
            <a:r>
              <a:rPr lang="en-US" dirty="0">
                <a:sym typeface="Wingdings" panose="05000000000000000000" pitchFamily="2" charset="2"/>
              </a:rPr>
              <a:t> Use leakage property to guess correct state</a:t>
            </a:r>
          </a:p>
          <a:p>
            <a:pPr marL="0" indent="0">
              <a:buNone/>
            </a:pPr>
            <a:r>
              <a:rPr lang="en-US" dirty="0">
                <a:sym typeface="Wingdings" panose="05000000000000000000" pitchFamily="2" charset="2"/>
              </a:rPr>
              <a:t> 50% error reduction before ECC correction</a:t>
            </a:r>
          </a:p>
          <a:p>
            <a:pPr marL="0" indent="0">
              <a:buNone/>
            </a:pPr>
            <a:r>
              <a:rPr lang="en-US" dirty="0">
                <a:sym typeface="Wingdings" panose="05000000000000000000" pitchFamily="2" charset="2"/>
              </a:rPr>
              <a:t> </a:t>
            </a:r>
            <a:r>
              <a:rPr lang="en-US" dirty="0">
                <a:solidFill>
                  <a:schemeClr val="accent2"/>
                </a:solidFill>
                <a:sym typeface="Wingdings" panose="05000000000000000000" pitchFamily="2" charset="2"/>
              </a:rPr>
              <a:t>Recover data after failure</a:t>
            </a:r>
          </a:p>
        </p:txBody>
      </p:sp>
      <p:sp>
        <p:nvSpPr>
          <p:cNvPr id="2" name="Slide Number Placeholder 1"/>
          <p:cNvSpPr>
            <a:spLocks noGrp="1"/>
          </p:cNvSpPr>
          <p:nvPr>
            <p:ph type="sldNum" sz="quarter" idx="14"/>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kumimoji="0" lang="en-US" sz="1600" b="0" i="0" u="none" strike="noStrike" kern="1200" cap="none" spc="0" normalizeH="0" baseline="0" noProof="0" smtClean="0">
                <a:ln>
                  <a:noFill/>
                </a:ln>
                <a:solidFill>
                  <a:prstClr val="black">
                    <a:lumMod val="65000"/>
                    <a:lumOff val="35000"/>
                  </a:prstClr>
                </a:solidFill>
                <a:effectLst/>
                <a:uLnTx/>
                <a:uFillTx/>
                <a:latin typeface="Calibri"/>
                <a:ea typeface="ＭＳ Ｐゴシック" panose="020B0600070205080204" pitchFamily="34" charset="-128"/>
                <a:cs typeface="+mn-cs"/>
              </a:rPr>
              <a:pPr marL="0" marR="0" lvl="0" indent="0" algn="r" defTabSz="914263" rtl="0" eaLnBrk="1" fontAlgn="auto" latinLnBrk="0" hangingPunct="1">
                <a:lnSpc>
                  <a:spcPct val="100000"/>
                </a:lnSpc>
                <a:spcBef>
                  <a:spcPts val="0"/>
                </a:spcBef>
                <a:spcAft>
                  <a:spcPts val="0"/>
                </a:spcAft>
                <a:buClrTx/>
                <a:buSzTx/>
                <a:buFontTx/>
                <a:buNone/>
                <a:tabLst/>
                <a:defRPr/>
              </a:pPr>
              <a:t>180</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52407640"/>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Title 1"/>
          <p:cNvSpPr>
            <a:spLocks noGrp="1"/>
          </p:cNvSpPr>
          <p:nvPr>
            <p:ph type="title"/>
          </p:nvPr>
        </p:nvSpPr>
        <p:spPr/>
        <p:txBody>
          <a:bodyPr/>
          <a:lstStyle/>
          <a:p>
            <a:r>
              <a:rPr lang="en-US" dirty="0">
                <a:latin typeface="Garamond" charset="0"/>
              </a:rPr>
              <a:t>More on Flash Read Disturb Errors</a:t>
            </a:r>
          </a:p>
        </p:txBody>
      </p:sp>
      <p:sp>
        <p:nvSpPr>
          <p:cNvPr id="256002" name="Content Placeholder 2"/>
          <p:cNvSpPr>
            <a:spLocks noGrp="1"/>
          </p:cNvSpPr>
          <p:nvPr>
            <p:ph idx="1"/>
          </p:nvPr>
        </p:nvSpPr>
        <p:spPr>
          <a:xfrm>
            <a:off x="228600" y="1055688"/>
            <a:ext cx="8610600" cy="5192712"/>
          </a:xfrm>
        </p:spPr>
        <p:txBody>
          <a:bodyPr/>
          <a:lstStyle/>
          <a:p>
            <a:r>
              <a:rPr lang="en-US" sz="2000" dirty="0"/>
              <a:t>Yu </a:t>
            </a:r>
            <a:r>
              <a:rPr lang="en-US" sz="2000" dirty="0" err="1"/>
              <a:t>Cai</a:t>
            </a:r>
            <a:r>
              <a:rPr lang="en-US" sz="2000" dirty="0"/>
              <a:t>, </a:t>
            </a:r>
            <a:r>
              <a:rPr lang="en-US" sz="2000" dirty="0" err="1"/>
              <a:t>Yixin</a:t>
            </a:r>
            <a:r>
              <a:rPr lang="en-US" sz="2000" dirty="0"/>
              <a:t> </a:t>
            </a:r>
            <a:r>
              <a:rPr lang="en-US" sz="2000" dirty="0" err="1"/>
              <a:t>Luo</a:t>
            </a:r>
            <a:r>
              <a:rPr lang="en-US" sz="2000" dirty="0"/>
              <a:t>, Erich F. </a:t>
            </a:r>
            <a:r>
              <a:rPr lang="en-US" sz="2000" dirty="0" err="1"/>
              <a:t>Haratsch</a:t>
            </a:r>
            <a:r>
              <a:rPr lang="en-US" sz="2000" dirty="0"/>
              <a:t>, Ken Mai, and Onur Mutlu,</a:t>
            </a:r>
            <a:br>
              <a:rPr lang="en-US" sz="2000" dirty="0"/>
            </a:br>
            <a:r>
              <a:rPr lang="en-US" sz="2000" b="1" dirty="0">
                <a:hlinkClick r:id="rId2"/>
              </a:rPr>
              <a:t>"Data Retention in MLC NAND Flash Memory: Characterization, Optimization and Recovery"</a:t>
            </a:r>
            <a:r>
              <a:rPr lang="en-US" sz="2000" dirty="0"/>
              <a:t> </a:t>
            </a:r>
            <a:br>
              <a:rPr lang="en-US" sz="2000" dirty="0"/>
            </a:br>
            <a:r>
              <a:rPr lang="en-US" sz="2000" i="1" dirty="0"/>
              <a:t>Proceedings of the </a:t>
            </a:r>
            <a:r>
              <a:rPr lang="en-US" sz="2000" i="1" dirty="0">
                <a:hlinkClick r:id="rId3"/>
              </a:rPr>
              <a:t>21st International Symposium on High-Performance Computer Architecture</a:t>
            </a:r>
            <a:r>
              <a:rPr lang="en-US" sz="2000" i="1" dirty="0"/>
              <a:t> (</a:t>
            </a:r>
            <a:r>
              <a:rPr lang="en-US" sz="2000" b="1" i="1" dirty="0"/>
              <a:t>HPCA</a:t>
            </a:r>
            <a:r>
              <a:rPr lang="en-US" sz="2000" i="1" dirty="0"/>
              <a:t>)</a:t>
            </a:r>
            <a:r>
              <a:rPr lang="en-US" sz="2000" dirty="0"/>
              <a:t>, Bay Area, CA, February 2015. </a:t>
            </a:r>
            <a:br>
              <a:rPr lang="en-US" sz="2000" dirty="0"/>
            </a:br>
            <a:r>
              <a:rPr lang="en-US" sz="2000" dirty="0"/>
              <a:t>[</a:t>
            </a:r>
            <a:r>
              <a:rPr lang="en-US" sz="2000" dirty="0">
                <a:hlinkClick r:id="rId4"/>
              </a:rPr>
              <a:t>Slides (pptx)</a:t>
            </a:r>
            <a:r>
              <a:rPr lang="en-US" sz="2000" dirty="0"/>
              <a:t> </a:t>
            </a:r>
            <a:r>
              <a:rPr lang="en-US" sz="2000" dirty="0">
                <a:hlinkClick r:id="rId5"/>
              </a:rPr>
              <a:t>(pdf)</a:t>
            </a:r>
            <a:r>
              <a:rPr lang="en-US" sz="2000" dirty="0"/>
              <a:t>] </a:t>
            </a:r>
            <a:endParaRPr lang="en-US" sz="2200" dirty="0">
              <a:latin typeface="Tahoma" charset="0"/>
            </a:endParaRPr>
          </a:p>
          <a:p>
            <a:pPr lvl="1"/>
            <a:endParaRPr lang="en-US" dirty="0">
              <a:latin typeface="Tahoma" charset="0"/>
            </a:endParaRPr>
          </a:p>
          <a:p>
            <a:endParaRPr lang="en-US" dirty="0">
              <a:latin typeface="Tahoma" charset="0"/>
            </a:endParaRPr>
          </a:p>
          <a:p>
            <a:endParaRPr lang="en-US" dirty="0">
              <a:latin typeface="Tahoma" charset="0"/>
            </a:endParaRPr>
          </a:p>
        </p:txBody>
      </p:sp>
      <p:sp>
        <p:nvSpPr>
          <p:cNvPr id="25600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D8D43E4-1AEE-4448-972F-6510E7266E37}"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181</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256004" name="Picture 6" descr="FMS_logo_lightbluematte_3C5CAE.gif"/>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53350" y="88900"/>
            <a:ext cx="1276350" cy="735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p:cNvPicPr>
            <a:picLocks noChangeAspect="1"/>
          </p:cNvPicPr>
          <p:nvPr/>
        </p:nvPicPr>
        <p:blipFill>
          <a:blip r:embed="rId7"/>
          <a:stretch>
            <a:fillRect/>
          </a:stretch>
        </p:blipFill>
        <p:spPr>
          <a:xfrm>
            <a:off x="0" y="4077072"/>
            <a:ext cx="9144000" cy="2061523"/>
          </a:xfrm>
          <a:prstGeom prst="rect">
            <a:avLst/>
          </a:prstGeom>
        </p:spPr>
      </p:pic>
    </p:spTree>
    <p:extLst>
      <p:ext uri="{BB962C8B-B14F-4D97-AF65-F5344CB8AC3E}">
        <p14:creationId xmlns:p14="http://schemas.microsoft.com/office/powerpoint/2010/main" val="359952463"/>
      </p:ext>
    </p:extLst>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Title 1"/>
          <p:cNvSpPr>
            <a:spLocks noGrp="1"/>
          </p:cNvSpPr>
          <p:nvPr>
            <p:ph type="title"/>
          </p:nvPr>
        </p:nvSpPr>
        <p:spPr/>
        <p:txBody>
          <a:bodyPr/>
          <a:lstStyle/>
          <a:p>
            <a:pPr eaLnBrk="1" hangingPunct="1"/>
            <a:r>
              <a:rPr lang="en-US">
                <a:latin typeface="Garamond" charset="0"/>
              </a:rPr>
              <a:t>Agenda</a:t>
            </a:r>
          </a:p>
        </p:txBody>
      </p:sp>
      <p:sp>
        <p:nvSpPr>
          <p:cNvPr id="267266" name="Content Placeholder 2"/>
          <p:cNvSpPr>
            <a:spLocks noGrp="1"/>
          </p:cNvSpPr>
          <p:nvPr>
            <p:ph idx="1"/>
          </p:nvPr>
        </p:nvSpPr>
        <p:spPr>
          <a:xfrm>
            <a:off x="228600" y="1096963"/>
            <a:ext cx="8793163" cy="4876800"/>
          </a:xfrm>
        </p:spPr>
        <p:txBody>
          <a:bodyPr/>
          <a:lstStyle/>
          <a:p>
            <a:pPr eaLnBrk="1" hangingPunct="1"/>
            <a:r>
              <a:rPr lang="en-US" dirty="0">
                <a:latin typeface="Tahoma" charset="0"/>
              </a:rPr>
              <a:t>Background, Motivation and Approach</a:t>
            </a:r>
          </a:p>
          <a:p>
            <a:pPr eaLnBrk="1" hangingPunct="1"/>
            <a:r>
              <a:rPr lang="en-US" dirty="0">
                <a:solidFill>
                  <a:srgbClr val="000000"/>
                </a:solidFill>
                <a:latin typeface="Tahoma" charset="0"/>
              </a:rPr>
              <a:t>Experimental Characterization Methodology</a:t>
            </a:r>
          </a:p>
          <a:p>
            <a:pPr eaLnBrk="1" hangingPunct="1"/>
            <a:r>
              <a:rPr lang="en-US" dirty="0">
                <a:solidFill>
                  <a:srgbClr val="0000FF"/>
                </a:solidFill>
                <a:latin typeface="Tahoma" charset="0"/>
              </a:rPr>
              <a:t>Error Analysis and Management </a:t>
            </a:r>
          </a:p>
          <a:p>
            <a:pPr lvl="1" eaLnBrk="1" hangingPunct="1"/>
            <a:r>
              <a:rPr lang="en-US" dirty="0">
                <a:solidFill>
                  <a:srgbClr val="000000"/>
                </a:solidFill>
                <a:latin typeface="Tahoma" charset="0"/>
                <a:cs typeface="ＭＳ Ｐゴシック" charset="0"/>
              </a:rPr>
              <a:t>Main Characterization Results</a:t>
            </a:r>
          </a:p>
          <a:p>
            <a:pPr lvl="1" eaLnBrk="1" hangingPunct="1"/>
            <a:r>
              <a:rPr lang="en-US" dirty="0">
                <a:latin typeface="Tahoma" charset="0"/>
                <a:cs typeface="ＭＳ Ｐゴシック" charset="0"/>
              </a:rPr>
              <a:t>Retention-Aware Error Management</a:t>
            </a:r>
          </a:p>
          <a:p>
            <a:pPr lvl="1" eaLnBrk="1" hangingPunct="1"/>
            <a:r>
              <a:rPr lang="en-US" dirty="0">
                <a:latin typeface="Tahoma" charset="0"/>
                <a:cs typeface="ＭＳ Ｐゴシック" charset="0"/>
              </a:rPr>
              <a:t>Threshold Voltage and Program Interference Analysis</a:t>
            </a:r>
          </a:p>
          <a:p>
            <a:pPr lvl="1" eaLnBrk="1" hangingPunct="1"/>
            <a:r>
              <a:rPr lang="en-US" dirty="0">
                <a:latin typeface="Tahoma" charset="0"/>
                <a:cs typeface="ＭＳ Ｐゴシック" charset="0"/>
              </a:rPr>
              <a:t>Read Reference Voltage Prediction</a:t>
            </a:r>
          </a:p>
          <a:p>
            <a:pPr lvl="1" eaLnBrk="1" hangingPunct="1"/>
            <a:r>
              <a:rPr lang="en-US" dirty="0">
                <a:latin typeface="Tahoma" charset="0"/>
                <a:cs typeface="ＭＳ Ｐゴシック" charset="0"/>
              </a:rPr>
              <a:t>Neighbor-Assisted Error Correction</a:t>
            </a:r>
          </a:p>
          <a:p>
            <a:pPr lvl="1" eaLnBrk="1" hangingPunct="1"/>
            <a:r>
              <a:rPr lang="en-US" dirty="0">
                <a:latin typeface="Tahoma" charset="0"/>
                <a:cs typeface="ＭＳ Ｐゴシック" charset="0"/>
              </a:rPr>
              <a:t>Read Disturb Error Handling</a:t>
            </a:r>
          </a:p>
          <a:p>
            <a:pPr lvl="1" eaLnBrk="1" hangingPunct="1"/>
            <a:r>
              <a:rPr lang="en-US" dirty="0">
                <a:latin typeface="Tahoma" charset="0"/>
                <a:cs typeface="ＭＳ Ｐゴシック" charset="0"/>
              </a:rPr>
              <a:t>Retention Error Handling</a:t>
            </a:r>
          </a:p>
          <a:p>
            <a:pPr lvl="1" eaLnBrk="1" hangingPunct="1"/>
            <a:r>
              <a:rPr lang="en-US" dirty="0">
                <a:solidFill>
                  <a:srgbClr val="0432FF"/>
                </a:solidFill>
                <a:latin typeface="Tahoma" charset="0"/>
                <a:cs typeface="ＭＳ Ｐゴシック" charset="0"/>
              </a:rPr>
              <a:t>Large Scale Field Analysis</a:t>
            </a:r>
          </a:p>
          <a:p>
            <a:pPr lvl="1" eaLnBrk="1" hangingPunct="1"/>
            <a:r>
              <a:rPr lang="en-US" dirty="0">
                <a:latin typeface="Tahoma" charset="0"/>
                <a:cs typeface="ＭＳ Ｐゴシック" charset="0"/>
              </a:rPr>
              <a:t>3D NAND Flash Memory Reliability</a:t>
            </a:r>
            <a:endParaRPr lang="en-US" dirty="0">
              <a:solidFill>
                <a:srgbClr val="0000FF"/>
              </a:solidFill>
              <a:latin typeface="Tahoma" charset="0"/>
              <a:cs typeface="ＭＳ Ｐゴシック" charset="0"/>
            </a:endParaRPr>
          </a:p>
          <a:p>
            <a:pPr eaLnBrk="1" hangingPunct="1"/>
            <a:r>
              <a:rPr lang="en-US" dirty="0">
                <a:latin typeface="Tahoma" charset="0"/>
              </a:rPr>
              <a:t>Summary</a:t>
            </a:r>
          </a:p>
          <a:p>
            <a:pPr eaLnBrk="1" hangingPunct="1"/>
            <a:endParaRPr lang="en-US" dirty="0">
              <a:latin typeface="Tahoma" charset="0"/>
            </a:endParaRPr>
          </a:p>
          <a:p>
            <a:pPr eaLnBrk="1" hangingPunct="1"/>
            <a:endParaRPr lang="en-US" dirty="0">
              <a:latin typeface="Tahoma" charset="0"/>
            </a:endParaRPr>
          </a:p>
        </p:txBody>
      </p:sp>
      <p:sp>
        <p:nvSpPr>
          <p:cNvPr id="267267"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63C5170-C67C-B740-8150-F040018B9562}"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182</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3912176964"/>
      </p:ext>
    </p:extLst>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4"/>
          <p:cNvSpPr>
            <a:spLocks noGrp="1" noChangeArrowheads="1"/>
          </p:cNvSpPr>
          <p:nvPr>
            <p:ph type="ctrTitle"/>
          </p:nvPr>
        </p:nvSpPr>
        <p:spPr>
          <a:xfrm>
            <a:off x="366716" y="1556792"/>
            <a:ext cx="8428037" cy="822325"/>
          </a:xfrm>
        </p:spPr>
        <p:txBody>
          <a:bodyPr/>
          <a:lstStyle/>
          <a:p>
            <a:pPr algn="ctr" eaLnBrk="1" hangingPunct="1"/>
            <a:r>
              <a:rPr lang="en-US" sz="4000" dirty="0">
                <a:latin typeface="Garamond" charset="0"/>
              </a:rPr>
              <a:t>Large Scale Field Analysis of </a:t>
            </a:r>
            <a:br>
              <a:rPr lang="en-US" sz="4000" dirty="0">
                <a:latin typeface="Garamond" charset="0"/>
              </a:rPr>
            </a:br>
            <a:r>
              <a:rPr lang="en-US" sz="4000" dirty="0">
                <a:latin typeface="Garamond" charset="0"/>
              </a:rPr>
              <a:t>Flash Memory Errors</a:t>
            </a:r>
          </a:p>
        </p:txBody>
      </p:sp>
      <p:sp>
        <p:nvSpPr>
          <p:cNvPr id="74754" name="Rectangle 5"/>
          <p:cNvSpPr>
            <a:spLocks noGrp="1" noChangeArrowheads="1"/>
          </p:cNvSpPr>
          <p:nvPr>
            <p:ph type="subTitle" idx="1"/>
          </p:nvPr>
        </p:nvSpPr>
        <p:spPr>
          <a:xfrm>
            <a:off x="685800" y="3581400"/>
            <a:ext cx="7848600" cy="2900363"/>
          </a:xfrm>
        </p:spPr>
        <p:txBody>
          <a:bodyPr/>
          <a:lstStyle/>
          <a:p>
            <a:pPr eaLnBrk="1" hangingPunct="1">
              <a:buFont typeface="Wingdings" charset="0"/>
              <a:buNone/>
            </a:pPr>
            <a:endParaRPr lang="en-US" i="1">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p:txBody>
      </p:sp>
    </p:spTree>
    <p:extLst>
      <p:ext uri="{BB962C8B-B14F-4D97-AF65-F5344CB8AC3E}">
        <p14:creationId xmlns:p14="http://schemas.microsoft.com/office/powerpoint/2010/main" val="373978280"/>
      </p:ext>
    </p:extLst>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SSD Error Analysis of Facebook Systems</a:t>
            </a:r>
          </a:p>
        </p:txBody>
      </p:sp>
      <p:sp>
        <p:nvSpPr>
          <p:cNvPr id="3" name="Content Placeholder 2"/>
          <p:cNvSpPr>
            <a:spLocks noGrp="1"/>
          </p:cNvSpPr>
          <p:nvPr>
            <p:ph idx="1"/>
          </p:nvPr>
        </p:nvSpPr>
        <p:spPr/>
        <p:txBody>
          <a:bodyPr/>
          <a:lstStyle/>
          <a:p>
            <a:r>
              <a:rPr lang="en-US" sz="2200" dirty="0">
                <a:solidFill>
                  <a:srgbClr val="0000FF"/>
                </a:solidFill>
              </a:rPr>
              <a:t>First large-scale field study of flash memory errors</a:t>
            </a:r>
          </a:p>
          <a:p>
            <a:r>
              <a:rPr lang="en-US" sz="2200" dirty="0"/>
              <a:t>Justin Meza, </a:t>
            </a:r>
            <a:r>
              <a:rPr lang="en-US" sz="2200" dirty="0" err="1"/>
              <a:t>Qiang</a:t>
            </a:r>
            <a:r>
              <a:rPr lang="en-US" sz="2200" dirty="0"/>
              <a:t> Wu, </a:t>
            </a:r>
            <a:r>
              <a:rPr lang="en-US" sz="2200" dirty="0" err="1"/>
              <a:t>Sanjeev</a:t>
            </a:r>
            <a:r>
              <a:rPr lang="en-US" sz="2200" dirty="0"/>
              <a:t> Kumar, and Onur Mutlu,</a:t>
            </a:r>
            <a:br>
              <a:rPr lang="en-US" sz="2200" dirty="0"/>
            </a:br>
            <a:r>
              <a:rPr lang="en-US" sz="2200" b="1" dirty="0">
                <a:hlinkClick r:id="rId2"/>
              </a:rPr>
              <a:t>"A Large-Scale Study of Flash Memory Errors in the Field"</a:t>
            </a:r>
            <a:r>
              <a:rPr lang="en-US" sz="2200" dirty="0"/>
              <a:t> </a:t>
            </a:r>
            <a:br>
              <a:rPr lang="en-US" sz="2200" dirty="0"/>
            </a:br>
            <a:r>
              <a:rPr lang="en-US" sz="2200" i="1" dirty="0"/>
              <a:t>Proceedings of the </a:t>
            </a:r>
            <a:r>
              <a:rPr lang="en-US" sz="2200" i="1" dirty="0">
                <a:hlinkClick r:id="rId3"/>
              </a:rPr>
              <a:t>ACM International Conference on Measurement and Modeling of Computer Systems</a:t>
            </a:r>
            <a:r>
              <a:rPr lang="en-US" sz="2200" i="1" dirty="0"/>
              <a:t> (</a:t>
            </a:r>
            <a:r>
              <a:rPr lang="en-US" sz="2200" b="1" i="1" dirty="0"/>
              <a:t>SIGMETRICS</a:t>
            </a:r>
            <a:r>
              <a:rPr lang="en-US" sz="2200" i="1" dirty="0"/>
              <a:t>)</a:t>
            </a:r>
            <a:r>
              <a:rPr lang="en-US" sz="2200" dirty="0"/>
              <a:t>, Portland, OR, June 2015. </a:t>
            </a:r>
            <a:br>
              <a:rPr lang="en-US" sz="2200" dirty="0"/>
            </a:br>
            <a:r>
              <a:rPr lang="en-US" sz="2200" dirty="0"/>
              <a:t>[</a:t>
            </a:r>
            <a:r>
              <a:rPr lang="en-US" sz="2200" dirty="0">
                <a:hlinkClick r:id="rId4"/>
              </a:rPr>
              <a:t>Slides (pptx)</a:t>
            </a:r>
            <a:r>
              <a:rPr lang="en-US" sz="2200" dirty="0"/>
              <a:t> </a:t>
            </a:r>
            <a:r>
              <a:rPr lang="en-US" sz="2200" dirty="0">
                <a:hlinkClick r:id="rId5"/>
              </a:rPr>
              <a:t>(pdf)</a:t>
            </a:r>
            <a:r>
              <a:rPr lang="en-US" sz="2200" dirty="0"/>
              <a:t>] [</a:t>
            </a:r>
            <a:r>
              <a:rPr lang="en-US" sz="2200" dirty="0">
                <a:hlinkClick r:id="rId6"/>
              </a:rPr>
              <a:t>Coverage at ZDNet</a:t>
            </a:r>
            <a:r>
              <a:rPr lang="en-US" sz="2200" dirty="0"/>
              <a:t>] [</a:t>
            </a:r>
            <a:r>
              <a:rPr lang="en-US" sz="2200" dirty="0">
                <a:hlinkClick r:id="rId7"/>
              </a:rPr>
              <a:t>Coverage on The Register</a:t>
            </a:r>
            <a:r>
              <a:rPr lang="en-US" sz="2200" dirty="0"/>
              <a:t>] [</a:t>
            </a:r>
            <a:r>
              <a:rPr lang="en-US" sz="2200" dirty="0">
                <a:hlinkClick r:id="rId8"/>
              </a:rPr>
              <a:t>Coverage on TechSpot</a:t>
            </a:r>
            <a:r>
              <a:rPr lang="en-US" sz="2200" dirty="0"/>
              <a:t>] [</a:t>
            </a:r>
            <a:r>
              <a:rPr lang="en-US" sz="2200" dirty="0">
                <a:hlinkClick r:id="rId9"/>
              </a:rPr>
              <a:t>Coverage on The Tech Report</a:t>
            </a:r>
            <a:r>
              <a:rPr lang="en-US" sz="2200" dirty="0"/>
              <a:t>] </a:t>
            </a:r>
          </a:p>
          <a:p>
            <a:endParaRPr lang="en-US" sz="2200" dirty="0"/>
          </a:p>
          <a:p>
            <a:endParaRPr lang="en-US" sz="2200" dirty="0"/>
          </a:p>
          <a:p>
            <a:endParaRPr lang="en-US" dirty="0"/>
          </a:p>
        </p:txBody>
      </p:sp>
      <p:sp>
        <p:nvSpPr>
          <p:cNvPr id="4" name="Slide Number Placeholder 3"/>
          <p:cNvSpPr>
            <a:spLocks noGrp="1"/>
          </p:cNvSpPr>
          <p:nvPr>
            <p:ph type="sldNum" sz="quarter" idx="11"/>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76BB4180-6920-9C42-9DA1-4829E0437063}"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Arial" charset="0"/>
              </a:rPr>
              <a:pPr marL="0" marR="0" lvl="0" indent="0" algn="r" defTabSz="914263" rtl="0" eaLnBrk="1" fontAlgn="auto" latinLnBrk="0" hangingPunct="1">
                <a:lnSpc>
                  <a:spcPct val="100000"/>
                </a:lnSpc>
                <a:spcBef>
                  <a:spcPts val="0"/>
                </a:spcBef>
                <a:spcAft>
                  <a:spcPts val="0"/>
                </a:spcAft>
                <a:buClrTx/>
                <a:buSzTx/>
                <a:buFontTx/>
                <a:buNone/>
                <a:tabLst/>
                <a:defRPr/>
              </a:pPr>
              <a:t>184</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Arial" charset="0"/>
            </a:endParaRPr>
          </a:p>
        </p:txBody>
      </p:sp>
      <p:pic>
        <p:nvPicPr>
          <p:cNvPr id="5" name="Picture 4"/>
          <p:cNvPicPr>
            <a:picLocks noChangeAspect="1"/>
          </p:cNvPicPr>
          <p:nvPr/>
        </p:nvPicPr>
        <p:blipFill>
          <a:blip r:embed="rId10"/>
          <a:stretch>
            <a:fillRect/>
          </a:stretch>
        </p:blipFill>
        <p:spPr>
          <a:xfrm>
            <a:off x="0" y="4708054"/>
            <a:ext cx="9144000" cy="1313234"/>
          </a:xfrm>
          <a:prstGeom prst="rect">
            <a:avLst/>
          </a:prstGeom>
        </p:spPr>
      </p:pic>
    </p:spTree>
    <p:extLst>
      <p:ext uri="{BB962C8B-B14F-4D97-AF65-F5344CB8AC3E}">
        <p14:creationId xmlns:p14="http://schemas.microsoft.com/office/powerpoint/2010/main" val="3441839654"/>
      </p:ext>
    </p:extLst>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 name="error_distribution2.png"/>
          <p:cNvPicPr/>
          <p:nvPr/>
        </p:nvPicPr>
        <p:blipFill>
          <a:blip r:embed="rId2"/>
          <a:stretch>
            <a:fillRect/>
          </a:stretch>
        </p:blipFill>
        <p:spPr>
          <a:xfrm>
            <a:off x="1530262" y="202061"/>
            <a:ext cx="5715001" cy="6858001"/>
          </a:xfrm>
          <a:prstGeom prst="rect">
            <a:avLst/>
          </a:prstGeom>
          <a:ln w="12700">
            <a:miter lim="400000"/>
          </a:ln>
        </p:spPr>
      </p:pic>
      <p:sp>
        <p:nvSpPr>
          <p:cNvPr id="173" name="Shape 173"/>
          <p:cNvSpPr/>
          <p:nvPr/>
        </p:nvSpPr>
        <p:spPr>
          <a:xfrm>
            <a:off x="490275" y="560627"/>
            <a:ext cx="7555945" cy="770181"/>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6000" b="1" spc="-59">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b="0" spc="0"/>
            </a:pPr>
            <a:r>
              <a:rPr kumimoji="0" sz="4500" b="0" i="0" u="none" strike="noStrike" kern="1200" cap="none" spc="-45" normalizeH="0" baseline="0" noProof="0">
                <a:ln>
                  <a:noFill/>
                </a:ln>
                <a:solidFill>
                  <a:srgbClr val="000000"/>
                </a:solidFill>
                <a:effectLst/>
                <a:uLnTx/>
                <a:uFillTx/>
                <a:latin typeface="Tahoma"/>
                <a:ea typeface="ＭＳ Ｐゴシック" panose="020B0600070205080204" pitchFamily="34" charset="-128"/>
                <a:cs typeface="+mn-cs"/>
              </a:rPr>
              <a:t>A few SSDs cause most errors</a:t>
            </a:r>
          </a:p>
        </p:txBody>
      </p:sp>
    </p:spTree>
    <p:extLst>
      <p:ext uri="{BB962C8B-B14F-4D97-AF65-F5344CB8AC3E}">
        <p14:creationId xmlns:p14="http://schemas.microsoft.com/office/powerpoint/2010/main" val="2848485660"/>
      </p:ext>
    </p:extLst>
  </p:cSld>
  <p:clrMapOvr>
    <a:masterClrMapping/>
  </p:clrMapOvr>
  <p:transition spd="med"/>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 name="error_distribution_weibull.png"/>
          <p:cNvPicPr/>
          <p:nvPr/>
        </p:nvPicPr>
        <p:blipFill>
          <a:blip r:embed="rId2"/>
          <a:stretch>
            <a:fillRect/>
          </a:stretch>
        </p:blipFill>
        <p:spPr>
          <a:xfrm>
            <a:off x="1530262" y="202061"/>
            <a:ext cx="5715001" cy="6858001"/>
          </a:xfrm>
          <a:prstGeom prst="rect">
            <a:avLst/>
          </a:prstGeom>
          <a:ln w="12700">
            <a:miter lim="400000"/>
          </a:ln>
        </p:spPr>
      </p:pic>
      <p:sp>
        <p:nvSpPr>
          <p:cNvPr id="176" name="Shape 176"/>
          <p:cNvSpPr/>
          <p:nvPr/>
        </p:nvSpPr>
        <p:spPr>
          <a:xfrm>
            <a:off x="490275" y="560627"/>
            <a:ext cx="7555945" cy="770181"/>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6000" b="1" spc="-59">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b="0" spc="0"/>
            </a:pPr>
            <a:r>
              <a:rPr kumimoji="0" sz="4500" b="0" i="0" u="none" strike="noStrike" kern="1200" cap="none" spc="-45" normalizeH="0" baseline="0" noProof="0">
                <a:ln>
                  <a:noFill/>
                </a:ln>
                <a:solidFill>
                  <a:srgbClr val="000000"/>
                </a:solidFill>
                <a:effectLst/>
                <a:uLnTx/>
                <a:uFillTx/>
                <a:latin typeface="Tahoma"/>
                <a:ea typeface="ＭＳ Ｐゴシック" panose="020B0600070205080204" pitchFamily="34" charset="-128"/>
                <a:cs typeface="+mn-cs"/>
              </a:rPr>
              <a:t>A few SSDs cause most errors</a:t>
            </a:r>
          </a:p>
        </p:txBody>
      </p:sp>
    </p:spTree>
    <p:extLst>
      <p:ext uri="{BB962C8B-B14F-4D97-AF65-F5344CB8AC3E}">
        <p14:creationId xmlns:p14="http://schemas.microsoft.com/office/powerpoint/2010/main" val="697382867"/>
      </p:ext>
    </p:extLst>
  </p:cSld>
  <p:clrMapOvr>
    <a:masterClrMapping/>
  </p:clrMapOvr>
  <p:transition spd="med"/>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 name="Shape 747"/>
          <p:cNvSpPr/>
          <p:nvPr/>
        </p:nvSpPr>
        <p:spPr>
          <a:xfrm>
            <a:off x="543236" y="3477167"/>
            <a:ext cx="2489287"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r"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Access pattern</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dependence</a:t>
            </a:r>
          </a:p>
        </p:txBody>
      </p:sp>
      <p:sp>
        <p:nvSpPr>
          <p:cNvPr id="748" name="Shape 748"/>
          <p:cNvSpPr/>
          <p:nvPr/>
        </p:nvSpPr>
        <p:spPr>
          <a:xfrm>
            <a:off x="3384128" y="1641088"/>
            <a:ext cx="2554338" cy="66919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defRPr sz="5000" i="1" spc="-50">
                <a:solidFill>
                  <a:srgbClr val="000000"/>
                </a:solidFill>
                <a:latin typeface="+mj-lt"/>
                <a:ea typeface="+mj-ea"/>
                <a:cs typeface="+mj-cs"/>
                <a:sym typeface="Vista Sans OT Medium"/>
              </a:defRPr>
            </a:lvl1pPr>
          </a:lstStyle>
          <a:p>
            <a:pPr marL="0" marR="0" lvl="0" indent="0" algn="ctr"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SSD lifecycle</a:t>
            </a:r>
          </a:p>
        </p:txBody>
      </p:sp>
      <p:sp>
        <p:nvSpPr>
          <p:cNvPr id="749" name="Shape 749"/>
          <p:cNvSpPr/>
          <p:nvPr/>
        </p:nvSpPr>
        <p:spPr>
          <a:xfrm>
            <a:off x="6102548" y="3477167"/>
            <a:ext cx="1948249"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Read</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disturbance</a:t>
            </a:r>
          </a:p>
        </p:txBody>
      </p:sp>
      <p:sp>
        <p:nvSpPr>
          <p:cNvPr id="750" name="Shape 750"/>
          <p:cNvSpPr/>
          <p:nvPr/>
        </p:nvSpPr>
        <p:spPr>
          <a:xfrm>
            <a:off x="3270275" y="5680236"/>
            <a:ext cx="2433281"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i="1" spc="-50">
                <a:solidFill>
                  <a:srgbClr val="000000"/>
                </a:solidFill>
                <a:latin typeface="+mj-lt"/>
                <a:ea typeface="+mj-ea"/>
                <a:cs typeface="+mj-cs"/>
                <a:sym typeface="Vista Sans OT Medium"/>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Temperature</a:t>
            </a:r>
          </a:p>
        </p:txBody>
      </p:sp>
      <p:sp>
        <p:nvSpPr>
          <p:cNvPr id="751" name="Shape 751"/>
          <p:cNvSpPr/>
          <p:nvPr/>
        </p:nvSpPr>
        <p:spPr>
          <a:xfrm>
            <a:off x="490275" y="437517"/>
            <a:ext cx="3296513" cy="101640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8000" b="1" spc="-79">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b="0" spc="0"/>
            </a:pPr>
            <a:r>
              <a:rPr kumimoji="0" sz="6100" b="0" i="0" u="none" strike="noStrike" kern="1200" cap="none" spc="-60" normalizeH="0" baseline="0" noProof="0">
                <a:ln>
                  <a:noFill/>
                </a:ln>
                <a:solidFill>
                  <a:srgbClr val="000000"/>
                </a:solidFill>
                <a:effectLst/>
                <a:uLnTx/>
                <a:uFillTx/>
                <a:latin typeface="Tahoma"/>
                <a:ea typeface="ＭＳ Ｐゴシック" panose="020B0600070205080204" pitchFamily="34" charset="-128"/>
                <a:cs typeface="+mn-cs"/>
              </a:rPr>
              <a:t>Summary</a:t>
            </a:r>
          </a:p>
        </p:txBody>
      </p:sp>
      <p:sp>
        <p:nvSpPr>
          <p:cNvPr id="752" name="Shape 752"/>
          <p:cNvSpPr/>
          <p:nvPr/>
        </p:nvSpPr>
        <p:spPr>
          <a:xfrm>
            <a:off x="3183247" y="2332430"/>
            <a:ext cx="2768576" cy="332229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A74545"/>
          </a:solidFill>
          <a:ln w="25400">
            <a:miter lim="400000"/>
          </a:ln>
          <a:extLst>
            <a:ext uri="{C572A759-6A51-4108-AA02-DFA0A04FC94B}">
              <ma14:wrappingTextBoxFlag xmlns:ma14="http://schemas.microsoft.com/office/mac/drawingml/2011/main" xmlns="" val="1"/>
            </a:ext>
          </a:extLst>
        </p:spPr>
        <p:txBody>
          <a:bodyPr lIns="0" tIns="0" rIns="0" bIns="0" anchor="ctr"/>
          <a:lstStyle>
            <a:lvl1pPr algn="ctr" defTabSz="342900">
              <a:defRPr sz="5000" spc="0">
                <a:latin typeface="+mj-lt"/>
                <a:ea typeface="+mj-ea"/>
                <a:cs typeface="+mj-cs"/>
                <a:sym typeface="Vista Sans OT Medium"/>
              </a:defRPr>
            </a:lvl1pPr>
          </a:lstStyle>
          <a:p>
            <a:pPr marL="0" marR="0" lvl="0" indent="0" algn="ctr" defTabSz="342900" rtl="0" eaLnBrk="1" fontAlgn="auto" latinLnBrk="0" hangingPunct="1">
              <a:lnSpc>
                <a:spcPct val="100000"/>
              </a:lnSpc>
              <a:spcBef>
                <a:spcPts val="0"/>
              </a:spcBef>
              <a:spcAft>
                <a:spcPts val="0"/>
              </a:spcAft>
              <a:buClrTx/>
              <a:buSzTx/>
              <a:buFontTx/>
              <a:buNone/>
              <a:tabLst/>
              <a:defRPr sz="1800">
                <a:solidFill>
                  <a:srgbClr val="000000"/>
                </a:solidFill>
              </a:defRPr>
            </a:pPr>
            <a:r>
              <a:rPr kumimoji="0" sz="3800" b="0" i="0" u="none" strike="noStrike" kern="1200" cap="none" spc="0" normalizeH="0" baseline="0" noProof="0">
                <a:ln>
                  <a:noFill/>
                </a:ln>
                <a:solidFill>
                  <a:srgbClr val="FFFFFF"/>
                </a:solidFill>
                <a:effectLst/>
                <a:uLnTx/>
                <a:uFillTx/>
                <a:latin typeface="Garamond"/>
                <a:ea typeface="+mj-ea"/>
                <a:cs typeface="+mj-cs"/>
                <a:sym typeface="Vista Sans OT Medium"/>
              </a:rPr>
              <a:t>New reliability trends</a:t>
            </a:r>
          </a:p>
        </p:txBody>
      </p:sp>
    </p:spTree>
    <p:extLst>
      <p:ext uri="{BB962C8B-B14F-4D97-AF65-F5344CB8AC3E}">
        <p14:creationId xmlns:p14="http://schemas.microsoft.com/office/powerpoint/2010/main" val="3601752795"/>
      </p:ext>
    </p:extLst>
  </p:cSld>
  <p:clrMapOvr>
    <a:masterClrMapping/>
  </p:clrMapOvr>
  <p:transition spd="med"/>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4" name="Shape 754"/>
          <p:cNvSpPr/>
          <p:nvPr/>
        </p:nvSpPr>
        <p:spPr>
          <a:xfrm>
            <a:off x="543236" y="3477167"/>
            <a:ext cx="2489287"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r"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Access pattern</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dependence</a:t>
            </a:r>
          </a:p>
        </p:txBody>
      </p:sp>
      <p:sp>
        <p:nvSpPr>
          <p:cNvPr id="755" name="Shape 755"/>
          <p:cNvSpPr/>
          <p:nvPr/>
        </p:nvSpPr>
        <p:spPr>
          <a:xfrm>
            <a:off x="6102548" y="3477167"/>
            <a:ext cx="1948249"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Read</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disturbance</a:t>
            </a:r>
          </a:p>
        </p:txBody>
      </p:sp>
      <p:sp>
        <p:nvSpPr>
          <p:cNvPr id="756" name="Shape 756"/>
          <p:cNvSpPr/>
          <p:nvPr/>
        </p:nvSpPr>
        <p:spPr>
          <a:xfrm>
            <a:off x="3270275" y="5680236"/>
            <a:ext cx="2433281"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i="1" spc="-50">
                <a:solidFill>
                  <a:srgbClr val="000000"/>
                </a:solidFill>
                <a:latin typeface="+mj-lt"/>
                <a:ea typeface="+mj-ea"/>
                <a:cs typeface="+mj-cs"/>
                <a:sym typeface="Vista Sans OT Medium"/>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Temperature</a:t>
            </a:r>
          </a:p>
        </p:txBody>
      </p:sp>
      <p:sp>
        <p:nvSpPr>
          <p:cNvPr id="757" name="Shape 757"/>
          <p:cNvSpPr/>
          <p:nvPr/>
        </p:nvSpPr>
        <p:spPr>
          <a:xfrm>
            <a:off x="3183247" y="2332430"/>
            <a:ext cx="2768576" cy="332229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A74545"/>
          </a:solidFill>
          <a:ln w="25400">
            <a:miter lim="400000"/>
          </a:ln>
          <a:extLst>
            <a:ext uri="{C572A759-6A51-4108-AA02-DFA0A04FC94B}">
              <ma14:wrappingTextBoxFlag xmlns:ma14="http://schemas.microsoft.com/office/mac/drawingml/2011/main" xmlns="" val="1"/>
            </a:ext>
          </a:extLst>
        </p:spPr>
        <p:txBody>
          <a:bodyPr lIns="0" tIns="0" rIns="0" bIns="0" anchor="ctr"/>
          <a:lstStyle>
            <a:lvl1pPr algn="ctr" defTabSz="342900">
              <a:defRPr sz="5000" spc="0">
                <a:latin typeface="+mj-lt"/>
                <a:ea typeface="+mj-ea"/>
                <a:cs typeface="+mj-cs"/>
                <a:sym typeface="Vista Sans OT Medium"/>
              </a:defRPr>
            </a:lvl1pPr>
          </a:lstStyle>
          <a:p>
            <a:pPr marL="0" marR="0" lvl="0" indent="0" algn="ctr" defTabSz="342900" rtl="0" eaLnBrk="1" fontAlgn="auto" latinLnBrk="0" hangingPunct="1">
              <a:lnSpc>
                <a:spcPct val="100000"/>
              </a:lnSpc>
              <a:spcBef>
                <a:spcPts val="0"/>
              </a:spcBef>
              <a:spcAft>
                <a:spcPts val="0"/>
              </a:spcAft>
              <a:buClrTx/>
              <a:buSzTx/>
              <a:buFontTx/>
              <a:buNone/>
              <a:tabLst/>
              <a:defRPr sz="1800">
                <a:solidFill>
                  <a:srgbClr val="000000"/>
                </a:solidFill>
              </a:defRPr>
            </a:pPr>
            <a:r>
              <a:rPr kumimoji="0" sz="3800" b="0" i="0" u="none" strike="noStrike" kern="1200" cap="none" spc="0" normalizeH="0" baseline="0" noProof="0">
                <a:ln>
                  <a:noFill/>
                </a:ln>
                <a:solidFill>
                  <a:srgbClr val="FFFFFF"/>
                </a:solidFill>
                <a:effectLst/>
                <a:uLnTx/>
                <a:uFillTx/>
                <a:latin typeface="Garamond"/>
                <a:ea typeface="+mj-ea"/>
                <a:cs typeface="+mj-cs"/>
                <a:sym typeface="Vista Sans OT Medium"/>
              </a:rPr>
              <a:t>New reliability trends</a:t>
            </a:r>
          </a:p>
        </p:txBody>
      </p:sp>
      <p:sp>
        <p:nvSpPr>
          <p:cNvPr id="758" name="Shape 758"/>
          <p:cNvSpPr/>
          <p:nvPr/>
        </p:nvSpPr>
        <p:spPr>
          <a:xfrm>
            <a:off x="-5834" y="1439903"/>
            <a:ext cx="9146738" cy="5107344"/>
          </a:xfrm>
          <a:prstGeom prst="rect">
            <a:avLst/>
          </a:prstGeom>
          <a:solidFill>
            <a:srgbClr val="FFFFFF">
              <a:alpha val="80000"/>
            </a:srgbClr>
          </a:solidFill>
          <a:ln w="25400">
            <a:miter lim="400000"/>
          </a:ln>
        </p:spPr>
        <p:txBody>
          <a:bodyPr lIns="0" tIns="0" rIns="0" bIns="0" anchor="ctr"/>
          <a:lstStyle/>
          <a:p>
            <a:pPr marL="0" marR="0" lvl="0" indent="0" algn="ctr" defTabSz="259644" rtl="0" eaLnBrk="1" fontAlgn="auto" latinLnBrk="0" hangingPunct="1">
              <a:lnSpc>
                <a:spcPct val="100000"/>
              </a:lnSpc>
              <a:spcBef>
                <a:spcPts val="0"/>
              </a:spcBef>
              <a:spcAft>
                <a:spcPts val="0"/>
              </a:spcAft>
              <a:buClrTx/>
              <a:buSzTx/>
              <a:buFontTx/>
              <a:buNone/>
              <a:tabLst/>
              <a:defRPr sz="2000" spc="0">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759" name="Shape 759"/>
          <p:cNvSpPr/>
          <p:nvPr/>
        </p:nvSpPr>
        <p:spPr>
          <a:xfrm>
            <a:off x="3384128" y="1641088"/>
            <a:ext cx="2554338" cy="66919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defRPr sz="5000" i="1" spc="-50">
                <a:solidFill>
                  <a:srgbClr val="000000"/>
                </a:solidFill>
                <a:latin typeface="+mj-lt"/>
                <a:ea typeface="+mj-ea"/>
                <a:cs typeface="+mj-cs"/>
                <a:sym typeface="Vista Sans OT Medium"/>
              </a:defRPr>
            </a:lvl1pPr>
          </a:lstStyle>
          <a:p>
            <a:pPr marL="0" marR="0" lvl="0" indent="0" algn="ctr"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SSD lifecycle</a:t>
            </a:r>
          </a:p>
        </p:txBody>
      </p:sp>
      <p:sp>
        <p:nvSpPr>
          <p:cNvPr id="760" name="Shape 760"/>
          <p:cNvSpPr/>
          <p:nvPr/>
        </p:nvSpPr>
        <p:spPr>
          <a:xfrm>
            <a:off x="490275" y="437517"/>
            <a:ext cx="3296513" cy="101640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8000" b="1" spc="-79">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b="0" spc="0"/>
            </a:pPr>
            <a:r>
              <a:rPr kumimoji="0" sz="6100" b="0" i="0" u="none" strike="noStrike" kern="1200" cap="none" spc="-60" normalizeH="0" baseline="0" noProof="0">
                <a:ln>
                  <a:noFill/>
                </a:ln>
                <a:solidFill>
                  <a:srgbClr val="000000"/>
                </a:solidFill>
                <a:effectLst/>
                <a:uLnTx/>
                <a:uFillTx/>
                <a:latin typeface="Tahoma"/>
                <a:ea typeface="ＭＳ Ｐゴシック" panose="020B0600070205080204" pitchFamily="34" charset="-128"/>
                <a:cs typeface="+mn-cs"/>
              </a:rPr>
              <a:t>Summary</a:t>
            </a:r>
          </a:p>
        </p:txBody>
      </p:sp>
      <p:sp>
        <p:nvSpPr>
          <p:cNvPr id="761" name="Shape 761"/>
          <p:cNvSpPr/>
          <p:nvPr/>
        </p:nvSpPr>
        <p:spPr>
          <a:xfrm>
            <a:off x="1488293" y="2284312"/>
            <a:ext cx="6187551" cy="1321858"/>
          </a:xfrm>
          <a:custGeom>
            <a:avLst/>
            <a:gdLst/>
            <a:ahLst/>
            <a:cxnLst>
              <a:cxn ang="0">
                <a:pos x="wd2" y="hd2"/>
              </a:cxn>
              <a:cxn ang="5400000">
                <a:pos x="wd2" y="hd2"/>
              </a:cxn>
              <a:cxn ang="10800000">
                <a:pos x="wd2" y="hd2"/>
              </a:cxn>
              <a:cxn ang="16200000">
                <a:pos x="wd2" y="hd2"/>
              </a:cxn>
            </a:cxnLst>
            <a:rect l="0" t="0" r="r" b="b"/>
            <a:pathLst>
              <a:path w="21600" h="21600" extrusionOk="0">
                <a:moveTo>
                  <a:pt x="0" y="15742"/>
                </a:moveTo>
                <a:lnTo>
                  <a:pt x="10820" y="0"/>
                </a:lnTo>
                <a:lnTo>
                  <a:pt x="21600" y="15630"/>
                </a:lnTo>
                <a:lnTo>
                  <a:pt x="10645" y="21600"/>
                </a:lnTo>
                <a:lnTo>
                  <a:pt x="0" y="15742"/>
                </a:lnTo>
                <a:close/>
              </a:path>
            </a:pathLst>
          </a:custGeom>
          <a:solidFill>
            <a:srgbClr val="405F82">
              <a:alpha val="60000"/>
            </a:srgbClr>
          </a:solidFill>
          <a:ln w="12700">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grpSp>
        <p:nvGrpSpPr>
          <p:cNvPr id="764" name="Group 764"/>
          <p:cNvGrpSpPr/>
          <p:nvPr/>
        </p:nvGrpSpPr>
        <p:grpSpPr>
          <a:xfrm>
            <a:off x="1410805" y="3222546"/>
            <a:ext cx="6313462" cy="1790630"/>
            <a:chOff x="-215900" y="-140964"/>
            <a:chExt cx="8979145" cy="1764583"/>
          </a:xfrm>
        </p:grpSpPr>
        <p:sp>
          <p:nvSpPr>
            <p:cNvPr id="763" name="Shape 763"/>
            <p:cNvSpPr/>
            <p:nvPr/>
          </p:nvSpPr>
          <p:spPr>
            <a:xfrm>
              <a:off x="0" y="-140964"/>
              <a:ext cx="8547345" cy="1486445"/>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marL="0" marR="0" lvl="0" indent="0" algn="l"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1"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Early detection</a:t>
              </a:r>
              <a:r>
                <a:rPr kumimoji="0" sz="3000" b="0" i="0"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 lifecycle period distinct from hard disk drive lifecycle.</a:t>
              </a:r>
            </a:p>
          </p:txBody>
        </p:sp>
        <p:pic>
          <p:nvPicPr>
            <p:cNvPr id="762" name="Picture 761"/>
            <p:cNvPicPr/>
            <p:nvPr/>
          </p:nvPicPr>
          <p:blipFill>
            <a:blip r:embed="rId2"/>
            <a:stretch>
              <a:fillRect/>
            </a:stretch>
          </p:blipFill>
          <p:spPr>
            <a:xfrm>
              <a:off x="-215900" y="-139700"/>
              <a:ext cx="8979145" cy="1763319"/>
            </a:xfrm>
            <a:prstGeom prst="rect">
              <a:avLst/>
            </a:prstGeom>
            <a:effectLst/>
          </p:spPr>
        </p:pic>
      </p:grpSp>
    </p:spTree>
    <p:extLst>
      <p:ext uri="{BB962C8B-B14F-4D97-AF65-F5344CB8AC3E}">
        <p14:creationId xmlns:p14="http://schemas.microsoft.com/office/powerpoint/2010/main" val="206546606"/>
      </p:ext>
    </p:extLst>
  </p:cSld>
  <p:clrMapOvr>
    <a:masterClrMapping/>
  </p:clrMapOvr>
  <p:transition spd="med"/>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Shape 280"/>
          <p:cNvSpPr/>
          <p:nvPr/>
        </p:nvSpPr>
        <p:spPr>
          <a:xfrm>
            <a:off x="543236" y="2912592"/>
            <a:ext cx="2489287"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r"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Access pattern</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dependence</a:t>
            </a:r>
          </a:p>
        </p:txBody>
      </p:sp>
      <p:sp>
        <p:nvSpPr>
          <p:cNvPr id="281" name="Shape 281"/>
          <p:cNvSpPr/>
          <p:nvPr/>
        </p:nvSpPr>
        <p:spPr>
          <a:xfrm>
            <a:off x="6102548" y="2912592"/>
            <a:ext cx="1948249"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Read</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disturbance</a:t>
            </a:r>
          </a:p>
        </p:txBody>
      </p:sp>
      <p:sp>
        <p:nvSpPr>
          <p:cNvPr id="282" name="Shape 282"/>
          <p:cNvSpPr/>
          <p:nvPr/>
        </p:nvSpPr>
        <p:spPr>
          <a:xfrm>
            <a:off x="3270275" y="5115661"/>
            <a:ext cx="2433281"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i="1" spc="-50">
                <a:solidFill>
                  <a:srgbClr val="000000"/>
                </a:solidFill>
                <a:latin typeface="+mj-lt"/>
                <a:ea typeface="+mj-ea"/>
                <a:cs typeface="+mj-cs"/>
                <a:sym typeface="Vista Sans OT Medium"/>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Temperature</a:t>
            </a:r>
          </a:p>
        </p:txBody>
      </p:sp>
      <p:sp>
        <p:nvSpPr>
          <p:cNvPr id="283" name="Shape 283"/>
          <p:cNvSpPr/>
          <p:nvPr/>
        </p:nvSpPr>
        <p:spPr>
          <a:xfrm>
            <a:off x="-5834" y="875328"/>
            <a:ext cx="9146738" cy="5107345"/>
          </a:xfrm>
          <a:prstGeom prst="rect">
            <a:avLst/>
          </a:prstGeom>
          <a:solidFill>
            <a:srgbClr val="FFFFFF">
              <a:alpha val="80000"/>
            </a:srgbClr>
          </a:solidFill>
          <a:ln w="25400">
            <a:miter lim="400000"/>
          </a:ln>
        </p:spPr>
        <p:txBody>
          <a:bodyPr lIns="0" tIns="0" rIns="0" bIns="0" anchor="ctr"/>
          <a:lstStyle/>
          <a:p>
            <a:pPr marL="0" marR="0" lvl="0" indent="0" algn="ctr" defTabSz="259644" rtl="0" eaLnBrk="1" fontAlgn="auto" latinLnBrk="0" hangingPunct="1">
              <a:lnSpc>
                <a:spcPct val="100000"/>
              </a:lnSpc>
              <a:spcBef>
                <a:spcPts val="0"/>
              </a:spcBef>
              <a:spcAft>
                <a:spcPts val="0"/>
              </a:spcAft>
              <a:buClrTx/>
              <a:buSzTx/>
              <a:buFontTx/>
              <a:buNone/>
              <a:tabLst/>
              <a:defRPr sz="2000" spc="0">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284" name="Shape 284"/>
          <p:cNvSpPr/>
          <p:nvPr/>
        </p:nvSpPr>
        <p:spPr>
          <a:xfrm>
            <a:off x="3384128" y="1076513"/>
            <a:ext cx="2554338" cy="66919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defRPr sz="5000" i="1" spc="-50">
                <a:solidFill>
                  <a:srgbClr val="000000"/>
                </a:solidFill>
                <a:latin typeface="+mj-lt"/>
                <a:ea typeface="+mj-ea"/>
                <a:cs typeface="+mj-cs"/>
                <a:sym typeface="Vista Sans OT Medium"/>
              </a:defRPr>
            </a:lvl1pPr>
          </a:lstStyle>
          <a:p>
            <a:pPr marL="0" marR="0" lvl="0" indent="0" algn="ctr"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SSD lifecycle</a:t>
            </a:r>
          </a:p>
        </p:txBody>
      </p:sp>
      <p:sp>
        <p:nvSpPr>
          <p:cNvPr id="285" name="Shape 285"/>
          <p:cNvSpPr/>
          <p:nvPr/>
        </p:nvSpPr>
        <p:spPr>
          <a:xfrm>
            <a:off x="3183247" y="1767855"/>
            <a:ext cx="2768576" cy="332229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A74545"/>
          </a:solidFill>
          <a:ln w="25400">
            <a:miter lim="400000"/>
          </a:ln>
          <a:extLst>
            <a:ext uri="{C572A759-6A51-4108-AA02-DFA0A04FC94B}">
              <ma14:wrappingTextBoxFlag xmlns:ma14="http://schemas.microsoft.com/office/mac/drawingml/2011/main" xmlns="" val="1"/>
            </a:ext>
          </a:extLst>
        </p:spPr>
        <p:txBody>
          <a:bodyPr lIns="0" tIns="0" rIns="0" bIns="0" anchor="ctr"/>
          <a:lstStyle>
            <a:lvl1pPr algn="ctr" defTabSz="342900">
              <a:defRPr sz="5000" spc="0">
                <a:latin typeface="+mj-lt"/>
                <a:ea typeface="+mj-ea"/>
                <a:cs typeface="+mj-cs"/>
                <a:sym typeface="Vista Sans OT Medium"/>
              </a:defRPr>
            </a:lvl1pPr>
          </a:lstStyle>
          <a:p>
            <a:pPr marL="0" marR="0" lvl="0" indent="0" algn="ctr" defTabSz="342900" rtl="0" eaLnBrk="1" fontAlgn="auto" latinLnBrk="0" hangingPunct="1">
              <a:lnSpc>
                <a:spcPct val="100000"/>
              </a:lnSpc>
              <a:spcBef>
                <a:spcPts val="0"/>
              </a:spcBef>
              <a:spcAft>
                <a:spcPts val="0"/>
              </a:spcAft>
              <a:buClrTx/>
              <a:buSzTx/>
              <a:buFontTx/>
              <a:buNone/>
              <a:tabLst/>
              <a:defRPr sz="1800">
                <a:solidFill>
                  <a:srgbClr val="000000"/>
                </a:solidFill>
              </a:defRPr>
            </a:pPr>
            <a:r>
              <a:rPr kumimoji="0" sz="3800" b="0" i="0" u="none" strike="noStrike" kern="1200" cap="none" spc="0" normalizeH="0" baseline="0" noProof="0">
                <a:ln>
                  <a:noFill/>
                </a:ln>
                <a:solidFill>
                  <a:srgbClr val="FFFFFF"/>
                </a:solidFill>
                <a:effectLst/>
                <a:uLnTx/>
                <a:uFillTx/>
                <a:latin typeface="Garamond"/>
                <a:ea typeface="+mj-ea"/>
                <a:cs typeface="+mj-cs"/>
                <a:sym typeface="Vista Sans OT Medium"/>
              </a:rPr>
              <a:t>New reliability trends</a:t>
            </a:r>
          </a:p>
        </p:txBody>
      </p:sp>
    </p:spTree>
    <p:extLst>
      <p:ext uri="{BB962C8B-B14F-4D97-AF65-F5344CB8AC3E}">
        <p14:creationId xmlns:p14="http://schemas.microsoft.com/office/powerpoint/2010/main" val="70110277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MLC Architecture</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1"/>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76BB4180-6920-9C42-9DA1-4829E0437063}" type="slidenum">
              <a:rPr kumimoji="0" lang="en-US" sz="1600" b="0" i="0" u="none" strike="noStrike" kern="1200" cap="none" spc="0" normalizeH="0" baseline="0" noProof="0" smtClean="0">
                <a:ln>
                  <a:noFill/>
                </a:ln>
                <a:solidFill>
                  <a:srgbClr val="000000"/>
                </a:solidFill>
                <a:effectLst/>
                <a:uLnTx/>
                <a:uFillTx/>
                <a:latin typeface="Garamond" charset="0"/>
                <a:ea typeface="+mn-ea"/>
                <a:cs typeface="Arial" charset="0"/>
              </a:rPr>
              <a:pPr marL="0" marR="0" lvl="0" indent="0" algn="r" defTabSz="914263" rtl="0" eaLnBrk="1" fontAlgn="auto" latinLnBrk="0" hangingPunct="1">
                <a:lnSpc>
                  <a:spcPct val="100000"/>
                </a:lnSpc>
                <a:spcBef>
                  <a:spcPts val="0"/>
                </a:spcBef>
                <a:spcAft>
                  <a:spcPts val="0"/>
                </a:spcAft>
                <a:buClrTx/>
                <a:buSzTx/>
                <a:buFontTx/>
                <a:buNone/>
                <a:tabLst/>
                <a:defRPr/>
              </a:pPr>
              <a:t>19</a:t>
            </a:fld>
            <a:endParaRPr kumimoji="0" lang="en-US" sz="1600" b="0" i="0" u="none" strike="noStrike" kern="1200" cap="none" spc="0" normalizeH="0" baseline="0" noProof="0">
              <a:ln>
                <a:noFill/>
              </a:ln>
              <a:solidFill>
                <a:srgbClr val="000000"/>
              </a:solidFill>
              <a:effectLst/>
              <a:uLnTx/>
              <a:uFillTx/>
              <a:latin typeface="Garamond" charset="0"/>
              <a:ea typeface="+mn-ea"/>
              <a:cs typeface="Arial" charset="0"/>
            </a:endParaRPr>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2025" y="1662113"/>
            <a:ext cx="5086350" cy="4143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6" name="Group 64"/>
          <p:cNvGrpSpPr>
            <a:grpSpLocks/>
          </p:cNvGrpSpPr>
          <p:nvPr/>
        </p:nvGrpSpPr>
        <p:grpSpPr bwMode="auto">
          <a:xfrm>
            <a:off x="1647825" y="1981200"/>
            <a:ext cx="7143750" cy="2886075"/>
            <a:chOff x="1647825" y="1981200"/>
            <a:chExt cx="7143001" cy="2886075"/>
          </a:xfrm>
        </p:grpSpPr>
        <p:grpSp>
          <p:nvGrpSpPr>
            <p:cNvPr id="7" name="Group 19"/>
            <p:cNvGrpSpPr>
              <a:grpSpLocks/>
            </p:cNvGrpSpPr>
            <p:nvPr/>
          </p:nvGrpSpPr>
          <p:grpSpPr bwMode="auto">
            <a:xfrm>
              <a:off x="1647825" y="2847975"/>
              <a:ext cx="1924050" cy="2019300"/>
              <a:chOff x="2628900" y="2847975"/>
              <a:chExt cx="1924050" cy="2019300"/>
            </a:xfrm>
          </p:grpSpPr>
          <p:grpSp>
            <p:nvGrpSpPr>
              <p:cNvPr id="9" name="Group 18"/>
              <p:cNvGrpSpPr>
                <a:grpSpLocks/>
              </p:cNvGrpSpPr>
              <p:nvPr/>
            </p:nvGrpSpPr>
            <p:grpSpPr bwMode="auto">
              <a:xfrm>
                <a:off x="2638425" y="2847975"/>
                <a:ext cx="1914525" cy="209550"/>
                <a:chOff x="2638425" y="2847975"/>
                <a:chExt cx="1914525" cy="209550"/>
              </a:xfrm>
            </p:grpSpPr>
            <p:sp>
              <p:nvSpPr>
                <p:cNvPr id="19" name="Rectangle 7"/>
                <p:cNvSpPr>
                  <a:spLocks noChangeArrowheads="1"/>
                </p:cNvSpPr>
                <p:nvPr/>
              </p:nvSpPr>
              <p:spPr bwMode="auto">
                <a:xfrm>
                  <a:off x="2638425" y="2847975"/>
                  <a:ext cx="466725" cy="200025"/>
                </a:xfrm>
                <a:prstGeom prst="rect">
                  <a:avLst/>
                </a:prstGeom>
                <a:noFill/>
                <a:ln w="28575">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0" name="Rectangle 8"/>
                <p:cNvSpPr>
                  <a:spLocks noChangeArrowheads="1"/>
                </p:cNvSpPr>
                <p:nvPr/>
              </p:nvSpPr>
              <p:spPr bwMode="auto">
                <a:xfrm>
                  <a:off x="4086225" y="2857500"/>
                  <a:ext cx="466725" cy="200025"/>
                </a:xfrm>
                <a:prstGeom prst="rect">
                  <a:avLst/>
                </a:prstGeom>
                <a:noFill/>
                <a:ln w="28575">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pSp>
          <p:grpSp>
            <p:nvGrpSpPr>
              <p:cNvPr id="10" name="Group 11"/>
              <p:cNvGrpSpPr>
                <a:grpSpLocks/>
              </p:cNvGrpSpPr>
              <p:nvPr/>
            </p:nvGrpSpPr>
            <p:grpSpPr bwMode="auto">
              <a:xfrm>
                <a:off x="2628900" y="3286125"/>
                <a:ext cx="1914525" cy="209550"/>
                <a:chOff x="2628900" y="3286125"/>
                <a:chExt cx="1914525" cy="209550"/>
              </a:xfrm>
            </p:grpSpPr>
            <p:sp>
              <p:nvSpPr>
                <p:cNvPr id="17" name="Rectangle 9"/>
                <p:cNvSpPr>
                  <a:spLocks noChangeArrowheads="1"/>
                </p:cNvSpPr>
                <p:nvPr/>
              </p:nvSpPr>
              <p:spPr bwMode="auto">
                <a:xfrm>
                  <a:off x="2628900" y="3286125"/>
                  <a:ext cx="466725" cy="200025"/>
                </a:xfrm>
                <a:prstGeom prst="rect">
                  <a:avLst/>
                </a:prstGeom>
                <a:noFill/>
                <a:ln w="28575">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18" name="Rectangle 10"/>
                <p:cNvSpPr>
                  <a:spLocks noChangeArrowheads="1"/>
                </p:cNvSpPr>
                <p:nvPr/>
              </p:nvSpPr>
              <p:spPr bwMode="auto">
                <a:xfrm>
                  <a:off x="4076700" y="3295650"/>
                  <a:ext cx="466725" cy="200025"/>
                </a:xfrm>
                <a:prstGeom prst="rect">
                  <a:avLst/>
                </a:prstGeom>
                <a:noFill/>
                <a:ln w="28575">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pSp>
          <p:grpSp>
            <p:nvGrpSpPr>
              <p:cNvPr id="11" name="Group 12"/>
              <p:cNvGrpSpPr>
                <a:grpSpLocks/>
              </p:cNvGrpSpPr>
              <p:nvPr/>
            </p:nvGrpSpPr>
            <p:grpSpPr bwMode="auto">
              <a:xfrm>
                <a:off x="2638425" y="4229100"/>
                <a:ext cx="1914525" cy="209550"/>
                <a:chOff x="2628900" y="3286125"/>
                <a:chExt cx="1914525" cy="209550"/>
              </a:xfrm>
            </p:grpSpPr>
            <p:sp>
              <p:nvSpPr>
                <p:cNvPr id="15" name="Rectangle 13"/>
                <p:cNvSpPr>
                  <a:spLocks noChangeArrowheads="1"/>
                </p:cNvSpPr>
                <p:nvPr/>
              </p:nvSpPr>
              <p:spPr bwMode="auto">
                <a:xfrm>
                  <a:off x="2628900" y="3286125"/>
                  <a:ext cx="466725" cy="200025"/>
                </a:xfrm>
                <a:prstGeom prst="rect">
                  <a:avLst/>
                </a:prstGeom>
                <a:noFill/>
                <a:ln w="28575">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16" name="Rectangle 14"/>
                <p:cNvSpPr>
                  <a:spLocks noChangeArrowheads="1"/>
                </p:cNvSpPr>
                <p:nvPr/>
              </p:nvSpPr>
              <p:spPr bwMode="auto">
                <a:xfrm>
                  <a:off x="4076700" y="3295650"/>
                  <a:ext cx="466725" cy="200025"/>
                </a:xfrm>
                <a:prstGeom prst="rect">
                  <a:avLst/>
                </a:prstGeom>
                <a:noFill/>
                <a:ln w="28575">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pSp>
          <p:grpSp>
            <p:nvGrpSpPr>
              <p:cNvPr id="12" name="Group 15"/>
              <p:cNvGrpSpPr>
                <a:grpSpLocks/>
              </p:cNvGrpSpPr>
              <p:nvPr/>
            </p:nvGrpSpPr>
            <p:grpSpPr bwMode="auto">
              <a:xfrm>
                <a:off x="2628900" y="4657725"/>
                <a:ext cx="1914525" cy="209550"/>
                <a:chOff x="2628900" y="3286125"/>
                <a:chExt cx="1914525" cy="209550"/>
              </a:xfrm>
            </p:grpSpPr>
            <p:sp>
              <p:nvSpPr>
                <p:cNvPr id="13" name="Rectangle 16"/>
                <p:cNvSpPr>
                  <a:spLocks noChangeArrowheads="1"/>
                </p:cNvSpPr>
                <p:nvPr/>
              </p:nvSpPr>
              <p:spPr bwMode="auto">
                <a:xfrm>
                  <a:off x="2628900" y="3286125"/>
                  <a:ext cx="466725" cy="200025"/>
                </a:xfrm>
                <a:prstGeom prst="rect">
                  <a:avLst/>
                </a:prstGeom>
                <a:noFill/>
                <a:ln w="28575">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14" name="Rectangle 17"/>
                <p:cNvSpPr>
                  <a:spLocks noChangeArrowheads="1"/>
                </p:cNvSpPr>
                <p:nvPr/>
              </p:nvSpPr>
              <p:spPr bwMode="auto">
                <a:xfrm>
                  <a:off x="4076700" y="3295650"/>
                  <a:ext cx="466725" cy="200025"/>
                </a:xfrm>
                <a:prstGeom prst="rect">
                  <a:avLst/>
                </a:prstGeom>
                <a:noFill/>
                <a:ln w="28575">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pSp>
        </p:grpSp>
        <p:sp>
          <p:nvSpPr>
            <p:cNvPr id="8" name="TextBox 60"/>
            <p:cNvSpPr txBox="1">
              <a:spLocks noChangeArrowheads="1"/>
            </p:cNvSpPr>
            <p:nvPr/>
          </p:nvSpPr>
          <p:spPr bwMode="auto">
            <a:xfrm>
              <a:off x="6438900" y="1981200"/>
              <a:ext cx="235192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MS PGothic" charset="0"/>
                </a:rPr>
                <a:t>LSB-Even Page Sets</a:t>
              </a:r>
            </a:p>
          </p:txBody>
        </p:sp>
      </p:grpSp>
      <p:grpSp>
        <p:nvGrpSpPr>
          <p:cNvPr id="21" name="Group 65"/>
          <p:cNvGrpSpPr>
            <a:grpSpLocks/>
          </p:cNvGrpSpPr>
          <p:nvPr/>
        </p:nvGrpSpPr>
        <p:grpSpPr bwMode="auto">
          <a:xfrm>
            <a:off x="2381250" y="2619375"/>
            <a:ext cx="6319838" cy="2257425"/>
            <a:chOff x="2381250" y="2619375"/>
            <a:chExt cx="6319808" cy="2257425"/>
          </a:xfrm>
        </p:grpSpPr>
        <p:grpSp>
          <p:nvGrpSpPr>
            <p:cNvPr id="22" name="Group 46"/>
            <p:cNvGrpSpPr>
              <a:grpSpLocks/>
            </p:cNvGrpSpPr>
            <p:nvPr/>
          </p:nvGrpSpPr>
          <p:grpSpPr bwMode="auto">
            <a:xfrm>
              <a:off x="2381250" y="2857500"/>
              <a:ext cx="1924050" cy="2019300"/>
              <a:chOff x="2628900" y="2847975"/>
              <a:chExt cx="1924050" cy="2019300"/>
            </a:xfrm>
          </p:grpSpPr>
          <p:grpSp>
            <p:nvGrpSpPr>
              <p:cNvPr id="24" name="Group 18"/>
              <p:cNvGrpSpPr>
                <a:grpSpLocks/>
              </p:cNvGrpSpPr>
              <p:nvPr/>
            </p:nvGrpSpPr>
            <p:grpSpPr bwMode="auto">
              <a:xfrm>
                <a:off x="2638425" y="2847975"/>
                <a:ext cx="1914525" cy="209550"/>
                <a:chOff x="2638425" y="2847975"/>
                <a:chExt cx="1914525" cy="209550"/>
              </a:xfrm>
            </p:grpSpPr>
            <p:sp>
              <p:nvSpPr>
                <p:cNvPr id="34" name="Rectangle 57"/>
                <p:cNvSpPr>
                  <a:spLocks noChangeArrowheads="1"/>
                </p:cNvSpPr>
                <p:nvPr/>
              </p:nvSpPr>
              <p:spPr bwMode="auto">
                <a:xfrm>
                  <a:off x="2638425" y="2847975"/>
                  <a:ext cx="466725" cy="200025"/>
                </a:xfrm>
                <a:prstGeom prst="rect">
                  <a:avLst/>
                </a:prstGeom>
                <a:noFill/>
                <a:ln w="28575">
                  <a:solidFill>
                    <a:srgbClr val="FF6699"/>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99"/>
                    </a:solidFill>
                    <a:effectLst/>
                    <a:uLnTx/>
                    <a:uFillTx/>
                    <a:latin typeface="Tahoma"/>
                    <a:ea typeface="+mn-ea"/>
                    <a:cs typeface="+mn-cs"/>
                  </a:endParaRPr>
                </a:p>
              </p:txBody>
            </p:sp>
            <p:sp>
              <p:nvSpPr>
                <p:cNvPr id="35" name="Rectangle 58"/>
                <p:cNvSpPr>
                  <a:spLocks noChangeArrowheads="1"/>
                </p:cNvSpPr>
                <p:nvPr/>
              </p:nvSpPr>
              <p:spPr bwMode="auto">
                <a:xfrm>
                  <a:off x="4086225" y="2857500"/>
                  <a:ext cx="466725" cy="200025"/>
                </a:xfrm>
                <a:prstGeom prst="rect">
                  <a:avLst/>
                </a:prstGeom>
                <a:noFill/>
                <a:ln w="28575">
                  <a:solidFill>
                    <a:srgbClr val="FF6699"/>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99"/>
                    </a:solidFill>
                    <a:effectLst/>
                    <a:uLnTx/>
                    <a:uFillTx/>
                    <a:latin typeface="Tahoma"/>
                    <a:ea typeface="+mn-ea"/>
                    <a:cs typeface="+mn-cs"/>
                  </a:endParaRPr>
                </a:p>
              </p:txBody>
            </p:sp>
          </p:grpSp>
          <p:grpSp>
            <p:nvGrpSpPr>
              <p:cNvPr id="25" name="Group 11"/>
              <p:cNvGrpSpPr>
                <a:grpSpLocks/>
              </p:cNvGrpSpPr>
              <p:nvPr/>
            </p:nvGrpSpPr>
            <p:grpSpPr bwMode="auto">
              <a:xfrm>
                <a:off x="2628900" y="3286125"/>
                <a:ext cx="1914525" cy="209550"/>
                <a:chOff x="2628900" y="3286125"/>
                <a:chExt cx="1914525" cy="209550"/>
              </a:xfrm>
            </p:grpSpPr>
            <p:sp>
              <p:nvSpPr>
                <p:cNvPr id="32" name="Rectangle 55"/>
                <p:cNvSpPr>
                  <a:spLocks noChangeArrowheads="1"/>
                </p:cNvSpPr>
                <p:nvPr/>
              </p:nvSpPr>
              <p:spPr bwMode="auto">
                <a:xfrm>
                  <a:off x="2628900" y="3286125"/>
                  <a:ext cx="466725" cy="200025"/>
                </a:xfrm>
                <a:prstGeom prst="rect">
                  <a:avLst/>
                </a:prstGeom>
                <a:noFill/>
                <a:ln w="28575">
                  <a:solidFill>
                    <a:srgbClr val="FF6699"/>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99"/>
                    </a:solidFill>
                    <a:effectLst/>
                    <a:uLnTx/>
                    <a:uFillTx/>
                    <a:latin typeface="Tahoma"/>
                    <a:ea typeface="+mn-ea"/>
                    <a:cs typeface="+mn-cs"/>
                  </a:endParaRPr>
                </a:p>
              </p:txBody>
            </p:sp>
            <p:sp>
              <p:nvSpPr>
                <p:cNvPr id="33" name="Rectangle 56"/>
                <p:cNvSpPr>
                  <a:spLocks noChangeArrowheads="1"/>
                </p:cNvSpPr>
                <p:nvPr/>
              </p:nvSpPr>
              <p:spPr bwMode="auto">
                <a:xfrm>
                  <a:off x="4076700" y="3295650"/>
                  <a:ext cx="466725" cy="200025"/>
                </a:xfrm>
                <a:prstGeom prst="rect">
                  <a:avLst/>
                </a:prstGeom>
                <a:noFill/>
                <a:ln w="28575">
                  <a:solidFill>
                    <a:srgbClr val="FF6699"/>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99"/>
                    </a:solidFill>
                    <a:effectLst/>
                    <a:uLnTx/>
                    <a:uFillTx/>
                    <a:latin typeface="Tahoma"/>
                    <a:ea typeface="+mn-ea"/>
                    <a:cs typeface="+mn-cs"/>
                  </a:endParaRPr>
                </a:p>
              </p:txBody>
            </p:sp>
          </p:grpSp>
          <p:grpSp>
            <p:nvGrpSpPr>
              <p:cNvPr id="26" name="Group 12"/>
              <p:cNvGrpSpPr>
                <a:grpSpLocks/>
              </p:cNvGrpSpPr>
              <p:nvPr/>
            </p:nvGrpSpPr>
            <p:grpSpPr bwMode="auto">
              <a:xfrm>
                <a:off x="2638425" y="4229100"/>
                <a:ext cx="1914525" cy="209550"/>
                <a:chOff x="2628900" y="3286125"/>
                <a:chExt cx="1914525" cy="209550"/>
              </a:xfrm>
            </p:grpSpPr>
            <p:sp>
              <p:nvSpPr>
                <p:cNvPr id="30" name="Rectangle 53"/>
                <p:cNvSpPr>
                  <a:spLocks noChangeArrowheads="1"/>
                </p:cNvSpPr>
                <p:nvPr/>
              </p:nvSpPr>
              <p:spPr bwMode="auto">
                <a:xfrm>
                  <a:off x="2628900" y="3286125"/>
                  <a:ext cx="466725" cy="200025"/>
                </a:xfrm>
                <a:prstGeom prst="rect">
                  <a:avLst/>
                </a:prstGeom>
                <a:noFill/>
                <a:ln w="28575">
                  <a:solidFill>
                    <a:srgbClr val="FF6699"/>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99"/>
                    </a:solidFill>
                    <a:effectLst/>
                    <a:uLnTx/>
                    <a:uFillTx/>
                    <a:latin typeface="Tahoma"/>
                    <a:ea typeface="+mn-ea"/>
                    <a:cs typeface="+mn-cs"/>
                  </a:endParaRPr>
                </a:p>
              </p:txBody>
            </p:sp>
            <p:sp>
              <p:nvSpPr>
                <p:cNvPr id="31" name="Rectangle 54"/>
                <p:cNvSpPr>
                  <a:spLocks noChangeArrowheads="1"/>
                </p:cNvSpPr>
                <p:nvPr/>
              </p:nvSpPr>
              <p:spPr bwMode="auto">
                <a:xfrm>
                  <a:off x="4076700" y="3295650"/>
                  <a:ext cx="466725" cy="200025"/>
                </a:xfrm>
                <a:prstGeom prst="rect">
                  <a:avLst/>
                </a:prstGeom>
                <a:noFill/>
                <a:ln w="28575">
                  <a:solidFill>
                    <a:srgbClr val="FF6699"/>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99"/>
                    </a:solidFill>
                    <a:effectLst/>
                    <a:uLnTx/>
                    <a:uFillTx/>
                    <a:latin typeface="Tahoma"/>
                    <a:ea typeface="+mn-ea"/>
                    <a:cs typeface="+mn-cs"/>
                  </a:endParaRPr>
                </a:p>
              </p:txBody>
            </p:sp>
          </p:grpSp>
          <p:grpSp>
            <p:nvGrpSpPr>
              <p:cNvPr id="27" name="Group 15"/>
              <p:cNvGrpSpPr>
                <a:grpSpLocks/>
              </p:cNvGrpSpPr>
              <p:nvPr/>
            </p:nvGrpSpPr>
            <p:grpSpPr bwMode="auto">
              <a:xfrm>
                <a:off x="2628900" y="4657725"/>
                <a:ext cx="1914525" cy="209550"/>
                <a:chOff x="2628900" y="3286125"/>
                <a:chExt cx="1914525" cy="209550"/>
              </a:xfrm>
            </p:grpSpPr>
            <p:sp>
              <p:nvSpPr>
                <p:cNvPr id="28" name="Rectangle 51"/>
                <p:cNvSpPr>
                  <a:spLocks noChangeArrowheads="1"/>
                </p:cNvSpPr>
                <p:nvPr/>
              </p:nvSpPr>
              <p:spPr bwMode="auto">
                <a:xfrm>
                  <a:off x="2628900" y="3286125"/>
                  <a:ext cx="466725" cy="200025"/>
                </a:xfrm>
                <a:prstGeom prst="rect">
                  <a:avLst/>
                </a:prstGeom>
                <a:noFill/>
                <a:ln w="28575">
                  <a:solidFill>
                    <a:srgbClr val="FF6699"/>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99"/>
                    </a:solidFill>
                    <a:effectLst/>
                    <a:uLnTx/>
                    <a:uFillTx/>
                    <a:latin typeface="Tahoma"/>
                    <a:ea typeface="+mn-ea"/>
                    <a:cs typeface="+mn-cs"/>
                  </a:endParaRPr>
                </a:p>
              </p:txBody>
            </p:sp>
            <p:sp>
              <p:nvSpPr>
                <p:cNvPr id="29" name="Rectangle 52"/>
                <p:cNvSpPr>
                  <a:spLocks noChangeArrowheads="1"/>
                </p:cNvSpPr>
                <p:nvPr/>
              </p:nvSpPr>
              <p:spPr bwMode="auto">
                <a:xfrm>
                  <a:off x="4076700" y="3295650"/>
                  <a:ext cx="466725" cy="200025"/>
                </a:xfrm>
                <a:prstGeom prst="rect">
                  <a:avLst/>
                </a:prstGeom>
                <a:noFill/>
                <a:ln w="28575">
                  <a:solidFill>
                    <a:srgbClr val="FF6699"/>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6699"/>
                    </a:solidFill>
                    <a:effectLst/>
                    <a:uLnTx/>
                    <a:uFillTx/>
                    <a:latin typeface="Tahoma"/>
                    <a:ea typeface="+mn-ea"/>
                    <a:cs typeface="+mn-cs"/>
                  </a:endParaRPr>
                </a:p>
              </p:txBody>
            </p:sp>
          </p:grpSp>
        </p:grpSp>
        <p:sp>
          <p:nvSpPr>
            <p:cNvPr id="23" name="TextBox 61"/>
            <p:cNvSpPr txBox="1">
              <a:spLocks noChangeArrowheads="1"/>
            </p:cNvSpPr>
            <p:nvPr/>
          </p:nvSpPr>
          <p:spPr bwMode="auto">
            <a:xfrm>
              <a:off x="6438900" y="2619375"/>
              <a:ext cx="226215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6699"/>
                  </a:solidFill>
                  <a:effectLst/>
                  <a:uLnTx/>
                  <a:uFillTx/>
                  <a:latin typeface="Arial" charset="0"/>
                  <a:ea typeface="MS PGothic" charset="0"/>
                </a:rPr>
                <a:t>LSB-Odd Page Sets</a:t>
              </a:r>
            </a:p>
          </p:txBody>
        </p:sp>
      </p:grpSp>
      <p:grpSp>
        <p:nvGrpSpPr>
          <p:cNvPr id="36" name="Group 66"/>
          <p:cNvGrpSpPr>
            <a:grpSpLocks/>
          </p:cNvGrpSpPr>
          <p:nvPr/>
        </p:nvGrpSpPr>
        <p:grpSpPr bwMode="auto">
          <a:xfrm>
            <a:off x="1647825" y="2609850"/>
            <a:ext cx="7226300" cy="2019300"/>
            <a:chOff x="1647825" y="2609850"/>
            <a:chExt cx="7226171" cy="2019300"/>
          </a:xfrm>
        </p:grpSpPr>
        <p:grpSp>
          <p:nvGrpSpPr>
            <p:cNvPr id="37" name="Group 20"/>
            <p:cNvGrpSpPr>
              <a:grpSpLocks/>
            </p:cNvGrpSpPr>
            <p:nvPr/>
          </p:nvGrpSpPr>
          <p:grpSpPr bwMode="auto">
            <a:xfrm>
              <a:off x="1647825" y="2609850"/>
              <a:ext cx="1924050" cy="2019300"/>
              <a:chOff x="2628900" y="2847975"/>
              <a:chExt cx="1924050" cy="2019300"/>
            </a:xfrm>
          </p:grpSpPr>
          <p:grpSp>
            <p:nvGrpSpPr>
              <p:cNvPr id="39" name="Group 18"/>
              <p:cNvGrpSpPr>
                <a:grpSpLocks/>
              </p:cNvGrpSpPr>
              <p:nvPr/>
            </p:nvGrpSpPr>
            <p:grpSpPr bwMode="auto">
              <a:xfrm>
                <a:off x="2638425" y="2847975"/>
                <a:ext cx="1914525" cy="209550"/>
                <a:chOff x="2638425" y="2847975"/>
                <a:chExt cx="1914525" cy="209550"/>
              </a:xfrm>
            </p:grpSpPr>
            <p:sp>
              <p:nvSpPr>
                <p:cNvPr id="49" name="Rectangle 31"/>
                <p:cNvSpPr>
                  <a:spLocks noChangeArrowheads="1"/>
                </p:cNvSpPr>
                <p:nvPr/>
              </p:nvSpPr>
              <p:spPr bwMode="auto">
                <a:xfrm>
                  <a:off x="2638425" y="2847975"/>
                  <a:ext cx="466725" cy="200025"/>
                </a:xfrm>
                <a:prstGeom prst="rect">
                  <a:avLst/>
                </a:prstGeom>
                <a:noFill/>
                <a:ln w="28575">
                  <a:solidFill>
                    <a:srgbClr val="0000FF"/>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50" name="Rectangle 32"/>
                <p:cNvSpPr>
                  <a:spLocks noChangeArrowheads="1"/>
                </p:cNvSpPr>
                <p:nvPr/>
              </p:nvSpPr>
              <p:spPr bwMode="auto">
                <a:xfrm>
                  <a:off x="4086225" y="2857500"/>
                  <a:ext cx="466725" cy="200025"/>
                </a:xfrm>
                <a:prstGeom prst="rect">
                  <a:avLst/>
                </a:prstGeom>
                <a:noFill/>
                <a:ln w="28575">
                  <a:solidFill>
                    <a:srgbClr val="0000FF"/>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pSp>
          <p:grpSp>
            <p:nvGrpSpPr>
              <p:cNvPr id="40" name="Group 11"/>
              <p:cNvGrpSpPr>
                <a:grpSpLocks/>
              </p:cNvGrpSpPr>
              <p:nvPr/>
            </p:nvGrpSpPr>
            <p:grpSpPr bwMode="auto">
              <a:xfrm>
                <a:off x="2628900" y="3286125"/>
                <a:ext cx="1914525" cy="209550"/>
                <a:chOff x="2628900" y="3286125"/>
                <a:chExt cx="1914525" cy="209550"/>
              </a:xfrm>
            </p:grpSpPr>
            <p:sp>
              <p:nvSpPr>
                <p:cNvPr id="47" name="Rectangle 29"/>
                <p:cNvSpPr>
                  <a:spLocks noChangeArrowheads="1"/>
                </p:cNvSpPr>
                <p:nvPr/>
              </p:nvSpPr>
              <p:spPr bwMode="auto">
                <a:xfrm>
                  <a:off x="2628900" y="3286125"/>
                  <a:ext cx="466725" cy="200025"/>
                </a:xfrm>
                <a:prstGeom prst="rect">
                  <a:avLst/>
                </a:prstGeom>
                <a:noFill/>
                <a:ln w="28575">
                  <a:solidFill>
                    <a:srgbClr val="0000FF"/>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48" name="Rectangle 30"/>
                <p:cNvSpPr>
                  <a:spLocks noChangeArrowheads="1"/>
                </p:cNvSpPr>
                <p:nvPr/>
              </p:nvSpPr>
              <p:spPr bwMode="auto">
                <a:xfrm>
                  <a:off x="4076700" y="3295650"/>
                  <a:ext cx="466725" cy="200025"/>
                </a:xfrm>
                <a:prstGeom prst="rect">
                  <a:avLst/>
                </a:prstGeom>
                <a:noFill/>
                <a:ln w="28575">
                  <a:solidFill>
                    <a:srgbClr val="0000FF"/>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pSp>
          <p:grpSp>
            <p:nvGrpSpPr>
              <p:cNvPr id="41" name="Group 12"/>
              <p:cNvGrpSpPr>
                <a:grpSpLocks/>
              </p:cNvGrpSpPr>
              <p:nvPr/>
            </p:nvGrpSpPr>
            <p:grpSpPr bwMode="auto">
              <a:xfrm>
                <a:off x="2638425" y="4229100"/>
                <a:ext cx="1914525" cy="209550"/>
                <a:chOff x="2628900" y="3286125"/>
                <a:chExt cx="1914525" cy="209550"/>
              </a:xfrm>
            </p:grpSpPr>
            <p:sp>
              <p:nvSpPr>
                <p:cNvPr id="45" name="Rectangle 27"/>
                <p:cNvSpPr>
                  <a:spLocks noChangeArrowheads="1"/>
                </p:cNvSpPr>
                <p:nvPr/>
              </p:nvSpPr>
              <p:spPr bwMode="auto">
                <a:xfrm>
                  <a:off x="2628900" y="3286125"/>
                  <a:ext cx="466725" cy="200025"/>
                </a:xfrm>
                <a:prstGeom prst="rect">
                  <a:avLst/>
                </a:prstGeom>
                <a:noFill/>
                <a:ln w="28575">
                  <a:solidFill>
                    <a:srgbClr val="0000FF"/>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46" name="Rectangle 28"/>
                <p:cNvSpPr>
                  <a:spLocks noChangeArrowheads="1"/>
                </p:cNvSpPr>
                <p:nvPr/>
              </p:nvSpPr>
              <p:spPr bwMode="auto">
                <a:xfrm>
                  <a:off x="4076700" y="3295650"/>
                  <a:ext cx="466725" cy="200025"/>
                </a:xfrm>
                <a:prstGeom prst="rect">
                  <a:avLst/>
                </a:prstGeom>
                <a:noFill/>
                <a:ln w="28575">
                  <a:solidFill>
                    <a:srgbClr val="0000FF"/>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pSp>
          <p:grpSp>
            <p:nvGrpSpPr>
              <p:cNvPr id="42" name="Group 15"/>
              <p:cNvGrpSpPr>
                <a:grpSpLocks/>
              </p:cNvGrpSpPr>
              <p:nvPr/>
            </p:nvGrpSpPr>
            <p:grpSpPr bwMode="auto">
              <a:xfrm>
                <a:off x="2628900" y="4657725"/>
                <a:ext cx="1914525" cy="209550"/>
                <a:chOff x="2628900" y="3286125"/>
                <a:chExt cx="1914525" cy="209550"/>
              </a:xfrm>
            </p:grpSpPr>
            <p:sp>
              <p:nvSpPr>
                <p:cNvPr id="43" name="Rectangle 25"/>
                <p:cNvSpPr>
                  <a:spLocks noChangeArrowheads="1"/>
                </p:cNvSpPr>
                <p:nvPr/>
              </p:nvSpPr>
              <p:spPr bwMode="auto">
                <a:xfrm>
                  <a:off x="2628900" y="3286125"/>
                  <a:ext cx="466725" cy="200025"/>
                </a:xfrm>
                <a:prstGeom prst="rect">
                  <a:avLst/>
                </a:prstGeom>
                <a:noFill/>
                <a:ln w="28575">
                  <a:solidFill>
                    <a:srgbClr val="0000FF"/>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44" name="Rectangle 26"/>
                <p:cNvSpPr>
                  <a:spLocks noChangeArrowheads="1"/>
                </p:cNvSpPr>
                <p:nvPr/>
              </p:nvSpPr>
              <p:spPr bwMode="auto">
                <a:xfrm>
                  <a:off x="4076700" y="3295650"/>
                  <a:ext cx="466725" cy="200025"/>
                </a:xfrm>
                <a:prstGeom prst="rect">
                  <a:avLst/>
                </a:prstGeom>
                <a:noFill/>
                <a:ln w="28575">
                  <a:solidFill>
                    <a:srgbClr val="0000FF"/>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pSp>
        </p:grpSp>
        <p:sp>
          <p:nvSpPr>
            <p:cNvPr id="38" name="TextBox 62"/>
            <p:cNvSpPr txBox="1">
              <a:spLocks noChangeArrowheads="1"/>
            </p:cNvSpPr>
            <p:nvPr/>
          </p:nvSpPr>
          <p:spPr bwMode="auto">
            <a:xfrm>
              <a:off x="6457950" y="3257550"/>
              <a:ext cx="241604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MS PGothic" charset="0"/>
                </a:rPr>
                <a:t>MSB-Even Page Sets</a:t>
              </a:r>
            </a:p>
          </p:txBody>
        </p:sp>
      </p:grpSp>
      <p:grpSp>
        <p:nvGrpSpPr>
          <p:cNvPr id="51" name="Group 67"/>
          <p:cNvGrpSpPr>
            <a:grpSpLocks/>
          </p:cNvGrpSpPr>
          <p:nvPr/>
        </p:nvGrpSpPr>
        <p:grpSpPr bwMode="auto">
          <a:xfrm>
            <a:off x="2381250" y="2619375"/>
            <a:ext cx="6411913" cy="2019300"/>
            <a:chOff x="2381250" y="2619375"/>
            <a:chExt cx="6412503" cy="2019300"/>
          </a:xfrm>
        </p:grpSpPr>
        <p:grpSp>
          <p:nvGrpSpPr>
            <p:cNvPr id="52" name="Group 33"/>
            <p:cNvGrpSpPr>
              <a:grpSpLocks/>
            </p:cNvGrpSpPr>
            <p:nvPr/>
          </p:nvGrpSpPr>
          <p:grpSpPr bwMode="auto">
            <a:xfrm>
              <a:off x="2381250" y="2619375"/>
              <a:ext cx="1924050" cy="2019300"/>
              <a:chOff x="2628900" y="2847975"/>
              <a:chExt cx="1924050" cy="2019300"/>
            </a:xfrm>
          </p:grpSpPr>
          <p:grpSp>
            <p:nvGrpSpPr>
              <p:cNvPr id="54" name="Group 18"/>
              <p:cNvGrpSpPr>
                <a:grpSpLocks/>
              </p:cNvGrpSpPr>
              <p:nvPr/>
            </p:nvGrpSpPr>
            <p:grpSpPr bwMode="auto">
              <a:xfrm>
                <a:off x="2638425" y="2847975"/>
                <a:ext cx="1914525" cy="209550"/>
                <a:chOff x="2638425" y="2847975"/>
                <a:chExt cx="1914525" cy="209550"/>
              </a:xfrm>
            </p:grpSpPr>
            <p:sp>
              <p:nvSpPr>
                <p:cNvPr id="64" name="Rectangle 44"/>
                <p:cNvSpPr>
                  <a:spLocks noChangeArrowheads="1"/>
                </p:cNvSpPr>
                <p:nvPr/>
              </p:nvSpPr>
              <p:spPr bwMode="auto">
                <a:xfrm>
                  <a:off x="2638425" y="2847975"/>
                  <a:ext cx="466725" cy="200025"/>
                </a:xfrm>
                <a:prstGeom prst="rect">
                  <a:avLst/>
                </a:prstGeom>
                <a:noFill/>
                <a:ln w="28575">
                  <a:solidFill>
                    <a:srgbClr val="8A69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65" name="Rectangle 45"/>
                <p:cNvSpPr>
                  <a:spLocks noChangeArrowheads="1"/>
                </p:cNvSpPr>
                <p:nvPr/>
              </p:nvSpPr>
              <p:spPr bwMode="auto">
                <a:xfrm>
                  <a:off x="4086225" y="2857500"/>
                  <a:ext cx="466725" cy="200025"/>
                </a:xfrm>
                <a:prstGeom prst="rect">
                  <a:avLst/>
                </a:prstGeom>
                <a:noFill/>
                <a:ln w="28575">
                  <a:solidFill>
                    <a:srgbClr val="8A69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pSp>
          <p:grpSp>
            <p:nvGrpSpPr>
              <p:cNvPr id="55" name="Group 11"/>
              <p:cNvGrpSpPr>
                <a:grpSpLocks/>
              </p:cNvGrpSpPr>
              <p:nvPr/>
            </p:nvGrpSpPr>
            <p:grpSpPr bwMode="auto">
              <a:xfrm>
                <a:off x="2628900" y="3286125"/>
                <a:ext cx="1914525" cy="209550"/>
                <a:chOff x="2628900" y="3286125"/>
                <a:chExt cx="1914525" cy="209550"/>
              </a:xfrm>
            </p:grpSpPr>
            <p:sp>
              <p:nvSpPr>
                <p:cNvPr id="62" name="Rectangle 42"/>
                <p:cNvSpPr>
                  <a:spLocks noChangeArrowheads="1"/>
                </p:cNvSpPr>
                <p:nvPr/>
              </p:nvSpPr>
              <p:spPr bwMode="auto">
                <a:xfrm>
                  <a:off x="2628900" y="3286125"/>
                  <a:ext cx="466725" cy="200025"/>
                </a:xfrm>
                <a:prstGeom prst="rect">
                  <a:avLst/>
                </a:prstGeom>
                <a:noFill/>
                <a:ln w="28575">
                  <a:solidFill>
                    <a:srgbClr val="8A69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63" name="Rectangle 43"/>
                <p:cNvSpPr>
                  <a:spLocks noChangeArrowheads="1"/>
                </p:cNvSpPr>
                <p:nvPr/>
              </p:nvSpPr>
              <p:spPr bwMode="auto">
                <a:xfrm>
                  <a:off x="4076700" y="3295650"/>
                  <a:ext cx="466725" cy="200025"/>
                </a:xfrm>
                <a:prstGeom prst="rect">
                  <a:avLst/>
                </a:prstGeom>
                <a:noFill/>
                <a:ln w="28575">
                  <a:solidFill>
                    <a:srgbClr val="8A69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pSp>
          <p:grpSp>
            <p:nvGrpSpPr>
              <p:cNvPr id="56" name="Group 12"/>
              <p:cNvGrpSpPr>
                <a:grpSpLocks/>
              </p:cNvGrpSpPr>
              <p:nvPr/>
            </p:nvGrpSpPr>
            <p:grpSpPr bwMode="auto">
              <a:xfrm>
                <a:off x="2638425" y="4229100"/>
                <a:ext cx="1914525" cy="209550"/>
                <a:chOff x="2628900" y="3286125"/>
                <a:chExt cx="1914525" cy="209550"/>
              </a:xfrm>
            </p:grpSpPr>
            <p:sp>
              <p:nvSpPr>
                <p:cNvPr id="60" name="Rectangle 40"/>
                <p:cNvSpPr>
                  <a:spLocks noChangeArrowheads="1"/>
                </p:cNvSpPr>
                <p:nvPr/>
              </p:nvSpPr>
              <p:spPr bwMode="auto">
                <a:xfrm>
                  <a:off x="2628900" y="3286125"/>
                  <a:ext cx="466725" cy="200025"/>
                </a:xfrm>
                <a:prstGeom prst="rect">
                  <a:avLst/>
                </a:prstGeom>
                <a:noFill/>
                <a:ln w="28575">
                  <a:solidFill>
                    <a:srgbClr val="8A69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61" name="Rectangle 41"/>
                <p:cNvSpPr>
                  <a:spLocks noChangeArrowheads="1"/>
                </p:cNvSpPr>
                <p:nvPr/>
              </p:nvSpPr>
              <p:spPr bwMode="auto">
                <a:xfrm>
                  <a:off x="4076700" y="3295650"/>
                  <a:ext cx="466725" cy="200025"/>
                </a:xfrm>
                <a:prstGeom prst="rect">
                  <a:avLst/>
                </a:prstGeom>
                <a:noFill/>
                <a:ln w="28575">
                  <a:solidFill>
                    <a:srgbClr val="8A69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pSp>
          <p:grpSp>
            <p:nvGrpSpPr>
              <p:cNvPr id="57" name="Group 15"/>
              <p:cNvGrpSpPr>
                <a:grpSpLocks/>
              </p:cNvGrpSpPr>
              <p:nvPr/>
            </p:nvGrpSpPr>
            <p:grpSpPr bwMode="auto">
              <a:xfrm>
                <a:off x="2628900" y="4657725"/>
                <a:ext cx="1914525" cy="209550"/>
                <a:chOff x="2628900" y="3286125"/>
                <a:chExt cx="1914525" cy="209550"/>
              </a:xfrm>
            </p:grpSpPr>
            <p:sp>
              <p:nvSpPr>
                <p:cNvPr id="58" name="Rectangle 38"/>
                <p:cNvSpPr>
                  <a:spLocks noChangeArrowheads="1"/>
                </p:cNvSpPr>
                <p:nvPr/>
              </p:nvSpPr>
              <p:spPr bwMode="auto">
                <a:xfrm>
                  <a:off x="2628900" y="3286125"/>
                  <a:ext cx="466725" cy="200025"/>
                </a:xfrm>
                <a:prstGeom prst="rect">
                  <a:avLst/>
                </a:prstGeom>
                <a:noFill/>
                <a:ln w="28575">
                  <a:solidFill>
                    <a:srgbClr val="8A69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59" name="Rectangle 39"/>
                <p:cNvSpPr>
                  <a:spLocks noChangeArrowheads="1"/>
                </p:cNvSpPr>
                <p:nvPr/>
              </p:nvSpPr>
              <p:spPr bwMode="auto">
                <a:xfrm>
                  <a:off x="4076700" y="3295650"/>
                  <a:ext cx="466725" cy="200025"/>
                </a:xfrm>
                <a:prstGeom prst="rect">
                  <a:avLst/>
                </a:prstGeom>
                <a:noFill/>
                <a:ln w="28575">
                  <a:solidFill>
                    <a:srgbClr val="8A69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pSp>
        </p:grpSp>
        <p:sp>
          <p:nvSpPr>
            <p:cNvPr id="53" name="TextBox 63"/>
            <p:cNvSpPr txBox="1">
              <a:spLocks noChangeArrowheads="1"/>
            </p:cNvSpPr>
            <p:nvPr/>
          </p:nvSpPr>
          <p:spPr bwMode="auto">
            <a:xfrm>
              <a:off x="6467475" y="3838575"/>
              <a:ext cx="232627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996600"/>
                  </a:solidFill>
                  <a:effectLst/>
                  <a:uLnTx/>
                  <a:uFillTx/>
                  <a:latin typeface="Arial" charset="0"/>
                  <a:ea typeface="MS PGothic" charset="0"/>
                </a:rPr>
                <a:t>MSB-Odd Page Sets</a:t>
              </a:r>
            </a:p>
          </p:txBody>
        </p:sp>
      </p:grpSp>
    </p:spTree>
    <p:extLst>
      <p:ext uri="{BB962C8B-B14F-4D97-AF65-F5344CB8AC3E}">
        <p14:creationId xmlns:p14="http://schemas.microsoft.com/office/powerpoint/2010/main" val="41594670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linds(horizont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21"/>
                                        </p:tgtEl>
                                      </p:cBhvr>
                                    </p:animEffect>
                                    <p:set>
                                      <p:cBhvr>
                                        <p:cTn id="22" dur="1" fill="hold">
                                          <p:stCondLst>
                                            <p:cond delay="499"/>
                                          </p:stCondLst>
                                        </p:cTn>
                                        <p:tgtEl>
                                          <p:spTgt spid="2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blinds(horizontal)">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36"/>
                                        </p:tgtEl>
                                      </p:cBhvr>
                                    </p:animEffect>
                                    <p:set>
                                      <p:cBhvr>
                                        <p:cTn id="32" dur="1" fill="hold">
                                          <p:stCondLst>
                                            <p:cond delay="499"/>
                                          </p:stCondLst>
                                        </p:cTn>
                                        <p:tgtEl>
                                          <p:spTgt spid="3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blinds(horizontal)">
                                      <p:cBhvr>
                                        <p:cTn id="37" dur="500"/>
                                        <p:tgtEl>
                                          <p:spTgt spid="5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nodeType="clickEffect">
                                  <p:stCondLst>
                                    <p:cond delay="0"/>
                                  </p:stCondLst>
                                  <p:childTnLst>
                                    <p:animEffect transition="out" filter="blinds(horizontal)">
                                      <p:cBhvr>
                                        <p:cTn id="41" dur="500"/>
                                        <p:tgtEl>
                                          <p:spTgt spid="51"/>
                                        </p:tgtEl>
                                      </p:cBhvr>
                                    </p:animEffect>
                                    <p:set>
                                      <p:cBhvr>
                                        <p:cTn id="42" dur="1" fill="hold">
                                          <p:stCondLst>
                                            <p:cond delay="499"/>
                                          </p:stCondLst>
                                        </p:cTn>
                                        <p:tgtEl>
                                          <p:spTgt spid="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Shape 287"/>
          <p:cNvSpPr/>
          <p:nvPr/>
        </p:nvSpPr>
        <p:spPr>
          <a:xfrm>
            <a:off x="2697834" y="1008755"/>
            <a:ext cx="3121662" cy="770181"/>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r">
              <a:defRPr sz="6000" i="1" spc="-59">
                <a:solidFill>
                  <a:srgbClr val="85415F"/>
                </a:solidFill>
                <a:latin typeface="+mj-lt"/>
                <a:ea typeface="+mj-ea"/>
                <a:cs typeface="+mj-cs"/>
                <a:sym typeface="Vista Sans OT Medium"/>
              </a:defRPr>
            </a:lvl1pPr>
          </a:lstStyle>
          <a:p>
            <a:pPr marL="0" marR="0" lvl="0" indent="0" algn="r" defTabSz="914263" rtl="0" eaLnBrk="1" fontAlgn="auto" latinLnBrk="0" hangingPunct="1">
              <a:lnSpc>
                <a:spcPct val="100000"/>
              </a:lnSpc>
              <a:spcBef>
                <a:spcPts val="0"/>
              </a:spcBef>
              <a:spcAft>
                <a:spcPts val="0"/>
              </a:spcAft>
              <a:buClrTx/>
              <a:buSzTx/>
              <a:buFontTx/>
              <a:buNone/>
              <a:tabLst/>
              <a:defRPr sz="1800" i="0" spc="0">
                <a:solidFill>
                  <a:srgbClr val="000000"/>
                </a:solidFill>
              </a:defRPr>
            </a:pPr>
            <a:r>
              <a:rPr kumimoji="0" sz="4500" b="0" i="0" u="none" strike="noStrike" kern="1200" cap="none" spc="-45" normalizeH="0" baseline="0" noProof="0">
                <a:ln>
                  <a:noFill/>
                </a:ln>
                <a:solidFill>
                  <a:srgbClr val="000000"/>
                </a:solidFill>
                <a:effectLst/>
                <a:uLnTx/>
                <a:uFillTx/>
                <a:latin typeface="Garamond"/>
                <a:ea typeface="+mj-ea"/>
                <a:cs typeface="+mj-cs"/>
                <a:sym typeface="Vista Sans OT Medium"/>
              </a:rPr>
              <a:t>bathtub curve</a:t>
            </a:r>
          </a:p>
        </p:txBody>
      </p:sp>
      <p:sp>
        <p:nvSpPr>
          <p:cNvPr id="288" name="Shape 288"/>
          <p:cNvSpPr/>
          <p:nvPr/>
        </p:nvSpPr>
        <p:spPr>
          <a:xfrm>
            <a:off x="517064" y="485013"/>
            <a:ext cx="6261440"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spc="-50">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spc="0"/>
            </a:pPr>
            <a:r>
              <a:rPr kumimoji="0" sz="3800" b="0" i="0" u="none" strike="noStrike" kern="1200" cap="none" spc="-38" normalizeH="0" baseline="0" noProof="0">
                <a:ln>
                  <a:noFill/>
                </a:ln>
                <a:solidFill>
                  <a:srgbClr val="000000"/>
                </a:solidFill>
                <a:effectLst/>
                <a:uLnTx/>
                <a:uFillTx/>
                <a:latin typeface="Tahoma"/>
                <a:ea typeface="ＭＳ Ｐゴシック" panose="020B0600070205080204" pitchFamily="34" charset="-128"/>
                <a:cs typeface="+mn-cs"/>
              </a:rPr>
              <a:t>Storage lifecycle background:</a:t>
            </a:r>
          </a:p>
        </p:txBody>
      </p:sp>
      <p:sp>
        <p:nvSpPr>
          <p:cNvPr id="289" name="Shape 289"/>
          <p:cNvSpPr/>
          <p:nvPr/>
        </p:nvSpPr>
        <p:spPr>
          <a:xfrm>
            <a:off x="1635367" y="1094762"/>
            <a:ext cx="754297"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i="1" spc="-50">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Tahoma"/>
                <a:ea typeface="ＭＳ Ｐゴシック" panose="020B0600070205080204" pitchFamily="34" charset="-128"/>
                <a:cs typeface="+mn-cs"/>
              </a:rPr>
              <a:t>the</a:t>
            </a:r>
          </a:p>
        </p:txBody>
      </p:sp>
      <p:sp>
        <p:nvSpPr>
          <p:cNvPr id="290" name="Shape 290"/>
          <p:cNvSpPr/>
          <p:nvPr/>
        </p:nvSpPr>
        <p:spPr>
          <a:xfrm>
            <a:off x="486824" y="6114677"/>
            <a:ext cx="2922108" cy="402131"/>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nSpc>
                <a:spcPct val="90000"/>
              </a:lnSpc>
              <a:defRPr sz="3000" spc="-29">
                <a:solidFill>
                  <a:srgbClr val="000000"/>
                </a:solidFill>
                <a:latin typeface="Vista Sans OT Light"/>
                <a:ea typeface="Vista Sans OT Light"/>
                <a:cs typeface="Vista Sans OT Light"/>
                <a:sym typeface="Vista Sans OT Light"/>
              </a:defRPr>
            </a:lvl1pPr>
          </a:lstStyle>
          <a:p>
            <a:pPr marL="0" marR="0" lvl="0" indent="0" algn="l" defTabSz="914263" rtl="0" eaLnBrk="1" fontAlgn="auto" latinLnBrk="0" hangingPunct="1">
              <a:lnSpc>
                <a:spcPct val="90000"/>
              </a:lnSpc>
              <a:spcBef>
                <a:spcPts val="0"/>
              </a:spcBef>
              <a:spcAft>
                <a:spcPts val="0"/>
              </a:spcAft>
              <a:buClrTx/>
              <a:buSzTx/>
              <a:buFontTx/>
              <a:buNone/>
              <a:tabLst/>
              <a:defRPr sz="1800" spc="0"/>
            </a:pPr>
            <a:r>
              <a:rPr kumimoji="0" sz="2300" b="0" i="0" u="none" strike="noStrike" kern="1200" cap="none" spc="-22" normalizeH="0" baseline="0" noProof="0">
                <a:ln>
                  <a:noFill/>
                </a:ln>
                <a:solidFill>
                  <a:srgbClr val="000000"/>
                </a:solidFill>
                <a:effectLst/>
                <a:uLnTx/>
                <a:uFillTx/>
                <a:latin typeface="Vista Sans OT Light"/>
                <a:sym typeface="Vista Sans OT Light"/>
              </a:rPr>
              <a:t>[Schroeder+,FAST'07]</a:t>
            </a:r>
          </a:p>
        </p:txBody>
      </p:sp>
      <p:sp>
        <p:nvSpPr>
          <p:cNvPr id="291" name="Shape 291"/>
          <p:cNvSpPr/>
          <p:nvPr/>
        </p:nvSpPr>
        <p:spPr>
          <a:xfrm>
            <a:off x="5847685" y="1094762"/>
            <a:ext cx="3009843"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spc="-50">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spc="0"/>
            </a:pPr>
            <a:r>
              <a:rPr kumimoji="0" sz="3800" b="0" i="0" u="none" strike="noStrike" kern="1200" cap="none" spc="-38" normalizeH="0" baseline="0" noProof="0">
                <a:ln>
                  <a:noFill/>
                </a:ln>
                <a:solidFill>
                  <a:srgbClr val="000000"/>
                </a:solidFill>
                <a:effectLst/>
                <a:uLnTx/>
                <a:uFillTx/>
                <a:latin typeface="Tahoma"/>
                <a:ea typeface="ＭＳ Ｐゴシック" panose="020B0600070205080204" pitchFamily="34" charset="-128"/>
                <a:cs typeface="+mn-cs"/>
              </a:rPr>
              <a:t>for disk drives</a:t>
            </a:r>
          </a:p>
        </p:txBody>
      </p:sp>
      <p:sp>
        <p:nvSpPr>
          <p:cNvPr id="299" name="Shape 299"/>
          <p:cNvSpPr/>
          <p:nvPr/>
        </p:nvSpPr>
        <p:spPr>
          <a:xfrm>
            <a:off x="2266587" y="3458744"/>
            <a:ext cx="774400" cy="1712104"/>
          </a:xfrm>
          <a:custGeom>
            <a:avLst/>
            <a:gdLst/>
            <a:ahLst/>
            <a:cxnLst>
              <a:cxn ang="0">
                <a:pos x="wd2" y="hd2"/>
              </a:cxn>
              <a:cxn ang="5400000">
                <a:pos x="wd2" y="hd2"/>
              </a:cxn>
              <a:cxn ang="10800000">
                <a:pos x="wd2" y="hd2"/>
              </a:cxn>
              <a:cxn ang="16200000">
                <a:pos x="wd2" y="hd2"/>
              </a:cxn>
            </a:cxnLst>
            <a:rect l="0" t="0" r="r" b="b"/>
            <a:pathLst>
              <a:path w="21406" h="21446" extrusionOk="0">
                <a:moveTo>
                  <a:pt x="21406" y="21443"/>
                </a:moveTo>
                <a:cubicBezTo>
                  <a:pt x="6940" y="21600"/>
                  <a:pt x="-194" y="14452"/>
                  <a:pt x="4" y="0"/>
                </a:cubicBezTo>
              </a:path>
            </a:pathLst>
          </a:custGeom>
          <a:ln w="88900">
            <a:solidFill>
              <a:srgbClr val="405F82"/>
            </a:solidFill>
            <a:miter lim="400000"/>
          </a:ln>
        </p:spPr>
        <p:txBody>
          <a:bodyPr lIns="69238" tIns="34619" rIns="69238" bIns="34619"/>
          <a:lstStyle/>
          <a:p>
            <a:pPr marL="0" marR="0" lvl="0" indent="0" algn="l" defTabSz="91426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
        <p:nvSpPr>
          <p:cNvPr id="293" name="Shape 293"/>
          <p:cNvSpPr/>
          <p:nvPr/>
        </p:nvSpPr>
        <p:spPr>
          <a:xfrm>
            <a:off x="3021331" y="5174199"/>
            <a:ext cx="1591003" cy="1"/>
          </a:xfrm>
          <a:prstGeom prst="line">
            <a:avLst/>
          </a:prstGeom>
          <a:ln w="88900">
            <a:solidFill>
              <a:srgbClr val="405F82"/>
            </a:solidFill>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00" name="Shape 300"/>
          <p:cNvSpPr/>
          <p:nvPr/>
        </p:nvSpPr>
        <p:spPr>
          <a:xfrm>
            <a:off x="4404648" y="3485681"/>
            <a:ext cx="2427292" cy="1695257"/>
          </a:xfrm>
          <a:custGeom>
            <a:avLst/>
            <a:gdLst/>
            <a:ahLst/>
            <a:cxnLst>
              <a:cxn ang="0">
                <a:pos x="wd2" y="hd2"/>
              </a:cxn>
              <a:cxn ang="5400000">
                <a:pos x="wd2" y="hd2"/>
              </a:cxn>
              <a:cxn ang="10800000">
                <a:pos x="wd2" y="hd2"/>
              </a:cxn>
              <a:cxn ang="16200000">
                <a:pos x="wd2" y="hd2"/>
              </a:cxn>
            </a:cxnLst>
            <a:rect l="0" t="0" r="r" b="b"/>
            <a:pathLst>
              <a:path w="21600" h="21167" extrusionOk="0">
                <a:moveTo>
                  <a:pt x="0" y="21146"/>
                </a:moveTo>
                <a:cubicBezTo>
                  <a:pt x="11014" y="21600"/>
                  <a:pt x="18214" y="14551"/>
                  <a:pt x="21600" y="0"/>
                </a:cubicBezTo>
              </a:path>
            </a:pathLst>
          </a:custGeom>
          <a:ln w="88900">
            <a:solidFill>
              <a:srgbClr val="405F82"/>
            </a:solidFill>
            <a:miter lim="400000"/>
          </a:ln>
        </p:spPr>
        <p:txBody>
          <a:bodyPr lIns="69238" tIns="34619" rIns="69238" bIns="34619"/>
          <a:lstStyle/>
          <a:p>
            <a:pPr marL="0" marR="0" lvl="0" indent="0" algn="l" defTabSz="91426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
        <p:nvSpPr>
          <p:cNvPr id="295" name="Shape 295"/>
          <p:cNvSpPr/>
          <p:nvPr/>
        </p:nvSpPr>
        <p:spPr>
          <a:xfrm>
            <a:off x="4024635" y="5794138"/>
            <a:ext cx="1099523"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53585F"/>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Usage</a:t>
            </a:r>
          </a:p>
        </p:txBody>
      </p:sp>
      <p:sp>
        <p:nvSpPr>
          <p:cNvPr id="296" name="Shape 296"/>
          <p:cNvSpPr/>
          <p:nvPr/>
        </p:nvSpPr>
        <p:spPr>
          <a:xfrm>
            <a:off x="2043558" y="5546593"/>
            <a:ext cx="5227179" cy="1"/>
          </a:xfrm>
          <a:prstGeom prst="line">
            <a:avLst/>
          </a:prstGeom>
          <a:ln w="127000">
            <a:solidFill>
              <a:srgbClr val="53585F"/>
            </a:solidFill>
            <a:miter lim="400000"/>
            <a:tailEnd type="triangle"/>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297" name="Shape 297"/>
          <p:cNvSpPr/>
          <p:nvPr/>
        </p:nvSpPr>
        <p:spPr>
          <a:xfrm flipV="1">
            <a:off x="2043558" y="2398801"/>
            <a:ext cx="1" cy="3147793"/>
          </a:xfrm>
          <a:prstGeom prst="line">
            <a:avLst/>
          </a:prstGeom>
          <a:ln w="127000">
            <a:solidFill>
              <a:srgbClr val="53585F"/>
            </a:solidFill>
            <a:miter lim="400000"/>
            <a:tailEnd type="triangle"/>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298" name="Shape 298"/>
          <p:cNvSpPr/>
          <p:nvPr/>
        </p:nvSpPr>
        <p:spPr>
          <a:xfrm>
            <a:off x="407972" y="3514510"/>
            <a:ext cx="1378303" cy="916374"/>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r"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0" u="none" strike="noStrike" kern="1200" cap="none" spc="-30" normalizeH="0" baseline="0" noProof="0">
                <a:ln>
                  <a:noFill/>
                </a:ln>
                <a:solidFill>
                  <a:srgbClr val="53585F"/>
                </a:solidFill>
                <a:effectLst/>
                <a:uLnTx/>
                <a:uFillTx/>
                <a:latin typeface="Tahoma"/>
                <a:ea typeface="ＭＳ Ｐゴシック" panose="020B0600070205080204" pitchFamily="34" charset="-128"/>
                <a:cs typeface="+mn-cs"/>
              </a:rPr>
              <a:t>Failure</a:t>
            </a:r>
          </a:p>
          <a:p>
            <a:pPr marL="0" marR="0" lvl="0" indent="0" algn="r"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0" u="none" strike="noStrike" kern="1200" cap="none" spc="-30" normalizeH="0" baseline="0" noProof="0">
                <a:ln>
                  <a:noFill/>
                </a:ln>
                <a:solidFill>
                  <a:srgbClr val="53585F"/>
                </a:solidFill>
                <a:effectLst/>
                <a:uLnTx/>
                <a:uFillTx/>
                <a:latin typeface="Tahoma"/>
                <a:ea typeface="ＭＳ Ｐゴシック" panose="020B0600070205080204" pitchFamily="34" charset="-128"/>
                <a:cs typeface="+mn-cs"/>
              </a:rPr>
              <a:t>rate</a:t>
            </a:r>
          </a:p>
        </p:txBody>
      </p:sp>
    </p:spTree>
    <p:extLst>
      <p:ext uri="{BB962C8B-B14F-4D97-AF65-F5344CB8AC3E}">
        <p14:creationId xmlns:p14="http://schemas.microsoft.com/office/powerpoint/2010/main" val="264834876"/>
      </p:ext>
    </p:extLst>
  </p:cSld>
  <p:clrMapOvr>
    <a:masterClrMapping/>
  </p:clrMapOvr>
  <p:transition spd="med"/>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Shape 302"/>
          <p:cNvSpPr/>
          <p:nvPr/>
        </p:nvSpPr>
        <p:spPr>
          <a:xfrm>
            <a:off x="2697834" y="1008755"/>
            <a:ext cx="3121662" cy="770181"/>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r">
              <a:defRPr sz="6000" i="1" spc="-59">
                <a:solidFill>
                  <a:srgbClr val="85415F"/>
                </a:solidFill>
                <a:latin typeface="+mj-lt"/>
                <a:ea typeface="+mj-ea"/>
                <a:cs typeface="+mj-cs"/>
                <a:sym typeface="Vista Sans OT Medium"/>
              </a:defRPr>
            </a:lvl1pPr>
          </a:lstStyle>
          <a:p>
            <a:pPr marL="0" marR="0" lvl="0" indent="0" algn="r" defTabSz="914263" rtl="0" eaLnBrk="1" fontAlgn="auto" latinLnBrk="0" hangingPunct="1">
              <a:lnSpc>
                <a:spcPct val="100000"/>
              </a:lnSpc>
              <a:spcBef>
                <a:spcPts val="0"/>
              </a:spcBef>
              <a:spcAft>
                <a:spcPts val="0"/>
              </a:spcAft>
              <a:buClrTx/>
              <a:buSzTx/>
              <a:buFontTx/>
              <a:buNone/>
              <a:tabLst/>
              <a:defRPr sz="1800" i="0" spc="0">
                <a:solidFill>
                  <a:srgbClr val="000000"/>
                </a:solidFill>
              </a:defRPr>
            </a:pPr>
            <a:r>
              <a:rPr kumimoji="0" sz="4500" b="0" i="0" u="none" strike="noStrike" kern="1200" cap="none" spc="-45" normalizeH="0" baseline="0" noProof="0">
                <a:ln>
                  <a:noFill/>
                </a:ln>
                <a:solidFill>
                  <a:srgbClr val="000000"/>
                </a:solidFill>
                <a:effectLst/>
                <a:uLnTx/>
                <a:uFillTx/>
                <a:latin typeface="Garamond"/>
                <a:ea typeface="+mj-ea"/>
                <a:cs typeface="+mj-cs"/>
                <a:sym typeface="Vista Sans OT Medium"/>
              </a:rPr>
              <a:t>bathtub curve</a:t>
            </a:r>
          </a:p>
        </p:txBody>
      </p:sp>
      <p:sp>
        <p:nvSpPr>
          <p:cNvPr id="303" name="Shape 303"/>
          <p:cNvSpPr/>
          <p:nvPr/>
        </p:nvSpPr>
        <p:spPr>
          <a:xfrm>
            <a:off x="517064" y="485013"/>
            <a:ext cx="6261440"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spc="-50">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spc="0"/>
            </a:pPr>
            <a:r>
              <a:rPr kumimoji="0" sz="3800" b="0" i="0" u="none" strike="noStrike" kern="1200" cap="none" spc="-38" normalizeH="0" baseline="0" noProof="0">
                <a:ln>
                  <a:noFill/>
                </a:ln>
                <a:solidFill>
                  <a:srgbClr val="000000"/>
                </a:solidFill>
                <a:effectLst/>
                <a:uLnTx/>
                <a:uFillTx/>
                <a:latin typeface="Tahoma"/>
                <a:ea typeface="ＭＳ Ｐゴシック" panose="020B0600070205080204" pitchFamily="34" charset="-128"/>
                <a:cs typeface="+mn-cs"/>
              </a:rPr>
              <a:t>Storage lifecycle background:</a:t>
            </a:r>
          </a:p>
        </p:txBody>
      </p:sp>
      <p:sp>
        <p:nvSpPr>
          <p:cNvPr id="304" name="Shape 304"/>
          <p:cNvSpPr/>
          <p:nvPr/>
        </p:nvSpPr>
        <p:spPr>
          <a:xfrm>
            <a:off x="1635367" y="1094762"/>
            <a:ext cx="754297"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i="1" spc="-50">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Tahoma"/>
                <a:ea typeface="ＭＳ Ｐゴシック" panose="020B0600070205080204" pitchFamily="34" charset="-128"/>
                <a:cs typeface="+mn-cs"/>
              </a:rPr>
              <a:t>the</a:t>
            </a:r>
          </a:p>
        </p:txBody>
      </p:sp>
      <p:sp>
        <p:nvSpPr>
          <p:cNvPr id="305" name="Shape 305"/>
          <p:cNvSpPr/>
          <p:nvPr/>
        </p:nvSpPr>
        <p:spPr>
          <a:xfrm>
            <a:off x="486824" y="6114677"/>
            <a:ext cx="2922108" cy="402131"/>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nSpc>
                <a:spcPct val="90000"/>
              </a:lnSpc>
              <a:defRPr sz="3000" spc="-29">
                <a:solidFill>
                  <a:srgbClr val="000000"/>
                </a:solidFill>
                <a:latin typeface="Vista Sans OT Light"/>
                <a:ea typeface="Vista Sans OT Light"/>
                <a:cs typeface="Vista Sans OT Light"/>
                <a:sym typeface="Vista Sans OT Light"/>
              </a:defRPr>
            </a:lvl1pPr>
          </a:lstStyle>
          <a:p>
            <a:pPr marL="0" marR="0" lvl="0" indent="0" algn="l" defTabSz="914263" rtl="0" eaLnBrk="1" fontAlgn="auto" latinLnBrk="0" hangingPunct="1">
              <a:lnSpc>
                <a:spcPct val="90000"/>
              </a:lnSpc>
              <a:spcBef>
                <a:spcPts val="0"/>
              </a:spcBef>
              <a:spcAft>
                <a:spcPts val="0"/>
              </a:spcAft>
              <a:buClrTx/>
              <a:buSzTx/>
              <a:buFontTx/>
              <a:buNone/>
              <a:tabLst/>
              <a:defRPr sz="1800" spc="0"/>
            </a:pPr>
            <a:r>
              <a:rPr kumimoji="0" sz="2300" b="0" i="0" u="none" strike="noStrike" kern="1200" cap="none" spc="-22" normalizeH="0" baseline="0" noProof="0">
                <a:ln>
                  <a:noFill/>
                </a:ln>
                <a:solidFill>
                  <a:srgbClr val="000000"/>
                </a:solidFill>
                <a:effectLst/>
                <a:uLnTx/>
                <a:uFillTx/>
                <a:latin typeface="Vista Sans OT Light"/>
                <a:sym typeface="Vista Sans OT Light"/>
              </a:rPr>
              <a:t>[Schroeder+,FAST'07]</a:t>
            </a:r>
          </a:p>
        </p:txBody>
      </p:sp>
      <p:sp>
        <p:nvSpPr>
          <p:cNvPr id="306" name="Shape 306"/>
          <p:cNvSpPr/>
          <p:nvPr/>
        </p:nvSpPr>
        <p:spPr>
          <a:xfrm>
            <a:off x="5847685" y="1094762"/>
            <a:ext cx="3009843"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spc="-50">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spc="0"/>
            </a:pPr>
            <a:r>
              <a:rPr kumimoji="0" sz="3800" b="0" i="0" u="none" strike="noStrike" kern="1200" cap="none" spc="-38" normalizeH="0" baseline="0" noProof="0">
                <a:ln>
                  <a:noFill/>
                </a:ln>
                <a:solidFill>
                  <a:srgbClr val="000000"/>
                </a:solidFill>
                <a:effectLst/>
                <a:uLnTx/>
                <a:uFillTx/>
                <a:latin typeface="Tahoma"/>
                <a:ea typeface="ＭＳ Ｐゴシック" panose="020B0600070205080204" pitchFamily="34" charset="-128"/>
                <a:cs typeface="+mn-cs"/>
              </a:rPr>
              <a:t>for disk drives</a:t>
            </a:r>
          </a:p>
        </p:txBody>
      </p:sp>
      <p:sp>
        <p:nvSpPr>
          <p:cNvPr id="317" name="Shape 317"/>
          <p:cNvSpPr/>
          <p:nvPr/>
        </p:nvSpPr>
        <p:spPr>
          <a:xfrm>
            <a:off x="2266587" y="3458744"/>
            <a:ext cx="774400" cy="1712104"/>
          </a:xfrm>
          <a:custGeom>
            <a:avLst/>
            <a:gdLst/>
            <a:ahLst/>
            <a:cxnLst>
              <a:cxn ang="0">
                <a:pos x="wd2" y="hd2"/>
              </a:cxn>
              <a:cxn ang="5400000">
                <a:pos x="wd2" y="hd2"/>
              </a:cxn>
              <a:cxn ang="10800000">
                <a:pos x="wd2" y="hd2"/>
              </a:cxn>
              <a:cxn ang="16200000">
                <a:pos x="wd2" y="hd2"/>
              </a:cxn>
            </a:cxnLst>
            <a:rect l="0" t="0" r="r" b="b"/>
            <a:pathLst>
              <a:path w="21406" h="21446" extrusionOk="0">
                <a:moveTo>
                  <a:pt x="21406" y="21443"/>
                </a:moveTo>
                <a:cubicBezTo>
                  <a:pt x="6940" y="21600"/>
                  <a:pt x="-194" y="14452"/>
                  <a:pt x="4" y="0"/>
                </a:cubicBezTo>
              </a:path>
            </a:pathLst>
          </a:custGeom>
          <a:ln w="88900">
            <a:solidFill>
              <a:srgbClr val="405F82"/>
            </a:solidFill>
            <a:miter lim="400000"/>
          </a:ln>
        </p:spPr>
        <p:txBody>
          <a:bodyPr lIns="69238" tIns="34619" rIns="69238" bIns="34619"/>
          <a:lstStyle/>
          <a:p>
            <a:pPr marL="0" marR="0" lvl="0" indent="0" algn="l" defTabSz="91426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
        <p:nvSpPr>
          <p:cNvPr id="308" name="Shape 308"/>
          <p:cNvSpPr/>
          <p:nvPr/>
        </p:nvSpPr>
        <p:spPr>
          <a:xfrm>
            <a:off x="3021331" y="5174199"/>
            <a:ext cx="1591003" cy="1"/>
          </a:xfrm>
          <a:prstGeom prst="line">
            <a:avLst/>
          </a:prstGeom>
          <a:ln w="88900">
            <a:solidFill>
              <a:srgbClr val="405F82"/>
            </a:solidFill>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09" name="Shape 309"/>
          <p:cNvSpPr/>
          <p:nvPr/>
        </p:nvSpPr>
        <p:spPr>
          <a:xfrm>
            <a:off x="407972" y="3514510"/>
            <a:ext cx="1378303" cy="916374"/>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r"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0" u="none" strike="noStrike" kern="1200" cap="none" spc="-30" normalizeH="0" baseline="0" noProof="0">
                <a:ln>
                  <a:noFill/>
                </a:ln>
                <a:solidFill>
                  <a:srgbClr val="53585F"/>
                </a:solidFill>
                <a:effectLst/>
                <a:uLnTx/>
                <a:uFillTx/>
                <a:latin typeface="Tahoma"/>
                <a:ea typeface="ＭＳ Ｐゴシック" panose="020B0600070205080204" pitchFamily="34" charset="-128"/>
                <a:cs typeface="+mn-cs"/>
              </a:rPr>
              <a:t>Failure</a:t>
            </a:r>
          </a:p>
          <a:p>
            <a:pPr marL="0" marR="0" lvl="0" indent="0" algn="r"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0" u="none" strike="noStrike" kern="1200" cap="none" spc="-30" normalizeH="0" baseline="0" noProof="0">
                <a:ln>
                  <a:noFill/>
                </a:ln>
                <a:solidFill>
                  <a:srgbClr val="53585F"/>
                </a:solidFill>
                <a:effectLst/>
                <a:uLnTx/>
                <a:uFillTx/>
                <a:latin typeface="Tahoma"/>
                <a:ea typeface="ＭＳ Ｐゴシック" panose="020B0600070205080204" pitchFamily="34" charset="-128"/>
                <a:cs typeface="+mn-cs"/>
              </a:rPr>
              <a:t>rate</a:t>
            </a:r>
          </a:p>
        </p:txBody>
      </p:sp>
      <p:sp>
        <p:nvSpPr>
          <p:cNvPr id="310" name="Shape 310"/>
          <p:cNvSpPr/>
          <p:nvPr/>
        </p:nvSpPr>
        <p:spPr>
          <a:xfrm>
            <a:off x="4024635" y="5794138"/>
            <a:ext cx="1099523"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53585F"/>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Usage</a:t>
            </a:r>
          </a:p>
        </p:txBody>
      </p:sp>
      <p:sp>
        <p:nvSpPr>
          <p:cNvPr id="311" name="Shape 311"/>
          <p:cNvSpPr/>
          <p:nvPr/>
        </p:nvSpPr>
        <p:spPr>
          <a:xfrm>
            <a:off x="2043558" y="5546593"/>
            <a:ext cx="5227179" cy="1"/>
          </a:xfrm>
          <a:prstGeom prst="line">
            <a:avLst/>
          </a:prstGeom>
          <a:ln w="127000">
            <a:solidFill>
              <a:srgbClr val="53585F"/>
            </a:solidFill>
            <a:miter lim="400000"/>
            <a:tailEnd type="triangle"/>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12" name="Shape 312"/>
          <p:cNvSpPr/>
          <p:nvPr/>
        </p:nvSpPr>
        <p:spPr>
          <a:xfrm flipV="1">
            <a:off x="2043558" y="2398801"/>
            <a:ext cx="1" cy="3147793"/>
          </a:xfrm>
          <a:prstGeom prst="line">
            <a:avLst/>
          </a:prstGeom>
          <a:ln w="127000">
            <a:solidFill>
              <a:srgbClr val="53585F"/>
            </a:solidFill>
            <a:miter lim="400000"/>
            <a:tailEnd type="triangle"/>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13" name="Shape 313"/>
          <p:cNvSpPr/>
          <p:nvPr/>
        </p:nvSpPr>
        <p:spPr>
          <a:xfrm>
            <a:off x="2300841" y="1947694"/>
            <a:ext cx="1417264" cy="1331873"/>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1" u="none" strike="noStrike" kern="1200" cap="none" spc="-30" normalizeH="0" baseline="0" noProof="0">
                <a:ln>
                  <a:noFill/>
                </a:ln>
                <a:solidFill>
                  <a:srgbClr val="A74545"/>
                </a:solidFill>
                <a:effectLst/>
                <a:uLnTx/>
                <a:uFillTx/>
                <a:latin typeface="Tahoma"/>
                <a:ea typeface="ＭＳ Ｐゴシック" panose="020B0600070205080204" pitchFamily="34" charset="-128"/>
                <a:cs typeface="+mn-cs"/>
              </a:rPr>
              <a:t>Early</a:t>
            </a:r>
            <a:br>
              <a:rPr kumimoji="0" sz="3000" b="1" i="1" u="none" strike="noStrike" kern="1200" cap="none" spc="-30" normalizeH="0" baseline="0" noProof="0">
                <a:ln>
                  <a:noFill/>
                </a:ln>
                <a:solidFill>
                  <a:srgbClr val="A74545"/>
                </a:solidFill>
                <a:effectLst/>
                <a:uLnTx/>
                <a:uFillTx/>
                <a:latin typeface="Tahoma"/>
                <a:ea typeface="ＭＳ Ｐゴシック" panose="020B0600070205080204" pitchFamily="34" charset="-128"/>
                <a:cs typeface="+mn-cs"/>
              </a:rPr>
            </a:br>
            <a:r>
              <a:rPr kumimoji="0" sz="3000" b="1" i="1" u="none" strike="noStrike" kern="1200" cap="none" spc="-30" normalizeH="0" baseline="0" noProof="0">
                <a:ln>
                  <a:noFill/>
                </a:ln>
                <a:solidFill>
                  <a:srgbClr val="A74545"/>
                </a:solidFill>
                <a:effectLst/>
                <a:uLnTx/>
                <a:uFillTx/>
                <a:latin typeface="Tahoma"/>
                <a:ea typeface="ＭＳ Ｐゴシック" panose="020B0600070205080204" pitchFamily="34" charset="-128"/>
                <a:cs typeface="+mn-cs"/>
              </a:rPr>
              <a:t>failure</a:t>
            </a:r>
            <a:br>
              <a:rPr kumimoji="0" sz="3000" b="1" i="1" u="none" strike="noStrike" kern="1200" cap="none" spc="-30" normalizeH="0" baseline="0" noProof="0">
                <a:ln>
                  <a:noFill/>
                </a:ln>
                <a:solidFill>
                  <a:srgbClr val="A74545"/>
                </a:solidFill>
                <a:effectLst/>
                <a:uLnTx/>
                <a:uFillTx/>
                <a:latin typeface="Tahoma"/>
                <a:ea typeface="ＭＳ Ｐゴシック" panose="020B0600070205080204" pitchFamily="34" charset="-128"/>
                <a:cs typeface="+mn-cs"/>
              </a:rPr>
            </a:br>
            <a:r>
              <a:rPr kumimoji="0" sz="3000" b="1" i="1" u="none" strike="noStrike" kern="1200" cap="none" spc="-30" normalizeH="0" baseline="0" noProof="0">
                <a:ln>
                  <a:noFill/>
                </a:ln>
                <a:solidFill>
                  <a:srgbClr val="A74545"/>
                </a:solidFill>
                <a:effectLst/>
                <a:uLnTx/>
                <a:uFillTx/>
                <a:latin typeface="Tahoma"/>
                <a:ea typeface="ＭＳ Ｐゴシック" panose="020B0600070205080204" pitchFamily="34" charset="-128"/>
                <a:cs typeface="+mn-cs"/>
              </a:rPr>
              <a:t>period</a:t>
            </a:r>
          </a:p>
        </p:txBody>
      </p:sp>
      <p:sp>
        <p:nvSpPr>
          <p:cNvPr id="314" name="Shape 314"/>
          <p:cNvSpPr/>
          <p:nvPr/>
        </p:nvSpPr>
        <p:spPr>
          <a:xfrm>
            <a:off x="3771891" y="3875224"/>
            <a:ext cx="2091292" cy="916374"/>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1" u="none" strike="noStrike" kern="1200" cap="none" spc="-30" normalizeH="0" baseline="0" noProof="0">
                <a:ln>
                  <a:noFill/>
                </a:ln>
                <a:solidFill>
                  <a:srgbClr val="3D8382"/>
                </a:solidFill>
                <a:effectLst/>
                <a:uLnTx/>
                <a:uFillTx/>
                <a:latin typeface="Tahoma"/>
                <a:ea typeface="ＭＳ Ｐゴシック" panose="020B0600070205080204" pitchFamily="34" charset="-128"/>
                <a:cs typeface="+mn-cs"/>
              </a:rPr>
              <a:t>Useful life</a:t>
            </a:r>
            <a:br>
              <a:rPr kumimoji="0" sz="3000" b="1" i="1" u="none" strike="noStrike" kern="1200" cap="none" spc="-30" normalizeH="0" baseline="0" noProof="0">
                <a:ln>
                  <a:noFill/>
                </a:ln>
                <a:solidFill>
                  <a:srgbClr val="3D8382"/>
                </a:solidFill>
                <a:effectLst/>
                <a:uLnTx/>
                <a:uFillTx/>
                <a:latin typeface="Tahoma"/>
                <a:ea typeface="ＭＳ Ｐゴシック" panose="020B0600070205080204" pitchFamily="34" charset="-128"/>
                <a:cs typeface="+mn-cs"/>
              </a:rPr>
            </a:br>
            <a:r>
              <a:rPr kumimoji="0" sz="3000" b="1" i="1" u="none" strike="noStrike" kern="1200" cap="none" spc="-30" normalizeH="0" baseline="0" noProof="0">
                <a:ln>
                  <a:noFill/>
                </a:ln>
                <a:solidFill>
                  <a:srgbClr val="3D8382"/>
                </a:solidFill>
                <a:effectLst/>
                <a:uLnTx/>
                <a:uFillTx/>
                <a:latin typeface="Tahoma"/>
                <a:ea typeface="ＭＳ Ｐゴシック" panose="020B0600070205080204" pitchFamily="34" charset="-128"/>
                <a:cs typeface="+mn-cs"/>
              </a:rPr>
              <a:t>period</a:t>
            </a:r>
          </a:p>
        </p:txBody>
      </p:sp>
      <p:sp>
        <p:nvSpPr>
          <p:cNvPr id="315" name="Shape 315"/>
          <p:cNvSpPr/>
          <p:nvPr/>
        </p:nvSpPr>
        <p:spPr>
          <a:xfrm>
            <a:off x="5794081" y="2160152"/>
            <a:ext cx="1830726" cy="916374"/>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1" u="none" strike="noStrike" kern="1200" cap="none" spc="-30" normalizeH="0" baseline="0" noProof="0">
                <a:ln>
                  <a:noFill/>
                </a:ln>
                <a:solidFill>
                  <a:srgbClr val="CB733E"/>
                </a:solidFill>
                <a:effectLst/>
                <a:uLnTx/>
                <a:uFillTx/>
                <a:latin typeface="Tahoma"/>
                <a:ea typeface="ＭＳ Ｐゴシック" panose="020B0600070205080204" pitchFamily="34" charset="-128"/>
                <a:cs typeface="+mn-cs"/>
              </a:rPr>
              <a:t>Wearout</a:t>
            </a:r>
            <a:br>
              <a:rPr kumimoji="0" sz="3000" b="1" i="1" u="none" strike="noStrike" kern="1200" cap="none" spc="-30" normalizeH="0" baseline="0" noProof="0">
                <a:ln>
                  <a:noFill/>
                </a:ln>
                <a:solidFill>
                  <a:srgbClr val="CB733E"/>
                </a:solidFill>
                <a:effectLst/>
                <a:uLnTx/>
                <a:uFillTx/>
                <a:latin typeface="Tahoma"/>
                <a:ea typeface="ＭＳ Ｐゴシック" panose="020B0600070205080204" pitchFamily="34" charset="-128"/>
                <a:cs typeface="+mn-cs"/>
              </a:rPr>
            </a:br>
            <a:r>
              <a:rPr kumimoji="0" sz="3000" b="1" i="1" u="none" strike="noStrike" kern="1200" cap="none" spc="-30" normalizeH="0" baseline="0" noProof="0">
                <a:ln>
                  <a:noFill/>
                </a:ln>
                <a:solidFill>
                  <a:srgbClr val="CB733E"/>
                </a:solidFill>
                <a:effectLst/>
                <a:uLnTx/>
                <a:uFillTx/>
                <a:latin typeface="Tahoma"/>
                <a:ea typeface="ＭＳ Ｐゴシック" panose="020B0600070205080204" pitchFamily="34" charset="-128"/>
                <a:cs typeface="+mn-cs"/>
              </a:rPr>
              <a:t>period</a:t>
            </a:r>
          </a:p>
        </p:txBody>
      </p:sp>
      <p:sp>
        <p:nvSpPr>
          <p:cNvPr id="318" name="Shape 318"/>
          <p:cNvSpPr/>
          <p:nvPr/>
        </p:nvSpPr>
        <p:spPr>
          <a:xfrm>
            <a:off x="4404648" y="3485681"/>
            <a:ext cx="2427292" cy="1695257"/>
          </a:xfrm>
          <a:custGeom>
            <a:avLst/>
            <a:gdLst/>
            <a:ahLst/>
            <a:cxnLst>
              <a:cxn ang="0">
                <a:pos x="wd2" y="hd2"/>
              </a:cxn>
              <a:cxn ang="5400000">
                <a:pos x="wd2" y="hd2"/>
              </a:cxn>
              <a:cxn ang="10800000">
                <a:pos x="wd2" y="hd2"/>
              </a:cxn>
              <a:cxn ang="16200000">
                <a:pos x="wd2" y="hd2"/>
              </a:cxn>
            </a:cxnLst>
            <a:rect l="0" t="0" r="r" b="b"/>
            <a:pathLst>
              <a:path w="21600" h="21167" extrusionOk="0">
                <a:moveTo>
                  <a:pt x="0" y="21146"/>
                </a:moveTo>
                <a:cubicBezTo>
                  <a:pt x="11014" y="21600"/>
                  <a:pt x="18214" y="14551"/>
                  <a:pt x="21600" y="0"/>
                </a:cubicBezTo>
              </a:path>
            </a:pathLst>
          </a:custGeom>
          <a:ln w="88900">
            <a:solidFill>
              <a:srgbClr val="405F82"/>
            </a:solidFill>
            <a:miter lim="400000"/>
          </a:ln>
        </p:spPr>
        <p:txBody>
          <a:bodyPr lIns="69238" tIns="34619" rIns="69238" bIns="34619"/>
          <a:lstStyle/>
          <a:p>
            <a:pPr marL="0" marR="0" lvl="0" indent="0" algn="l" defTabSz="91426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Tree>
    <p:extLst>
      <p:ext uri="{BB962C8B-B14F-4D97-AF65-F5344CB8AC3E}">
        <p14:creationId xmlns:p14="http://schemas.microsoft.com/office/powerpoint/2010/main" val="1699358663"/>
      </p:ext>
    </p:extLst>
  </p:cSld>
  <p:clrMapOvr>
    <a:masterClrMapping/>
  </p:clrMapOvr>
  <p:transition spd="med"/>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 name="Shape 320"/>
          <p:cNvSpPr/>
          <p:nvPr/>
        </p:nvSpPr>
        <p:spPr>
          <a:xfrm>
            <a:off x="2697834" y="1008755"/>
            <a:ext cx="3121662" cy="770181"/>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r">
              <a:defRPr sz="6000" i="1" spc="-59">
                <a:solidFill>
                  <a:srgbClr val="85415F"/>
                </a:solidFill>
                <a:latin typeface="+mj-lt"/>
                <a:ea typeface="+mj-ea"/>
                <a:cs typeface="+mj-cs"/>
                <a:sym typeface="Vista Sans OT Medium"/>
              </a:defRPr>
            </a:lvl1pPr>
          </a:lstStyle>
          <a:p>
            <a:pPr marL="0" marR="0" lvl="0" indent="0" algn="r" defTabSz="914263" rtl="0" eaLnBrk="1" fontAlgn="auto" latinLnBrk="0" hangingPunct="1">
              <a:lnSpc>
                <a:spcPct val="100000"/>
              </a:lnSpc>
              <a:spcBef>
                <a:spcPts val="0"/>
              </a:spcBef>
              <a:spcAft>
                <a:spcPts val="0"/>
              </a:spcAft>
              <a:buClrTx/>
              <a:buSzTx/>
              <a:buFontTx/>
              <a:buNone/>
              <a:tabLst/>
              <a:defRPr sz="1800" i="0" spc="0">
                <a:solidFill>
                  <a:srgbClr val="000000"/>
                </a:solidFill>
              </a:defRPr>
            </a:pPr>
            <a:r>
              <a:rPr kumimoji="0" sz="4500" b="0" i="0" u="none" strike="noStrike" kern="1200" cap="none" spc="-45" normalizeH="0" baseline="0" noProof="0">
                <a:ln>
                  <a:noFill/>
                </a:ln>
                <a:solidFill>
                  <a:srgbClr val="000000"/>
                </a:solidFill>
                <a:effectLst/>
                <a:uLnTx/>
                <a:uFillTx/>
                <a:latin typeface="Garamond"/>
                <a:ea typeface="+mj-ea"/>
                <a:cs typeface="+mj-cs"/>
                <a:sym typeface="Vista Sans OT Medium"/>
              </a:rPr>
              <a:t>bathtub curve</a:t>
            </a:r>
          </a:p>
        </p:txBody>
      </p:sp>
      <p:sp>
        <p:nvSpPr>
          <p:cNvPr id="321" name="Shape 321"/>
          <p:cNvSpPr/>
          <p:nvPr/>
        </p:nvSpPr>
        <p:spPr>
          <a:xfrm>
            <a:off x="517064" y="485013"/>
            <a:ext cx="6261440"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spc="-50">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spc="0"/>
            </a:pPr>
            <a:r>
              <a:rPr kumimoji="0" sz="3800" b="0" i="0" u="none" strike="noStrike" kern="1200" cap="none" spc="-38" normalizeH="0" baseline="0" noProof="0">
                <a:ln>
                  <a:noFill/>
                </a:ln>
                <a:solidFill>
                  <a:srgbClr val="000000"/>
                </a:solidFill>
                <a:effectLst/>
                <a:uLnTx/>
                <a:uFillTx/>
                <a:latin typeface="Tahoma"/>
                <a:ea typeface="ＭＳ Ｐゴシック" panose="020B0600070205080204" pitchFamily="34" charset="-128"/>
                <a:cs typeface="+mn-cs"/>
              </a:rPr>
              <a:t>Storage lifecycle background:</a:t>
            </a:r>
          </a:p>
        </p:txBody>
      </p:sp>
      <p:sp>
        <p:nvSpPr>
          <p:cNvPr id="322" name="Shape 322"/>
          <p:cNvSpPr/>
          <p:nvPr/>
        </p:nvSpPr>
        <p:spPr>
          <a:xfrm>
            <a:off x="1635367" y="1094762"/>
            <a:ext cx="754297"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i="1" spc="-50">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Tahoma"/>
                <a:ea typeface="ＭＳ Ｐゴシック" panose="020B0600070205080204" pitchFamily="34" charset="-128"/>
                <a:cs typeface="+mn-cs"/>
              </a:rPr>
              <a:t>the</a:t>
            </a:r>
          </a:p>
        </p:txBody>
      </p:sp>
      <p:sp>
        <p:nvSpPr>
          <p:cNvPr id="323" name="Shape 323"/>
          <p:cNvSpPr/>
          <p:nvPr/>
        </p:nvSpPr>
        <p:spPr>
          <a:xfrm>
            <a:off x="486824" y="6114677"/>
            <a:ext cx="2922108" cy="402131"/>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nSpc>
                <a:spcPct val="90000"/>
              </a:lnSpc>
              <a:defRPr sz="3000" spc="-29">
                <a:solidFill>
                  <a:srgbClr val="000000"/>
                </a:solidFill>
                <a:latin typeface="Vista Sans OT Light"/>
                <a:ea typeface="Vista Sans OT Light"/>
                <a:cs typeface="Vista Sans OT Light"/>
                <a:sym typeface="Vista Sans OT Light"/>
              </a:defRPr>
            </a:lvl1pPr>
          </a:lstStyle>
          <a:p>
            <a:pPr marL="0" marR="0" lvl="0" indent="0" algn="l" defTabSz="914263" rtl="0" eaLnBrk="1" fontAlgn="auto" latinLnBrk="0" hangingPunct="1">
              <a:lnSpc>
                <a:spcPct val="90000"/>
              </a:lnSpc>
              <a:spcBef>
                <a:spcPts val="0"/>
              </a:spcBef>
              <a:spcAft>
                <a:spcPts val="0"/>
              </a:spcAft>
              <a:buClrTx/>
              <a:buSzTx/>
              <a:buFontTx/>
              <a:buNone/>
              <a:tabLst/>
              <a:defRPr sz="1800" spc="0"/>
            </a:pPr>
            <a:r>
              <a:rPr kumimoji="0" sz="2300" b="0" i="0" u="none" strike="noStrike" kern="1200" cap="none" spc="-22" normalizeH="0" baseline="0" noProof="0">
                <a:ln>
                  <a:noFill/>
                </a:ln>
                <a:solidFill>
                  <a:srgbClr val="000000"/>
                </a:solidFill>
                <a:effectLst/>
                <a:uLnTx/>
                <a:uFillTx/>
                <a:latin typeface="Vista Sans OT Light"/>
                <a:sym typeface="Vista Sans OT Light"/>
              </a:rPr>
              <a:t>[Schroeder+,FAST'07]</a:t>
            </a:r>
          </a:p>
        </p:txBody>
      </p:sp>
      <p:sp>
        <p:nvSpPr>
          <p:cNvPr id="324" name="Shape 324"/>
          <p:cNvSpPr/>
          <p:nvPr/>
        </p:nvSpPr>
        <p:spPr>
          <a:xfrm>
            <a:off x="5847685" y="1094762"/>
            <a:ext cx="3009843"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spc="-50">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spc="0"/>
            </a:pPr>
            <a:r>
              <a:rPr kumimoji="0" sz="3800" b="0" i="0" u="none" strike="noStrike" kern="1200" cap="none" spc="-38" normalizeH="0" baseline="0" noProof="0">
                <a:ln>
                  <a:noFill/>
                </a:ln>
                <a:solidFill>
                  <a:srgbClr val="000000"/>
                </a:solidFill>
                <a:effectLst/>
                <a:uLnTx/>
                <a:uFillTx/>
                <a:latin typeface="Tahoma"/>
                <a:ea typeface="ＭＳ Ｐゴシック" panose="020B0600070205080204" pitchFamily="34" charset="-128"/>
                <a:cs typeface="+mn-cs"/>
              </a:rPr>
              <a:t>for disk drives</a:t>
            </a:r>
          </a:p>
        </p:txBody>
      </p:sp>
      <p:sp>
        <p:nvSpPr>
          <p:cNvPr id="339" name="Shape 339"/>
          <p:cNvSpPr/>
          <p:nvPr/>
        </p:nvSpPr>
        <p:spPr>
          <a:xfrm>
            <a:off x="2266587" y="3458744"/>
            <a:ext cx="774400" cy="1712104"/>
          </a:xfrm>
          <a:custGeom>
            <a:avLst/>
            <a:gdLst/>
            <a:ahLst/>
            <a:cxnLst>
              <a:cxn ang="0">
                <a:pos x="wd2" y="hd2"/>
              </a:cxn>
              <a:cxn ang="5400000">
                <a:pos x="wd2" y="hd2"/>
              </a:cxn>
              <a:cxn ang="10800000">
                <a:pos x="wd2" y="hd2"/>
              </a:cxn>
              <a:cxn ang="16200000">
                <a:pos x="wd2" y="hd2"/>
              </a:cxn>
            </a:cxnLst>
            <a:rect l="0" t="0" r="r" b="b"/>
            <a:pathLst>
              <a:path w="21406" h="21446" extrusionOk="0">
                <a:moveTo>
                  <a:pt x="21406" y="21443"/>
                </a:moveTo>
                <a:cubicBezTo>
                  <a:pt x="6940" y="21600"/>
                  <a:pt x="-194" y="14452"/>
                  <a:pt x="4" y="0"/>
                </a:cubicBezTo>
              </a:path>
            </a:pathLst>
          </a:custGeom>
          <a:ln w="88900">
            <a:solidFill>
              <a:srgbClr val="405F82"/>
            </a:solidFill>
            <a:miter lim="400000"/>
          </a:ln>
        </p:spPr>
        <p:txBody>
          <a:bodyPr lIns="69238" tIns="34619" rIns="69238" bIns="34619"/>
          <a:lstStyle/>
          <a:p>
            <a:pPr marL="0" marR="0" lvl="0" indent="0" algn="l" defTabSz="91426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
        <p:nvSpPr>
          <p:cNvPr id="326" name="Shape 326"/>
          <p:cNvSpPr/>
          <p:nvPr/>
        </p:nvSpPr>
        <p:spPr>
          <a:xfrm>
            <a:off x="3021331" y="5174199"/>
            <a:ext cx="1591003" cy="1"/>
          </a:xfrm>
          <a:prstGeom prst="line">
            <a:avLst/>
          </a:prstGeom>
          <a:ln w="88900">
            <a:solidFill>
              <a:srgbClr val="405F82"/>
            </a:solidFill>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27" name="Shape 327"/>
          <p:cNvSpPr/>
          <p:nvPr/>
        </p:nvSpPr>
        <p:spPr>
          <a:xfrm>
            <a:off x="407972" y="3514510"/>
            <a:ext cx="1378303" cy="916374"/>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r"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0" u="none" strike="noStrike" kern="1200" cap="none" spc="-30" normalizeH="0" baseline="0" noProof="0">
                <a:ln>
                  <a:noFill/>
                </a:ln>
                <a:solidFill>
                  <a:srgbClr val="53585F"/>
                </a:solidFill>
                <a:effectLst/>
                <a:uLnTx/>
                <a:uFillTx/>
                <a:latin typeface="Tahoma"/>
                <a:ea typeface="ＭＳ Ｐゴシック" panose="020B0600070205080204" pitchFamily="34" charset="-128"/>
                <a:cs typeface="+mn-cs"/>
              </a:rPr>
              <a:t>Failure</a:t>
            </a:r>
          </a:p>
          <a:p>
            <a:pPr marL="0" marR="0" lvl="0" indent="0" algn="r"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0" u="none" strike="noStrike" kern="1200" cap="none" spc="-30" normalizeH="0" baseline="0" noProof="0">
                <a:ln>
                  <a:noFill/>
                </a:ln>
                <a:solidFill>
                  <a:srgbClr val="53585F"/>
                </a:solidFill>
                <a:effectLst/>
                <a:uLnTx/>
                <a:uFillTx/>
                <a:latin typeface="Tahoma"/>
                <a:ea typeface="ＭＳ Ｐゴシック" panose="020B0600070205080204" pitchFamily="34" charset="-128"/>
                <a:cs typeface="+mn-cs"/>
              </a:rPr>
              <a:t>rate</a:t>
            </a:r>
          </a:p>
        </p:txBody>
      </p:sp>
      <p:sp>
        <p:nvSpPr>
          <p:cNvPr id="328" name="Shape 328"/>
          <p:cNvSpPr/>
          <p:nvPr/>
        </p:nvSpPr>
        <p:spPr>
          <a:xfrm>
            <a:off x="4024635" y="5794138"/>
            <a:ext cx="1099523"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53585F"/>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Usage</a:t>
            </a:r>
          </a:p>
        </p:txBody>
      </p:sp>
      <p:sp>
        <p:nvSpPr>
          <p:cNvPr id="329" name="Shape 329"/>
          <p:cNvSpPr/>
          <p:nvPr/>
        </p:nvSpPr>
        <p:spPr>
          <a:xfrm>
            <a:off x="2043558" y="5546593"/>
            <a:ext cx="5227179" cy="1"/>
          </a:xfrm>
          <a:prstGeom prst="line">
            <a:avLst/>
          </a:prstGeom>
          <a:ln w="127000">
            <a:solidFill>
              <a:srgbClr val="53585F"/>
            </a:solidFill>
            <a:miter lim="400000"/>
            <a:tailEnd type="triangle"/>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30" name="Shape 330"/>
          <p:cNvSpPr/>
          <p:nvPr/>
        </p:nvSpPr>
        <p:spPr>
          <a:xfrm flipV="1">
            <a:off x="2043558" y="2398801"/>
            <a:ext cx="1" cy="3147793"/>
          </a:xfrm>
          <a:prstGeom prst="line">
            <a:avLst/>
          </a:prstGeom>
          <a:ln w="127000">
            <a:solidFill>
              <a:srgbClr val="53585F"/>
            </a:solidFill>
            <a:miter lim="400000"/>
            <a:tailEnd type="triangle"/>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31" name="Shape 331"/>
          <p:cNvSpPr/>
          <p:nvPr/>
        </p:nvSpPr>
        <p:spPr>
          <a:xfrm>
            <a:off x="2300841" y="1947694"/>
            <a:ext cx="1417264" cy="1331873"/>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1" u="none" strike="noStrike" kern="1200" cap="none" spc="-30" normalizeH="0" baseline="0" noProof="0">
                <a:ln>
                  <a:noFill/>
                </a:ln>
                <a:solidFill>
                  <a:srgbClr val="A74545"/>
                </a:solidFill>
                <a:effectLst/>
                <a:uLnTx/>
                <a:uFillTx/>
                <a:latin typeface="Tahoma"/>
                <a:ea typeface="ＭＳ Ｐゴシック" panose="020B0600070205080204" pitchFamily="34" charset="-128"/>
                <a:cs typeface="+mn-cs"/>
              </a:rPr>
              <a:t>Early</a:t>
            </a:r>
            <a:br>
              <a:rPr kumimoji="0" sz="3000" b="1" i="1" u="none" strike="noStrike" kern="1200" cap="none" spc="-30" normalizeH="0" baseline="0" noProof="0">
                <a:ln>
                  <a:noFill/>
                </a:ln>
                <a:solidFill>
                  <a:srgbClr val="A74545"/>
                </a:solidFill>
                <a:effectLst/>
                <a:uLnTx/>
                <a:uFillTx/>
                <a:latin typeface="Tahoma"/>
                <a:ea typeface="ＭＳ Ｐゴシック" panose="020B0600070205080204" pitchFamily="34" charset="-128"/>
                <a:cs typeface="+mn-cs"/>
              </a:rPr>
            </a:br>
            <a:r>
              <a:rPr kumimoji="0" sz="3000" b="1" i="1" u="none" strike="noStrike" kern="1200" cap="none" spc="-30" normalizeH="0" baseline="0" noProof="0">
                <a:ln>
                  <a:noFill/>
                </a:ln>
                <a:solidFill>
                  <a:srgbClr val="A74545"/>
                </a:solidFill>
                <a:effectLst/>
                <a:uLnTx/>
                <a:uFillTx/>
                <a:latin typeface="Tahoma"/>
                <a:ea typeface="ＭＳ Ｐゴシック" panose="020B0600070205080204" pitchFamily="34" charset="-128"/>
                <a:cs typeface="+mn-cs"/>
              </a:rPr>
              <a:t>failure</a:t>
            </a:r>
            <a:br>
              <a:rPr kumimoji="0" sz="3000" b="1" i="1" u="none" strike="noStrike" kern="1200" cap="none" spc="-30" normalizeH="0" baseline="0" noProof="0">
                <a:ln>
                  <a:noFill/>
                </a:ln>
                <a:solidFill>
                  <a:srgbClr val="A74545"/>
                </a:solidFill>
                <a:effectLst/>
                <a:uLnTx/>
                <a:uFillTx/>
                <a:latin typeface="Tahoma"/>
                <a:ea typeface="ＭＳ Ｐゴシック" panose="020B0600070205080204" pitchFamily="34" charset="-128"/>
                <a:cs typeface="+mn-cs"/>
              </a:rPr>
            </a:br>
            <a:r>
              <a:rPr kumimoji="0" sz="3000" b="1" i="1" u="none" strike="noStrike" kern="1200" cap="none" spc="-30" normalizeH="0" baseline="0" noProof="0">
                <a:ln>
                  <a:noFill/>
                </a:ln>
                <a:solidFill>
                  <a:srgbClr val="A74545"/>
                </a:solidFill>
                <a:effectLst/>
                <a:uLnTx/>
                <a:uFillTx/>
                <a:latin typeface="Tahoma"/>
                <a:ea typeface="ＭＳ Ｐゴシック" panose="020B0600070205080204" pitchFamily="34" charset="-128"/>
                <a:cs typeface="+mn-cs"/>
              </a:rPr>
              <a:t>period</a:t>
            </a:r>
          </a:p>
        </p:txBody>
      </p:sp>
      <p:sp>
        <p:nvSpPr>
          <p:cNvPr id="332" name="Shape 332"/>
          <p:cNvSpPr/>
          <p:nvPr/>
        </p:nvSpPr>
        <p:spPr>
          <a:xfrm>
            <a:off x="3771891" y="3875224"/>
            <a:ext cx="2091292" cy="916374"/>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1" u="none" strike="noStrike" kern="1200" cap="none" spc="-30" normalizeH="0" baseline="0" noProof="0">
                <a:ln>
                  <a:noFill/>
                </a:ln>
                <a:solidFill>
                  <a:srgbClr val="3D8382"/>
                </a:solidFill>
                <a:effectLst/>
                <a:uLnTx/>
                <a:uFillTx/>
                <a:latin typeface="Tahoma"/>
                <a:ea typeface="ＭＳ Ｐゴシック" panose="020B0600070205080204" pitchFamily="34" charset="-128"/>
                <a:cs typeface="+mn-cs"/>
              </a:rPr>
              <a:t>Useful life</a:t>
            </a:r>
            <a:br>
              <a:rPr kumimoji="0" sz="3000" b="1" i="1" u="none" strike="noStrike" kern="1200" cap="none" spc="-30" normalizeH="0" baseline="0" noProof="0">
                <a:ln>
                  <a:noFill/>
                </a:ln>
                <a:solidFill>
                  <a:srgbClr val="3D8382"/>
                </a:solidFill>
                <a:effectLst/>
                <a:uLnTx/>
                <a:uFillTx/>
                <a:latin typeface="Tahoma"/>
                <a:ea typeface="ＭＳ Ｐゴシック" panose="020B0600070205080204" pitchFamily="34" charset="-128"/>
                <a:cs typeface="+mn-cs"/>
              </a:rPr>
            </a:br>
            <a:r>
              <a:rPr kumimoji="0" sz="3000" b="1" i="1" u="none" strike="noStrike" kern="1200" cap="none" spc="-30" normalizeH="0" baseline="0" noProof="0">
                <a:ln>
                  <a:noFill/>
                </a:ln>
                <a:solidFill>
                  <a:srgbClr val="3D8382"/>
                </a:solidFill>
                <a:effectLst/>
                <a:uLnTx/>
                <a:uFillTx/>
                <a:latin typeface="Tahoma"/>
                <a:ea typeface="ＭＳ Ｐゴシック" panose="020B0600070205080204" pitchFamily="34" charset="-128"/>
                <a:cs typeface="+mn-cs"/>
              </a:rPr>
              <a:t>period</a:t>
            </a:r>
          </a:p>
        </p:txBody>
      </p:sp>
      <p:sp>
        <p:nvSpPr>
          <p:cNvPr id="333" name="Shape 333"/>
          <p:cNvSpPr/>
          <p:nvPr/>
        </p:nvSpPr>
        <p:spPr>
          <a:xfrm>
            <a:off x="5794081" y="2160152"/>
            <a:ext cx="1830726" cy="916374"/>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1" u="none" strike="noStrike" kern="1200" cap="none" spc="-30" normalizeH="0" baseline="0" noProof="0">
                <a:ln>
                  <a:noFill/>
                </a:ln>
                <a:solidFill>
                  <a:srgbClr val="CB733E"/>
                </a:solidFill>
                <a:effectLst/>
                <a:uLnTx/>
                <a:uFillTx/>
                <a:latin typeface="Tahoma"/>
                <a:ea typeface="ＭＳ Ｐゴシック" panose="020B0600070205080204" pitchFamily="34" charset="-128"/>
                <a:cs typeface="+mn-cs"/>
              </a:rPr>
              <a:t>Wearout</a:t>
            </a:r>
            <a:br>
              <a:rPr kumimoji="0" sz="3000" b="1" i="1" u="none" strike="noStrike" kern="1200" cap="none" spc="-30" normalizeH="0" baseline="0" noProof="0">
                <a:ln>
                  <a:noFill/>
                </a:ln>
                <a:solidFill>
                  <a:srgbClr val="CB733E"/>
                </a:solidFill>
                <a:effectLst/>
                <a:uLnTx/>
                <a:uFillTx/>
                <a:latin typeface="Tahoma"/>
                <a:ea typeface="ＭＳ Ｐゴシック" panose="020B0600070205080204" pitchFamily="34" charset="-128"/>
                <a:cs typeface="+mn-cs"/>
              </a:rPr>
            </a:br>
            <a:r>
              <a:rPr kumimoji="0" sz="3000" b="1" i="1" u="none" strike="noStrike" kern="1200" cap="none" spc="-30" normalizeH="0" baseline="0" noProof="0">
                <a:ln>
                  <a:noFill/>
                </a:ln>
                <a:solidFill>
                  <a:srgbClr val="CB733E"/>
                </a:solidFill>
                <a:effectLst/>
                <a:uLnTx/>
                <a:uFillTx/>
                <a:latin typeface="Tahoma"/>
                <a:ea typeface="ＭＳ Ｐゴシック" panose="020B0600070205080204" pitchFamily="34" charset="-128"/>
                <a:cs typeface="+mn-cs"/>
              </a:rPr>
              <a:t>period</a:t>
            </a:r>
          </a:p>
        </p:txBody>
      </p:sp>
      <p:sp>
        <p:nvSpPr>
          <p:cNvPr id="340" name="Shape 340"/>
          <p:cNvSpPr/>
          <p:nvPr/>
        </p:nvSpPr>
        <p:spPr>
          <a:xfrm>
            <a:off x="4404648" y="3485681"/>
            <a:ext cx="2427292" cy="1695257"/>
          </a:xfrm>
          <a:custGeom>
            <a:avLst/>
            <a:gdLst/>
            <a:ahLst/>
            <a:cxnLst>
              <a:cxn ang="0">
                <a:pos x="wd2" y="hd2"/>
              </a:cxn>
              <a:cxn ang="5400000">
                <a:pos x="wd2" y="hd2"/>
              </a:cxn>
              <a:cxn ang="10800000">
                <a:pos x="wd2" y="hd2"/>
              </a:cxn>
              <a:cxn ang="16200000">
                <a:pos x="wd2" y="hd2"/>
              </a:cxn>
            </a:cxnLst>
            <a:rect l="0" t="0" r="r" b="b"/>
            <a:pathLst>
              <a:path w="21600" h="21167" extrusionOk="0">
                <a:moveTo>
                  <a:pt x="0" y="21146"/>
                </a:moveTo>
                <a:cubicBezTo>
                  <a:pt x="11014" y="21600"/>
                  <a:pt x="18214" y="14551"/>
                  <a:pt x="21600" y="0"/>
                </a:cubicBezTo>
              </a:path>
            </a:pathLst>
          </a:custGeom>
          <a:ln w="88900">
            <a:solidFill>
              <a:srgbClr val="405F82"/>
            </a:solidFill>
            <a:miter lim="400000"/>
          </a:ln>
        </p:spPr>
        <p:txBody>
          <a:bodyPr lIns="69238" tIns="34619" rIns="69238" bIns="34619"/>
          <a:lstStyle/>
          <a:p>
            <a:pPr marL="0" marR="0" lvl="0" indent="0" algn="l" defTabSz="914263"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
        <p:nvSpPr>
          <p:cNvPr id="335" name="Shape 335"/>
          <p:cNvSpPr/>
          <p:nvPr/>
        </p:nvSpPr>
        <p:spPr>
          <a:xfrm>
            <a:off x="392907" y="553564"/>
            <a:ext cx="8240776" cy="6095177"/>
          </a:xfrm>
          <a:prstGeom prst="rect">
            <a:avLst/>
          </a:prstGeom>
          <a:solidFill>
            <a:srgbClr val="FFFFFF">
              <a:alpha val="80000"/>
            </a:srgbClr>
          </a:solidFill>
          <a:ln w="25400">
            <a:miter lim="400000"/>
          </a:ln>
        </p:spPr>
        <p:txBody>
          <a:bodyPr lIns="0" tIns="0" rIns="0" bIns="0" anchor="ctr"/>
          <a:lstStyle/>
          <a:p>
            <a:pPr marL="0" marR="0" lvl="0" indent="0" algn="ctr" defTabSz="259644" rtl="0" eaLnBrk="1" fontAlgn="auto" latinLnBrk="0" hangingPunct="1">
              <a:lnSpc>
                <a:spcPct val="100000"/>
              </a:lnSpc>
              <a:spcBef>
                <a:spcPts val="0"/>
              </a:spcBef>
              <a:spcAft>
                <a:spcPts val="0"/>
              </a:spcAft>
              <a:buClrTx/>
              <a:buSzTx/>
              <a:buFontTx/>
              <a:buNone/>
              <a:tabLst/>
              <a:defRPr sz="2000" spc="0">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grpSp>
        <p:nvGrpSpPr>
          <p:cNvPr id="338" name="Group 338"/>
          <p:cNvGrpSpPr/>
          <p:nvPr/>
        </p:nvGrpSpPr>
        <p:grpSpPr>
          <a:xfrm>
            <a:off x="1127768" y="2640142"/>
            <a:ext cx="6879535" cy="1922021"/>
            <a:chOff x="-215900" y="-139700"/>
            <a:chExt cx="9784226" cy="2277949"/>
          </a:xfrm>
        </p:grpSpPr>
        <p:sp>
          <p:nvSpPr>
            <p:cNvPr id="337" name="Shape 337"/>
            <p:cNvSpPr/>
            <p:nvPr/>
          </p:nvSpPr>
          <p:spPr>
            <a:xfrm>
              <a:off x="0" y="114070"/>
              <a:ext cx="9352426" cy="1491006"/>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square" lIns="0" tIns="0" rIns="0" bIns="0" numCol="1" anchor="ctr">
              <a:spAutoFit/>
            </a:bodyPr>
            <a:lstStyle>
              <a:lvl1pPr algn="ctr">
                <a:lnSpc>
                  <a:spcPct val="90000"/>
                </a:lnSpc>
                <a:defRPr sz="6000" b="1" i="1" spc="-59">
                  <a:solidFill>
                    <a:srgbClr val="405F82"/>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i="0" spc="0">
                  <a:solidFill>
                    <a:srgbClr val="000000"/>
                  </a:solidFill>
                </a:defRPr>
              </a:pPr>
              <a:r>
                <a:rPr kumimoji="0" sz="4500" b="0" i="0" u="none" strike="noStrike" kern="1200" cap="none" spc="-45" normalizeH="0" baseline="0" noProof="0">
                  <a:ln>
                    <a:noFill/>
                  </a:ln>
                  <a:solidFill>
                    <a:srgbClr val="000000"/>
                  </a:solidFill>
                  <a:effectLst/>
                  <a:uLnTx/>
                  <a:uFillTx/>
                  <a:latin typeface="Tahoma"/>
                  <a:ea typeface="ＭＳ Ｐゴシック" panose="020B0600070205080204" pitchFamily="34" charset="-128"/>
                  <a:cs typeface="+mn-cs"/>
                </a:rPr>
                <a:t>Do SSDs display similar lifecycle periods?</a:t>
              </a:r>
            </a:p>
          </p:txBody>
        </p:sp>
        <p:pic>
          <p:nvPicPr>
            <p:cNvPr id="336" name="Picture 335"/>
            <p:cNvPicPr/>
            <p:nvPr/>
          </p:nvPicPr>
          <p:blipFill>
            <a:blip r:embed="rId2"/>
            <a:stretch>
              <a:fillRect/>
            </a:stretch>
          </p:blipFill>
          <p:spPr>
            <a:xfrm>
              <a:off x="-215900" y="-139700"/>
              <a:ext cx="9784226" cy="2277949"/>
            </a:xfrm>
            <a:prstGeom prst="rect">
              <a:avLst/>
            </a:prstGeom>
            <a:effectLst/>
          </p:spPr>
        </p:pic>
      </p:grpSp>
    </p:spTree>
    <p:extLst>
      <p:ext uri="{BB962C8B-B14F-4D97-AF65-F5344CB8AC3E}">
        <p14:creationId xmlns:p14="http://schemas.microsoft.com/office/powerpoint/2010/main" val="1245418194"/>
      </p:ext>
    </p:extLst>
  </p:cSld>
  <p:clrMapOvr>
    <a:masterClrMapping/>
  </p:clrMapOvr>
  <p:transition spd="med"/>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 name="Shape 342"/>
          <p:cNvSpPr/>
          <p:nvPr/>
        </p:nvSpPr>
        <p:spPr>
          <a:xfrm>
            <a:off x="499205" y="1687533"/>
            <a:ext cx="1001013" cy="770181"/>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6000" i="1" spc="-59">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4500" b="0" i="0" u="none" strike="noStrike" kern="1200" cap="none" spc="-45" normalizeH="0" baseline="0" noProof="0">
                <a:ln>
                  <a:noFill/>
                </a:ln>
                <a:solidFill>
                  <a:srgbClr val="000000"/>
                </a:solidFill>
                <a:effectLst/>
                <a:uLnTx/>
                <a:uFillTx/>
                <a:latin typeface="Tahoma"/>
                <a:ea typeface="ＭＳ Ｐゴシック" panose="020B0600070205080204" pitchFamily="34" charset="-128"/>
                <a:cs typeface="+mn-cs"/>
              </a:rPr>
              <a:t>Use</a:t>
            </a:r>
          </a:p>
        </p:txBody>
      </p:sp>
      <p:sp>
        <p:nvSpPr>
          <p:cNvPr id="343" name="Shape 343"/>
          <p:cNvSpPr/>
          <p:nvPr/>
        </p:nvSpPr>
        <p:spPr>
          <a:xfrm>
            <a:off x="1459071" y="1489413"/>
            <a:ext cx="6882773" cy="101640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8000" b="1" spc="-79">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b="0" spc="0"/>
            </a:pPr>
            <a:r>
              <a:rPr kumimoji="0" sz="6100" b="0" i="0" u="none" strike="noStrike" kern="1200" cap="none" spc="-60" normalizeH="0" baseline="0" noProof="0">
                <a:ln>
                  <a:noFill/>
                </a:ln>
                <a:solidFill>
                  <a:srgbClr val="000000"/>
                </a:solidFill>
                <a:effectLst/>
                <a:uLnTx/>
                <a:uFillTx/>
                <a:latin typeface="Tahoma"/>
                <a:ea typeface="ＭＳ Ｐゴシック" panose="020B0600070205080204" pitchFamily="34" charset="-128"/>
                <a:cs typeface="+mn-cs"/>
              </a:rPr>
              <a:t>data written to flash</a:t>
            </a:r>
          </a:p>
        </p:txBody>
      </p:sp>
      <p:sp>
        <p:nvSpPr>
          <p:cNvPr id="344" name="Shape 344"/>
          <p:cNvSpPr/>
          <p:nvPr/>
        </p:nvSpPr>
        <p:spPr>
          <a:xfrm>
            <a:off x="2929116" y="2334814"/>
            <a:ext cx="6147315" cy="770181"/>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6000" i="1" spc="-59">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4500" b="0" i="0" u="none" strike="noStrike" kern="1200" cap="none" spc="-45" normalizeH="0" baseline="0" noProof="0">
                <a:ln>
                  <a:noFill/>
                </a:ln>
                <a:solidFill>
                  <a:srgbClr val="000000"/>
                </a:solidFill>
                <a:effectLst/>
                <a:uLnTx/>
                <a:uFillTx/>
                <a:latin typeface="Tahoma"/>
                <a:ea typeface="ＭＳ Ｐゴシック" panose="020B0600070205080204" pitchFamily="34" charset="-128"/>
                <a:cs typeface="+mn-cs"/>
              </a:rPr>
              <a:t>to examine SSD lifecycle</a:t>
            </a:r>
          </a:p>
        </p:txBody>
      </p:sp>
      <p:sp>
        <p:nvSpPr>
          <p:cNvPr id="345" name="Shape 345"/>
          <p:cNvSpPr/>
          <p:nvPr/>
        </p:nvSpPr>
        <p:spPr>
          <a:xfrm>
            <a:off x="1646634" y="4090489"/>
            <a:ext cx="6136898" cy="539348"/>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4000" i="1" spc="-39">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(time-independent utilization metric)</a:t>
            </a:r>
          </a:p>
        </p:txBody>
      </p:sp>
    </p:spTree>
    <p:extLst>
      <p:ext uri="{BB962C8B-B14F-4D97-AF65-F5344CB8AC3E}">
        <p14:creationId xmlns:p14="http://schemas.microsoft.com/office/powerpoint/2010/main" val="1918499776"/>
      </p:ext>
    </p:extLst>
  </p:cSld>
  <p:clrMapOvr>
    <a:masterClrMapping/>
  </p:clrMapOvr>
  <p:transition spd="med"/>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9" name="written-AB-nolines.pdf"/>
          <p:cNvPicPr/>
          <p:nvPr/>
        </p:nvPicPr>
        <p:blipFill>
          <a:blip r:embed="rId2"/>
          <a:srcRect t="7148"/>
          <a:stretch>
            <a:fillRect/>
          </a:stretch>
        </p:blipFill>
        <p:spPr>
          <a:xfrm>
            <a:off x="2070453" y="1490775"/>
            <a:ext cx="4494145" cy="5007453"/>
          </a:xfrm>
          <a:prstGeom prst="rect">
            <a:avLst/>
          </a:prstGeom>
          <a:ln w="12700">
            <a:miter lim="400000"/>
          </a:ln>
        </p:spPr>
      </p:pic>
      <p:sp>
        <p:nvSpPr>
          <p:cNvPr id="350" name="Shape 350"/>
          <p:cNvSpPr/>
          <p:nvPr/>
        </p:nvSpPr>
        <p:spPr>
          <a:xfrm>
            <a:off x="2009310" y="708465"/>
            <a:ext cx="2393944"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E4211C"/>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720GB, 1 SSD</a:t>
            </a:r>
          </a:p>
        </p:txBody>
      </p:sp>
      <p:sp>
        <p:nvSpPr>
          <p:cNvPr id="351" name="Shape 351"/>
          <p:cNvSpPr/>
          <p:nvPr/>
        </p:nvSpPr>
        <p:spPr>
          <a:xfrm>
            <a:off x="4674267" y="708465"/>
            <a:ext cx="2561794"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377EB8"/>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720GB, 2 SSDs</a:t>
            </a:r>
          </a:p>
        </p:txBody>
      </p:sp>
      <p:sp>
        <p:nvSpPr>
          <p:cNvPr id="352" name="Shape 352"/>
          <p:cNvSpPr/>
          <p:nvPr/>
        </p:nvSpPr>
        <p:spPr>
          <a:xfrm>
            <a:off x="2759796" y="5374270"/>
            <a:ext cx="3824452" cy="1295155"/>
          </a:xfrm>
          <a:prstGeom prst="rect">
            <a:avLst/>
          </a:prstGeom>
          <a:solidFill>
            <a:srgbClr val="FFFFFF"/>
          </a:solidFill>
          <a:ln w="25400">
            <a:miter lim="400000"/>
          </a:ln>
        </p:spPr>
        <p:txBody>
          <a:bodyPr lIns="0" tIns="0" rIns="0" bIns="0" anchor="ctr"/>
          <a:lstStyle/>
          <a:p>
            <a:pPr marL="0" marR="0" lvl="0" indent="0" algn="ctr" defTabSz="259644" rtl="0" eaLnBrk="1" fontAlgn="auto" latinLnBrk="0" hangingPunct="1">
              <a:lnSpc>
                <a:spcPct val="100000"/>
              </a:lnSpc>
              <a:spcBef>
                <a:spcPts val="0"/>
              </a:spcBef>
              <a:spcAft>
                <a:spcPts val="0"/>
              </a:spcAft>
              <a:buClrTx/>
              <a:buSzTx/>
              <a:buFontTx/>
              <a:buNone/>
              <a:tabLst/>
              <a:defRPr sz="2000" spc="0">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53" name="Shape 353"/>
          <p:cNvSpPr/>
          <p:nvPr/>
        </p:nvSpPr>
        <p:spPr>
          <a:xfrm>
            <a:off x="3243051" y="5296069"/>
            <a:ext cx="283855"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000000"/>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0</a:t>
            </a:r>
          </a:p>
        </p:txBody>
      </p:sp>
      <p:sp>
        <p:nvSpPr>
          <p:cNvPr id="354" name="Shape 354"/>
          <p:cNvSpPr/>
          <p:nvPr/>
        </p:nvSpPr>
        <p:spPr>
          <a:xfrm>
            <a:off x="4206986" y="5296069"/>
            <a:ext cx="490026"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000000"/>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40</a:t>
            </a:r>
          </a:p>
        </p:txBody>
      </p:sp>
      <p:sp>
        <p:nvSpPr>
          <p:cNvPr id="355" name="Shape 355"/>
          <p:cNvSpPr/>
          <p:nvPr/>
        </p:nvSpPr>
        <p:spPr>
          <a:xfrm>
            <a:off x="5307941" y="5296069"/>
            <a:ext cx="490026"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000000"/>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80</a:t>
            </a:r>
          </a:p>
        </p:txBody>
      </p:sp>
      <p:sp>
        <p:nvSpPr>
          <p:cNvPr id="356" name="Shape 356"/>
          <p:cNvSpPr/>
          <p:nvPr/>
        </p:nvSpPr>
        <p:spPr>
          <a:xfrm>
            <a:off x="3396711" y="5964353"/>
            <a:ext cx="2689908" cy="458557"/>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3500" i="1" spc="-35">
                <a:solidFill>
                  <a:srgbClr val="000000"/>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i="0" spc="0"/>
            </a:pPr>
            <a:r>
              <a:rPr kumimoji="0" sz="2700" b="0" i="0" u="none" strike="noStrike" kern="1200" cap="none" spc="-27" normalizeH="0" baseline="0" noProof="0">
                <a:ln>
                  <a:noFill/>
                </a:ln>
                <a:solidFill>
                  <a:srgbClr val="000000"/>
                </a:solidFill>
                <a:effectLst/>
                <a:uLnTx/>
                <a:uFillTx/>
                <a:latin typeface="Tahoma"/>
                <a:ea typeface="ＭＳ Ｐゴシック" panose="020B0600070205080204" pitchFamily="34" charset="-128"/>
                <a:cs typeface="+mn-cs"/>
              </a:rPr>
              <a:t>Data written (TB)</a:t>
            </a:r>
          </a:p>
        </p:txBody>
      </p:sp>
    </p:spTree>
    <p:extLst>
      <p:ext uri="{BB962C8B-B14F-4D97-AF65-F5344CB8AC3E}">
        <p14:creationId xmlns:p14="http://schemas.microsoft.com/office/powerpoint/2010/main" val="451085705"/>
      </p:ext>
    </p:extLst>
  </p:cSld>
  <p:clrMapOvr>
    <a:masterClrMapping/>
  </p:clrMapOvr>
  <p:transition spd="med"/>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 name="written-AB-nolines.pdf"/>
          <p:cNvPicPr/>
          <p:nvPr/>
        </p:nvPicPr>
        <p:blipFill>
          <a:blip r:embed="rId2"/>
          <a:srcRect t="7148"/>
          <a:stretch>
            <a:fillRect/>
          </a:stretch>
        </p:blipFill>
        <p:spPr>
          <a:xfrm>
            <a:off x="2070453" y="1490775"/>
            <a:ext cx="4494145" cy="5007453"/>
          </a:xfrm>
          <a:prstGeom prst="rect">
            <a:avLst/>
          </a:prstGeom>
          <a:ln w="12700">
            <a:miter lim="400000"/>
          </a:ln>
        </p:spPr>
      </p:pic>
      <p:sp>
        <p:nvSpPr>
          <p:cNvPr id="359" name="Shape 359"/>
          <p:cNvSpPr/>
          <p:nvPr/>
        </p:nvSpPr>
        <p:spPr>
          <a:xfrm>
            <a:off x="2009310" y="708465"/>
            <a:ext cx="2393944"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E4211C"/>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720GB, 1 SSD</a:t>
            </a:r>
          </a:p>
        </p:txBody>
      </p:sp>
      <p:sp>
        <p:nvSpPr>
          <p:cNvPr id="360" name="Shape 360"/>
          <p:cNvSpPr/>
          <p:nvPr/>
        </p:nvSpPr>
        <p:spPr>
          <a:xfrm>
            <a:off x="4674267" y="708465"/>
            <a:ext cx="2561794"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377EB8"/>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720GB, 2 SSDs</a:t>
            </a:r>
          </a:p>
        </p:txBody>
      </p:sp>
      <p:sp>
        <p:nvSpPr>
          <p:cNvPr id="361" name="Shape 361"/>
          <p:cNvSpPr/>
          <p:nvPr/>
        </p:nvSpPr>
        <p:spPr>
          <a:xfrm>
            <a:off x="2759796" y="5374270"/>
            <a:ext cx="3824452" cy="1295155"/>
          </a:xfrm>
          <a:prstGeom prst="rect">
            <a:avLst/>
          </a:prstGeom>
          <a:solidFill>
            <a:srgbClr val="FFFFFF"/>
          </a:solidFill>
          <a:ln w="25400">
            <a:miter lim="400000"/>
          </a:ln>
        </p:spPr>
        <p:txBody>
          <a:bodyPr lIns="0" tIns="0" rIns="0" bIns="0" anchor="ctr"/>
          <a:lstStyle/>
          <a:p>
            <a:pPr marL="0" marR="0" lvl="0" indent="0" algn="ctr" defTabSz="259644" rtl="0" eaLnBrk="1" fontAlgn="auto" latinLnBrk="0" hangingPunct="1">
              <a:lnSpc>
                <a:spcPct val="100000"/>
              </a:lnSpc>
              <a:spcBef>
                <a:spcPts val="0"/>
              </a:spcBef>
              <a:spcAft>
                <a:spcPts val="0"/>
              </a:spcAft>
              <a:buClrTx/>
              <a:buSzTx/>
              <a:buFontTx/>
              <a:buNone/>
              <a:tabLst/>
              <a:defRPr sz="2000" spc="0">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62" name="Shape 362"/>
          <p:cNvSpPr/>
          <p:nvPr/>
        </p:nvSpPr>
        <p:spPr>
          <a:xfrm>
            <a:off x="3243051" y="5296069"/>
            <a:ext cx="283855"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000000"/>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0</a:t>
            </a:r>
          </a:p>
        </p:txBody>
      </p:sp>
      <p:sp>
        <p:nvSpPr>
          <p:cNvPr id="363" name="Shape 363"/>
          <p:cNvSpPr/>
          <p:nvPr/>
        </p:nvSpPr>
        <p:spPr>
          <a:xfrm>
            <a:off x="4206986" y="5296069"/>
            <a:ext cx="490026"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000000"/>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40</a:t>
            </a:r>
          </a:p>
        </p:txBody>
      </p:sp>
      <p:sp>
        <p:nvSpPr>
          <p:cNvPr id="364" name="Shape 364"/>
          <p:cNvSpPr/>
          <p:nvPr/>
        </p:nvSpPr>
        <p:spPr>
          <a:xfrm>
            <a:off x="5307941" y="5296069"/>
            <a:ext cx="490026"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000000"/>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80</a:t>
            </a:r>
          </a:p>
        </p:txBody>
      </p:sp>
      <p:sp>
        <p:nvSpPr>
          <p:cNvPr id="365" name="Shape 365"/>
          <p:cNvSpPr/>
          <p:nvPr/>
        </p:nvSpPr>
        <p:spPr>
          <a:xfrm>
            <a:off x="3396711" y="5964353"/>
            <a:ext cx="2689908" cy="458557"/>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3500" i="1" spc="-35">
                <a:solidFill>
                  <a:srgbClr val="000000"/>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i="0" spc="0"/>
            </a:pPr>
            <a:r>
              <a:rPr kumimoji="0" sz="2700" b="0" i="0" u="none" strike="noStrike" kern="1200" cap="none" spc="-27" normalizeH="0" baseline="0" noProof="0">
                <a:ln>
                  <a:noFill/>
                </a:ln>
                <a:solidFill>
                  <a:srgbClr val="000000"/>
                </a:solidFill>
                <a:effectLst/>
                <a:uLnTx/>
                <a:uFillTx/>
                <a:latin typeface="Tahoma"/>
                <a:ea typeface="ＭＳ Ｐゴシック" panose="020B0600070205080204" pitchFamily="34" charset="-128"/>
                <a:cs typeface="+mn-cs"/>
              </a:rPr>
              <a:t>Data written (TB)</a:t>
            </a:r>
          </a:p>
        </p:txBody>
      </p:sp>
      <p:sp>
        <p:nvSpPr>
          <p:cNvPr id="366" name="Shape 366"/>
          <p:cNvSpPr/>
          <p:nvPr/>
        </p:nvSpPr>
        <p:spPr>
          <a:xfrm flipH="1" flipV="1">
            <a:off x="3718551" y="3217997"/>
            <a:ext cx="229629" cy="746785"/>
          </a:xfrm>
          <a:prstGeom prst="line">
            <a:avLst/>
          </a:prstGeom>
          <a:ln w="127000">
            <a:solidFill/>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67" name="Shape 367"/>
          <p:cNvSpPr/>
          <p:nvPr/>
        </p:nvSpPr>
        <p:spPr>
          <a:xfrm flipH="1">
            <a:off x="3912969" y="2696085"/>
            <a:ext cx="579090" cy="1242094"/>
          </a:xfrm>
          <a:prstGeom prst="line">
            <a:avLst/>
          </a:prstGeom>
          <a:ln w="127000">
            <a:solidFill/>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68" name="Shape 368"/>
          <p:cNvSpPr/>
          <p:nvPr/>
        </p:nvSpPr>
        <p:spPr>
          <a:xfrm flipV="1">
            <a:off x="4463494" y="2430753"/>
            <a:ext cx="1525145" cy="297772"/>
          </a:xfrm>
          <a:prstGeom prst="line">
            <a:avLst/>
          </a:prstGeom>
          <a:ln w="127000">
            <a:solidFill/>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grpSp>
        <p:nvGrpSpPr>
          <p:cNvPr id="371" name="Group 371"/>
          <p:cNvGrpSpPr/>
          <p:nvPr/>
        </p:nvGrpSpPr>
        <p:grpSpPr>
          <a:xfrm>
            <a:off x="3769876" y="4401372"/>
            <a:ext cx="3424715" cy="1041132"/>
            <a:chOff x="-215900" y="-139700"/>
            <a:chExt cx="4870704" cy="1233932"/>
          </a:xfrm>
        </p:grpSpPr>
        <p:sp>
          <p:nvSpPr>
            <p:cNvPr id="370" name="Shape 370"/>
            <p:cNvSpPr/>
            <p:nvPr/>
          </p:nvSpPr>
          <p:spPr>
            <a:xfrm>
              <a:off x="0" y="86785"/>
              <a:ext cx="4426536" cy="501561"/>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nSpc>
                  <a:spcPct val="90000"/>
                </a:lnSpc>
                <a:defRPr sz="4000" b="1" i="1" spc="-39">
                  <a:solidFill>
                    <a:srgbClr val="A74545"/>
                  </a:solidFill>
                </a:defRPr>
              </a:lvl1pPr>
            </a:lstStyle>
            <a:p>
              <a:pPr marL="0" marR="0" lvl="0" indent="0" algn="l" defTabSz="914263" rtl="0" eaLnBrk="1" fontAlgn="auto" latinLnBrk="0" hangingPunct="1">
                <a:lnSpc>
                  <a:spcPct val="90000"/>
                </a:lnSpc>
                <a:spcBef>
                  <a:spcPts val="0"/>
                </a:spcBef>
                <a:spcAft>
                  <a:spcPts val="0"/>
                </a:spcAft>
                <a:buClrTx/>
                <a:buSzTx/>
                <a:buFontTx/>
                <a:buNone/>
                <a:tabLst/>
                <a:defRPr sz="1800" b="0" i="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Early failure period</a:t>
              </a:r>
            </a:p>
          </p:txBody>
        </p:sp>
        <p:pic>
          <p:nvPicPr>
            <p:cNvPr id="369" name="Picture 368"/>
            <p:cNvPicPr/>
            <p:nvPr/>
          </p:nvPicPr>
          <p:blipFill>
            <a:blip r:embed="rId3"/>
            <a:stretch>
              <a:fillRect/>
            </a:stretch>
          </p:blipFill>
          <p:spPr>
            <a:xfrm>
              <a:off x="-215900" y="-139700"/>
              <a:ext cx="4870704" cy="1233932"/>
            </a:xfrm>
            <a:prstGeom prst="rect">
              <a:avLst/>
            </a:prstGeom>
            <a:effectLst/>
          </p:spPr>
        </p:pic>
      </p:grpSp>
      <p:grpSp>
        <p:nvGrpSpPr>
          <p:cNvPr id="374" name="Group 374"/>
          <p:cNvGrpSpPr/>
          <p:nvPr/>
        </p:nvGrpSpPr>
        <p:grpSpPr>
          <a:xfrm>
            <a:off x="5087129" y="3070824"/>
            <a:ext cx="3105389" cy="1041132"/>
            <a:chOff x="-215900" y="-139700"/>
            <a:chExt cx="4416552" cy="1233932"/>
          </a:xfrm>
        </p:grpSpPr>
        <p:sp>
          <p:nvSpPr>
            <p:cNvPr id="373" name="Shape 373"/>
            <p:cNvSpPr/>
            <p:nvPr/>
          </p:nvSpPr>
          <p:spPr>
            <a:xfrm>
              <a:off x="0" y="86785"/>
              <a:ext cx="3954173" cy="501561"/>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nSpc>
                  <a:spcPct val="90000"/>
                </a:lnSpc>
                <a:defRPr sz="4000" b="1" i="1" spc="-39">
                  <a:solidFill>
                    <a:srgbClr val="3D8382"/>
                  </a:solidFill>
                </a:defRPr>
              </a:lvl1pPr>
            </a:lstStyle>
            <a:p>
              <a:pPr marL="0" marR="0" lvl="0" indent="0" algn="l" defTabSz="914263" rtl="0" eaLnBrk="1" fontAlgn="auto" latinLnBrk="0" hangingPunct="1">
                <a:lnSpc>
                  <a:spcPct val="90000"/>
                </a:lnSpc>
                <a:spcBef>
                  <a:spcPts val="0"/>
                </a:spcBef>
                <a:spcAft>
                  <a:spcPts val="0"/>
                </a:spcAft>
                <a:buClrTx/>
                <a:buSzTx/>
                <a:buFontTx/>
                <a:buNone/>
                <a:tabLst/>
                <a:defRPr sz="1800" b="0" i="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Useful life period</a:t>
              </a:r>
            </a:p>
          </p:txBody>
        </p:sp>
        <p:pic>
          <p:nvPicPr>
            <p:cNvPr id="372" name="Picture 371"/>
            <p:cNvPicPr/>
            <p:nvPr/>
          </p:nvPicPr>
          <p:blipFill>
            <a:blip r:embed="rId4"/>
            <a:stretch>
              <a:fillRect/>
            </a:stretch>
          </p:blipFill>
          <p:spPr>
            <a:xfrm>
              <a:off x="-215900" y="-139700"/>
              <a:ext cx="4416552" cy="1233932"/>
            </a:xfrm>
            <a:prstGeom prst="rect">
              <a:avLst/>
            </a:prstGeom>
            <a:effectLst/>
          </p:spPr>
        </p:pic>
      </p:grpSp>
      <p:grpSp>
        <p:nvGrpSpPr>
          <p:cNvPr id="377" name="Group 377"/>
          <p:cNvGrpSpPr/>
          <p:nvPr/>
        </p:nvGrpSpPr>
        <p:grpSpPr>
          <a:xfrm>
            <a:off x="6174789" y="1340182"/>
            <a:ext cx="2887147" cy="1041132"/>
            <a:chOff x="-215900" y="-139700"/>
            <a:chExt cx="4106164" cy="1233932"/>
          </a:xfrm>
        </p:grpSpPr>
        <p:sp>
          <p:nvSpPr>
            <p:cNvPr id="376" name="Shape 376"/>
            <p:cNvSpPr/>
            <p:nvPr/>
          </p:nvSpPr>
          <p:spPr>
            <a:xfrm>
              <a:off x="0" y="86785"/>
              <a:ext cx="3634619" cy="501561"/>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nSpc>
                  <a:spcPct val="90000"/>
                </a:lnSpc>
                <a:defRPr sz="4000" b="1" i="1" spc="-39">
                  <a:solidFill>
                    <a:srgbClr val="CB733E"/>
                  </a:solidFill>
                </a:defRPr>
              </a:lvl1pPr>
            </a:lstStyle>
            <a:p>
              <a:pPr marL="0" marR="0" lvl="0" indent="0" algn="l" defTabSz="914263" rtl="0" eaLnBrk="1" fontAlgn="auto" latinLnBrk="0" hangingPunct="1">
                <a:lnSpc>
                  <a:spcPct val="90000"/>
                </a:lnSpc>
                <a:spcBef>
                  <a:spcPts val="0"/>
                </a:spcBef>
                <a:spcAft>
                  <a:spcPts val="0"/>
                </a:spcAft>
                <a:buClrTx/>
                <a:buSzTx/>
                <a:buFontTx/>
                <a:buNone/>
                <a:tabLst/>
                <a:defRPr sz="1800" b="0" i="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Wearout period</a:t>
              </a:r>
            </a:p>
          </p:txBody>
        </p:sp>
        <p:pic>
          <p:nvPicPr>
            <p:cNvPr id="375" name="Picture 374"/>
            <p:cNvPicPr/>
            <p:nvPr/>
          </p:nvPicPr>
          <p:blipFill>
            <a:blip r:embed="rId5"/>
            <a:stretch>
              <a:fillRect/>
            </a:stretch>
          </p:blipFill>
          <p:spPr>
            <a:xfrm>
              <a:off x="-215900" y="-139700"/>
              <a:ext cx="4106164" cy="1233932"/>
            </a:xfrm>
            <a:prstGeom prst="rect">
              <a:avLst/>
            </a:prstGeom>
            <a:effectLst/>
          </p:spPr>
        </p:pic>
      </p:grpSp>
      <p:sp>
        <p:nvSpPr>
          <p:cNvPr id="378" name="Shape 378"/>
          <p:cNvSpPr/>
          <p:nvPr/>
        </p:nvSpPr>
        <p:spPr>
          <a:xfrm flipH="1" flipV="1">
            <a:off x="3807848" y="3848387"/>
            <a:ext cx="112094" cy="702516"/>
          </a:xfrm>
          <a:prstGeom prst="line">
            <a:avLst/>
          </a:prstGeom>
          <a:ln w="88900">
            <a:solidFill>
              <a:srgbClr val="A74545"/>
            </a:solidFill>
            <a:miter lim="400000"/>
            <a:tailEnd type="triangle"/>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79" name="Shape 379"/>
          <p:cNvSpPr/>
          <p:nvPr/>
        </p:nvSpPr>
        <p:spPr>
          <a:xfrm flipH="1">
            <a:off x="4312577" y="3375988"/>
            <a:ext cx="858174" cy="1"/>
          </a:xfrm>
          <a:prstGeom prst="line">
            <a:avLst/>
          </a:prstGeom>
          <a:ln w="88900">
            <a:solidFill>
              <a:srgbClr val="3D8382"/>
            </a:solidFill>
            <a:miter lim="400000"/>
            <a:tailEnd type="triangle"/>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80" name="Shape 380"/>
          <p:cNvSpPr/>
          <p:nvPr/>
        </p:nvSpPr>
        <p:spPr>
          <a:xfrm flipH="1">
            <a:off x="5148417" y="1783290"/>
            <a:ext cx="1157638" cy="550168"/>
          </a:xfrm>
          <a:prstGeom prst="line">
            <a:avLst/>
          </a:prstGeom>
          <a:ln w="88900">
            <a:solidFill>
              <a:srgbClr val="CB733E"/>
            </a:solidFill>
            <a:miter lim="400000"/>
            <a:tailEnd type="triangle"/>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Tree>
    <p:extLst>
      <p:ext uri="{BB962C8B-B14F-4D97-AF65-F5344CB8AC3E}">
        <p14:creationId xmlns:p14="http://schemas.microsoft.com/office/powerpoint/2010/main" val="3177952139"/>
      </p:ext>
    </p:extLst>
  </p:cSld>
  <p:clrMapOvr>
    <a:masterClrMapping/>
  </p:clrMapOvr>
  <p:transition spd="med"/>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2" name="written-AB-nolines.pdf"/>
          <p:cNvPicPr/>
          <p:nvPr/>
        </p:nvPicPr>
        <p:blipFill>
          <a:blip r:embed="rId2"/>
          <a:srcRect t="7148"/>
          <a:stretch>
            <a:fillRect/>
          </a:stretch>
        </p:blipFill>
        <p:spPr>
          <a:xfrm>
            <a:off x="2070453" y="1490775"/>
            <a:ext cx="4494145" cy="5007453"/>
          </a:xfrm>
          <a:prstGeom prst="rect">
            <a:avLst/>
          </a:prstGeom>
          <a:ln w="12700">
            <a:miter lim="400000"/>
          </a:ln>
        </p:spPr>
      </p:pic>
      <p:sp>
        <p:nvSpPr>
          <p:cNvPr id="383" name="Shape 383"/>
          <p:cNvSpPr/>
          <p:nvPr/>
        </p:nvSpPr>
        <p:spPr>
          <a:xfrm>
            <a:off x="2009310" y="708465"/>
            <a:ext cx="2393944"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E4211C"/>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720GB, 1 SSD</a:t>
            </a:r>
          </a:p>
        </p:txBody>
      </p:sp>
      <p:sp>
        <p:nvSpPr>
          <p:cNvPr id="384" name="Shape 384"/>
          <p:cNvSpPr/>
          <p:nvPr/>
        </p:nvSpPr>
        <p:spPr>
          <a:xfrm>
            <a:off x="4674267" y="708465"/>
            <a:ext cx="2561794"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377EB8"/>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720GB, 2 SSDs</a:t>
            </a:r>
          </a:p>
        </p:txBody>
      </p:sp>
      <p:sp>
        <p:nvSpPr>
          <p:cNvPr id="385" name="Shape 385"/>
          <p:cNvSpPr/>
          <p:nvPr/>
        </p:nvSpPr>
        <p:spPr>
          <a:xfrm>
            <a:off x="2759796" y="5374270"/>
            <a:ext cx="3824452" cy="1295155"/>
          </a:xfrm>
          <a:prstGeom prst="rect">
            <a:avLst/>
          </a:prstGeom>
          <a:solidFill>
            <a:srgbClr val="FFFFFF"/>
          </a:solidFill>
          <a:ln w="25400">
            <a:miter lim="400000"/>
          </a:ln>
        </p:spPr>
        <p:txBody>
          <a:bodyPr lIns="0" tIns="0" rIns="0" bIns="0" anchor="ctr"/>
          <a:lstStyle/>
          <a:p>
            <a:pPr marL="0" marR="0" lvl="0" indent="0" algn="ctr" defTabSz="259644" rtl="0" eaLnBrk="1" fontAlgn="auto" latinLnBrk="0" hangingPunct="1">
              <a:lnSpc>
                <a:spcPct val="100000"/>
              </a:lnSpc>
              <a:spcBef>
                <a:spcPts val="0"/>
              </a:spcBef>
              <a:spcAft>
                <a:spcPts val="0"/>
              </a:spcAft>
              <a:buClrTx/>
              <a:buSzTx/>
              <a:buFontTx/>
              <a:buNone/>
              <a:tabLst/>
              <a:defRPr sz="2000" spc="0">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86" name="Shape 386"/>
          <p:cNvSpPr/>
          <p:nvPr/>
        </p:nvSpPr>
        <p:spPr>
          <a:xfrm>
            <a:off x="3243051" y="5296069"/>
            <a:ext cx="283855"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000000"/>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0</a:t>
            </a:r>
          </a:p>
        </p:txBody>
      </p:sp>
      <p:sp>
        <p:nvSpPr>
          <p:cNvPr id="387" name="Shape 387"/>
          <p:cNvSpPr/>
          <p:nvPr/>
        </p:nvSpPr>
        <p:spPr>
          <a:xfrm>
            <a:off x="4206986" y="5296069"/>
            <a:ext cx="490026"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000000"/>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40</a:t>
            </a:r>
          </a:p>
        </p:txBody>
      </p:sp>
      <p:sp>
        <p:nvSpPr>
          <p:cNvPr id="388" name="Shape 388"/>
          <p:cNvSpPr/>
          <p:nvPr/>
        </p:nvSpPr>
        <p:spPr>
          <a:xfrm>
            <a:off x="5307941" y="5296069"/>
            <a:ext cx="490026"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000000"/>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80</a:t>
            </a:r>
          </a:p>
        </p:txBody>
      </p:sp>
      <p:sp>
        <p:nvSpPr>
          <p:cNvPr id="389" name="Shape 389"/>
          <p:cNvSpPr/>
          <p:nvPr/>
        </p:nvSpPr>
        <p:spPr>
          <a:xfrm>
            <a:off x="3396711" y="5964353"/>
            <a:ext cx="2689908" cy="458557"/>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3500" i="1" spc="-35">
                <a:solidFill>
                  <a:srgbClr val="000000"/>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i="0" spc="0"/>
            </a:pPr>
            <a:r>
              <a:rPr kumimoji="0" sz="2700" b="0" i="0" u="none" strike="noStrike" kern="1200" cap="none" spc="-27" normalizeH="0" baseline="0" noProof="0">
                <a:ln>
                  <a:noFill/>
                </a:ln>
                <a:solidFill>
                  <a:srgbClr val="000000"/>
                </a:solidFill>
                <a:effectLst/>
                <a:uLnTx/>
                <a:uFillTx/>
                <a:latin typeface="Tahoma"/>
                <a:ea typeface="ＭＳ Ｐゴシック" panose="020B0600070205080204" pitchFamily="34" charset="-128"/>
                <a:cs typeface="+mn-cs"/>
              </a:rPr>
              <a:t>Data written (TB)</a:t>
            </a:r>
          </a:p>
        </p:txBody>
      </p:sp>
      <p:sp>
        <p:nvSpPr>
          <p:cNvPr id="390" name="Shape 390"/>
          <p:cNvSpPr/>
          <p:nvPr/>
        </p:nvSpPr>
        <p:spPr>
          <a:xfrm flipH="1" flipV="1">
            <a:off x="3718551" y="3217997"/>
            <a:ext cx="229629" cy="746785"/>
          </a:xfrm>
          <a:prstGeom prst="line">
            <a:avLst/>
          </a:prstGeom>
          <a:ln w="127000">
            <a:solidFill/>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91" name="Shape 391"/>
          <p:cNvSpPr/>
          <p:nvPr/>
        </p:nvSpPr>
        <p:spPr>
          <a:xfrm flipH="1">
            <a:off x="3912969" y="2696085"/>
            <a:ext cx="579090" cy="1242094"/>
          </a:xfrm>
          <a:prstGeom prst="line">
            <a:avLst/>
          </a:prstGeom>
          <a:ln w="127000">
            <a:solidFill/>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392" name="Shape 392"/>
          <p:cNvSpPr/>
          <p:nvPr/>
        </p:nvSpPr>
        <p:spPr>
          <a:xfrm flipV="1">
            <a:off x="4463494" y="2430753"/>
            <a:ext cx="1525145" cy="297772"/>
          </a:xfrm>
          <a:prstGeom prst="line">
            <a:avLst/>
          </a:prstGeom>
          <a:ln w="127000">
            <a:solidFill/>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grpSp>
        <p:nvGrpSpPr>
          <p:cNvPr id="395" name="Group 395"/>
          <p:cNvGrpSpPr/>
          <p:nvPr/>
        </p:nvGrpSpPr>
        <p:grpSpPr>
          <a:xfrm>
            <a:off x="3769876" y="4401372"/>
            <a:ext cx="3424715" cy="1041132"/>
            <a:chOff x="-215900" y="-139700"/>
            <a:chExt cx="4870704" cy="1233932"/>
          </a:xfrm>
        </p:grpSpPr>
        <p:sp>
          <p:nvSpPr>
            <p:cNvPr id="394" name="Shape 394"/>
            <p:cNvSpPr/>
            <p:nvPr/>
          </p:nvSpPr>
          <p:spPr>
            <a:xfrm>
              <a:off x="0" y="86785"/>
              <a:ext cx="4426536" cy="501561"/>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nSpc>
                  <a:spcPct val="90000"/>
                </a:lnSpc>
                <a:defRPr sz="4000" b="1" i="1" spc="-39">
                  <a:solidFill>
                    <a:srgbClr val="A74545"/>
                  </a:solidFill>
                </a:defRPr>
              </a:lvl1pPr>
            </a:lstStyle>
            <a:p>
              <a:pPr marL="0" marR="0" lvl="0" indent="0" algn="l" defTabSz="914263" rtl="0" eaLnBrk="1" fontAlgn="auto" latinLnBrk="0" hangingPunct="1">
                <a:lnSpc>
                  <a:spcPct val="90000"/>
                </a:lnSpc>
                <a:spcBef>
                  <a:spcPts val="0"/>
                </a:spcBef>
                <a:spcAft>
                  <a:spcPts val="0"/>
                </a:spcAft>
                <a:buClrTx/>
                <a:buSzTx/>
                <a:buFontTx/>
                <a:buNone/>
                <a:tabLst/>
                <a:defRPr sz="1800" b="0" i="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Early failure period</a:t>
              </a:r>
            </a:p>
          </p:txBody>
        </p:sp>
        <p:pic>
          <p:nvPicPr>
            <p:cNvPr id="393" name="Picture 392"/>
            <p:cNvPicPr/>
            <p:nvPr/>
          </p:nvPicPr>
          <p:blipFill>
            <a:blip r:embed="rId3"/>
            <a:stretch>
              <a:fillRect/>
            </a:stretch>
          </p:blipFill>
          <p:spPr>
            <a:xfrm>
              <a:off x="-215900" y="-139700"/>
              <a:ext cx="4870704" cy="1233932"/>
            </a:xfrm>
            <a:prstGeom prst="rect">
              <a:avLst/>
            </a:prstGeom>
            <a:effectLst/>
          </p:spPr>
        </p:pic>
      </p:grpSp>
      <p:grpSp>
        <p:nvGrpSpPr>
          <p:cNvPr id="398" name="Group 398"/>
          <p:cNvGrpSpPr/>
          <p:nvPr/>
        </p:nvGrpSpPr>
        <p:grpSpPr>
          <a:xfrm>
            <a:off x="5087129" y="3070824"/>
            <a:ext cx="3105389" cy="1041132"/>
            <a:chOff x="-215900" y="-139700"/>
            <a:chExt cx="4416552" cy="1233932"/>
          </a:xfrm>
        </p:grpSpPr>
        <p:sp>
          <p:nvSpPr>
            <p:cNvPr id="397" name="Shape 397"/>
            <p:cNvSpPr/>
            <p:nvPr/>
          </p:nvSpPr>
          <p:spPr>
            <a:xfrm>
              <a:off x="0" y="86785"/>
              <a:ext cx="3954173" cy="501561"/>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nSpc>
                  <a:spcPct val="90000"/>
                </a:lnSpc>
                <a:defRPr sz="4000" b="1" i="1" spc="-39">
                  <a:solidFill>
                    <a:srgbClr val="3D8382"/>
                  </a:solidFill>
                </a:defRPr>
              </a:lvl1pPr>
            </a:lstStyle>
            <a:p>
              <a:pPr marL="0" marR="0" lvl="0" indent="0" algn="l" defTabSz="914263" rtl="0" eaLnBrk="1" fontAlgn="auto" latinLnBrk="0" hangingPunct="1">
                <a:lnSpc>
                  <a:spcPct val="90000"/>
                </a:lnSpc>
                <a:spcBef>
                  <a:spcPts val="0"/>
                </a:spcBef>
                <a:spcAft>
                  <a:spcPts val="0"/>
                </a:spcAft>
                <a:buClrTx/>
                <a:buSzTx/>
                <a:buFontTx/>
                <a:buNone/>
                <a:tabLst/>
                <a:defRPr sz="1800" b="0" i="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Useful life period</a:t>
              </a:r>
            </a:p>
          </p:txBody>
        </p:sp>
        <p:pic>
          <p:nvPicPr>
            <p:cNvPr id="396" name="Picture 395"/>
            <p:cNvPicPr/>
            <p:nvPr/>
          </p:nvPicPr>
          <p:blipFill>
            <a:blip r:embed="rId4"/>
            <a:stretch>
              <a:fillRect/>
            </a:stretch>
          </p:blipFill>
          <p:spPr>
            <a:xfrm>
              <a:off x="-215900" y="-139700"/>
              <a:ext cx="4416552" cy="1233932"/>
            </a:xfrm>
            <a:prstGeom prst="rect">
              <a:avLst/>
            </a:prstGeom>
            <a:effectLst/>
          </p:spPr>
        </p:pic>
      </p:grpSp>
      <p:grpSp>
        <p:nvGrpSpPr>
          <p:cNvPr id="401" name="Group 401"/>
          <p:cNvGrpSpPr/>
          <p:nvPr/>
        </p:nvGrpSpPr>
        <p:grpSpPr>
          <a:xfrm>
            <a:off x="6174789" y="1340182"/>
            <a:ext cx="2887147" cy="1041132"/>
            <a:chOff x="-215900" y="-139700"/>
            <a:chExt cx="4106164" cy="1233932"/>
          </a:xfrm>
        </p:grpSpPr>
        <p:sp>
          <p:nvSpPr>
            <p:cNvPr id="400" name="Shape 400"/>
            <p:cNvSpPr/>
            <p:nvPr/>
          </p:nvSpPr>
          <p:spPr>
            <a:xfrm>
              <a:off x="0" y="86785"/>
              <a:ext cx="3634619" cy="501561"/>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lnSpc>
                  <a:spcPct val="90000"/>
                </a:lnSpc>
                <a:defRPr sz="4000" b="1" i="1" spc="-39">
                  <a:solidFill>
                    <a:srgbClr val="CB733E"/>
                  </a:solidFill>
                </a:defRPr>
              </a:lvl1pPr>
            </a:lstStyle>
            <a:p>
              <a:pPr marL="0" marR="0" lvl="0" indent="0" algn="l" defTabSz="914263" rtl="0" eaLnBrk="1" fontAlgn="auto" latinLnBrk="0" hangingPunct="1">
                <a:lnSpc>
                  <a:spcPct val="90000"/>
                </a:lnSpc>
                <a:spcBef>
                  <a:spcPts val="0"/>
                </a:spcBef>
                <a:spcAft>
                  <a:spcPts val="0"/>
                </a:spcAft>
                <a:buClrTx/>
                <a:buSzTx/>
                <a:buFontTx/>
                <a:buNone/>
                <a:tabLst/>
                <a:defRPr sz="1800" b="0" i="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Wearout period</a:t>
              </a:r>
            </a:p>
          </p:txBody>
        </p:sp>
        <p:pic>
          <p:nvPicPr>
            <p:cNvPr id="399" name="Picture 398"/>
            <p:cNvPicPr/>
            <p:nvPr/>
          </p:nvPicPr>
          <p:blipFill>
            <a:blip r:embed="rId5"/>
            <a:stretch>
              <a:fillRect/>
            </a:stretch>
          </p:blipFill>
          <p:spPr>
            <a:xfrm>
              <a:off x="-215900" y="-139700"/>
              <a:ext cx="4106164" cy="1233932"/>
            </a:xfrm>
            <a:prstGeom prst="rect">
              <a:avLst/>
            </a:prstGeom>
            <a:effectLst/>
          </p:spPr>
        </p:pic>
      </p:grpSp>
      <p:sp>
        <p:nvSpPr>
          <p:cNvPr id="402" name="Shape 402"/>
          <p:cNvSpPr/>
          <p:nvPr/>
        </p:nvSpPr>
        <p:spPr>
          <a:xfrm flipH="1" flipV="1">
            <a:off x="3807848" y="3848387"/>
            <a:ext cx="112094" cy="702516"/>
          </a:xfrm>
          <a:prstGeom prst="line">
            <a:avLst/>
          </a:prstGeom>
          <a:ln w="88900">
            <a:solidFill>
              <a:srgbClr val="A74545"/>
            </a:solidFill>
            <a:miter lim="400000"/>
            <a:tailEnd type="triangle"/>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403" name="Shape 403"/>
          <p:cNvSpPr/>
          <p:nvPr/>
        </p:nvSpPr>
        <p:spPr>
          <a:xfrm flipH="1">
            <a:off x="4312577" y="3375988"/>
            <a:ext cx="858174" cy="1"/>
          </a:xfrm>
          <a:prstGeom prst="line">
            <a:avLst/>
          </a:prstGeom>
          <a:ln w="88900">
            <a:solidFill>
              <a:srgbClr val="3D8382"/>
            </a:solidFill>
            <a:miter lim="400000"/>
            <a:tailEnd type="triangle"/>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404" name="Shape 404"/>
          <p:cNvSpPr/>
          <p:nvPr/>
        </p:nvSpPr>
        <p:spPr>
          <a:xfrm flipH="1">
            <a:off x="5148417" y="1783290"/>
            <a:ext cx="1157638" cy="550168"/>
          </a:xfrm>
          <a:prstGeom prst="line">
            <a:avLst/>
          </a:prstGeom>
          <a:ln w="88900">
            <a:solidFill>
              <a:srgbClr val="CB733E"/>
            </a:solidFill>
            <a:miter lim="400000"/>
            <a:tailEnd type="triangle"/>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grpSp>
        <p:nvGrpSpPr>
          <p:cNvPr id="407" name="Group 407"/>
          <p:cNvGrpSpPr/>
          <p:nvPr/>
        </p:nvGrpSpPr>
        <p:grpSpPr>
          <a:xfrm>
            <a:off x="107504" y="3027310"/>
            <a:ext cx="2439077" cy="2201890"/>
            <a:chOff x="-215900" y="-139700"/>
            <a:chExt cx="2921257" cy="2292706"/>
          </a:xfrm>
        </p:grpSpPr>
        <p:sp>
          <p:nvSpPr>
            <p:cNvPr id="406" name="Shape 406"/>
            <p:cNvSpPr/>
            <p:nvPr/>
          </p:nvSpPr>
          <p:spPr>
            <a:xfrm>
              <a:off x="0" y="123730"/>
              <a:ext cx="2705357" cy="1486445"/>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none" lIns="0" tIns="0" rIns="0" bIns="0" numCol="1" anchor="ctr">
              <a:spAutoFit/>
            </a:bodyPr>
            <a:lstStyle/>
            <a:p>
              <a:pPr marL="0" marR="0" lvl="0" indent="0" algn="l"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1" u="none" strike="noStrike" kern="1200" cap="none" spc="-30" normalizeH="0" baseline="0" noProof="0">
                  <a:ln>
                    <a:noFill/>
                  </a:ln>
                  <a:solidFill>
                    <a:srgbClr val="6C9049"/>
                  </a:solidFill>
                  <a:effectLst/>
                  <a:uLnTx/>
                  <a:uFillTx/>
                  <a:latin typeface="Tahoma"/>
                  <a:ea typeface="ＭＳ Ｐゴシック" panose="020B0600070205080204" pitchFamily="34" charset="-128"/>
                  <a:cs typeface="+mn-cs"/>
                </a:rPr>
                <a:t>Early</a:t>
              </a:r>
              <a:br>
                <a:rPr kumimoji="0" sz="3000" b="1" i="1" u="none" strike="noStrike" kern="1200" cap="none" spc="-30" normalizeH="0" baseline="0" noProof="0">
                  <a:ln>
                    <a:noFill/>
                  </a:ln>
                  <a:solidFill>
                    <a:srgbClr val="6C9049"/>
                  </a:solidFill>
                  <a:effectLst/>
                  <a:uLnTx/>
                  <a:uFillTx/>
                  <a:latin typeface="Tahoma"/>
                  <a:ea typeface="ＭＳ Ｐゴシック" panose="020B0600070205080204" pitchFamily="34" charset="-128"/>
                  <a:cs typeface="+mn-cs"/>
                </a:rPr>
              </a:br>
              <a:r>
                <a:rPr kumimoji="0" sz="3000" b="1" i="1" u="none" strike="noStrike" kern="1200" cap="none" spc="-30" normalizeH="0" baseline="0" noProof="0">
                  <a:ln>
                    <a:noFill/>
                  </a:ln>
                  <a:solidFill>
                    <a:srgbClr val="6C9049"/>
                  </a:solidFill>
                  <a:effectLst/>
                  <a:uLnTx/>
                  <a:uFillTx/>
                  <a:latin typeface="Tahoma"/>
                  <a:ea typeface="ＭＳ Ｐゴシック" panose="020B0600070205080204" pitchFamily="34" charset="-128"/>
                  <a:cs typeface="+mn-cs"/>
                </a:rPr>
                <a:t>detection</a:t>
              </a:r>
              <a:br>
                <a:rPr kumimoji="0" sz="3000" b="1" i="1" u="none" strike="noStrike" kern="1200" cap="none" spc="-30" normalizeH="0" baseline="0" noProof="0">
                  <a:ln>
                    <a:noFill/>
                  </a:ln>
                  <a:solidFill>
                    <a:srgbClr val="6C9049"/>
                  </a:solidFill>
                  <a:effectLst/>
                  <a:uLnTx/>
                  <a:uFillTx/>
                  <a:latin typeface="Tahoma"/>
                  <a:ea typeface="ＭＳ Ｐゴシック" panose="020B0600070205080204" pitchFamily="34" charset="-128"/>
                  <a:cs typeface="+mn-cs"/>
                </a:rPr>
              </a:br>
              <a:r>
                <a:rPr kumimoji="0" sz="3000" b="1" i="1" u="none" strike="noStrike" kern="1200" cap="none" spc="-30" normalizeH="0" baseline="0" noProof="0">
                  <a:ln>
                    <a:noFill/>
                  </a:ln>
                  <a:solidFill>
                    <a:srgbClr val="6C9049"/>
                  </a:solidFill>
                  <a:effectLst/>
                  <a:uLnTx/>
                  <a:uFillTx/>
                  <a:latin typeface="Tahoma"/>
                  <a:ea typeface="ＭＳ Ｐゴシック" panose="020B0600070205080204" pitchFamily="34" charset="-128"/>
                  <a:cs typeface="+mn-cs"/>
                </a:rPr>
                <a:t>period</a:t>
              </a:r>
            </a:p>
          </p:txBody>
        </p:sp>
        <p:pic>
          <p:nvPicPr>
            <p:cNvPr id="405" name="Picture 404"/>
            <p:cNvPicPr/>
            <p:nvPr/>
          </p:nvPicPr>
          <p:blipFill>
            <a:blip r:embed="rId6"/>
            <a:stretch>
              <a:fillRect/>
            </a:stretch>
          </p:blipFill>
          <p:spPr>
            <a:xfrm>
              <a:off x="-215900" y="-139700"/>
              <a:ext cx="2751836" cy="2292706"/>
            </a:xfrm>
            <a:prstGeom prst="rect">
              <a:avLst/>
            </a:prstGeom>
            <a:effectLst/>
          </p:spPr>
        </p:pic>
      </p:grpSp>
      <p:sp>
        <p:nvSpPr>
          <p:cNvPr id="408" name="Shape 408"/>
          <p:cNvSpPr/>
          <p:nvPr/>
        </p:nvSpPr>
        <p:spPr>
          <a:xfrm flipV="1">
            <a:off x="3366227" y="3214096"/>
            <a:ext cx="344516" cy="1449847"/>
          </a:xfrm>
          <a:prstGeom prst="line">
            <a:avLst/>
          </a:prstGeom>
          <a:ln w="127000">
            <a:solidFill/>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409" name="Shape 409"/>
          <p:cNvSpPr/>
          <p:nvPr/>
        </p:nvSpPr>
        <p:spPr>
          <a:xfrm>
            <a:off x="2508989" y="3835453"/>
            <a:ext cx="845165" cy="1"/>
          </a:xfrm>
          <a:prstGeom prst="line">
            <a:avLst/>
          </a:prstGeom>
          <a:ln w="88900">
            <a:solidFill>
              <a:srgbClr val="6C9049"/>
            </a:solidFill>
            <a:miter lim="400000"/>
            <a:tailEnd type="triangle"/>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Tree>
    <p:extLst>
      <p:ext uri="{BB962C8B-B14F-4D97-AF65-F5344CB8AC3E}">
        <p14:creationId xmlns:p14="http://schemas.microsoft.com/office/powerpoint/2010/main" val="2875437908"/>
      </p:ext>
    </p:extLst>
  </p:cSld>
  <p:clrMapOvr>
    <a:masterClrMapping/>
  </p:clrMapOvr>
  <p:transition spd="med"/>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hape 411"/>
          <p:cNvSpPr/>
          <p:nvPr/>
        </p:nvSpPr>
        <p:spPr>
          <a:xfrm>
            <a:off x="543236" y="2912592"/>
            <a:ext cx="2489287"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r"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Access pattern</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dependence</a:t>
            </a:r>
          </a:p>
        </p:txBody>
      </p:sp>
      <p:sp>
        <p:nvSpPr>
          <p:cNvPr id="412" name="Shape 412"/>
          <p:cNvSpPr/>
          <p:nvPr/>
        </p:nvSpPr>
        <p:spPr>
          <a:xfrm>
            <a:off x="6102548" y="2912592"/>
            <a:ext cx="1948249"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Read</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disturbance</a:t>
            </a:r>
          </a:p>
        </p:txBody>
      </p:sp>
      <p:sp>
        <p:nvSpPr>
          <p:cNvPr id="413" name="Shape 413"/>
          <p:cNvSpPr/>
          <p:nvPr/>
        </p:nvSpPr>
        <p:spPr>
          <a:xfrm>
            <a:off x="3270275" y="5115661"/>
            <a:ext cx="2433281"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i="1" spc="-50">
                <a:solidFill>
                  <a:srgbClr val="000000"/>
                </a:solidFill>
                <a:latin typeface="+mj-lt"/>
                <a:ea typeface="+mj-ea"/>
                <a:cs typeface="+mj-cs"/>
                <a:sym typeface="Vista Sans OT Medium"/>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Temperature</a:t>
            </a:r>
          </a:p>
        </p:txBody>
      </p:sp>
      <p:sp>
        <p:nvSpPr>
          <p:cNvPr id="414" name="Shape 414"/>
          <p:cNvSpPr/>
          <p:nvPr/>
        </p:nvSpPr>
        <p:spPr>
          <a:xfrm>
            <a:off x="3183247" y="1767855"/>
            <a:ext cx="2768576" cy="332229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A74545"/>
          </a:solidFill>
          <a:ln w="25400">
            <a:miter lim="400000"/>
          </a:ln>
          <a:extLst>
            <a:ext uri="{C572A759-6A51-4108-AA02-DFA0A04FC94B}">
              <ma14:wrappingTextBoxFlag xmlns:ma14="http://schemas.microsoft.com/office/mac/drawingml/2011/main" xmlns="" val="1"/>
            </a:ext>
          </a:extLst>
        </p:spPr>
        <p:txBody>
          <a:bodyPr lIns="0" tIns="0" rIns="0" bIns="0" anchor="ctr"/>
          <a:lstStyle>
            <a:lvl1pPr algn="ctr" defTabSz="342900">
              <a:defRPr sz="5000" spc="0">
                <a:latin typeface="+mj-lt"/>
                <a:ea typeface="+mj-ea"/>
                <a:cs typeface="+mj-cs"/>
                <a:sym typeface="Vista Sans OT Medium"/>
              </a:defRPr>
            </a:lvl1pPr>
          </a:lstStyle>
          <a:p>
            <a:pPr marL="0" marR="0" lvl="0" indent="0" algn="ctr" defTabSz="342900" rtl="0" eaLnBrk="1" fontAlgn="auto" latinLnBrk="0" hangingPunct="1">
              <a:lnSpc>
                <a:spcPct val="100000"/>
              </a:lnSpc>
              <a:spcBef>
                <a:spcPts val="0"/>
              </a:spcBef>
              <a:spcAft>
                <a:spcPts val="0"/>
              </a:spcAft>
              <a:buClrTx/>
              <a:buSzTx/>
              <a:buFontTx/>
              <a:buNone/>
              <a:tabLst/>
              <a:defRPr sz="1800">
                <a:solidFill>
                  <a:srgbClr val="000000"/>
                </a:solidFill>
              </a:defRPr>
            </a:pPr>
            <a:r>
              <a:rPr kumimoji="0" sz="3800" b="0" i="0" u="none" strike="noStrike" kern="1200" cap="none" spc="0" normalizeH="0" baseline="0" noProof="0">
                <a:ln>
                  <a:noFill/>
                </a:ln>
                <a:solidFill>
                  <a:srgbClr val="FFFFFF"/>
                </a:solidFill>
                <a:effectLst/>
                <a:uLnTx/>
                <a:uFillTx/>
                <a:latin typeface="Garamond"/>
                <a:ea typeface="+mj-ea"/>
                <a:cs typeface="+mj-cs"/>
                <a:sym typeface="Vista Sans OT Medium"/>
              </a:rPr>
              <a:t>New reliability trends</a:t>
            </a:r>
          </a:p>
        </p:txBody>
      </p:sp>
      <p:sp>
        <p:nvSpPr>
          <p:cNvPr id="415" name="Shape 415"/>
          <p:cNvSpPr/>
          <p:nvPr/>
        </p:nvSpPr>
        <p:spPr>
          <a:xfrm>
            <a:off x="-5834" y="875328"/>
            <a:ext cx="9146738" cy="5107345"/>
          </a:xfrm>
          <a:prstGeom prst="rect">
            <a:avLst/>
          </a:prstGeom>
          <a:solidFill>
            <a:srgbClr val="FFFFFF">
              <a:alpha val="80000"/>
            </a:srgbClr>
          </a:solidFill>
          <a:ln w="25400">
            <a:miter lim="400000"/>
          </a:ln>
        </p:spPr>
        <p:txBody>
          <a:bodyPr lIns="0" tIns="0" rIns="0" bIns="0" anchor="ctr"/>
          <a:lstStyle/>
          <a:p>
            <a:pPr marL="0" marR="0" lvl="0" indent="0" algn="ctr" defTabSz="259644" rtl="0" eaLnBrk="1" fontAlgn="auto" latinLnBrk="0" hangingPunct="1">
              <a:lnSpc>
                <a:spcPct val="100000"/>
              </a:lnSpc>
              <a:spcBef>
                <a:spcPts val="0"/>
              </a:spcBef>
              <a:spcAft>
                <a:spcPts val="0"/>
              </a:spcAft>
              <a:buClrTx/>
              <a:buSzTx/>
              <a:buFontTx/>
              <a:buNone/>
              <a:tabLst/>
              <a:defRPr sz="2000" spc="0">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416" name="Shape 416"/>
          <p:cNvSpPr/>
          <p:nvPr/>
        </p:nvSpPr>
        <p:spPr>
          <a:xfrm>
            <a:off x="3384128" y="1076513"/>
            <a:ext cx="2554338" cy="66919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defRPr sz="5000" i="1" spc="-50">
                <a:solidFill>
                  <a:srgbClr val="000000"/>
                </a:solidFill>
                <a:latin typeface="+mj-lt"/>
                <a:ea typeface="+mj-ea"/>
                <a:cs typeface="+mj-cs"/>
                <a:sym typeface="Vista Sans OT Medium"/>
              </a:defRPr>
            </a:lvl1pPr>
          </a:lstStyle>
          <a:p>
            <a:pPr marL="0" marR="0" lvl="0" indent="0" algn="ctr"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SSD lifecycle</a:t>
            </a:r>
          </a:p>
        </p:txBody>
      </p:sp>
      <p:sp>
        <p:nvSpPr>
          <p:cNvPr id="417" name="Shape 417"/>
          <p:cNvSpPr/>
          <p:nvPr/>
        </p:nvSpPr>
        <p:spPr>
          <a:xfrm>
            <a:off x="1488293" y="1719737"/>
            <a:ext cx="6187551" cy="1321858"/>
          </a:xfrm>
          <a:custGeom>
            <a:avLst/>
            <a:gdLst/>
            <a:ahLst/>
            <a:cxnLst>
              <a:cxn ang="0">
                <a:pos x="wd2" y="hd2"/>
              </a:cxn>
              <a:cxn ang="5400000">
                <a:pos x="wd2" y="hd2"/>
              </a:cxn>
              <a:cxn ang="10800000">
                <a:pos x="wd2" y="hd2"/>
              </a:cxn>
              <a:cxn ang="16200000">
                <a:pos x="wd2" y="hd2"/>
              </a:cxn>
            </a:cxnLst>
            <a:rect l="0" t="0" r="r" b="b"/>
            <a:pathLst>
              <a:path w="21600" h="21600" extrusionOk="0">
                <a:moveTo>
                  <a:pt x="0" y="15742"/>
                </a:moveTo>
                <a:lnTo>
                  <a:pt x="10820" y="0"/>
                </a:lnTo>
                <a:lnTo>
                  <a:pt x="21600" y="15630"/>
                </a:lnTo>
                <a:lnTo>
                  <a:pt x="10645" y="21600"/>
                </a:lnTo>
                <a:lnTo>
                  <a:pt x="0" y="15742"/>
                </a:lnTo>
                <a:close/>
              </a:path>
            </a:pathLst>
          </a:custGeom>
          <a:solidFill>
            <a:srgbClr val="405F82">
              <a:alpha val="60000"/>
            </a:srgbClr>
          </a:solidFill>
          <a:ln w="12700">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grpSp>
        <p:nvGrpSpPr>
          <p:cNvPr id="420" name="Group 420"/>
          <p:cNvGrpSpPr/>
          <p:nvPr/>
        </p:nvGrpSpPr>
        <p:grpSpPr>
          <a:xfrm>
            <a:off x="1410805" y="2657972"/>
            <a:ext cx="6313462" cy="1851148"/>
            <a:chOff x="-215900" y="-140964"/>
            <a:chExt cx="8979145" cy="1764583"/>
          </a:xfrm>
        </p:grpSpPr>
        <p:sp>
          <p:nvSpPr>
            <p:cNvPr id="419" name="Shape 419"/>
            <p:cNvSpPr/>
            <p:nvPr/>
          </p:nvSpPr>
          <p:spPr>
            <a:xfrm>
              <a:off x="0" y="-140964"/>
              <a:ext cx="8547345" cy="1486445"/>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marL="0" marR="0" lvl="0" indent="0" algn="l"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1"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Early detection</a:t>
              </a:r>
              <a:r>
                <a:rPr kumimoji="0" sz="3000" b="0" i="0"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 lifecycle period distinct from hard disk drive lifecycle.</a:t>
              </a:r>
            </a:p>
          </p:txBody>
        </p:sp>
        <p:pic>
          <p:nvPicPr>
            <p:cNvPr id="418" name="Picture 417"/>
            <p:cNvPicPr/>
            <p:nvPr/>
          </p:nvPicPr>
          <p:blipFill>
            <a:blip r:embed="rId2"/>
            <a:stretch>
              <a:fillRect/>
            </a:stretch>
          </p:blipFill>
          <p:spPr>
            <a:xfrm>
              <a:off x="-215900" y="-139700"/>
              <a:ext cx="8979145" cy="1763319"/>
            </a:xfrm>
            <a:prstGeom prst="rect">
              <a:avLst/>
            </a:prstGeom>
            <a:effectLst/>
          </p:spPr>
        </p:pic>
      </p:grpSp>
    </p:spTree>
    <p:extLst>
      <p:ext uri="{BB962C8B-B14F-4D97-AF65-F5344CB8AC3E}">
        <p14:creationId xmlns:p14="http://schemas.microsoft.com/office/powerpoint/2010/main" val="4138707995"/>
      </p:ext>
    </p:extLst>
  </p:cSld>
  <p:clrMapOvr>
    <a:masterClrMapping/>
  </p:clrMapOvr>
  <p:transition spd="med"/>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Shape 477"/>
          <p:cNvSpPr/>
          <p:nvPr/>
        </p:nvSpPr>
        <p:spPr>
          <a:xfrm>
            <a:off x="543236" y="2912592"/>
            <a:ext cx="2489287"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r"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Access pattern</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dependence</a:t>
            </a:r>
          </a:p>
        </p:txBody>
      </p:sp>
      <p:sp>
        <p:nvSpPr>
          <p:cNvPr id="478" name="Shape 478"/>
          <p:cNvSpPr/>
          <p:nvPr/>
        </p:nvSpPr>
        <p:spPr>
          <a:xfrm>
            <a:off x="3384128" y="1076513"/>
            <a:ext cx="2554338" cy="66919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defRPr sz="5000" i="1" spc="-50">
                <a:solidFill>
                  <a:srgbClr val="000000"/>
                </a:solidFill>
                <a:latin typeface="+mj-lt"/>
                <a:ea typeface="+mj-ea"/>
                <a:cs typeface="+mj-cs"/>
                <a:sym typeface="Vista Sans OT Medium"/>
              </a:defRPr>
            </a:lvl1pPr>
          </a:lstStyle>
          <a:p>
            <a:pPr marL="0" marR="0" lvl="0" indent="0" algn="ctr"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SSD lifecycle</a:t>
            </a:r>
          </a:p>
        </p:txBody>
      </p:sp>
      <p:sp>
        <p:nvSpPr>
          <p:cNvPr id="479" name="Shape 479"/>
          <p:cNvSpPr/>
          <p:nvPr/>
        </p:nvSpPr>
        <p:spPr>
          <a:xfrm>
            <a:off x="6102548" y="2912592"/>
            <a:ext cx="1948249"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Read</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disturbance</a:t>
            </a:r>
          </a:p>
        </p:txBody>
      </p:sp>
      <p:sp>
        <p:nvSpPr>
          <p:cNvPr id="480" name="Shape 480"/>
          <p:cNvSpPr/>
          <p:nvPr/>
        </p:nvSpPr>
        <p:spPr>
          <a:xfrm>
            <a:off x="-5834" y="875328"/>
            <a:ext cx="9146738" cy="5107345"/>
          </a:xfrm>
          <a:prstGeom prst="rect">
            <a:avLst/>
          </a:prstGeom>
          <a:solidFill>
            <a:srgbClr val="FFFFFF">
              <a:alpha val="80000"/>
            </a:srgbClr>
          </a:solidFill>
          <a:ln w="25400">
            <a:miter lim="400000"/>
          </a:ln>
        </p:spPr>
        <p:txBody>
          <a:bodyPr lIns="0" tIns="0" rIns="0" bIns="0" anchor="ctr"/>
          <a:lstStyle/>
          <a:p>
            <a:pPr marL="0" marR="0" lvl="0" indent="0" algn="ctr" defTabSz="259644" rtl="0" eaLnBrk="1" fontAlgn="auto" latinLnBrk="0" hangingPunct="1">
              <a:lnSpc>
                <a:spcPct val="100000"/>
              </a:lnSpc>
              <a:spcBef>
                <a:spcPts val="0"/>
              </a:spcBef>
              <a:spcAft>
                <a:spcPts val="0"/>
              </a:spcAft>
              <a:buClrTx/>
              <a:buSzTx/>
              <a:buFontTx/>
              <a:buNone/>
              <a:tabLst/>
              <a:defRPr sz="2000" spc="0">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481" name="Shape 481"/>
          <p:cNvSpPr/>
          <p:nvPr/>
        </p:nvSpPr>
        <p:spPr>
          <a:xfrm>
            <a:off x="3270275" y="5115661"/>
            <a:ext cx="2433281"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i="1" spc="-50">
                <a:solidFill>
                  <a:srgbClr val="000000"/>
                </a:solidFill>
                <a:latin typeface="+mj-lt"/>
                <a:ea typeface="+mj-ea"/>
                <a:cs typeface="+mj-cs"/>
                <a:sym typeface="Vista Sans OT Medium"/>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Temperature</a:t>
            </a:r>
          </a:p>
        </p:txBody>
      </p:sp>
      <p:sp>
        <p:nvSpPr>
          <p:cNvPr id="482" name="Shape 482"/>
          <p:cNvSpPr/>
          <p:nvPr/>
        </p:nvSpPr>
        <p:spPr>
          <a:xfrm>
            <a:off x="3183247" y="1767855"/>
            <a:ext cx="2768576" cy="332229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A74545"/>
          </a:solidFill>
          <a:ln w="25400">
            <a:miter lim="400000"/>
          </a:ln>
          <a:extLst>
            <a:ext uri="{C572A759-6A51-4108-AA02-DFA0A04FC94B}">
              <ma14:wrappingTextBoxFlag xmlns:ma14="http://schemas.microsoft.com/office/mac/drawingml/2011/main" xmlns="" val="1"/>
            </a:ext>
          </a:extLst>
        </p:spPr>
        <p:txBody>
          <a:bodyPr lIns="0" tIns="0" rIns="0" bIns="0" anchor="ctr"/>
          <a:lstStyle>
            <a:lvl1pPr algn="ctr" defTabSz="342900">
              <a:defRPr sz="5000" spc="0">
                <a:latin typeface="+mj-lt"/>
                <a:ea typeface="+mj-ea"/>
                <a:cs typeface="+mj-cs"/>
                <a:sym typeface="Vista Sans OT Medium"/>
              </a:defRPr>
            </a:lvl1pPr>
          </a:lstStyle>
          <a:p>
            <a:pPr marL="0" marR="0" lvl="0" indent="0" algn="ctr" defTabSz="342900" rtl="0" eaLnBrk="1" fontAlgn="auto" latinLnBrk="0" hangingPunct="1">
              <a:lnSpc>
                <a:spcPct val="100000"/>
              </a:lnSpc>
              <a:spcBef>
                <a:spcPts val="0"/>
              </a:spcBef>
              <a:spcAft>
                <a:spcPts val="0"/>
              </a:spcAft>
              <a:buClrTx/>
              <a:buSzTx/>
              <a:buFontTx/>
              <a:buNone/>
              <a:tabLst/>
              <a:defRPr sz="1800">
                <a:solidFill>
                  <a:srgbClr val="000000"/>
                </a:solidFill>
              </a:defRPr>
            </a:pPr>
            <a:r>
              <a:rPr kumimoji="0" sz="3800" b="0" i="0" u="none" strike="noStrike" kern="1200" cap="none" spc="0" normalizeH="0" baseline="0" noProof="0">
                <a:ln>
                  <a:noFill/>
                </a:ln>
                <a:solidFill>
                  <a:srgbClr val="FFFFFF"/>
                </a:solidFill>
                <a:effectLst/>
                <a:uLnTx/>
                <a:uFillTx/>
                <a:latin typeface="Garamond"/>
                <a:ea typeface="+mj-ea"/>
                <a:cs typeface="+mj-cs"/>
                <a:sym typeface="Vista Sans OT Medium"/>
              </a:rPr>
              <a:t>New reliability trends</a:t>
            </a:r>
          </a:p>
        </p:txBody>
      </p:sp>
    </p:spTree>
    <p:extLst>
      <p:ext uri="{BB962C8B-B14F-4D97-AF65-F5344CB8AC3E}">
        <p14:creationId xmlns:p14="http://schemas.microsoft.com/office/powerpoint/2010/main" val="2785478805"/>
      </p:ext>
    </p:extLst>
  </p:cSld>
  <p:clrMapOvr>
    <a:masterClrMapping/>
  </p:clrMapOvr>
  <p:transition spd="med"/>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4" name="illustration.pdf"/>
          <p:cNvPicPr/>
          <p:nvPr/>
        </p:nvPicPr>
        <p:blipFill>
          <a:blip r:embed="rId2"/>
          <a:stretch>
            <a:fillRect/>
          </a:stretch>
        </p:blipFill>
        <p:spPr>
          <a:xfrm>
            <a:off x="1777008" y="1328738"/>
            <a:ext cx="5589984" cy="4200525"/>
          </a:xfrm>
          <a:prstGeom prst="rect">
            <a:avLst/>
          </a:prstGeom>
          <a:ln w="12700">
            <a:miter lim="400000"/>
          </a:ln>
          <a:effectLst>
            <a:outerShdw blurRad="355600" rotWithShape="0">
              <a:srgbClr val="000000">
                <a:alpha val="75000"/>
              </a:srgbClr>
            </a:outerShdw>
          </a:effectLst>
        </p:spPr>
      </p:pic>
    </p:spTree>
    <p:extLst>
      <p:ext uri="{BB962C8B-B14F-4D97-AF65-F5344CB8AC3E}">
        <p14:creationId xmlns:p14="http://schemas.microsoft.com/office/powerpoint/2010/main" val="2536392833"/>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4"/>
          <p:cNvSpPr>
            <a:spLocks noGrp="1" noChangeArrowheads="1"/>
          </p:cNvSpPr>
          <p:nvPr>
            <p:ph type="ctrTitle"/>
          </p:nvPr>
        </p:nvSpPr>
        <p:spPr>
          <a:xfrm>
            <a:off x="366716" y="1556792"/>
            <a:ext cx="8428037" cy="822325"/>
          </a:xfrm>
        </p:spPr>
        <p:txBody>
          <a:bodyPr/>
          <a:lstStyle/>
          <a:p>
            <a:pPr algn="ctr" eaLnBrk="1" hangingPunct="1"/>
            <a:r>
              <a:rPr lang="en-US" sz="4000" dirty="0">
                <a:latin typeface="Garamond" charset="0"/>
              </a:rPr>
              <a:t>Short Background on </a:t>
            </a:r>
            <a:br>
              <a:rPr lang="en-US" sz="4000" dirty="0">
                <a:latin typeface="Garamond" charset="0"/>
              </a:rPr>
            </a:br>
            <a:r>
              <a:rPr lang="en-US" sz="4000" dirty="0">
                <a:latin typeface="Garamond" charset="0"/>
              </a:rPr>
              <a:t>NAND Flash Memory Operation</a:t>
            </a:r>
          </a:p>
        </p:txBody>
      </p:sp>
      <p:sp>
        <p:nvSpPr>
          <p:cNvPr id="74754" name="Rectangle 5"/>
          <p:cNvSpPr>
            <a:spLocks noGrp="1" noChangeArrowheads="1"/>
          </p:cNvSpPr>
          <p:nvPr>
            <p:ph type="subTitle" idx="1"/>
          </p:nvPr>
        </p:nvSpPr>
        <p:spPr>
          <a:xfrm>
            <a:off x="685800" y="3581400"/>
            <a:ext cx="7848600" cy="2900363"/>
          </a:xfrm>
        </p:spPr>
        <p:txBody>
          <a:bodyPr/>
          <a:lstStyle/>
          <a:p>
            <a:pPr eaLnBrk="1" hangingPunct="1">
              <a:buFont typeface="Wingdings" charset="0"/>
              <a:buNone/>
            </a:pPr>
            <a:endParaRPr lang="en-US" i="1">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p:txBody>
      </p:sp>
    </p:spTree>
    <p:extLst>
      <p:ext uri="{BB962C8B-B14F-4D97-AF65-F5344CB8AC3E}">
        <p14:creationId xmlns:p14="http://schemas.microsoft.com/office/powerpoint/2010/main" val="223939394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01453-7958-4A54-BAF9-695C68AC625E}"/>
              </a:ext>
            </a:extLst>
          </p:cNvPr>
          <p:cNvSpPr>
            <a:spLocks noGrp="1"/>
          </p:cNvSpPr>
          <p:nvPr>
            <p:ph type="title"/>
          </p:nvPr>
        </p:nvSpPr>
        <p:spPr/>
        <p:txBody>
          <a:bodyPr/>
          <a:lstStyle/>
          <a:p>
            <a:r>
              <a:rPr lang="en-US"/>
              <a:t>Planar </a:t>
            </a:r>
            <a:r>
              <a:rPr lang="en-US" dirty="0"/>
              <a:t>vs. 3D NAND Flash Memory</a:t>
            </a:r>
          </a:p>
        </p:txBody>
      </p:sp>
      <p:sp>
        <p:nvSpPr>
          <p:cNvPr id="141" name="Slide Number Placeholder 140">
            <a:extLst>
              <a:ext uri="{FF2B5EF4-FFF2-40B4-BE49-F238E27FC236}">
                <a16:creationId xmlns:a16="http://schemas.microsoft.com/office/drawing/2014/main" id="{8D86F0C3-DD9E-4D09-AAAE-055B4063E371}"/>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20</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grpSp>
        <p:nvGrpSpPr>
          <p:cNvPr id="137" name="Group 136">
            <a:extLst>
              <a:ext uri="{FF2B5EF4-FFF2-40B4-BE49-F238E27FC236}">
                <a16:creationId xmlns:a16="http://schemas.microsoft.com/office/drawing/2014/main" id="{F43CCB91-F7F1-496C-8F92-D392FA8254B0}"/>
              </a:ext>
            </a:extLst>
          </p:cNvPr>
          <p:cNvGrpSpPr/>
          <p:nvPr/>
        </p:nvGrpSpPr>
        <p:grpSpPr>
          <a:xfrm>
            <a:off x="2624089" y="1274968"/>
            <a:ext cx="2216724" cy="3109615"/>
            <a:chOff x="982742" y="3135154"/>
            <a:chExt cx="2216724" cy="3109615"/>
          </a:xfrm>
        </p:grpSpPr>
        <p:grpSp>
          <p:nvGrpSpPr>
            <p:cNvPr id="3" name="Group 2">
              <a:extLst>
                <a:ext uri="{FF2B5EF4-FFF2-40B4-BE49-F238E27FC236}">
                  <a16:creationId xmlns:a16="http://schemas.microsoft.com/office/drawing/2014/main" id="{B0B43A70-6934-4DA1-857A-8D51B22F60DD}"/>
                </a:ext>
              </a:extLst>
            </p:cNvPr>
            <p:cNvGrpSpPr/>
            <p:nvPr/>
          </p:nvGrpSpPr>
          <p:grpSpPr>
            <a:xfrm>
              <a:off x="1043354" y="3135154"/>
              <a:ext cx="2057400" cy="2057400"/>
              <a:chOff x="354092" y="2995316"/>
              <a:chExt cx="2057400" cy="2057400"/>
            </a:xfrm>
          </p:grpSpPr>
          <p:sp>
            <p:nvSpPr>
              <p:cNvPr id="4" name="Rectangle: Rounded Corners 3">
                <a:extLst>
                  <a:ext uri="{FF2B5EF4-FFF2-40B4-BE49-F238E27FC236}">
                    <a16:creationId xmlns:a16="http://schemas.microsoft.com/office/drawing/2014/main" id="{01A7A8C3-600E-4D60-ACDA-0C1CBC863586}"/>
                  </a:ext>
                </a:extLst>
              </p:cNvPr>
              <p:cNvSpPr/>
              <p:nvPr/>
            </p:nvSpPr>
            <p:spPr>
              <a:xfrm>
                <a:off x="354092" y="2995316"/>
                <a:ext cx="2057400" cy="2057400"/>
              </a:xfrm>
              <a:prstGeom prst="roundRect">
                <a:avLst>
                  <a:gd name="adj" fmla="val 8549"/>
                </a:avLst>
              </a:prstGeom>
              <a:solidFill>
                <a:schemeClr val="bg2">
                  <a:lumMod val="90000"/>
                </a:schemeClr>
              </a:solidFill>
              <a:scene3d>
                <a:camera prst="orthographicFront"/>
                <a:lightRig rig="threePt" dir="t"/>
              </a:scene3d>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grpSp>
            <p:nvGrpSpPr>
              <p:cNvPr id="5" name="Group 4">
                <a:extLst>
                  <a:ext uri="{FF2B5EF4-FFF2-40B4-BE49-F238E27FC236}">
                    <a16:creationId xmlns:a16="http://schemas.microsoft.com/office/drawing/2014/main" id="{43A710FE-CECC-4135-9B09-935A345EC84C}"/>
                  </a:ext>
                </a:extLst>
              </p:cNvPr>
              <p:cNvGrpSpPr/>
              <p:nvPr/>
            </p:nvGrpSpPr>
            <p:grpSpPr>
              <a:xfrm>
                <a:off x="594652" y="3216534"/>
                <a:ext cx="1614380" cy="1614964"/>
                <a:chOff x="5487711" y="2054238"/>
                <a:chExt cx="2152507" cy="2153285"/>
              </a:xfrm>
            </p:grpSpPr>
            <p:grpSp>
              <p:nvGrpSpPr>
                <p:cNvPr id="6" name="Group 5">
                  <a:extLst>
                    <a:ext uri="{FF2B5EF4-FFF2-40B4-BE49-F238E27FC236}">
                      <a16:creationId xmlns:a16="http://schemas.microsoft.com/office/drawing/2014/main" id="{70ED2CA1-C459-4334-8008-11E480C4C2A7}"/>
                    </a:ext>
                  </a:extLst>
                </p:cNvPr>
                <p:cNvGrpSpPr/>
                <p:nvPr/>
              </p:nvGrpSpPr>
              <p:grpSpPr>
                <a:xfrm>
                  <a:off x="5487711" y="2054238"/>
                  <a:ext cx="274320" cy="2153285"/>
                  <a:chOff x="5375951" y="2054238"/>
                  <a:chExt cx="274320" cy="2153285"/>
                </a:xfrm>
              </p:grpSpPr>
              <p:sp>
                <p:nvSpPr>
                  <p:cNvPr id="31" name="Oval 30">
                    <a:extLst>
                      <a:ext uri="{FF2B5EF4-FFF2-40B4-BE49-F238E27FC236}">
                        <a16:creationId xmlns:a16="http://schemas.microsoft.com/office/drawing/2014/main" id="{45DF8174-3279-4ACA-BE7F-1D4B0D494F65}"/>
                      </a:ext>
                    </a:extLst>
                  </p:cNvPr>
                  <p:cNvSpPr/>
                  <p:nvPr/>
                </p:nvSpPr>
                <p:spPr bwMode="auto">
                  <a:xfrm>
                    <a:off x="5375951"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2" name="Oval 31">
                    <a:extLst>
                      <a:ext uri="{FF2B5EF4-FFF2-40B4-BE49-F238E27FC236}">
                        <a16:creationId xmlns:a16="http://schemas.microsoft.com/office/drawing/2014/main" id="{1C17CDDA-86E4-41A5-B7B6-F2E8EC654E0F}"/>
                      </a:ext>
                    </a:extLst>
                  </p:cNvPr>
                  <p:cNvSpPr/>
                  <p:nvPr/>
                </p:nvSpPr>
                <p:spPr bwMode="auto">
                  <a:xfrm>
                    <a:off x="5375951"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3" name="Oval 32">
                    <a:extLst>
                      <a:ext uri="{FF2B5EF4-FFF2-40B4-BE49-F238E27FC236}">
                        <a16:creationId xmlns:a16="http://schemas.microsoft.com/office/drawing/2014/main" id="{AC65F805-B36A-4FFF-A50B-BF2C1BD9D17C}"/>
                      </a:ext>
                    </a:extLst>
                  </p:cNvPr>
                  <p:cNvSpPr/>
                  <p:nvPr/>
                </p:nvSpPr>
                <p:spPr bwMode="auto">
                  <a:xfrm>
                    <a:off x="5375951"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4" name="Oval 33">
                    <a:extLst>
                      <a:ext uri="{FF2B5EF4-FFF2-40B4-BE49-F238E27FC236}">
                        <a16:creationId xmlns:a16="http://schemas.microsoft.com/office/drawing/2014/main" id="{8DA50E45-7252-488F-81AA-D1013FAE66ED}"/>
                      </a:ext>
                    </a:extLst>
                  </p:cNvPr>
                  <p:cNvSpPr/>
                  <p:nvPr/>
                </p:nvSpPr>
                <p:spPr bwMode="auto">
                  <a:xfrm>
                    <a:off x="5375951"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5" name="Oval 34">
                    <a:extLst>
                      <a:ext uri="{FF2B5EF4-FFF2-40B4-BE49-F238E27FC236}">
                        <a16:creationId xmlns:a16="http://schemas.microsoft.com/office/drawing/2014/main" id="{1977DD5F-A23B-4158-8867-44104B636B14}"/>
                      </a:ext>
                    </a:extLst>
                  </p:cNvPr>
                  <p:cNvSpPr/>
                  <p:nvPr/>
                </p:nvSpPr>
                <p:spPr bwMode="auto">
                  <a:xfrm>
                    <a:off x="5375951"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7" name="Group 6">
                  <a:extLst>
                    <a:ext uri="{FF2B5EF4-FFF2-40B4-BE49-F238E27FC236}">
                      <a16:creationId xmlns:a16="http://schemas.microsoft.com/office/drawing/2014/main" id="{5F272983-34EE-4DA9-97E5-4E80051E56E2}"/>
                    </a:ext>
                  </a:extLst>
                </p:cNvPr>
                <p:cNvGrpSpPr/>
                <p:nvPr/>
              </p:nvGrpSpPr>
              <p:grpSpPr>
                <a:xfrm>
                  <a:off x="5957258" y="2054238"/>
                  <a:ext cx="274320" cy="2153285"/>
                  <a:chOff x="5888678" y="2054238"/>
                  <a:chExt cx="274320" cy="2153285"/>
                </a:xfrm>
              </p:grpSpPr>
              <p:sp>
                <p:nvSpPr>
                  <p:cNvPr id="26" name="Oval 25">
                    <a:extLst>
                      <a:ext uri="{FF2B5EF4-FFF2-40B4-BE49-F238E27FC236}">
                        <a16:creationId xmlns:a16="http://schemas.microsoft.com/office/drawing/2014/main" id="{433F1268-47BE-4E93-8A2F-C933ECD4AC14}"/>
                      </a:ext>
                    </a:extLst>
                  </p:cNvPr>
                  <p:cNvSpPr/>
                  <p:nvPr/>
                </p:nvSpPr>
                <p:spPr bwMode="auto">
                  <a:xfrm>
                    <a:off x="5888678"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7" name="Oval 26">
                    <a:extLst>
                      <a:ext uri="{FF2B5EF4-FFF2-40B4-BE49-F238E27FC236}">
                        <a16:creationId xmlns:a16="http://schemas.microsoft.com/office/drawing/2014/main" id="{62F118FA-CD9F-44A6-BC78-54CC5AEC86F8}"/>
                      </a:ext>
                    </a:extLst>
                  </p:cNvPr>
                  <p:cNvSpPr/>
                  <p:nvPr/>
                </p:nvSpPr>
                <p:spPr bwMode="auto">
                  <a:xfrm>
                    <a:off x="5888678"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8" name="Oval 27">
                    <a:extLst>
                      <a:ext uri="{FF2B5EF4-FFF2-40B4-BE49-F238E27FC236}">
                        <a16:creationId xmlns:a16="http://schemas.microsoft.com/office/drawing/2014/main" id="{AECE5475-2A8F-4A64-8D1E-B9F329301CDF}"/>
                      </a:ext>
                    </a:extLst>
                  </p:cNvPr>
                  <p:cNvSpPr/>
                  <p:nvPr/>
                </p:nvSpPr>
                <p:spPr bwMode="auto">
                  <a:xfrm>
                    <a:off x="5888678"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9" name="Oval 28">
                    <a:extLst>
                      <a:ext uri="{FF2B5EF4-FFF2-40B4-BE49-F238E27FC236}">
                        <a16:creationId xmlns:a16="http://schemas.microsoft.com/office/drawing/2014/main" id="{A65A2C73-8431-4708-9C7D-976A78F9E81F}"/>
                      </a:ext>
                    </a:extLst>
                  </p:cNvPr>
                  <p:cNvSpPr/>
                  <p:nvPr/>
                </p:nvSpPr>
                <p:spPr bwMode="auto">
                  <a:xfrm>
                    <a:off x="5888678"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0" name="Oval 29">
                    <a:extLst>
                      <a:ext uri="{FF2B5EF4-FFF2-40B4-BE49-F238E27FC236}">
                        <a16:creationId xmlns:a16="http://schemas.microsoft.com/office/drawing/2014/main" id="{DAAB842F-A796-41C6-8B38-39B97DD6A640}"/>
                      </a:ext>
                    </a:extLst>
                  </p:cNvPr>
                  <p:cNvSpPr/>
                  <p:nvPr/>
                </p:nvSpPr>
                <p:spPr bwMode="auto">
                  <a:xfrm>
                    <a:off x="5888678"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8" name="Group 7">
                  <a:extLst>
                    <a:ext uri="{FF2B5EF4-FFF2-40B4-BE49-F238E27FC236}">
                      <a16:creationId xmlns:a16="http://schemas.microsoft.com/office/drawing/2014/main" id="{D391C321-4DC2-4551-9A56-3240400EC968}"/>
                    </a:ext>
                  </a:extLst>
                </p:cNvPr>
                <p:cNvGrpSpPr/>
                <p:nvPr/>
              </p:nvGrpSpPr>
              <p:grpSpPr>
                <a:xfrm>
                  <a:off x="6426805" y="2054238"/>
                  <a:ext cx="274320" cy="2153285"/>
                  <a:chOff x="6401405" y="2054238"/>
                  <a:chExt cx="274320" cy="2153285"/>
                </a:xfrm>
              </p:grpSpPr>
              <p:sp>
                <p:nvSpPr>
                  <p:cNvPr id="21" name="Oval 20">
                    <a:extLst>
                      <a:ext uri="{FF2B5EF4-FFF2-40B4-BE49-F238E27FC236}">
                        <a16:creationId xmlns:a16="http://schemas.microsoft.com/office/drawing/2014/main" id="{EA4096CD-167C-44C5-A8D4-2F578DBA8DEE}"/>
                      </a:ext>
                    </a:extLst>
                  </p:cNvPr>
                  <p:cNvSpPr/>
                  <p:nvPr/>
                </p:nvSpPr>
                <p:spPr bwMode="auto">
                  <a:xfrm>
                    <a:off x="6401405"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2" name="Oval 21">
                    <a:extLst>
                      <a:ext uri="{FF2B5EF4-FFF2-40B4-BE49-F238E27FC236}">
                        <a16:creationId xmlns:a16="http://schemas.microsoft.com/office/drawing/2014/main" id="{24B9A7C6-5CEF-47E5-8813-4CC2AA837B0A}"/>
                      </a:ext>
                    </a:extLst>
                  </p:cNvPr>
                  <p:cNvSpPr/>
                  <p:nvPr/>
                </p:nvSpPr>
                <p:spPr bwMode="auto">
                  <a:xfrm>
                    <a:off x="6401405"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3" name="Oval 22">
                    <a:extLst>
                      <a:ext uri="{FF2B5EF4-FFF2-40B4-BE49-F238E27FC236}">
                        <a16:creationId xmlns:a16="http://schemas.microsoft.com/office/drawing/2014/main" id="{EA98CE14-BBCD-4063-A22B-E7A408D1D812}"/>
                      </a:ext>
                    </a:extLst>
                  </p:cNvPr>
                  <p:cNvSpPr/>
                  <p:nvPr/>
                </p:nvSpPr>
                <p:spPr bwMode="auto">
                  <a:xfrm>
                    <a:off x="6401405"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4" name="Oval 23">
                    <a:extLst>
                      <a:ext uri="{FF2B5EF4-FFF2-40B4-BE49-F238E27FC236}">
                        <a16:creationId xmlns:a16="http://schemas.microsoft.com/office/drawing/2014/main" id="{FFAF8A4B-C842-43B4-9B4E-F79E50BD86F2}"/>
                      </a:ext>
                    </a:extLst>
                  </p:cNvPr>
                  <p:cNvSpPr/>
                  <p:nvPr/>
                </p:nvSpPr>
                <p:spPr bwMode="auto">
                  <a:xfrm>
                    <a:off x="6401405"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5" name="Oval 24">
                    <a:extLst>
                      <a:ext uri="{FF2B5EF4-FFF2-40B4-BE49-F238E27FC236}">
                        <a16:creationId xmlns:a16="http://schemas.microsoft.com/office/drawing/2014/main" id="{9B975887-E221-4A2E-BE53-C589D6A92E43}"/>
                      </a:ext>
                    </a:extLst>
                  </p:cNvPr>
                  <p:cNvSpPr/>
                  <p:nvPr/>
                </p:nvSpPr>
                <p:spPr bwMode="auto">
                  <a:xfrm>
                    <a:off x="6401405"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9" name="Group 8">
                  <a:extLst>
                    <a:ext uri="{FF2B5EF4-FFF2-40B4-BE49-F238E27FC236}">
                      <a16:creationId xmlns:a16="http://schemas.microsoft.com/office/drawing/2014/main" id="{29FA3D51-DD93-48D5-AB7C-3568E853ABCF}"/>
                    </a:ext>
                  </a:extLst>
                </p:cNvPr>
                <p:cNvGrpSpPr/>
                <p:nvPr/>
              </p:nvGrpSpPr>
              <p:grpSpPr>
                <a:xfrm>
                  <a:off x="6896352" y="2054238"/>
                  <a:ext cx="274320" cy="2153285"/>
                  <a:chOff x="6914132" y="2054238"/>
                  <a:chExt cx="274320" cy="2153285"/>
                </a:xfrm>
              </p:grpSpPr>
              <p:sp>
                <p:nvSpPr>
                  <p:cNvPr id="16" name="Oval 15">
                    <a:extLst>
                      <a:ext uri="{FF2B5EF4-FFF2-40B4-BE49-F238E27FC236}">
                        <a16:creationId xmlns:a16="http://schemas.microsoft.com/office/drawing/2014/main" id="{81FB1258-C3A2-46E1-9028-6921D3F1E144}"/>
                      </a:ext>
                    </a:extLst>
                  </p:cNvPr>
                  <p:cNvSpPr/>
                  <p:nvPr/>
                </p:nvSpPr>
                <p:spPr bwMode="auto">
                  <a:xfrm>
                    <a:off x="6914132"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7" name="Oval 16">
                    <a:extLst>
                      <a:ext uri="{FF2B5EF4-FFF2-40B4-BE49-F238E27FC236}">
                        <a16:creationId xmlns:a16="http://schemas.microsoft.com/office/drawing/2014/main" id="{12BDA7A5-6411-404C-918C-D6A50282DC03}"/>
                      </a:ext>
                    </a:extLst>
                  </p:cNvPr>
                  <p:cNvSpPr/>
                  <p:nvPr/>
                </p:nvSpPr>
                <p:spPr bwMode="auto">
                  <a:xfrm>
                    <a:off x="6914132"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8" name="Oval 17">
                    <a:extLst>
                      <a:ext uri="{FF2B5EF4-FFF2-40B4-BE49-F238E27FC236}">
                        <a16:creationId xmlns:a16="http://schemas.microsoft.com/office/drawing/2014/main" id="{B1D07EF0-F541-4F04-BD1B-A1CD0C5D5C5A}"/>
                      </a:ext>
                    </a:extLst>
                  </p:cNvPr>
                  <p:cNvSpPr/>
                  <p:nvPr/>
                </p:nvSpPr>
                <p:spPr bwMode="auto">
                  <a:xfrm>
                    <a:off x="6914132"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9" name="Oval 18">
                    <a:extLst>
                      <a:ext uri="{FF2B5EF4-FFF2-40B4-BE49-F238E27FC236}">
                        <a16:creationId xmlns:a16="http://schemas.microsoft.com/office/drawing/2014/main" id="{9F061E45-B375-4BFF-8517-FDCFC702E0D8}"/>
                      </a:ext>
                    </a:extLst>
                  </p:cNvPr>
                  <p:cNvSpPr/>
                  <p:nvPr/>
                </p:nvSpPr>
                <p:spPr bwMode="auto">
                  <a:xfrm>
                    <a:off x="6914132"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0" name="Oval 19">
                    <a:extLst>
                      <a:ext uri="{FF2B5EF4-FFF2-40B4-BE49-F238E27FC236}">
                        <a16:creationId xmlns:a16="http://schemas.microsoft.com/office/drawing/2014/main" id="{95AB4898-EE20-4329-9A74-8400BAAC21C8}"/>
                      </a:ext>
                    </a:extLst>
                  </p:cNvPr>
                  <p:cNvSpPr/>
                  <p:nvPr/>
                </p:nvSpPr>
                <p:spPr bwMode="auto">
                  <a:xfrm>
                    <a:off x="6914132"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0" name="Group 9">
                  <a:extLst>
                    <a:ext uri="{FF2B5EF4-FFF2-40B4-BE49-F238E27FC236}">
                      <a16:creationId xmlns:a16="http://schemas.microsoft.com/office/drawing/2014/main" id="{9837CDCB-C0D0-4489-9956-352008C45192}"/>
                    </a:ext>
                  </a:extLst>
                </p:cNvPr>
                <p:cNvGrpSpPr/>
                <p:nvPr/>
              </p:nvGrpSpPr>
              <p:grpSpPr>
                <a:xfrm>
                  <a:off x="7365898" y="2054238"/>
                  <a:ext cx="274320" cy="2153285"/>
                  <a:chOff x="7426858" y="2054238"/>
                  <a:chExt cx="274320" cy="2153285"/>
                </a:xfrm>
              </p:grpSpPr>
              <p:sp>
                <p:nvSpPr>
                  <p:cNvPr id="11" name="Oval 10">
                    <a:extLst>
                      <a:ext uri="{FF2B5EF4-FFF2-40B4-BE49-F238E27FC236}">
                        <a16:creationId xmlns:a16="http://schemas.microsoft.com/office/drawing/2014/main" id="{09CAF8FD-1A7A-46F2-86BA-B33025381E68}"/>
                      </a:ext>
                    </a:extLst>
                  </p:cNvPr>
                  <p:cNvSpPr/>
                  <p:nvPr/>
                </p:nvSpPr>
                <p:spPr bwMode="auto">
                  <a:xfrm>
                    <a:off x="7426858"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 name="Oval 11">
                    <a:extLst>
                      <a:ext uri="{FF2B5EF4-FFF2-40B4-BE49-F238E27FC236}">
                        <a16:creationId xmlns:a16="http://schemas.microsoft.com/office/drawing/2014/main" id="{12BBEE2D-BBD6-452B-A21E-9212E639AA0B}"/>
                      </a:ext>
                    </a:extLst>
                  </p:cNvPr>
                  <p:cNvSpPr/>
                  <p:nvPr/>
                </p:nvSpPr>
                <p:spPr bwMode="auto">
                  <a:xfrm>
                    <a:off x="7426858"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3" name="Oval 12">
                    <a:extLst>
                      <a:ext uri="{FF2B5EF4-FFF2-40B4-BE49-F238E27FC236}">
                        <a16:creationId xmlns:a16="http://schemas.microsoft.com/office/drawing/2014/main" id="{7DC15B3B-C385-49E0-BA1D-CDAAB1F34362}"/>
                      </a:ext>
                    </a:extLst>
                  </p:cNvPr>
                  <p:cNvSpPr/>
                  <p:nvPr/>
                </p:nvSpPr>
                <p:spPr bwMode="auto">
                  <a:xfrm>
                    <a:off x="7426858"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4" name="Oval 13">
                    <a:extLst>
                      <a:ext uri="{FF2B5EF4-FFF2-40B4-BE49-F238E27FC236}">
                        <a16:creationId xmlns:a16="http://schemas.microsoft.com/office/drawing/2014/main" id="{2F702B58-FF5D-44CB-B3B7-439084FAC6D0}"/>
                      </a:ext>
                    </a:extLst>
                  </p:cNvPr>
                  <p:cNvSpPr/>
                  <p:nvPr/>
                </p:nvSpPr>
                <p:spPr bwMode="auto">
                  <a:xfrm>
                    <a:off x="7426858"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5" name="Oval 14">
                    <a:extLst>
                      <a:ext uri="{FF2B5EF4-FFF2-40B4-BE49-F238E27FC236}">
                        <a16:creationId xmlns:a16="http://schemas.microsoft.com/office/drawing/2014/main" id="{C6CB691E-1DC3-48FB-8289-9885C34BE5EE}"/>
                      </a:ext>
                    </a:extLst>
                  </p:cNvPr>
                  <p:cNvSpPr/>
                  <p:nvPr/>
                </p:nvSpPr>
                <p:spPr bwMode="auto">
                  <a:xfrm>
                    <a:off x="7426858"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grpSp>
        <p:sp>
          <p:nvSpPr>
            <p:cNvPr id="36" name="TextBox 35">
              <a:extLst>
                <a:ext uri="{FF2B5EF4-FFF2-40B4-BE49-F238E27FC236}">
                  <a16:creationId xmlns:a16="http://schemas.microsoft.com/office/drawing/2014/main" id="{37493E96-519A-4F5F-AADD-297C28C7B0C6}"/>
                </a:ext>
              </a:extLst>
            </p:cNvPr>
            <p:cNvSpPr txBox="1"/>
            <p:nvPr/>
          </p:nvSpPr>
          <p:spPr>
            <a:xfrm>
              <a:off x="982742" y="5413772"/>
              <a:ext cx="221672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Planar NAND Flash Memory</a:t>
              </a:r>
            </a:p>
          </p:txBody>
        </p:sp>
      </p:grpSp>
      <p:grpSp>
        <p:nvGrpSpPr>
          <p:cNvPr id="138" name="Group 137">
            <a:extLst>
              <a:ext uri="{FF2B5EF4-FFF2-40B4-BE49-F238E27FC236}">
                <a16:creationId xmlns:a16="http://schemas.microsoft.com/office/drawing/2014/main" id="{482BBCA4-C14E-41F0-B77D-AECF48BC5DAD}"/>
              </a:ext>
            </a:extLst>
          </p:cNvPr>
          <p:cNvGrpSpPr/>
          <p:nvPr/>
        </p:nvGrpSpPr>
        <p:grpSpPr>
          <a:xfrm>
            <a:off x="6054349" y="899713"/>
            <a:ext cx="2216724" cy="3484870"/>
            <a:chOff x="5367959" y="2872158"/>
            <a:chExt cx="2216724" cy="3484870"/>
          </a:xfrm>
        </p:grpSpPr>
        <p:grpSp>
          <p:nvGrpSpPr>
            <p:cNvPr id="37" name="Group 36">
              <a:extLst>
                <a:ext uri="{FF2B5EF4-FFF2-40B4-BE49-F238E27FC236}">
                  <a16:creationId xmlns:a16="http://schemas.microsoft.com/office/drawing/2014/main" id="{D3C5BBDD-5CAA-416E-B257-674817F52308}"/>
                </a:ext>
              </a:extLst>
            </p:cNvPr>
            <p:cNvGrpSpPr/>
            <p:nvPr/>
          </p:nvGrpSpPr>
          <p:grpSpPr>
            <a:xfrm>
              <a:off x="5432589" y="3487460"/>
              <a:ext cx="2057400" cy="2057400"/>
              <a:chOff x="354092" y="2995316"/>
              <a:chExt cx="2057400" cy="2057400"/>
            </a:xfrm>
            <a:scene3d>
              <a:camera prst="isometricTopUp"/>
              <a:lightRig rig="threePt" dir="t"/>
            </a:scene3d>
          </p:grpSpPr>
          <p:sp>
            <p:nvSpPr>
              <p:cNvPr id="38" name="Rectangle: Rounded Corners 37">
                <a:extLst>
                  <a:ext uri="{FF2B5EF4-FFF2-40B4-BE49-F238E27FC236}">
                    <a16:creationId xmlns:a16="http://schemas.microsoft.com/office/drawing/2014/main" id="{C5658320-175C-454A-A8E8-993A1B30BA7E}"/>
                  </a:ext>
                </a:extLst>
              </p:cNvPr>
              <p:cNvSpPr/>
              <p:nvPr/>
            </p:nvSpPr>
            <p:spPr>
              <a:xfrm>
                <a:off x="354092" y="2995316"/>
                <a:ext cx="2057400" cy="2057400"/>
              </a:xfrm>
              <a:prstGeom prst="roundRect">
                <a:avLst>
                  <a:gd name="adj" fmla="val 8549"/>
                </a:avLst>
              </a:prstGeom>
              <a:solidFill>
                <a:schemeClr val="bg2">
                  <a:lumMod val="90000"/>
                </a:schemeClr>
              </a:solidFill>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grpSp>
            <p:nvGrpSpPr>
              <p:cNvPr id="39" name="Group 38">
                <a:extLst>
                  <a:ext uri="{FF2B5EF4-FFF2-40B4-BE49-F238E27FC236}">
                    <a16:creationId xmlns:a16="http://schemas.microsoft.com/office/drawing/2014/main" id="{2A1CB2C0-6BA3-40AC-9F42-FE5BBBE75450}"/>
                  </a:ext>
                </a:extLst>
              </p:cNvPr>
              <p:cNvGrpSpPr/>
              <p:nvPr/>
            </p:nvGrpSpPr>
            <p:grpSpPr>
              <a:xfrm>
                <a:off x="594652" y="3216534"/>
                <a:ext cx="1614380" cy="1614964"/>
                <a:chOff x="5487711" y="2054238"/>
                <a:chExt cx="2152507" cy="2153285"/>
              </a:xfrm>
            </p:grpSpPr>
            <p:grpSp>
              <p:nvGrpSpPr>
                <p:cNvPr id="40" name="Group 39">
                  <a:extLst>
                    <a:ext uri="{FF2B5EF4-FFF2-40B4-BE49-F238E27FC236}">
                      <a16:creationId xmlns:a16="http://schemas.microsoft.com/office/drawing/2014/main" id="{A6B8C6C5-2FA1-4784-8959-BF1E9D35E44B}"/>
                    </a:ext>
                  </a:extLst>
                </p:cNvPr>
                <p:cNvGrpSpPr/>
                <p:nvPr/>
              </p:nvGrpSpPr>
              <p:grpSpPr>
                <a:xfrm>
                  <a:off x="5487711" y="2054238"/>
                  <a:ext cx="274320" cy="2153285"/>
                  <a:chOff x="5375951" y="2054238"/>
                  <a:chExt cx="274320" cy="2153285"/>
                </a:xfrm>
              </p:grpSpPr>
              <p:sp>
                <p:nvSpPr>
                  <p:cNvPr id="65" name="Oval 64">
                    <a:extLst>
                      <a:ext uri="{FF2B5EF4-FFF2-40B4-BE49-F238E27FC236}">
                        <a16:creationId xmlns:a16="http://schemas.microsoft.com/office/drawing/2014/main" id="{1A6B993A-E415-4C43-9D17-DEBF361DB86D}"/>
                      </a:ext>
                    </a:extLst>
                  </p:cNvPr>
                  <p:cNvSpPr/>
                  <p:nvPr/>
                </p:nvSpPr>
                <p:spPr bwMode="auto">
                  <a:xfrm>
                    <a:off x="5375951"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6" name="Oval 65">
                    <a:extLst>
                      <a:ext uri="{FF2B5EF4-FFF2-40B4-BE49-F238E27FC236}">
                        <a16:creationId xmlns:a16="http://schemas.microsoft.com/office/drawing/2014/main" id="{F547700A-5A3B-4A1F-AD89-78615EFC290A}"/>
                      </a:ext>
                    </a:extLst>
                  </p:cNvPr>
                  <p:cNvSpPr/>
                  <p:nvPr/>
                </p:nvSpPr>
                <p:spPr bwMode="auto">
                  <a:xfrm>
                    <a:off x="5375951"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7" name="Oval 66">
                    <a:extLst>
                      <a:ext uri="{FF2B5EF4-FFF2-40B4-BE49-F238E27FC236}">
                        <a16:creationId xmlns:a16="http://schemas.microsoft.com/office/drawing/2014/main" id="{356607BE-C8DC-4893-B5C1-CF91C940C9ED}"/>
                      </a:ext>
                    </a:extLst>
                  </p:cNvPr>
                  <p:cNvSpPr/>
                  <p:nvPr/>
                </p:nvSpPr>
                <p:spPr bwMode="auto">
                  <a:xfrm>
                    <a:off x="5375951"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8" name="Oval 67">
                    <a:extLst>
                      <a:ext uri="{FF2B5EF4-FFF2-40B4-BE49-F238E27FC236}">
                        <a16:creationId xmlns:a16="http://schemas.microsoft.com/office/drawing/2014/main" id="{63B5FBCD-A499-4124-8991-7B25C1E1EA17}"/>
                      </a:ext>
                    </a:extLst>
                  </p:cNvPr>
                  <p:cNvSpPr/>
                  <p:nvPr/>
                </p:nvSpPr>
                <p:spPr bwMode="auto">
                  <a:xfrm>
                    <a:off x="5375951"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9" name="Oval 68">
                    <a:extLst>
                      <a:ext uri="{FF2B5EF4-FFF2-40B4-BE49-F238E27FC236}">
                        <a16:creationId xmlns:a16="http://schemas.microsoft.com/office/drawing/2014/main" id="{43E60EC8-7F82-4CCE-BF3C-8AB4FA0087CF}"/>
                      </a:ext>
                    </a:extLst>
                  </p:cNvPr>
                  <p:cNvSpPr/>
                  <p:nvPr/>
                </p:nvSpPr>
                <p:spPr bwMode="auto">
                  <a:xfrm>
                    <a:off x="5375951"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41" name="Group 40">
                  <a:extLst>
                    <a:ext uri="{FF2B5EF4-FFF2-40B4-BE49-F238E27FC236}">
                      <a16:creationId xmlns:a16="http://schemas.microsoft.com/office/drawing/2014/main" id="{E39A79FA-0EA8-4919-98B7-21121FC930A8}"/>
                    </a:ext>
                  </a:extLst>
                </p:cNvPr>
                <p:cNvGrpSpPr/>
                <p:nvPr/>
              </p:nvGrpSpPr>
              <p:grpSpPr>
                <a:xfrm>
                  <a:off x="5957258" y="2054238"/>
                  <a:ext cx="274320" cy="2153285"/>
                  <a:chOff x="5888678" y="2054238"/>
                  <a:chExt cx="274320" cy="2153285"/>
                </a:xfrm>
              </p:grpSpPr>
              <p:sp>
                <p:nvSpPr>
                  <p:cNvPr id="60" name="Oval 59">
                    <a:extLst>
                      <a:ext uri="{FF2B5EF4-FFF2-40B4-BE49-F238E27FC236}">
                        <a16:creationId xmlns:a16="http://schemas.microsoft.com/office/drawing/2014/main" id="{B2A4D626-C64C-4115-B7B0-E496C8F6377E}"/>
                      </a:ext>
                    </a:extLst>
                  </p:cNvPr>
                  <p:cNvSpPr/>
                  <p:nvPr/>
                </p:nvSpPr>
                <p:spPr bwMode="auto">
                  <a:xfrm>
                    <a:off x="5888678"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1" name="Oval 60">
                    <a:extLst>
                      <a:ext uri="{FF2B5EF4-FFF2-40B4-BE49-F238E27FC236}">
                        <a16:creationId xmlns:a16="http://schemas.microsoft.com/office/drawing/2014/main" id="{ED594B62-AC82-4284-A660-6963B55701A6}"/>
                      </a:ext>
                    </a:extLst>
                  </p:cNvPr>
                  <p:cNvSpPr/>
                  <p:nvPr/>
                </p:nvSpPr>
                <p:spPr bwMode="auto">
                  <a:xfrm>
                    <a:off x="5888678"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2" name="Oval 61">
                    <a:extLst>
                      <a:ext uri="{FF2B5EF4-FFF2-40B4-BE49-F238E27FC236}">
                        <a16:creationId xmlns:a16="http://schemas.microsoft.com/office/drawing/2014/main" id="{A97A4C35-D192-4A4A-ABA5-16B823627BD4}"/>
                      </a:ext>
                    </a:extLst>
                  </p:cNvPr>
                  <p:cNvSpPr/>
                  <p:nvPr/>
                </p:nvSpPr>
                <p:spPr bwMode="auto">
                  <a:xfrm>
                    <a:off x="5888678"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3" name="Oval 62">
                    <a:extLst>
                      <a:ext uri="{FF2B5EF4-FFF2-40B4-BE49-F238E27FC236}">
                        <a16:creationId xmlns:a16="http://schemas.microsoft.com/office/drawing/2014/main" id="{9EDC7462-A7DF-4226-B3D8-25734FBD3BE3}"/>
                      </a:ext>
                    </a:extLst>
                  </p:cNvPr>
                  <p:cNvSpPr/>
                  <p:nvPr/>
                </p:nvSpPr>
                <p:spPr bwMode="auto">
                  <a:xfrm>
                    <a:off x="5888678"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4" name="Oval 63">
                    <a:extLst>
                      <a:ext uri="{FF2B5EF4-FFF2-40B4-BE49-F238E27FC236}">
                        <a16:creationId xmlns:a16="http://schemas.microsoft.com/office/drawing/2014/main" id="{E9C2BAA3-555B-42B2-86EB-E8B437555C33}"/>
                      </a:ext>
                    </a:extLst>
                  </p:cNvPr>
                  <p:cNvSpPr/>
                  <p:nvPr/>
                </p:nvSpPr>
                <p:spPr bwMode="auto">
                  <a:xfrm>
                    <a:off x="5888678"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42" name="Group 41">
                  <a:extLst>
                    <a:ext uri="{FF2B5EF4-FFF2-40B4-BE49-F238E27FC236}">
                      <a16:creationId xmlns:a16="http://schemas.microsoft.com/office/drawing/2014/main" id="{0399A0E3-7607-4F3D-9B45-39D75597576D}"/>
                    </a:ext>
                  </a:extLst>
                </p:cNvPr>
                <p:cNvGrpSpPr/>
                <p:nvPr/>
              </p:nvGrpSpPr>
              <p:grpSpPr>
                <a:xfrm>
                  <a:off x="6426805" y="2054238"/>
                  <a:ext cx="274320" cy="2153285"/>
                  <a:chOff x="6401405" y="2054238"/>
                  <a:chExt cx="274320" cy="2153285"/>
                </a:xfrm>
              </p:grpSpPr>
              <p:sp>
                <p:nvSpPr>
                  <p:cNvPr id="55" name="Oval 54">
                    <a:extLst>
                      <a:ext uri="{FF2B5EF4-FFF2-40B4-BE49-F238E27FC236}">
                        <a16:creationId xmlns:a16="http://schemas.microsoft.com/office/drawing/2014/main" id="{F091200A-3FE1-4323-A496-3C4A0FA0BE8D}"/>
                      </a:ext>
                    </a:extLst>
                  </p:cNvPr>
                  <p:cNvSpPr/>
                  <p:nvPr/>
                </p:nvSpPr>
                <p:spPr bwMode="auto">
                  <a:xfrm>
                    <a:off x="6401405"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6" name="Oval 55">
                    <a:extLst>
                      <a:ext uri="{FF2B5EF4-FFF2-40B4-BE49-F238E27FC236}">
                        <a16:creationId xmlns:a16="http://schemas.microsoft.com/office/drawing/2014/main" id="{AB3143F2-1766-4AEF-A87B-337445EA2EC3}"/>
                      </a:ext>
                    </a:extLst>
                  </p:cNvPr>
                  <p:cNvSpPr/>
                  <p:nvPr/>
                </p:nvSpPr>
                <p:spPr bwMode="auto">
                  <a:xfrm>
                    <a:off x="6401405"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7" name="Oval 56">
                    <a:extLst>
                      <a:ext uri="{FF2B5EF4-FFF2-40B4-BE49-F238E27FC236}">
                        <a16:creationId xmlns:a16="http://schemas.microsoft.com/office/drawing/2014/main" id="{5B8CE086-81FA-4687-9CB7-DDD205CA6455}"/>
                      </a:ext>
                    </a:extLst>
                  </p:cNvPr>
                  <p:cNvSpPr/>
                  <p:nvPr/>
                </p:nvSpPr>
                <p:spPr bwMode="auto">
                  <a:xfrm>
                    <a:off x="6401405"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8" name="Oval 57">
                    <a:extLst>
                      <a:ext uri="{FF2B5EF4-FFF2-40B4-BE49-F238E27FC236}">
                        <a16:creationId xmlns:a16="http://schemas.microsoft.com/office/drawing/2014/main" id="{D84A1D6F-47C5-4020-9873-CBDAED76BD36}"/>
                      </a:ext>
                    </a:extLst>
                  </p:cNvPr>
                  <p:cNvSpPr/>
                  <p:nvPr/>
                </p:nvSpPr>
                <p:spPr bwMode="auto">
                  <a:xfrm>
                    <a:off x="6401405"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9" name="Oval 58">
                    <a:extLst>
                      <a:ext uri="{FF2B5EF4-FFF2-40B4-BE49-F238E27FC236}">
                        <a16:creationId xmlns:a16="http://schemas.microsoft.com/office/drawing/2014/main" id="{CBAFADEF-208D-452A-B391-70D654E9602B}"/>
                      </a:ext>
                    </a:extLst>
                  </p:cNvPr>
                  <p:cNvSpPr/>
                  <p:nvPr/>
                </p:nvSpPr>
                <p:spPr bwMode="auto">
                  <a:xfrm>
                    <a:off x="6401405"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43" name="Group 42">
                  <a:extLst>
                    <a:ext uri="{FF2B5EF4-FFF2-40B4-BE49-F238E27FC236}">
                      <a16:creationId xmlns:a16="http://schemas.microsoft.com/office/drawing/2014/main" id="{9176E8FC-ACC0-4C22-8EB6-9BD880083DCA}"/>
                    </a:ext>
                  </a:extLst>
                </p:cNvPr>
                <p:cNvGrpSpPr/>
                <p:nvPr/>
              </p:nvGrpSpPr>
              <p:grpSpPr>
                <a:xfrm>
                  <a:off x="6896352" y="2054238"/>
                  <a:ext cx="274320" cy="2153285"/>
                  <a:chOff x="6914132" y="2054238"/>
                  <a:chExt cx="274320" cy="2153285"/>
                </a:xfrm>
              </p:grpSpPr>
              <p:sp>
                <p:nvSpPr>
                  <p:cNvPr id="50" name="Oval 49">
                    <a:extLst>
                      <a:ext uri="{FF2B5EF4-FFF2-40B4-BE49-F238E27FC236}">
                        <a16:creationId xmlns:a16="http://schemas.microsoft.com/office/drawing/2014/main" id="{9B5B2AA9-0255-4053-8DC0-A0575E33E501}"/>
                      </a:ext>
                    </a:extLst>
                  </p:cNvPr>
                  <p:cNvSpPr/>
                  <p:nvPr/>
                </p:nvSpPr>
                <p:spPr bwMode="auto">
                  <a:xfrm>
                    <a:off x="6914132"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1" name="Oval 50">
                    <a:extLst>
                      <a:ext uri="{FF2B5EF4-FFF2-40B4-BE49-F238E27FC236}">
                        <a16:creationId xmlns:a16="http://schemas.microsoft.com/office/drawing/2014/main" id="{75800BFA-C2B3-4F3C-9DEF-CECA18229FEC}"/>
                      </a:ext>
                    </a:extLst>
                  </p:cNvPr>
                  <p:cNvSpPr/>
                  <p:nvPr/>
                </p:nvSpPr>
                <p:spPr bwMode="auto">
                  <a:xfrm>
                    <a:off x="6914132"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2" name="Oval 51">
                    <a:extLst>
                      <a:ext uri="{FF2B5EF4-FFF2-40B4-BE49-F238E27FC236}">
                        <a16:creationId xmlns:a16="http://schemas.microsoft.com/office/drawing/2014/main" id="{53D0D99A-3EA1-4167-80AD-B210B0AEB625}"/>
                      </a:ext>
                    </a:extLst>
                  </p:cNvPr>
                  <p:cNvSpPr/>
                  <p:nvPr/>
                </p:nvSpPr>
                <p:spPr bwMode="auto">
                  <a:xfrm>
                    <a:off x="6914132"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3" name="Oval 52">
                    <a:extLst>
                      <a:ext uri="{FF2B5EF4-FFF2-40B4-BE49-F238E27FC236}">
                        <a16:creationId xmlns:a16="http://schemas.microsoft.com/office/drawing/2014/main" id="{DEA93DFA-28DE-49E7-B3C7-A8622BC919F2}"/>
                      </a:ext>
                    </a:extLst>
                  </p:cNvPr>
                  <p:cNvSpPr/>
                  <p:nvPr/>
                </p:nvSpPr>
                <p:spPr bwMode="auto">
                  <a:xfrm>
                    <a:off x="6914132"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4" name="Oval 53">
                    <a:extLst>
                      <a:ext uri="{FF2B5EF4-FFF2-40B4-BE49-F238E27FC236}">
                        <a16:creationId xmlns:a16="http://schemas.microsoft.com/office/drawing/2014/main" id="{43B561E2-97CA-4AE4-90CA-83360AEA7560}"/>
                      </a:ext>
                    </a:extLst>
                  </p:cNvPr>
                  <p:cNvSpPr/>
                  <p:nvPr/>
                </p:nvSpPr>
                <p:spPr bwMode="auto">
                  <a:xfrm>
                    <a:off x="6914132"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44" name="Group 43">
                  <a:extLst>
                    <a:ext uri="{FF2B5EF4-FFF2-40B4-BE49-F238E27FC236}">
                      <a16:creationId xmlns:a16="http://schemas.microsoft.com/office/drawing/2014/main" id="{35E4AB8E-83A9-435D-A2DC-967ED1D0367A}"/>
                    </a:ext>
                  </a:extLst>
                </p:cNvPr>
                <p:cNvGrpSpPr/>
                <p:nvPr/>
              </p:nvGrpSpPr>
              <p:grpSpPr>
                <a:xfrm>
                  <a:off x="7365898" y="2054238"/>
                  <a:ext cx="274320" cy="2153285"/>
                  <a:chOff x="7426858" y="2054238"/>
                  <a:chExt cx="274320" cy="2153285"/>
                </a:xfrm>
              </p:grpSpPr>
              <p:sp>
                <p:nvSpPr>
                  <p:cNvPr id="45" name="Oval 44">
                    <a:extLst>
                      <a:ext uri="{FF2B5EF4-FFF2-40B4-BE49-F238E27FC236}">
                        <a16:creationId xmlns:a16="http://schemas.microsoft.com/office/drawing/2014/main" id="{25B93D73-3D05-4530-8C5D-967C60B127E2}"/>
                      </a:ext>
                    </a:extLst>
                  </p:cNvPr>
                  <p:cNvSpPr/>
                  <p:nvPr/>
                </p:nvSpPr>
                <p:spPr bwMode="auto">
                  <a:xfrm>
                    <a:off x="7426858"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6" name="Oval 45">
                    <a:extLst>
                      <a:ext uri="{FF2B5EF4-FFF2-40B4-BE49-F238E27FC236}">
                        <a16:creationId xmlns:a16="http://schemas.microsoft.com/office/drawing/2014/main" id="{70B65629-DA8E-4D4D-A706-17D954011A1C}"/>
                      </a:ext>
                    </a:extLst>
                  </p:cNvPr>
                  <p:cNvSpPr/>
                  <p:nvPr/>
                </p:nvSpPr>
                <p:spPr bwMode="auto">
                  <a:xfrm>
                    <a:off x="7426858"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7" name="Oval 46">
                    <a:extLst>
                      <a:ext uri="{FF2B5EF4-FFF2-40B4-BE49-F238E27FC236}">
                        <a16:creationId xmlns:a16="http://schemas.microsoft.com/office/drawing/2014/main" id="{E668CE4E-4AC4-43B3-ACA3-8119B09FF5A6}"/>
                      </a:ext>
                    </a:extLst>
                  </p:cNvPr>
                  <p:cNvSpPr/>
                  <p:nvPr/>
                </p:nvSpPr>
                <p:spPr bwMode="auto">
                  <a:xfrm>
                    <a:off x="7426858"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8" name="Oval 47">
                    <a:extLst>
                      <a:ext uri="{FF2B5EF4-FFF2-40B4-BE49-F238E27FC236}">
                        <a16:creationId xmlns:a16="http://schemas.microsoft.com/office/drawing/2014/main" id="{FB0DEA6B-627D-4C8D-8142-C500438FBE32}"/>
                      </a:ext>
                    </a:extLst>
                  </p:cNvPr>
                  <p:cNvSpPr/>
                  <p:nvPr/>
                </p:nvSpPr>
                <p:spPr bwMode="auto">
                  <a:xfrm>
                    <a:off x="7426858"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9" name="Oval 48">
                    <a:extLst>
                      <a:ext uri="{FF2B5EF4-FFF2-40B4-BE49-F238E27FC236}">
                        <a16:creationId xmlns:a16="http://schemas.microsoft.com/office/drawing/2014/main" id="{0713F938-6185-46FF-9972-BFBBC38BB8C6}"/>
                      </a:ext>
                    </a:extLst>
                  </p:cNvPr>
                  <p:cNvSpPr/>
                  <p:nvPr/>
                </p:nvSpPr>
                <p:spPr bwMode="auto">
                  <a:xfrm>
                    <a:off x="7426858"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grpSp>
        <p:grpSp>
          <p:nvGrpSpPr>
            <p:cNvPr id="70" name="Group 69">
              <a:extLst>
                <a:ext uri="{FF2B5EF4-FFF2-40B4-BE49-F238E27FC236}">
                  <a16:creationId xmlns:a16="http://schemas.microsoft.com/office/drawing/2014/main" id="{01376E37-27DD-468C-8CAC-BE291494A328}"/>
                </a:ext>
              </a:extLst>
            </p:cNvPr>
            <p:cNvGrpSpPr/>
            <p:nvPr/>
          </p:nvGrpSpPr>
          <p:grpSpPr>
            <a:xfrm>
              <a:off x="5432589" y="3179809"/>
              <a:ext cx="2057400" cy="2057400"/>
              <a:chOff x="354092" y="2995316"/>
              <a:chExt cx="2057400" cy="2057400"/>
            </a:xfrm>
            <a:scene3d>
              <a:camera prst="isometricTopUp"/>
              <a:lightRig rig="threePt" dir="t"/>
            </a:scene3d>
          </p:grpSpPr>
          <p:sp>
            <p:nvSpPr>
              <p:cNvPr id="71" name="Rectangle: Rounded Corners 70">
                <a:extLst>
                  <a:ext uri="{FF2B5EF4-FFF2-40B4-BE49-F238E27FC236}">
                    <a16:creationId xmlns:a16="http://schemas.microsoft.com/office/drawing/2014/main" id="{9C9FF05B-A0DE-4061-AA63-39ACF56C539B}"/>
                  </a:ext>
                </a:extLst>
              </p:cNvPr>
              <p:cNvSpPr/>
              <p:nvPr/>
            </p:nvSpPr>
            <p:spPr>
              <a:xfrm>
                <a:off x="354092" y="2995316"/>
                <a:ext cx="2057400" cy="2057400"/>
              </a:xfrm>
              <a:prstGeom prst="roundRect">
                <a:avLst>
                  <a:gd name="adj" fmla="val 8549"/>
                </a:avLst>
              </a:prstGeom>
              <a:solidFill>
                <a:schemeClr val="bg2">
                  <a:lumMod val="90000"/>
                </a:schemeClr>
              </a:solidFill>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grpSp>
            <p:nvGrpSpPr>
              <p:cNvPr id="72" name="Group 71">
                <a:extLst>
                  <a:ext uri="{FF2B5EF4-FFF2-40B4-BE49-F238E27FC236}">
                    <a16:creationId xmlns:a16="http://schemas.microsoft.com/office/drawing/2014/main" id="{71F3B302-EEE9-4684-8B32-7CC49C61BA37}"/>
                  </a:ext>
                </a:extLst>
              </p:cNvPr>
              <p:cNvGrpSpPr/>
              <p:nvPr/>
            </p:nvGrpSpPr>
            <p:grpSpPr>
              <a:xfrm>
                <a:off x="594652" y="3216534"/>
                <a:ext cx="1614380" cy="1614964"/>
                <a:chOff x="5487711" y="2054238"/>
                <a:chExt cx="2152507" cy="2153285"/>
              </a:xfrm>
            </p:grpSpPr>
            <p:grpSp>
              <p:nvGrpSpPr>
                <p:cNvPr id="73" name="Group 72">
                  <a:extLst>
                    <a:ext uri="{FF2B5EF4-FFF2-40B4-BE49-F238E27FC236}">
                      <a16:creationId xmlns:a16="http://schemas.microsoft.com/office/drawing/2014/main" id="{BFE71500-E4C3-4ABE-A6F1-45566FC28F5F}"/>
                    </a:ext>
                  </a:extLst>
                </p:cNvPr>
                <p:cNvGrpSpPr/>
                <p:nvPr/>
              </p:nvGrpSpPr>
              <p:grpSpPr>
                <a:xfrm>
                  <a:off x="5487711" y="2054238"/>
                  <a:ext cx="274320" cy="2153285"/>
                  <a:chOff x="5375951" y="2054238"/>
                  <a:chExt cx="274320" cy="2153285"/>
                </a:xfrm>
              </p:grpSpPr>
              <p:sp>
                <p:nvSpPr>
                  <p:cNvPr id="98" name="Oval 97">
                    <a:extLst>
                      <a:ext uri="{FF2B5EF4-FFF2-40B4-BE49-F238E27FC236}">
                        <a16:creationId xmlns:a16="http://schemas.microsoft.com/office/drawing/2014/main" id="{A9482C95-81EF-491C-96A0-2DF2320D5964}"/>
                      </a:ext>
                    </a:extLst>
                  </p:cNvPr>
                  <p:cNvSpPr/>
                  <p:nvPr/>
                </p:nvSpPr>
                <p:spPr bwMode="auto">
                  <a:xfrm>
                    <a:off x="5375951"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9" name="Oval 98">
                    <a:extLst>
                      <a:ext uri="{FF2B5EF4-FFF2-40B4-BE49-F238E27FC236}">
                        <a16:creationId xmlns:a16="http://schemas.microsoft.com/office/drawing/2014/main" id="{D1AD3083-963B-497E-BA8C-301BC6888B21}"/>
                      </a:ext>
                    </a:extLst>
                  </p:cNvPr>
                  <p:cNvSpPr/>
                  <p:nvPr/>
                </p:nvSpPr>
                <p:spPr bwMode="auto">
                  <a:xfrm>
                    <a:off x="5375951"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00" name="Oval 99">
                    <a:extLst>
                      <a:ext uri="{FF2B5EF4-FFF2-40B4-BE49-F238E27FC236}">
                        <a16:creationId xmlns:a16="http://schemas.microsoft.com/office/drawing/2014/main" id="{69596AD4-7BEF-4706-8656-86D078DAD83A}"/>
                      </a:ext>
                    </a:extLst>
                  </p:cNvPr>
                  <p:cNvSpPr/>
                  <p:nvPr/>
                </p:nvSpPr>
                <p:spPr bwMode="auto">
                  <a:xfrm>
                    <a:off x="5375951"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01" name="Oval 100">
                    <a:extLst>
                      <a:ext uri="{FF2B5EF4-FFF2-40B4-BE49-F238E27FC236}">
                        <a16:creationId xmlns:a16="http://schemas.microsoft.com/office/drawing/2014/main" id="{F3A8FF6B-1A39-4969-9829-E7ABFAA87094}"/>
                      </a:ext>
                    </a:extLst>
                  </p:cNvPr>
                  <p:cNvSpPr/>
                  <p:nvPr/>
                </p:nvSpPr>
                <p:spPr bwMode="auto">
                  <a:xfrm>
                    <a:off x="5375951"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02" name="Oval 101">
                    <a:extLst>
                      <a:ext uri="{FF2B5EF4-FFF2-40B4-BE49-F238E27FC236}">
                        <a16:creationId xmlns:a16="http://schemas.microsoft.com/office/drawing/2014/main" id="{DCEE3F8B-3E9C-4D3E-A75C-4EFC99DCDBCA}"/>
                      </a:ext>
                    </a:extLst>
                  </p:cNvPr>
                  <p:cNvSpPr/>
                  <p:nvPr/>
                </p:nvSpPr>
                <p:spPr bwMode="auto">
                  <a:xfrm>
                    <a:off x="5375951"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74" name="Group 73">
                  <a:extLst>
                    <a:ext uri="{FF2B5EF4-FFF2-40B4-BE49-F238E27FC236}">
                      <a16:creationId xmlns:a16="http://schemas.microsoft.com/office/drawing/2014/main" id="{AD100405-EC20-4A3F-856D-68EFDBD4795C}"/>
                    </a:ext>
                  </a:extLst>
                </p:cNvPr>
                <p:cNvGrpSpPr/>
                <p:nvPr/>
              </p:nvGrpSpPr>
              <p:grpSpPr>
                <a:xfrm>
                  <a:off x="5957258" y="2054238"/>
                  <a:ext cx="274320" cy="2153285"/>
                  <a:chOff x="5888678" y="2054238"/>
                  <a:chExt cx="274320" cy="2153285"/>
                </a:xfrm>
              </p:grpSpPr>
              <p:sp>
                <p:nvSpPr>
                  <p:cNvPr id="93" name="Oval 92">
                    <a:extLst>
                      <a:ext uri="{FF2B5EF4-FFF2-40B4-BE49-F238E27FC236}">
                        <a16:creationId xmlns:a16="http://schemas.microsoft.com/office/drawing/2014/main" id="{0BAEC25B-1DD3-4509-AC4A-213CF730A041}"/>
                      </a:ext>
                    </a:extLst>
                  </p:cNvPr>
                  <p:cNvSpPr/>
                  <p:nvPr/>
                </p:nvSpPr>
                <p:spPr bwMode="auto">
                  <a:xfrm>
                    <a:off x="5888678"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4" name="Oval 93">
                    <a:extLst>
                      <a:ext uri="{FF2B5EF4-FFF2-40B4-BE49-F238E27FC236}">
                        <a16:creationId xmlns:a16="http://schemas.microsoft.com/office/drawing/2014/main" id="{673D0B74-D1E9-417B-B840-B6287E2D457F}"/>
                      </a:ext>
                    </a:extLst>
                  </p:cNvPr>
                  <p:cNvSpPr/>
                  <p:nvPr/>
                </p:nvSpPr>
                <p:spPr bwMode="auto">
                  <a:xfrm>
                    <a:off x="5888678"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5" name="Oval 94">
                    <a:extLst>
                      <a:ext uri="{FF2B5EF4-FFF2-40B4-BE49-F238E27FC236}">
                        <a16:creationId xmlns:a16="http://schemas.microsoft.com/office/drawing/2014/main" id="{8AA79DB0-5E3D-4159-B0B2-5202E3281A0B}"/>
                      </a:ext>
                    </a:extLst>
                  </p:cNvPr>
                  <p:cNvSpPr/>
                  <p:nvPr/>
                </p:nvSpPr>
                <p:spPr bwMode="auto">
                  <a:xfrm>
                    <a:off x="5888678"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6" name="Oval 95">
                    <a:extLst>
                      <a:ext uri="{FF2B5EF4-FFF2-40B4-BE49-F238E27FC236}">
                        <a16:creationId xmlns:a16="http://schemas.microsoft.com/office/drawing/2014/main" id="{C1337F2F-9A44-4B92-8528-9B23B01020C3}"/>
                      </a:ext>
                    </a:extLst>
                  </p:cNvPr>
                  <p:cNvSpPr/>
                  <p:nvPr/>
                </p:nvSpPr>
                <p:spPr bwMode="auto">
                  <a:xfrm>
                    <a:off x="5888678"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7" name="Oval 96">
                    <a:extLst>
                      <a:ext uri="{FF2B5EF4-FFF2-40B4-BE49-F238E27FC236}">
                        <a16:creationId xmlns:a16="http://schemas.microsoft.com/office/drawing/2014/main" id="{E682803D-94E0-4D14-A15B-588DFA96D806}"/>
                      </a:ext>
                    </a:extLst>
                  </p:cNvPr>
                  <p:cNvSpPr/>
                  <p:nvPr/>
                </p:nvSpPr>
                <p:spPr bwMode="auto">
                  <a:xfrm>
                    <a:off x="5888678"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75" name="Group 74">
                  <a:extLst>
                    <a:ext uri="{FF2B5EF4-FFF2-40B4-BE49-F238E27FC236}">
                      <a16:creationId xmlns:a16="http://schemas.microsoft.com/office/drawing/2014/main" id="{F3F6F5D7-4145-4F7C-92E7-65E81F9E9569}"/>
                    </a:ext>
                  </a:extLst>
                </p:cNvPr>
                <p:cNvGrpSpPr/>
                <p:nvPr/>
              </p:nvGrpSpPr>
              <p:grpSpPr>
                <a:xfrm>
                  <a:off x="6426805" y="2054238"/>
                  <a:ext cx="274320" cy="2153285"/>
                  <a:chOff x="6401405" y="2054238"/>
                  <a:chExt cx="274320" cy="2153285"/>
                </a:xfrm>
              </p:grpSpPr>
              <p:sp>
                <p:nvSpPr>
                  <p:cNvPr id="88" name="Oval 87">
                    <a:extLst>
                      <a:ext uri="{FF2B5EF4-FFF2-40B4-BE49-F238E27FC236}">
                        <a16:creationId xmlns:a16="http://schemas.microsoft.com/office/drawing/2014/main" id="{20D43039-8F95-4E74-9A54-6E98B57CFA1A}"/>
                      </a:ext>
                    </a:extLst>
                  </p:cNvPr>
                  <p:cNvSpPr/>
                  <p:nvPr/>
                </p:nvSpPr>
                <p:spPr bwMode="auto">
                  <a:xfrm>
                    <a:off x="6401405"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9" name="Oval 88">
                    <a:extLst>
                      <a:ext uri="{FF2B5EF4-FFF2-40B4-BE49-F238E27FC236}">
                        <a16:creationId xmlns:a16="http://schemas.microsoft.com/office/drawing/2014/main" id="{18E9EE57-A6B2-4B60-A266-3423936DC0FF}"/>
                      </a:ext>
                    </a:extLst>
                  </p:cNvPr>
                  <p:cNvSpPr/>
                  <p:nvPr/>
                </p:nvSpPr>
                <p:spPr bwMode="auto">
                  <a:xfrm>
                    <a:off x="6401405"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0" name="Oval 89">
                    <a:extLst>
                      <a:ext uri="{FF2B5EF4-FFF2-40B4-BE49-F238E27FC236}">
                        <a16:creationId xmlns:a16="http://schemas.microsoft.com/office/drawing/2014/main" id="{5AB45CD5-56C8-44C0-A53D-B3779D72FB46}"/>
                      </a:ext>
                    </a:extLst>
                  </p:cNvPr>
                  <p:cNvSpPr/>
                  <p:nvPr/>
                </p:nvSpPr>
                <p:spPr bwMode="auto">
                  <a:xfrm>
                    <a:off x="6401405"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1" name="Oval 90">
                    <a:extLst>
                      <a:ext uri="{FF2B5EF4-FFF2-40B4-BE49-F238E27FC236}">
                        <a16:creationId xmlns:a16="http://schemas.microsoft.com/office/drawing/2014/main" id="{C0BF23D5-F64B-4DDF-84F2-ECE843620ADC}"/>
                      </a:ext>
                    </a:extLst>
                  </p:cNvPr>
                  <p:cNvSpPr/>
                  <p:nvPr/>
                </p:nvSpPr>
                <p:spPr bwMode="auto">
                  <a:xfrm>
                    <a:off x="6401405"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2" name="Oval 91">
                    <a:extLst>
                      <a:ext uri="{FF2B5EF4-FFF2-40B4-BE49-F238E27FC236}">
                        <a16:creationId xmlns:a16="http://schemas.microsoft.com/office/drawing/2014/main" id="{FA7E6733-2A9E-4D52-B73B-CB0959A17C80}"/>
                      </a:ext>
                    </a:extLst>
                  </p:cNvPr>
                  <p:cNvSpPr/>
                  <p:nvPr/>
                </p:nvSpPr>
                <p:spPr bwMode="auto">
                  <a:xfrm>
                    <a:off x="6401405"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76" name="Group 75">
                  <a:extLst>
                    <a:ext uri="{FF2B5EF4-FFF2-40B4-BE49-F238E27FC236}">
                      <a16:creationId xmlns:a16="http://schemas.microsoft.com/office/drawing/2014/main" id="{C8E74A11-F008-4493-9C76-A548C34D683A}"/>
                    </a:ext>
                  </a:extLst>
                </p:cNvPr>
                <p:cNvGrpSpPr/>
                <p:nvPr/>
              </p:nvGrpSpPr>
              <p:grpSpPr>
                <a:xfrm>
                  <a:off x="6896352" y="2054238"/>
                  <a:ext cx="274320" cy="2153285"/>
                  <a:chOff x="6914132" y="2054238"/>
                  <a:chExt cx="274320" cy="2153285"/>
                </a:xfrm>
              </p:grpSpPr>
              <p:sp>
                <p:nvSpPr>
                  <p:cNvPr id="83" name="Oval 82">
                    <a:extLst>
                      <a:ext uri="{FF2B5EF4-FFF2-40B4-BE49-F238E27FC236}">
                        <a16:creationId xmlns:a16="http://schemas.microsoft.com/office/drawing/2014/main" id="{7C5084DA-F528-483A-B96A-34B1086F8C0D}"/>
                      </a:ext>
                    </a:extLst>
                  </p:cNvPr>
                  <p:cNvSpPr/>
                  <p:nvPr/>
                </p:nvSpPr>
                <p:spPr bwMode="auto">
                  <a:xfrm>
                    <a:off x="6914132"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4" name="Oval 83">
                    <a:extLst>
                      <a:ext uri="{FF2B5EF4-FFF2-40B4-BE49-F238E27FC236}">
                        <a16:creationId xmlns:a16="http://schemas.microsoft.com/office/drawing/2014/main" id="{6FA7665F-7E60-42C9-8B05-93B8CFDE8FEE}"/>
                      </a:ext>
                    </a:extLst>
                  </p:cNvPr>
                  <p:cNvSpPr/>
                  <p:nvPr/>
                </p:nvSpPr>
                <p:spPr bwMode="auto">
                  <a:xfrm>
                    <a:off x="6914132"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5" name="Oval 84">
                    <a:extLst>
                      <a:ext uri="{FF2B5EF4-FFF2-40B4-BE49-F238E27FC236}">
                        <a16:creationId xmlns:a16="http://schemas.microsoft.com/office/drawing/2014/main" id="{5B30A2D4-55D7-436B-AFAE-9F2CD17A7510}"/>
                      </a:ext>
                    </a:extLst>
                  </p:cNvPr>
                  <p:cNvSpPr/>
                  <p:nvPr/>
                </p:nvSpPr>
                <p:spPr bwMode="auto">
                  <a:xfrm>
                    <a:off x="6914132"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6" name="Oval 85">
                    <a:extLst>
                      <a:ext uri="{FF2B5EF4-FFF2-40B4-BE49-F238E27FC236}">
                        <a16:creationId xmlns:a16="http://schemas.microsoft.com/office/drawing/2014/main" id="{0CCCAB8A-6228-4EDC-975D-341F6E850E3D}"/>
                      </a:ext>
                    </a:extLst>
                  </p:cNvPr>
                  <p:cNvSpPr/>
                  <p:nvPr/>
                </p:nvSpPr>
                <p:spPr bwMode="auto">
                  <a:xfrm>
                    <a:off x="6914132"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7" name="Oval 86">
                    <a:extLst>
                      <a:ext uri="{FF2B5EF4-FFF2-40B4-BE49-F238E27FC236}">
                        <a16:creationId xmlns:a16="http://schemas.microsoft.com/office/drawing/2014/main" id="{532278AF-03F2-48CB-BF13-F451CBE0A510}"/>
                      </a:ext>
                    </a:extLst>
                  </p:cNvPr>
                  <p:cNvSpPr/>
                  <p:nvPr/>
                </p:nvSpPr>
                <p:spPr bwMode="auto">
                  <a:xfrm>
                    <a:off x="6914132"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77" name="Group 76">
                  <a:extLst>
                    <a:ext uri="{FF2B5EF4-FFF2-40B4-BE49-F238E27FC236}">
                      <a16:creationId xmlns:a16="http://schemas.microsoft.com/office/drawing/2014/main" id="{4916D8B7-38A0-41D1-90DB-0229614E71FD}"/>
                    </a:ext>
                  </a:extLst>
                </p:cNvPr>
                <p:cNvGrpSpPr/>
                <p:nvPr/>
              </p:nvGrpSpPr>
              <p:grpSpPr>
                <a:xfrm>
                  <a:off x="7365898" y="2054238"/>
                  <a:ext cx="274320" cy="2153285"/>
                  <a:chOff x="7426858" y="2054238"/>
                  <a:chExt cx="274320" cy="2153285"/>
                </a:xfrm>
              </p:grpSpPr>
              <p:sp>
                <p:nvSpPr>
                  <p:cNvPr id="78" name="Oval 77">
                    <a:extLst>
                      <a:ext uri="{FF2B5EF4-FFF2-40B4-BE49-F238E27FC236}">
                        <a16:creationId xmlns:a16="http://schemas.microsoft.com/office/drawing/2014/main" id="{CFA32059-62CD-449A-93EF-EE33FEF4C8C0}"/>
                      </a:ext>
                    </a:extLst>
                  </p:cNvPr>
                  <p:cNvSpPr/>
                  <p:nvPr/>
                </p:nvSpPr>
                <p:spPr bwMode="auto">
                  <a:xfrm>
                    <a:off x="7426858"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79" name="Oval 78">
                    <a:extLst>
                      <a:ext uri="{FF2B5EF4-FFF2-40B4-BE49-F238E27FC236}">
                        <a16:creationId xmlns:a16="http://schemas.microsoft.com/office/drawing/2014/main" id="{2BD81D98-FC12-4E32-B914-631622F9C158}"/>
                      </a:ext>
                    </a:extLst>
                  </p:cNvPr>
                  <p:cNvSpPr/>
                  <p:nvPr/>
                </p:nvSpPr>
                <p:spPr bwMode="auto">
                  <a:xfrm>
                    <a:off x="7426858"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0" name="Oval 79">
                    <a:extLst>
                      <a:ext uri="{FF2B5EF4-FFF2-40B4-BE49-F238E27FC236}">
                        <a16:creationId xmlns:a16="http://schemas.microsoft.com/office/drawing/2014/main" id="{49128393-9372-4A0A-889F-D07F8E76D489}"/>
                      </a:ext>
                    </a:extLst>
                  </p:cNvPr>
                  <p:cNvSpPr/>
                  <p:nvPr/>
                </p:nvSpPr>
                <p:spPr bwMode="auto">
                  <a:xfrm>
                    <a:off x="7426858"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1" name="Oval 80">
                    <a:extLst>
                      <a:ext uri="{FF2B5EF4-FFF2-40B4-BE49-F238E27FC236}">
                        <a16:creationId xmlns:a16="http://schemas.microsoft.com/office/drawing/2014/main" id="{36170AAD-161E-4572-B7AB-0F9E2F23B4BC}"/>
                      </a:ext>
                    </a:extLst>
                  </p:cNvPr>
                  <p:cNvSpPr/>
                  <p:nvPr/>
                </p:nvSpPr>
                <p:spPr bwMode="auto">
                  <a:xfrm>
                    <a:off x="7426858"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2" name="Oval 81">
                    <a:extLst>
                      <a:ext uri="{FF2B5EF4-FFF2-40B4-BE49-F238E27FC236}">
                        <a16:creationId xmlns:a16="http://schemas.microsoft.com/office/drawing/2014/main" id="{C2E59335-D5BE-4B88-BC65-F3E534E92FF5}"/>
                      </a:ext>
                    </a:extLst>
                  </p:cNvPr>
                  <p:cNvSpPr/>
                  <p:nvPr/>
                </p:nvSpPr>
                <p:spPr bwMode="auto">
                  <a:xfrm>
                    <a:off x="7426858"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grpSp>
        <p:grpSp>
          <p:nvGrpSpPr>
            <p:cNvPr id="103" name="Group 102">
              <a:extLst>
                <a:ext uri="{FF2B5EF4-FFF2-40B4-BE49-F238E27FC236}">
                  <a16:creationId xmlns:a16="http://schemas.microsoft.com/office/drawing/2014/main" id="{4A1FFF67-A0A7-42D3-89E9-71D9BA268AED}"/>
                </a:ext>
              </a:extLst>
            </p:cNvPr>
            <p:cNvGrpSpPr/>
            <p:nvPr/>
          </p:nvGrpSpPr>
          <p:grpSpPr>
            <a:xfrm>
              <a:off x="5432589" y="2872158"/>
              <a:ext cx="2057400" cy="2057400"/>
              <a:chOff x="354092" y="2995316"/>
              <a:chExt cx="2057400" cy="2057400"/>
            </a:xfrm>
            <a:scene3d>
              <a:camera prst="isometricTopUp"/>
              <a:lightRig rig="threePt" dir="t"/>
            </a:scene3d>
          </p:grpSpPr>
          <p:sp>
            <p:nvSpPr>
              <p:cNvPr id="104" name="Rectangle: Rounded Corners 103">
                <a:extLst>
                  <a:ext uri="{FF2B5EF4-FFF2-40B4-BE49-F238E27FC236}">
                    <a16:creationId xmlns:a16="http://schemas.microsoft.com/office/drawing/2014/main" id="{6309EC66-E10D-4A93-9E3C-FBD99AD4E099}"/>
                  </a:ext>
                </a:extLst>
              </p:cNvPr>
              <p:cNvSpPr/>
              <p:nvPr/>
            </p:nvSpPr>
            <p:spPr>
              <a:xfrm>
                <a:off x="354092" y="2995316"/>
                <a:ext cx="2057400" cy="2057400"/>
              </a:xfrm>
              <a:prstGeom prst="roundRect">
                <a:avLst>
                  <a:gd name="adj" fmla="val 8549"/>
                </a:avLst>
              </a:prstGeom>
              <a:solidFill>
                <a:schemeClr val="bg2">
                  <a:lumMod val="90000"/>
                </a:schemeClr>
              </a:solidFill>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grpSp>
            <p:nvGrpSpPr>
              <p:cNvPr id="105" name="Group 104">
                <a:extLst>
                  <a:ext uri="{FF2B5EF4-FFF2-40B4-BE49-F238E27FC236}">
                    <a16:creationId xmlns:a16="http://schemas.microsoft.com/office/drawing/2014/main" id="{C602167F-1EFF-40E0-BD2D-2A8AA6140F41}"/>
                  </a:ext>
                </a:extLst>
              </p:cNvPr>
              <p:cNvGrpSpPr/>
              <p:nvPr/>
            </p:nvGrpSpPr>
            <p:grpSpPr>
              <a:xfrm>
                <a:off x="594652" y="3216534"/>
                <a:ext cx="1614380" cy="1614964"/>
                <a:chOff x="5487711" y="2054238"/>
                <a:chExt cx="2152507" cy="2153285"/>
              </a:xfrm>
            </p:grpSpPr>
            <p:grpSp>
              <p:nvGrpSpPr>
                <p:cNvPr id="106" name="Group 105">
                  <a:extLst>
                    <a:ext uri="{FF2B5EF4-FFF2-40B4-BE49-F238E27FC236}">
                      <a16:creationId xmlns:a16="http://schemas.microsoft.com/office/drawing/2014/main" id="{E1D91F24-2A9B-40B7-8FB0-17283ED75631}"/>
                    </a:ext>
                  </a:extLst>
                </p:cNvPr>
                <p:cNvGrpSpPr/>
                <p:nvPr/>
              </p:nvGrpSpPr>
              <p:grpSpPr>
                <a:xfrm>
                  <a:off x="5487711" y="2054238"/>
                  <a:ext cx="274320" cy="2153285"/>
                  <a:chOff x="5375951" y="2054238"/>
                  <a:chExt cx="274320" cy="2153285"/>
                </a:xfrm>
              </p:grpSpPr>
              <p:sp>
                <p:nvSpPr>
                  <p:cNvPr id="131" name="Oval 130">
                    <a:extLst>
                      <a:ext uri="{FF2B5EF4-FFF2-40B4-BE49-F238E27FC236}">
                        <a16:creationId xmlns:a16="http://schemas.microsoft.com/office/drawing/2014/main" id="{F99DAEF2-BF2C-4F32-810C-E3D8EBCF83A8}"/>
                      </a:ext>
                    </a:extLst>
                  </p:cNvPr>
                  <p:cNvSpPr/>
                  <p:nvPr/>
                </p:nvSpPr>
                <p:spPr bwMode="auto">
                  <a:xfrm>
                    <a:off x="5375951"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32" name="Oval 131">
                    <a:extLst>
                      <a:ext uri="{FF2B5EF4-FFF2-40B4-BE49-F238E27FC236}">
                        <a16:creationId xmlns:a16="http://schemas.microsoft.com/office/drawing/2014/main" id="{57B2698A-45B6-4D19-B8D1-22F3637CDF70}"/>
                      </a:ext>
                    </a:extLst>
                  </p:cNvPr>
                  <p:cNvSpPr/>
                  <p:nvPr/>
                </p:nvSpPr>
                <p:spPr bwMode="auto">
                  <a:xfrm>
                    <a:off x="5375951"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33" name="Oval 132">
                    <a:extLst>
                      <a:ext uri="{FF2B5EF4-FFF2-40B4-BE49-F238E27FC236}">
                        <a16:creationId xmlns:a16="http://schemas.microsoft.com/office/drawing/2014/main" id="{39D85FC2-49BA-444B-95F8-ABAC446776D0}"/>
                      </a:ext>
                    </a:extLst>
                  </p:cNvPr>
                  <p:cNvSpPr/>
                  <p:nvPr/>
                </p:nvSpPr>
                <p:spPr bwMode="auto">
                  <a:xfrm>
                    <a:off x="5375951"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34" name="Oval 133">
                    <a:extLst>
                      <a:ext uri="{FF2B5EF4-FFF2-40B4-BE49-F238E27FC236}">
                        <a16:creationId xmlns:a16="http://schemas.microsoft.com/office/drawing/2014/main" id="{C6F200E6-9436-48AB-BDB8-A962D0111156}"/>
                      </a:ext>
                    </a:extLst>
                  </p:cNvPr>
                  <p:cNvSpPr/>
                  <p:nvPr/>
                </p:nvSpPr>
                <p:spPr bwMode="auto">
                  <a:xfrm>
                    <a:off x="5375951"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35" name="Oval 134">
                    <a:extLst>
                      <a:ext uri="{FF2B5EF4-FFF2-40B4-BE49-F238E27FC236}">
                        <a16:creationId xmlns:a16="http://schemas.microsoft.com/office/drawing/2014/main" id="{8AABF524-ED7E-4113-A1DE-810645FCC077}"/>
                      </a:ext>
                    </a:extLst>
                  </p:cNvPr>
                  <p:cNvSpPr/>
                  <p:nvPr/>
                </p:nvSpPr>
                <p:spPr bwMode="auto">
                  <a:xfrm>
                    <a:off x="5375951"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07" name="Group 106">
                  <a:extLst>
                    <a:ext uri="{FF2B5EF4-FFF2-40B4-BE49-F238E27FC236}">
                      <a16:creationId xmlns:a16="http://schemas.microsoft.com/office/drawing/2014/main" id="{7B27F5B3-DAE8-42EF-86A6-D0F81D02B5FA}"/>
                    </a:ext>
                  </a:extLst>
                </p:cNvPr>
                <p:cNvGrpSpPr/>
                <p:nvPr/>
              </p:nvGrpSpPr>
              <p:grpSpPr>
                <a:xfrm>
                  <a:off x="5957258" y="2054238"/>
                  <a:ext cx="274320" cy="2153285"/>
                  <a:chOff x="5888678" y="2054238"/>
                  <a:chExt cx="274320" cy="2153285"/>
                </a:xfrm>
              </p:grpSpPr>
              <p:sp>
                <p:nvSpPr>
                  <p:cNvPr id="126" name="Oval 125">
                    <a:extLst>
                      <a:ext uri="{FF2B5EF4-FFF2-40B4-BE49-F238E27FC236}">
                        <a16:creationId xmlns:a16="http://schemas.microsoft.com/office/drawing/2014/main" id="{05DCBF6D-C19B-40EA-B448-92B72C224EA8}"/>
                      </a:ext>
                    </a:extLst>
                  </p:cNvPr>
                  <p:cNvSpPr/>
                  <p:nvPr/>
                </p:nvSpPr>
                <p:spPr bwMode="auto">
                  <a:xfrm>
                    <a:off x="5888678"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7" name="Oval 126">
                    <a:extLst>
                      <a:ext uri="{FF2B5EF4-FFF2-40B4-BE49-F238E27FC236}">
                        <a16:creationId xmlns:a16="http://schemas.microsoft.com/office/drawing/2014/main" id="{66F13253-1A1E-4856-A215-51E28FF63624}"/>
                      </a:ext>
                    </a:extLst>
                  </p:cNvPr>
                  <p:cNvSpPr/>
                  <p:nvPr/>
                </p:nvSpPr>
                <p:spPr bwMode="auto">
                  <a:xfrm>
                    <a:off x="5888678"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8" name="Oval 127">
                    <a:extLst>
                      <a:ext uri="{FF2B5EF4-FFF2-40B4-BE49-F238E27FC236}">
                        <a16:creationId xmlns:a16="http://schemas.microsoft.com/office/drawing/2014/main" id="{8123DD10-E2C5-4F95-83F3-DB525BC78B22}"/>
                      </a:ext>
                    </a:extLst>
                  </p:cNvPr>
                  <p:cNvSpPr/>
                  <p:nvPr/>
                </p:nvSpPr>
                <p:spPr bwMode="auto">
                  <a:xfrm>
                    <a:off x="5888678"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9" name="Oval 128">
                    <a:extLst>
                      <a:ext uri="{FF2B5EF4-FFF2-40B4-BE49-F238E27FC236}">
                        <a16:creationId xmlns:a16="http://schemas.microsoft.com/office/drawing/2014/main" id="{59236867-75CF-4F6E-A8EB-F0814C04DC49}"/>
                      </a:ext>
                    </a:extLst>
                  </p:cNvPr>
                  <p:cNvSpPr/>
                  <p:nvPr/>
                </p:nvSpPr>
                <p:spPr bwMode="auto">
                  <a:xfrm>
                    <a:off x="5888678"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30" name="Oval 129">
                    <a:extLst>
                      <a:ext uri="{FF2B5EF4-FFF2-40B4-BE49-F238E27FC236}">
                        <a16:creationId xmlns:a16="http://schemas.microsoft.com/office/drawing/2014/main" id="{1E30B8F9-D7C1-4C00-9F07-0152DC4951BA}"/>
                      </a:ext>
                    </a:extLst>
                  </p:cNvPr>
                  <p:cNvSpPr/>
                  <p:nvPr/>
                </p:nvSpPr>
                <p:spPr bwMode="auto">
                  <a:xfrm>
                    <a:off x="5888678"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08" name="Group 107">
                  <a:extLst>
                    <a:ext uri="{FF2B5EF4-FFF2-40B4-BE49-F238E27FC236}">
                      <a16:creationId xmlns:a16="http://schemas.microsoft.com/office/drawing/2014/main" id="{CB21543F-FCDC-4BD7-B61D-94AF95F0F215}"/>
                    </a:ext>
                  </a:extLst>
                </p:cNvPr>
                <p:cNvGrpSpPr/>
                <p:nvPr/>
              </p:nvGrpSpPr>
              <p:grpSpPr>
                <a:xfrm>
                  <a:off x="6426805" y="2054238"/>
                  <a:ext cx="274320" cy="2153285"/>
                  <a:chOff x="6401405" y="2054238"/>
                  <a:chExt cx="274320" cy="2153285"/>
                </a:xfrm>
              </p:grpSpPr>
              <p:sp>
                <p:nvSpPr>
                  <p:cNvPr id="121" name="Oval 120">
                    <a:extLst>
                      <a:ext uri="{FF2B5EF4-FFF2-40B4-BE49-F238E27FC236}">
                        <a16:creationId xmlns:a16="http://schemas.microsoft.com/office/drawing/2014/main" id="{44DE52CA-3FF8-4869-9363-E06B8EAB9731}"/>
                      </a:ext>
                    </a:extLst>
                  </p:cNvPr>
                  <p:cNvSpPr/>
                  <p:nvPr/>
                </p:nvSpPr>
                <p:spPr bwMode="auto">
                  <a:xfrm>
                    <a:off x="6401405"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2" name="Oval 121">
                    <a:extLst>
                      <a:ext uri="{FF2B5EF4-FFF2-40B4-BE49-F238E27FC236}">
                        <a16:creationId xmlns:a16="http://schemas.microsoft.com/office/drawing/2014/main" id="{E01BD92E-660C-402D-8493-B18C46138E43}"/>
                      </a:ext>
                    </a:extLst>
                  </p:cNvPr>
                  <p:cNvSpPr/>
                  <p:nvPr/>
                </p:nvSpPr>
                <p:spPr bwMode="auto">
                  <a:xfrm>
                    <a:off x="6401405"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3" name="Oval 122">
                    <a:extLst>
                      <a:ext uri="{FF2B5EF4-FFF2-40B4-BE49-F238E27FC236}">
                        <a16:creationId xmlns:a16="http://schemas.microsoft.com/office/drawing/2014/main" id="{50D5A842-DA1C-457C-9675-53722D1A00DC}"/>
                      </a:ext>
                    </a:extLst>
                  </p:cNvPr>
                  <p:cNvSpPr/>
                  <p:nvPr/>
                </p:nvSpPr>
                <p:spPr bwMode="auto">
                  <a:xfrm>
                    <a:off x="6401405"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4" name="Oval 123">
                    <a:extLst>
                      <a:ext uri="{FF2B5EF4-FFF2-40B4-BE49-F238E27FC236}">
                        <a16:creationId xmlns:a16="http://schemas.microsoft.com/office/drawing/2014/main" id="{40CA9E3A-DF2B-4C6D-9D78-6FDE0343DD28}"/>
                      </a:ext>
                    </a:extLst>
                  </p:cNvPr>
                  <p:cNvSpPr/>
                  <p:nvPr/>
                </p:nvSpPr>
                <p:spPr bwMode="auto">
                  <a:xfrm>
                    <a:off x="6401405"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5" name="Oval 124">
                    <a:extLst>
                      <a:ext uri="{FF2B5EF4-FFF2-40B4-BE49-F238E27FC236}">
                        <a16:creationId xmlns:a16="http://schemas.microsoft.com/office/drawing/2014/main" id="{8C5AB859-C4F2-4091-AD00-5254065A69B1}"/>
                      </a:ext>
                    </a:extLst>
                  </p:cNvPr>
                  <p:cNvSpPr/>
                  <p:nvPr/>
                </p:nvSpPr>
                <p:spPr bwMode="auto">
                  <a:xfrm>
                    <a:off x="6401405"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09" name="Group 108">
                  <a:extLst>
                    <a:ext uri="{FF2B5EF4-FFF2-40B4-BE49-F238E27FC236}">
                      <a16:creationId xmlns:a16="http://schemas.microsoft.com/office/drawing/2014/main" id="{3F4A9B5D-E0FC-49BD-BA14-F26414BBC680}"/>
                    </a:ext>
                  </a:extLst>
                </p:cNvPr>
                <p:cNvGrpSpPr/>
                <p:nvPr/>
              </p:nvGrpSpPr>
              <p:grpSpPr>
                <a:xfrm>
                  <a:off x="6896352" y="2054238"/>
                  <a:ext cx="274320" cy="2153285"/>
                  <a:chOff x="6914132" y="2054238"/>
                  <a:chExt cx="274320" cy="2153285"/>
                </a:xfrm>
              </p:grpSpPr>
              <p:sp>
                <p:nvSpPr>
                  <p:cNvPr id="116" name="Oval 115">
                    <a:extLst>
                      <a:ext uri="{FF2B5EF4-FFF2-40B4-BE49-F238E27FC236}">
                        <a16:creationId xmlns:a16="http://schemas.microsoft.com/office/drawing/2014/main" id="{21934018-0894-4E1D-ACCB-B0D4B1AD7BFF}"/>
                      </a:ext>
                    </a:extLst>
                  </p:cNvPr>
                  <p:cNvSpPr/>
                  <p:nvPr/>
                </p:nvSpPr>
                <p:spPr bwMode="auto">
                  <a:xfrm>
                    <a:off x="6914132"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7" name="Oval 116">
                    <a:extLst>
                      <a:ext uri="{FF2B5EF4-FFF2-40B4-BE49-F238E27FC236}">
                        <a16:creationId xmlns:a16="http://schemas.microsoft.com/office/drawing/2014/main" id="{FE31533E-B25C-4130-B201-7203D77271C4}"/>
                      </a:ext>
                    </a:extLst>
                  </p:cNvPr>
                  <p:cNvSpPr/>
                  <p:nvPr/>
                </p:nvSpPr>
                <p:spPr bwMode="auto">
                  <a:xfrm>
                    <a:off x="6914132"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8" name="Oval 117">
                    <a:extLst>
                      <a:ext uri="{FF2B5EF4-FFF2-40B4-BE49-F238E27FC236}">
                        <a16:creationId xmlns:a16="http://schemas.microsoft.com/office/drawing/2014/main" id="{EEFFA724-2F17-4868-8B9D-DFCBE8643492}"/>
                      </a:ext>
                    </a:extLst>
                  </p:cNvPr>
                  <p:cNvSpPr/>
                  <p:nvPr/>
                </p:nvSpPr>
                <p:spPr bwMode="auto">
                  <a:xfrm>
                    <a:off x="6914132"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9" name="Oval 118">
                    <a:extLst>
                      <a:ext uri="{FF2B5EF4-FFF2-40B4-BE49-F238E27FC236}">
                        <a16:creationId xmlns:a16="http://schemas.microsoft.com/office/drawing/2014/main" id="{F9A1EFF1-71B7-4E3C-B7AC-8AC96F2E1EED}"/>
                      </a:ext>
                    </a:extLst>
                  </p:cNvPr>
                  <p:cNvSpPr/>
                  <p:nvPr/>
                </p:nvSpPr>
                <p:spPr bwMode="auto">
                  <a:xfrm>
                    <a:off x="6914132"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0" name="Oval 119">
                    <a:extLst>
                      <a:ext uri="{FF2B5EF4-FFF2-40B4-BE49-F238E27FC236}">
                        <a16:creationId xmlns:a16="http://schemas.microsoft.com/office/drawing/2014/main" id="{DF477ED8-9463-4D42-9E84-1ED0412F478C}"/>
                      </a:ext>
                    </a:extLst>
                  </p:cNvPr>
                  <p:cNvSpPr/>
                  <p:nvPr/>
                </p:nvSpPr>
                <p:spPr bwMode="auto">
                  <a:xfrm>
                    <a:off x="6914132"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10" name="Group 109">
                  <a:extLst>
                    <a:ext uri="{FF2B5EF4-FFF2-40B4-BE49-F238E27FC236}">
                      <a16:creationId xmlns:a16="http://schemas.microsoft.com/office/drawing/2014/main" id="{EC4E9030-32EF-4111-8B58-F54D7289DAED}"/>
                    </a:ext>
                  </a:extLst>
                </p:cNvPr>
                <p:cNvGrpSpPr/>
                <p:nvPr/>
              </p:nvGrpSpPr>
              <p:grpSpPr>
                <a:xfrm>
                  <a:off x="7365898" y="2054238"/>
                  <a:ext cx="274320" cy="2153285"/>
                  <a:chOff x="7426858" y="2054238"/>
                  <a:chExt cx="274320" cy="2153285"/>
                </a:xfrm>
              </p:grpSpPr>
              <p:sp>
                <p:nvSpPr>
                  <p:cNvPr id="111" name="Oval 110">
                    <a:extLst>
                      <a:ext uri="{FF2B5EF4-FFF2-40B4-BE49-F238E27FC236}">
                        <a16:creationId xmlns:a16="http://schemas.microsoft.com/office/drawing/2014/main" id="{A6A29AE4-8DAC-4125-A64F-5BC51B013A00}"/>
                      </a:ext>
                    </a:extLst>
                  </p:cNvPr>
                  <p:cNvSpPr/>
                  <p:nvPr/>
                </p:nvSpPr>
                <p:spPr bwMode="auto">
                  <a:xfrm>
                    <a:off x="7426858"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2" name="Oval 111">
                    <a:extLst>
                      <a:ext uri="{FF2B5EF4-FFF2-40B4-BE49-F238E27FC236}">
                        <a16:creationId xmlns:a16="http://schemas.microsoft.com/office/drawing/2014/main" id="{2FC75453-3857-4CB6-B400-FA83922D7BDF}"/>
                      </a:ext>
                    </a:extLst>
                  </p:cNvPr>
                  <p:cNvSpPr/>
                  <p:nvPr/>
                </p:nvSpPr>
                <p:spPr bwMode="auto">
                  <a:xfrm>
                    <a:off x="7426858"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3" name="Oval 112">
                    <a:extLst>
                      <a:ext uri="{FF2B5EF4-FFF2-40B4-BE49-F238E27FC236}">
                        <a16:creationId xmlns:a16="http://schemas.microsoft.com/office/drawing/2014/main" id="{F3867CF2-F6FF-4FBA-A6BC-61ECEC6C4662}"/>
                      </a:ext>
                    </a:extLst>
                  </p:cNvPr>
                  <p:cNvSpPr/>
                  <p:nvPr/>
                </p:nvSpPr>
                <p:spPr bwMode="auto">
                  <a:xfrm>
                    <a:off x="7426858"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4" name="Oval 113">
                    <a:extLst>
                      <a:ext uri="{FF2B5EF4-FFF2-40B4-BE49-F238E27FC236}">
                        <a16:creationId xmlns:a16="http://schemas.microsoft.com/office/drawing/2014/main" id="{DDBAF159-0943-444C-B7EB-264CD5903E5B}"/>
                      </a:ext>
                    </a:extLst>
                  </p:cNvPr>
                  <p:cNvSpPr/>
                  <p:nvPr/>
                </p:nvSpPr>
                <p:spPr bwMode="auto">
                  <a:xfrm>
                    <a:off x="7426858"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5" name="Oval 114">
                    <a:extLst>
                      <a:ext uri="{FF2B5EF4-FFF2-40B4-BE49-F238E27FC236}">
                        <a16:creationId xmlns:a16="http://schemas.microsoft.com/office/drawing/2014/main" id="{4337BB60-1B95-403D-B293-8C5F9B3BB6AC}"/>
                      </a:ext>
                    </a:extLst>
                  </p:cNvPr>
                  <p:cNvSpPr/>
                  <p:nvPr/>
                </p:nvSpPr>
                <p:spPr bwMode="auto">
                  <a:xfrm>
                    <a:off x="7426858"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grpSp>
        <p:sp>
          <p:nvSpPr>
            <p:cNvPr id="136" name="TextBox 135">
              <a:extLst>
                <a:ext uri="{FF2B5EF4-FFF2-40B4-BE49-F238E27FC236}">
                  <a16:creationId xmlns:a16="http://schemas.microsoft.com/office/drawing/2014/main" id="{58DC0E0C-568B-4B70-834A-DEC01DA4137F}"/>
                </a:ext>
              </a:extLst>
            </p:cNvPr>
            <p:cNvSpPr txBox="1"/>
            <p:nvPr/>
          </p:nvSpPr>
          <p:spPr>
            <a:xfrm>
              <a:off x="5367959" y="5526031"/>
              <a:ext cx="221672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3D NAND Flash Memory</a:t>
              </a:r>
            </a:p>
          </p:txBody>
        </p:sp>
      </p:grpSp>
      <p:sp>
        <p:nvSpPr>
          <p:cNvPr id="139" name="TextBox 138">
            <a:extLst>
              <a:ext uri="{FF2B5EF4-FFF2-40B4-BE49-F238E27FC236}">
                <a16:creationId xmlns:a16="http://schemas.microsoft.com/office/drawing/2014/main" id="{13EF5647-B349-4AC6-AC6B-60E6F756A0C0}"/>
              </a:ext>
            </a:extLst>
          </p:cNvPr>
          <p:cNvSpPr txBox="1"/>
          <p:nvPr/>
        </p:nvSpPr>
        <p:spPr>
          <a:xfrm>
            <a:off x="481965" y="4656223"/>
            <a:ext cx="1191993"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Scaling</a:t>
            </a:r>
          </a:p>
        </p:txBody>
      </p:sp>
      <p:sp>
        <p:nvSpPr>
          <p:cNvPr id="140" name="TextBox 139">
            <a:extLst>
              <a:ext uri="{FF2B5EF4-FFF2-40B4-BE49-F238E27FC236}">
                <a16:creationId xmlns:a16="http://schemas.microsoft.com/office/drawing/2014/main" id="{EE46F65E-422C-4AAE-B65A-9D797FE87424}"/>
              </a:ext>
            </a:extLst>
          </p:cNvPr>
          <p:cNvSpPr txBox="1"/>
          <p:nvPr/>
        </p:nvSpPr>
        <p:spPr>
          <a:xfrm>
            <a:off x="254244" y="5696724"/>
            <a:ext cx="164743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Reliability</a:t>
            </a:r>
          </a:p>
        </p:txBody>
      </p:sp>
      <p:sp>
        <p:nvSpPr>
          <p:cNvPr id="142" name="TextBox 141">
            <a:extLst>
              <a:ext uri="{FF2B5EF4-FFF2-40B4-BE49-F238E27FC236}">
                <a16:creationId xmlns:a16="http://schemas.microsoft.com/office/drawing/2014/main" id="{E16ED9E5-1899-4A25-8F2C-F48EDDA8B47C}"/>
              </a:ext>
            </a:extLst>
          </p:cNvPr>
          <p:cNvSpPr txBox="1"/>
          <p:nvPr/>
        </p:nvSpPr>
        <p:spPr>
          <a:xfrm>
            <a:off x="1933305" y="4471557"/>
            <a:ext cx="3598293"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t>Reduce flash cell size,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t>Reduce distance b/w cells</a:t>
            </a:r>
          </a:p>
        </p:txBody>
      </p:sp>
      <p:sp>
        <p:nvSpPr>
          <p:cNvPr id="143" name="TextBox 142">
            <a:extLst>
              <a:ext uri="{FF2B5EF4-FFF2-40B4-BE49-F238E27FC236}">
                <a16:creationId xmlns:a16="http://schemas.microsoft.com/office/drawing/2014/main" id="{B82E4CF5-8E6C-406B-BF3B-A33DAEC9743D}"/>
              </a:ext>
            </a:extLst>
          </p:cNvPr>
          <p:cNvSpPr txBox="1"/>
          <p:nvPr/>
        </p:nvSpPr>
        <p:spPr>
          <a:xfrm>
            <a:off x="5794644" y="4656223"/>
            <a:ext cx="2736135"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t>Increase # of layers</a:t>
            </a:r>
          </a:p>
        </p:txBody>
      </p:sp>
      <p:sp>
        <p:nvSpPr>
          <p:cNvPr id="144" name="TextBox 143">
            <a:extLst>
              <a:ext uri="{FF2B5EF4-FFF2-40B4-BE49-F238E27FC236}">
                <a16:creationId xmlns:a16="http://schemas.microsoft.com/office/drawing/2014/main" id="{0D589652-9960-4BFA-BEF5-009E8E8A6440}"/>
              </a:ext>
            </a:extLst>
          </p:cNvPr>
          <p:cNvSpPr txBox="1"/>
          <p:nvPr/>
        </p:nvSpPr>
        <p:spPr>
          <a:xfrm>
            <a:off x="2118708" y="5696724"/>
            <a:ext cx="322748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Scaling hurts reliability</a:t>
            </a:r>
          </a:p>
        </p:txBody>
      </p:sp>
      <p:sp>
        <p:nvSpPr>
          <p:cNvPr id="145" name="TextBox 144">
            <a:extLst>
              <a:ext uri="{FF2B5EF4-FFF2-40B4-BE49-F238E27FC236}">
                <a16:creationId xmlns:a16="http://schemas.microsoft.com/office/drawing/2014/main" id="{F99CAB94-9199-4A67-987E-EFA6B82E5113}"/>
              </a:ext>
            </a:extLst>
          </p:cNvPr>
          <p:cNvSpPr txBox="1"/>
          <p:nvPr/>
        </p:nvSpPr>
        <p:spPr>
          <a:xfrm>
            <a:off x="5660160" y="5638076"/>
            <a:ext cx="3005113" cy="578882"/>
          </a:xfrm>
          <a:prstGeom prst="roundRect">
            <a:avLst/>
          </a:prstGeom>
          <a:ln w="38100"/>
        </p:spPr>
        <p:style>
          <a:lnRef idx="2">
            <a:schemeClr val="accent5"/>
          </a:lnRef>
          <a:fillRef idx="1">
            <a:schemeClr val="lt1"/>
          </a:fillRef>
          <a:effectRef idx="0">
            <a:schemeClr val="accent5"/>
          </a:effectRef>
          <a:fontRef idx="minor">
            <a:schemeClr val="dk1"/>
          </a:fontRef>
        </p:style>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Not well studied!</a:t>
            </a:r>
          </a:p>
        </p:txBody>
      </p:sp>
    </p:spTree>
    <p:extLst>
      <p:ext uri="{BB962C8B-B14F-4D97-AF65-F5344CB8AC3E}">
        <p14:creationId xmlns:p14="http://schemas.microsoft.com/office/powerpoint/2010/main" val="42196662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fade">
                                      <p:cBhvr>
                                        <p:cTn id="7" dur="500"/>
                                        <p:tgtEl>
                                          <p:spTgt spid="1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4"/>
                                        </p:tgtEl>
                                        <p:attrNameLst>
                                          <p:attrName>style.visibility</p:attrName>
                                        </p:attrNameLst>
                                      </p:cBhvr>
                                      <p:to>
                                        <p:strVal val="visible"/>
                                      </p:to>
                                    </p:set>
                                    <p:animEffect transition="in" filter="fade">
                                      <p:cBhvr>
                                        <p:cTn id="10" dur="500"/>
                                        <p:tgtEl>
                                          <p:spTgt spid="1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5"/>
                                        </p:tgtEl>
                                        <p:attrNameLst>
                                          <p:attrName>style.visibility</p:attrName>
                                        </p:attrNameLst>
                                      </p:cBhvr>
                                      <p:to>
                                        <p:strVal val="visible"/>
                                      </p:to>
                                    </p:set>
                                    <p:animEffect transition="in" filter="fade">
                                      <p:cBhvr>
                                        <p:cTn id="1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P spid="144" grpId="0"/>
      <p:bldP spid="145" grpId="0" animBg="1"/>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6" name="illustration.pdf"/>
          <p:cNvPicPr/>
          <p:nvPr/>
        </p:nvPicPr>
        <p:blipFill>
          <a:blip r:embed="rId2"/>
          <a:stretch>
            <a:fillRect/>
          </a:stretch>
        </p:blipFill>
        <p:spPr>
          <a:xfrm>
            <a:off x="1777008" y="1328738"/>
            <a:ext cx="5589984" cy="4200525"/>
          </a:xfrm>
          <a:prstGeom prst="rect">
            <a:avLst/>
          </a:prstGeom>
          <a:ln w="12700">
            <a:miter lim="400000"/>
          </a:ln>
          <a:effectLst>
            <a:outerShdw blurRad="355600" rotWithShape="0">
              <a:srgbClr val="000000">
                <a:alpha val="75000"/>
              </a:srgbClr>
            </a:outerShdw>
          </a:effectLst>
        </p:spPr>
      </p:pic>
      <p:sp>
        <p:nvSpPr>
          <p:cNvPr id="487" name="Shape 487"/>
          <p:cNvSpPr/>
          <p:nvPr/>
        </p:nvSpPr>
        <p:spPr>
          <a:xfrm>
            <a:off x="515732" y="1643371"/>
            <a:ext cx="2170252"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A74545"/>
                </a:solidFill>
                <a:effectLst/>
                <a:uLnTx/>
                <a:uFillTx/>
                <a:latin typeface="Garamond"/>
                <a:ea typeface="ＭＳ Ｐゴシック" panose="020B0600070205080204" pitchFamily="34" charset="-128"/>
                <a:cs typeface="+mn-cs"/>
                <a:sym typeface="Vista Sans OT Medium"/>
              </a:rPr>
              <a:t>Temperature</a:t>
            </a:r>
            <a:br>
              <a:rPr kumimoji="0" sz="3800" b="0" i="1" u="none" strike="noStrike" kern="1200" cap="none" spc="-38" normalizeH="0" baseline="0" noProof="0">
                <a:ln>
                  <a:noFill/>
                </a:ln>
                <a:solidFill>
                  <a:srgbClr val="A74545"/>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A74545"/>
                </a:solidFill>
                <a:effectLst/>
                <a:uLnTx/>
                <a:uFillTx/>
                <a:latin typeface="Garamond"/>
                <a:ea typeface="ＭＳ Ｐゴシック" panose="020B0600070205080204" pitchFamily="34" charset="-128"/>
                <a:cs typeface="+mn-cs"/>
                <a:sym typeface="Vista Sans OT Medium"/>
              </a:rPr>
              <a:t>sensor</a:t>
            </a:r>
          </a:p>
        </p:txBody>
      </p:sp>
      <p:sp>
        <p:nvSpPr>
          <p:cNvPr id="488" name="Shape 488"/>
          <p:cNvSpPr/>
          <p:nvPr/>
        </p:nvSpPr>
        <p:spPr>
          <a:xfrm flipH="1" flipV="1">
            <a:off x="1714500" y="2837736"/>
            <a:ext cx="1717329" cy="1182529"/>
          </a:xfrm>
          <a:prstGeom prst="line">
            <a:avLst/>
          </a:prstGeom>
          <a:ln w="88900">
            <a:solidFill>
              <a:srgbClr val="A74545"/>
            </a:solidFill>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Tree>
    <p:extLst>
      <p:ext uri="{BB962C8B-B14F-4D97-AF65-F5344CB8AC3E}">
        <p14:creationId xmlns:p14="http://schemas.microsoft.com/office/powerpoint/2010/main" val="1496431868"/>
      </p:ext>
    </p:extLst>
  </p:cSld>
  <p:clrMapOvr>
    <a:masterClrMapping/>
  </p:clrMapOvr>
  <p:transition spd="med"/>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0" name="avg-temp-AB.pdf"/>
          <p:cNvPicPr/>
          <p:nvPr/>
        </p:nvPicPr>
        <p:blipFill>
          <a:blip r:embed="rId2"/>
          <a:srcRect t="6347"/>
          <a:stretch>
            <a:fillRect/>
          </a:stretch>
        </p:blipFill>
        <p:spPr>
          <a:xfrm>
            <a:off x="2070453" y="1447893"/>
            <a:ext cx="4494145" cy="5050644"/>
          </a:xfrm>
          <a:prstGeom prst="rect">
            <a:avLst/>
          </a:prstGeom>
          <a:ln w="12700">
            <a:miter lim="400000"/>
          </a:ln>
        </p:spPr>
      </p:pic>
      <p:sp>
        <p:nvSpPr>
          <p:cNvPr id="491" name="Shape 491"/>
          <p:cNvSpPr/>
          <p:nvPr/>
        </p:nvSpPr>
        <p:spPr>
          <a:xfrm>
            <a:off x="2009310" y="708465"/>
            <a:ext cx="2393944"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E4211C"/>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720GB, 1 SSD</a:t>
            </a:r>
          </a:p>
        </p:txBody>
      </p:sp>
      <p:sp>
        <p:nvSpPr>
          <p:cNvPr id="492" name="Shape 492"/>
          <p:cNvSpPr/>
          <p:nvPr/>
        </p:nvSpPr>
        <p:spPr>
          <a:xfrm>
            <a:off x="4674267" y="708465"/>
            <a:ext cx="2561794"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377EB8"/>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720GB, 2 SSDs</a:t>
            </a:r>
          </a:p>
        </p:txBody>
      </p:sp>
    </p:spTree>
    <p:extLst>
      <p:ext uri="{BB962C8B-B14F-4D97-AF65-F5344CB8AC3E}">
        <p14:creationId xmlns:p14="http://schemas.microsoft.com/office/powerpoint/2010/main" val="2613400068"/>
      </p:ext>
    </p:extLst>
  </p:cSld>
  <p:clrMapOvr>
    <a:masterClrMapping/>
  </p:clrMapOvr>
  <p:transition spd="med"/>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4" name="illustration.pdf"/>
          <p:cNvPicPr/>
          <p:nvPr/>
        </p:nvPicPr>
        <p:blipFill>
          <a:blip r:embed="rId2"/>
          <a:stretch>
            <a:fillRect/>
          </a:stretch>
        </p:blipFill>
        <p:spPr>
          <a:xfrm>
            <a:off x="1777008" y="1328738"/>
            <a:ext cx="5589984" cy="4200525"/>
          </a:xfrm>
          <a:prstGeom prst="rect">
            <a:avLst/>
          </a:prstGeom>
          <a:ln w="12700">
            <a:miter lim="400000"/>
          </a:ln>
          <a:effectLst>
            <a:outerShdw blurRad="355600" rotWithShape="0">
              <a:srgbClr val="000000">
                <a:alpha val="75000"/>
              </a:srgbClr>
            </a:outerShdw>
          </a:effectLst>
        </p:spPr>
      </p:pic>
      <p:sp>
        <p:nvSpPr>
          <p:cNvPr id="495" name="Shape 495"/>
          <p:cNvSpPr/>
          <p:nvPr/>
        </p:nvSpPr>
        <p:spPr>
          <a:xfrm>
            <a:off x="515733" y="1323828"/>
            <a:ext cx="3153865" cy="1422954"/>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nchor="b">
            <a:spAutoFit/>
          </a:bodyPr>
          <a:lstStyle/>
          <a:p>
            <a:pPr marL="0" marR="0" lvl="0" indent="0" algn="l"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A74545"/>
                </a:solidFill>
                <a:effectLst/>
                <a:uLnTx/>
                <a:uFillTx/>
                <a:latin typeface="Garamond"/>
                <a:ea typeface="ＭＳ Ｐゴシック" panose="020B0600070205080204" pitchFamily="34" charset="-128"/>
                <a:cs typeface="+mn-cs"/>
                <a:sym typeface="Vista Sans OT Medium"/>
              </a:rPr>
              <a:t>High temperature:</a:t>
            </a:r>
          </a:p>
          <a:p>
            <a:pPr marL="0" marR="0" lvl="0" indent="0" algn="l"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A74545"/>
                </a:solidFill>
                <a:effectLst/>
                <a:uLnTx/>
                <a:uFillTx/>
                <a:latin typeface="Garamond"/>
                <a:ea typeface="ＭＳ Ｐゴシック" panose="020B0600070205080204" pitchFamily="34" charset="-128"/>
                <a:cs typeface="+mn-cs"/>
                <a:sym typeface="Vista Sans OT Medium"/>
              </a:rPr>
              <a:t>may </a:t>
            </a:r>
            <a:r>
              <a:rPr kumimoji="0" sz="3800" b="1" i="1" u="none" strike="noStrike" kern="1200" cap="none" spc="-38" normalizeH="0" baseline="0" noProof="0">
                <a:ln>
                  <a:noFill/>
                </a:ln>
                <a:solidFill>
                  <a:srgbClr val="A74545"/>
                </a:solidFill>
                <a:effectLst/>
                <a:uLnTx/>
                <a:uFillTx/>
                <a:latin typeface="Tahoma"/>
                <a:ea typeface="ＭＳ Ｐゴシック" panose="020B0600070205080204" pitchFamily="34" charset="-128"/>
                <a:cs typeface="+mn-cs"/>
              </a:rPr>
              <a:t>throttle</a:t>
            </a:r>
            <a:r>
              <a:rPr kumimoji="0" sz="3800" b="0" i="1" u="none" strike="noStrike" kern="1200" cap="none" spc="-38" normalizeH="0" baseline="0" noProof="0">
                <a:ln>
                  <a:noFill/>
                </a:ln>
                <a:solidFill>
                  <a:srgbClr val="A74545"/>
                </a:solidFill>
                <a:effectLst/>
                <a:uLnTx/>
                <a:uFillTx/>
                <a:latin typeface="Garamond"/>
                <a:ea typeface="ＭＳ Ｐゴシック" panose="020B0600070205080204" pitchFamily="34" charset="-128"/>
                <a:cs typeface="+mn-cs"/>
                <a:sym typeface="Vista Sans OT Medium"/>
              </a:rPr>
              <a:t> or</a:t>
            </a:r>
          </a:p>
          <a:p>
            <a:pPr marL="0" marR="0" lvl="0" indent="0" algn="l"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1" i="1" u="none" strike="noStrike" kern="1200" cap="none" spc="-38" normalizeH="0" baseline="0" noProof="0">
                <a:ln>
                  <a:noFill/>
                </a:ln>
                <a:solidFill>
                  <a:srgbClr val="A74545"/>
                </a:solidFill>
                <a:effectLst/>
                <a:uLnTx/>
                <a:uFillTx/>
                <a:latin typeface="Tahoma"/>
                <a:ea typeface="ＭＳ Ｐゴシック" panose="020B0600070205080204" pitchFamily="34" charset="-128"/>
                <a:cs typeface="+mn-cs"/>
              </a:rPr>
              <a:t>shut down</a:t>
            </a:r>
          </a:p>
        </p:txBody>
      </p:sp>
    </p:spTree>
    <p:extLst>
      <p:ext uri="{BB962C8B-B14F-4D97-AF65-F5344CB8AC3E}">
        <p14:creationId xmlns:p14="http://schemas.microsoft.com/office/powerpoint/2010/main" val="4114653939"/>
      </p:ext>
    </p:extLst>
  </p:cSld>
  <p:clrMapOvr>
    <a:masterClrMapping/>
  </p:clrMapOvr>
  <p:transition spd="med"/>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7" name="avg-temp-CE.pdf"/>
          <p:cNvPicPr/>
          <p:nvPr/>
        </p:nvPicPr>
        <p:blipFill>
          <a:blip r:embed="rId2"/>
          <a:srcRect t="7058"/>
          <a:stretch>
            <a:fillRect/>
          </a:stretch>
        </p:blipFill>
        <p:spPr>
          <a:xfrm>
            <a:off x="2070453" y="1486583"/>
            <a:ext cx="4494145" cy="5012311"/>
          </a:xfrm>
          <a:prstGeom prst="rect">
            <a:avLst/>
          </a:prstGeom>
          <a:ln w="12700">
            <a:miter lim="400000"/>
          </a:ln>
        </p:spPr>
      </p:pic>
      <p:sp>
        <p:nvSpPr>
          <p:cNvPr id="498" name="Shape 498"/>
          <p:cNvSpPr/>
          <p:nvPr/>
        </p:nvSpPr>
        <p:spPr>
          <a:xfrm>
            <a:off x="2072147" y="708465"/>
            <a:ext cx="2268271"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E4211C"/>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1.2TB, 1 SSD</a:t>
            </a:r>
          </a:p>
        </p:txBody>
      </p:sp>
      <p:sp>
        <p:nvSpPr>
          <p:cNvPr id="499" name="Shape 499"/>
          <p:cNvSpPr/>
          <p:nvPr/>
        </p:nvSpPr>
        <p:spPr>
          <a:xfrm>
            <a:off x="4821029" y="708465"/>
            <a:ext cx="2268271" cy="50087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lnSpc>
                <a:spcPct val="90000"/>
              </a:lnSpc>
              <a:defRPr sz="4000" b="1" spc="-39">
                <a:solidFill>
                  <a:srgbClr val="377EB8"/>
                </a:solidFill>
              </a:defRPr>
            </a:lvl1pPr>
          </a:lstStyle>
          <a:p>
            <a:pPr marL="0" marR="0" lvl="0" indent="0" algn="ctr" defTabSz="914263" rtl="0" eaLnBrk="1" fontAlgn="auto" latinLnBrk="0" hangingPunct="1">
              <a:lnSpc>
                <a:spcPct val="90000"/>
              </a:lnSpc>
              <a:spcBef>
                <a:spcPts val="0"/>
              </a:spcBef>
              <a:spcAft>
                <a:spcPts val="0"/>
              </a:spcAft>
              <a:buClrTx/>
              <a:buSzTx/>
              <a:buFontTx/>
              <a:buNone/>
              <a:tabLst/>
              <a:defRPr sz="1800" b="0" spc="0">
                <a:solidFill>
                  <a:srgbClr val="000000"/>
                </a:solidFill>
              </a:defRPr>
            </a:pPr>
            <a:r>
              <a:rPr kumimoji="0" sz="3000" b="0" i="0" u="none" strike="noStrike" kern="1200" cap="none" spc="-30" normalizeH="0" baseline="0" noProof="0">
                <a:ln>
                  <a:noFill/>
                </a:ln>
                <a:solidFill>
                  <a:srgbClr val="000000"/>
                </a:solidFill>
                <a:effectLst/>
                <a:uLnTx/>
                <a:uFillTx/>
                <a:latin typeface="Tahoma"/>
                <a:ea typeface="ＭＳ Ｐゴシック" panose="020B0600070205080204" pitchFamily="34" charset="-128"/>
                <a:cs typeface="+mn-cs"/>
              </a:rPr>
              <a:t>3.2TB, 1 SSD</a:t>
            </a:r>
          </a:p>
        </p:txBody>
      </p:sp>
      <p:sp>
        <p:nvSpPr>
          <p:cNvPr id="500" name="Shape 500"/>
          <p:cNvSpPr/>
          <p:nvPr/>
        </p:nvSpPr>
        <p:spPr>
          <a:xfrm rot="548035">
            <a:off x="4844748" y="1688350"/>
            <a:ext cx="1897955" cy="487313"/>
          </a:xfrm>
          <a:prstGeom prst="rect">
            <a:avLst/>
          </a:prstGeom>
          <a:solidFill>
            <a:srgbClr val="FFFFFF"/>
          </a:solidFill>
          <a:ln w="25400">
            <a:solidFill/>
            <a:miter lim="400000"/>
          </a:ln>
          <a:effectLst>
            <a:outerShdw blurRad="190500" dist="8455" dir="5400000" rotWithShape="0">
              <a:srgbClr val="000000"/>
            </a:outerShdw>
          </a:effectLst>
          <a:extLst>
            <a:ext uri="{C572A759-6A51-4108-AA02-DFA0A04FC94B}">
              <ma14:wrappingTextBoxFlag xmlns:ma14="http://schemas.microsoft.com/office/mac/drawingml/2011/main" xmlns="" val="1"/>
            </a:ext>
          </a:extLst>
        </p:spPr>
        <p:txBody>
          <a:bodyPr wrap="none" lIns="0" tIns="0" rIns="0" bIns="0" anchor="b">
            <a:spAutoFit/>
          </a:bodyPr>
          <a:lstStyle>
            <a:lvl1pPr algn="ctr">
              <a:lnSpc>
                <a:spcPct val="80000"/>
              </a:lnSpc>
              <a:defRPr sz="5000" i="1" spc="-50">
                <a:solidFill>
                  <a:srgbClr val="6C9049"/>
                </a:solidFill>
                <a:latin typeface="+mj-lt"/>
                <a:ea typeface="+mj-ea"/>
                <a:cs typeface="+mj-cs"/>
                <a:sym typeface="Vista Sans OT Medium"/>
              </a:defRPr>
            </a:lvl1pPr>
          </a:lstStyle>
          <a:p>
            <a:pPr marL="0" marR="0" lvl="0" indent="0" algn="ctr" defTabSz="914263" rtl="0" eaLnBrk="1" fontAlgn="auto" latinLnBrk="0" hangingPunct="1">
              <a:lnSpc>
                <a:spcPct val="80000"/>
              </a:lnSpc>
              <a:spcBef>
                <a:spcPts val="0"/>
              </a:spcBef>
              <a:spcAft>
                <a:spcPts val="0"/>
              </a:spcAft>
              <a:buClrTx/>
              <a:buSzTx/>
              <a:buFontTx/>
              <a:buNone/>
              <a:tabLst/>
              <a:defRPr sz="1800" i="0" spc="0">
                <a:solidFill>
                  <a:srgbClr val="000000"/>
                </a:solidFill>
              </a:defRPr>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Throttling</a:t>
            </a:r>
          </a:p>
        </p:txBody>
      </p:sp>
    </p:spTree>
    <p:extLst>
      <p:ext uri="{BB962C8B-B14F-4D97-AF65-F5344CB8AC3E}">
        <p14:creationId xmlns:p14="http://schemas.microsoft.com/office/powerpoint/2010/main" val="1324170639"/>
      </p:ext>
    </p:extLst>
  </p:cSld>
  <p:clrMapOvr>
    <a:masterClrMapping/>
  </p:clrMapOvr>
  <p:transition spd="med"/>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Shape 502"/>
          <p:cNvSpPr/>
          <p:nvPr/>
        </p:nvSpPr>
        <p:spPr>
          <a:xfrm>
            <a:off x="543236" y="2912592"/>
            <a:ext cx="2489287"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r"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Access pattern</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dependence</a:t>
            </a:r>
          </a:p>
        </p:txBody>
      </p:sp>
      <p:sp>
        <p:nvSpPr>
          <p:cNvPr id="503" name="Shape 503"/>
          <p:cNvSpPr/>
          <p:nvPr/>
        </p:nvSpPr>
        <p:spPr>
          <a:xfrm>
            <a:off x="3183247" y="1767855"/>
            <a:ext cx="2768576" cy="332229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A74545"/>
          </a:solidFill>
          <a:ln w="25400">
            <a:miter lim="400000"/>
          </a:ln>
          <a:extLst>
            <a:ext uri="{C572A759-6A51-4108-AA02-DFA0A04FC94B}">
              <ma14:wrappingTextBoxFlag xmlns:ma14="http://schemas.microsoft.com/office/mac/drawingml/2011/main" xmlns="" val="1"/>
            </a:ext>
          </a:extLst>
        </p:spPr>
        <p:txBody>
          <a:bodyPr lIns="0" tIns="0" rIns="0" bIns="0" anchor="ctr"/>
          <a:lstStyle>
            <a:lvl1pPr algn="ctr" defTabSz="342900">
              <a:defRPr sz="5000" spc="0">
                <a:latin typeface="+mj-lt"/>
                <a:ea typeface="+mj-ea"/>
                <a:cs typeface="+mj-cs"/>
                <a:sym typeface="Vista Sans OT Medium"/>
              </a:defRPr>
            </a:lvl1pPr>
          </a:lstStyle>
          <a:p>
            <a:pPr marL="0" marR="0" lvl="0" indent="0" algn="ctr" defTabSz="342900" rtl="0" eaLnBrk="1" fontAlgn="auto" latinLnBrk="0" hangingPunct="1">
              <a:lnSpc>
                <a:spcPct val="100000"/>
              </a:lnSpc>
              <a:spcBef>
                <a:spcPts val="0"/>
              </a:spcBef>
              <a:spcAft>
                <a:spcPts val="0"/>
              </a:spcAft>
              <a:buClrTx/>
              <a:buSzTx/>
              <a:buFontTx/>
              <a:buNone/>
              <a:tabLst/>
              <a:defRPr sz="1800">
                <a:solidFill>
                  <a:srgbClr val="000000"/>
                </a:solidFill>
              </a:defRPr>
            </a:pPr>
            <a:r>
              <a:rPr kumimoji="0" sz="3800" b="0" i="0" u="none" strike="noStrike" kern="1200" cap="none" spc="0" normalizeH="0" baseline="0" noProof="0">
                <a:ln>
                  <a:noFill/>
                </a:ln>
                <a:solidFill>
                  <a:srgbClr val="FFFFFF"/>
                </a:solidFill>
                <a:effectLst/>
                <a:uLnTx/>
                <a:uFillTx/>
                <a:latin typeface="Garamond"/>
                <a:ea typeface="+mj-ea"/>
                <a:cs typeface="+mj-cs"/>
                <a:sym typeface="Vista Sans OT Medium"/>
              </a:rPr>
              <a:t>New reliability trends</a:t>
            </a:r>
          </a:p>
        </p:txBody>
      </p:sp>
      <p:sp>
        <p:nvSpPr>
          <p:cNvPr id="504" name="Shape 504"/>
          <p:cNvSpPr/>
          <p:nvPr/>
        </p:nvSpPr>
        <p:spPr>
          <a:xfrm>
            <a:off x="3384128" y="1076513"/>
            <a:ext cx="2554338" cy="66919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defRPr sz="5000" i="1" spc="-50">
                <a:solidFill>
                  <a:srgbClr val="000000"/>
                </a:solidFill>
                <a:latin typeface="+mj-lt"/>
                <a:ea typeface="+mj-ea"/>
                <a:cs typeface="+mj-cs"/>
                <a:sym typeface="Vista Sans OT Medium"/>
              </a:defRPr>
            </a:lvl1pPr>
          </a:lstStyle>
          <a:p>
            <a:pPr marL="0" marR="0" lvl="0" indent="0" algn="ctr"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SSD lifecycle</a:t>
            </a:r>
          </a:p>
        </p:txBody>
      </p:sp>
      <p:sp>
        <p:nvSpPr>
          <p:cNvPr id="505" name="Shape 505"/>
          <p:cNvSpPr/>
          <p:nvPr/>
        </p:nvSpPr>
        <p:spPr>
          <a:xfrm>
            <a:off x="6102548" y="2912592"/>
            <a:ext cx="1948249"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Read</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disturbance</a:t>
            </a:r>
          </a:p>
        </p:txBody>
      </p:sp>
      <p:sp>
        <p:nvSpPr>
          <p:cNvPr id="506" name="Shape 506"/>
          <p:cNvSpPr/>
          <p:nvPr/>
        </p:nvSpPr>
        <p:spPr>
          <a:xfrm>
            <a:off x="-5834" y="875328"/>
            <a:ext cx="9146738" cy="5107345"/>
          </a:xfrm>
          <a:prstGeom prst="rect">
            <a:avLst/>
          </a:prstGeom>
          <a:solidFill>
            <a:srgbClr val="FFFFFF">
              <a:alpha val="80000"/>
            </a:srgbClr>
          </a:solidFill>
          <a:ln w="25400">
            <a:miter lim="400000"/>
          </a:ln>
        </p:spPr>
        <p:txBody>
          <a:bodyPr lIns="0" tIns="0" rIns="0" bIns="0" anchor="ctr"/>
          <a:lstStyle/>
          <a:p>
            <a:pPr marL="0" marR="0" lvl="0" indent="0" algn="ctr" defTabSz="259644" rtl="0" eaLnBrk="1" fontAlgn="auto" latinLnBrk="0" hangingPunct="1">
              <a:lnSpc>
                <a:spcPct val="100000"/>
              </a:lnSpc>
              <a:spcBef>
                <a:spcPts val="0"/>
              </a:spcBef>
              <a:spcAft>
                <a:spcPts val="0"/>
              </a:spcAft>
              <a:buClrTx/>
              <a:buSzTx/>
              <a:buFontTx/>
              <a:buNone/>
              <a:tabLst/>
              <a:defRPr sz="2000" spc="0">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507" name="Shape 507"/>
          <p:cNvSpPr/>
          <p:nvPr/>
        </p:nvSpPr>
        <p:spPr>
          <a:xfrm>
            <a:off x="3270275" y="5115661"/>
            <a:ext cx="2433281"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i="1" spc="-50">
                <a:solidFill>
                  <a:srgbClr val="000000"/>
                </a:solidFill>
                <a:latin typeface="+mj-lt"/>
                <a:ea typeface="+mj-ea"/>
                <a:cs typeface="+mj-cs"/>
                <a:sym typeface="Vista Sans OT Medium"/>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Temperature</a:t>
            </a:r>
          </a:p>
        </p:txBody>
      </p:sp>
      <p:sp>
        <p:nvSpPr>
          <p:cNvPr id="508" name="Shape 508"/>
          <p:cNvSpPr/>
          <p:nvPr/>
        </p:nvSpPr>
        <p:spPr>
          <a:xfrm rot="10800000" flipH="1">
            <a:off x="1488293" y="3781541"/>
            <a:ext cx="6187551" cy="1321858"/>
          </a:xfrm>
          <a:custGeom>
            <a:avLst/>
            <a:gdLst/>
            <a:ahLst/>
            <a:cxnLst>
              <a:cxn ang="0">
                <a:pos x="wd2" y="hd2"/>
              </a:cxn>
              <a:cxn ang="5400000">
                <a:pos x="wd2" y="hd2"/>
              </a:cxn>
              <a:cxn ang="10800000">
                <a:pos x="wd2" y="hd2"/>
              </a:cxn>
              <a:cxn ang="16200000">
                <a:pos x="wd2" y="hd2"/>
              </a:cxn>
            </a:cxnLst>
            <a:rect l="0" t="0" r="r" b="b"/>
            <a:pathLst>
              <a:path w="21600" h="21600" extrusionOk="0">
                <a:moveTo>
                  <a:pt x="0" y="15742"/>
                </a:moveTo>
                <a:lnTo>
                  <a:pt x="10820" y="0"/>
                </a:lnTo>
                <a:lnTo>
                  <a:pt x="21600" y="15630"/>
                </a:lnTo>
                <a:lnTo>
                  <a:pt x="10645" y="21600"/>
                </a:lnTo>
                <a:lnTo>
                  <a:pt x="0" y="15742"/>
                </a:lnTo>
                <a:close/>
              </a:path>
            </a:pathLst>
          </a:custGeom>
          <a:solidFill>
            <a:srgbClr val="405F82">
              <a:alpha val="60000"/>
            </a:srgbClr>
          </a:solidFill>
          <a:ln w="12700">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grpSp>
        <p:nvGrpSpPr>
          <p:cNvPr id="511" name="Group 511"/>
          <p:cNvGrpSpPr/>
          <p:nvPr/>
        </p:nvGrpSpPr>
        <p:grpSpPr>
          <a:xfrm>
            <a:off x="1410805" y="2881278"/>
            <a:ext cx="6313462" cy="1699849"/>
            <a:chOff x="-215900" y="-140964"/>
            <a:chExt cx="8979145" cy="1764583"/>
          </a:xfrm>
        </p:grpSpPr>
        <p:sp>
          <p:nvSpPr>
            <p:cNvPr id="510" name="Shape 510"/>
            <p:cNvSpPr/>
            <p:nvPr/>
          </p:nvSpPr>
          <p:spPr>
            <a:xfrm>
              <a:off x="0" y="-140964"/>
              <a:ext cx="8547345" cy="1486445"/>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marL="0" marR="0" lvl="0" indent="0" algn="l"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1"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Throttling SSD usage</a:t>
              </a:r>
              <a:r>
                <a:rPr kumimoji="0" sz="3000" b="0" i="0"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 helps mitigate temperature-induced errors.</a:t>
              </a:r>
            </a:p>
          </p:txBody>
        </p:sp>
        <p:pic>
          <p:nvPicPr>
            <p:cNvPr id="509" name="Picture 508"/>
            <p:cNvPicPr/>
            <p:nvPr/>
          </p:nvPicPr>
          <p:blipFill>
            <a:blip r:embed="rId2"/>
            <a:stretch>
              <a:fillRect/>
            </a:stretch>
          </p:blipFill>
          <p:spPr>
            <a:xfrm>
              <a:off x="-215900" y="-139700"/>
              <a:ext cx="8979145" cy="1763319"/>
            </a:xfrm>
            <a:prstGeom prst="rect">
              <a:avLst/>
            </a:prstGeom>
            <a:effectLst/>
          </p:spPr>
        </p:pic>
      </p:grpSp>
    </p:spTree>
    <p:extLst>
      <p:ext uri="{BB962C8B-B14F-4D97-AF65-F5344CB8AC3E}">
        <p14:creationId xmlns:p14="http://schemas.microsoft.com/office/powerpoint/2010/main" val="4045454864"/>
      </p:ext>
    </p:extLst>
  </p:cSld>
  <p:clrMapOvr>
    <a:masterClrMapping/>
  </p:clrMapOvr>
  <p:transition spd="med"/>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6" name="Shape 766"/>
          <p:cNvSpPr/>
          <p:nvPr/>
        </p:nvSpPr>
        <p:spPr>
          <a:xfrm>
            <a:off x="543236" y="3477167"/>
            <a:ext cx="2489287"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r"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Access pattern</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dependence</a:t>
            </a:r>
          </a:p>
        </p:txBody>
      </p:sp>
      <p:sp>
        <p:nvSpPr>
          <p:cNvPr id="767" name="Shape 767"/>
          <p:cNvSpPr/>
          <p:nvPr/>
        </p:nvSpPr>
        <p:spPr>
          <a:xfrm>
            <a:off x="3270275" y="5680236"/>
            <a:ext cx="2433281"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i="1" spc="-50">
                <a:solidFill>
                  <a:srgbClr val="000000"/>
                </a:solidFill>
                <a:latin typeface="+mj-lt"/>
                <a:ea typeface="+mj-ea"/>
                <a:cs typeface="+mj-cs"/>
                <a:sym typeface="Vista Sans OT Medium"/>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Temperature</a:t>
            </a:r>
          </a:p>
        </p:txBody>
      </p:sp>
      <p:sp>
        <p:nvSpPr>
          <p:cNvPr id="768" name="Shape 768"/>
          <p:cNvSpPr/>
          <p:nvPr/>
        </p:nvSpPr>
        <p:spPr>
          <a:xfrm>
            <a:off x="3183247" y="2332430"/>
            <a:ext cx="2768576" cy="332229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A74545"/>
          </a:solidFill>
          <a:ln w="25400">
            <a:miter lim="400000"/>
          </a:ln>
          <a:extLst>
            <a:ext uri="{C572A759-6A51-4108-AA02-DFA0A04FC94B}">
              <ma14:wrappingTextBoxFlag xmlns:ma14="http://schemas.microsoft.com/office/mac/drawingml/2011/main" xmlns="" val="1"/>
            </a:ext>
          </a:extLst>
        </p:spPr>
        <p:txBody>
          <a:bodyPr lIns="0" tIns="0" rIns="0" bIns="0" anchor="ctr"/>
          <a:lstStyle>
            <a:lvl1pPr algn="ctr" defTabSz="342900">
              <a:defRPr sz="5000" spc="0">
                <a:latin typeface="+mj-lt"/>
                <a:ea typeface="+mj-ea"/>
                <a:cs typeface="+mj-cs"/>
                <a:sym typeface="Vista Sans OT Medium"/>
              </a:defRPr>
            </a:lvl1pPr>
          </a:lstStyle>
          <a:p>
            <a:pPr marL="0" marR="0" lvl="0" indent="0" algn="ctr" defTabSz="342900" rtl="0" eaLnBrk="1" fontAlgn="auto" latinLnBrk="0" hangingPunct="1">
              <a:lnSpc>
                <a:spcPct val="100000"/>
              </a:lnSpc>
              <a:spcBef>
                <a:spcPts val="0"/>
              </a:spcBef>
              <a:spcAft>
                <a:spcPts val="0"/>
              </a:spcAft>
              <a:buClrTx/>
              <a:buSzTx/>
              <a:buFontTx/>
              <a:buNone/>
              <a:tabLst/>
              <a:defRPr sz="1800">
                <a:solidFill>
                  <a:srgbClr val="000000"/>
                </a:solidFill>
              </a:defRPr>
            </a:pPr>
            <a:r>
              <a:rPr kumimoji="0" sz="3800" b="0" i="0" u="none" strike="noStrike" kern="1200" cap="none" spc="0" normalizeH="0" baseline="0" noProof="0">
                <a:ln>
                  <a:noFill/>
                </a:ln>
                <a:solidFill>
                  <a:srgbClr val="FFFFFF"/>
                </a:solidFill>
                <a:effectLst/>
                <a:uLnTx/>
                <a:uFillTx/>
                <a:latin typeface="Garamond"/>
                <a:ea typeface="+mj-ea"/>
                <a:cs typeface="+mj-cs"/>
                <a:sym typeface="Vista Sans OT Medium"/>
              </a:rPr>
              <a:t>New reliability trends</a:t>
            </a:r>
          </a:p>
        </p:txBody>
      </p:sp>
      <p:sp>
        <p:nvSpPr>
          <p:cNvPr id="769" name="Shape 769"/>
          <p:cNvSpPr/>
          <p:nvPr/>
        </p:nvSpPr>
        <p:spPr>
          <a:xfrm>
            <a:off x="3384128" y="1641088"/>
            <a:ext cx="2554338" cy="66919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defRPr sz="5000" i="1" spc="-50">
                <a:solidFill>
                  <a:srgbClr val="000000"/>
                </a:solidFill>
                <a:latin typeface="+mj-lt"/>
                <a:ea typeface="+mj-ea"/>
                <a:cs typeface="+mj-cs"/>
                <a:sym typeface="Vista Sans OT Medium"/>
              </a:defRPr>
            </a:lvl1pPr>
          </a:lstStyle>
          <a:p>
            <a:pPr marL="0" marR="0" lvl="0" indent="0" algn="ctr"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SSD lifecycle</a:t>
            </a:r>
          </a:p>
        </p:txBody>
      </p:sp>
      <p:sp>
        <p:nvSpPr>
          <p:cNvPr id="770" name="Shape 770"/>
          <p:cNvSpPr/>
          <p:nvPr/>
        </p:nvSpPr>
        <p:spPr>
          <a:xfrm>
            <a:off x="-5834" y="1439903"/>
            <a:ext cx="9146738" cy="5107344"/>
          </a:xfrm>
          <a:prstGeom prst="rect">
            <a:avLst/>
          </a:prstGeom>
          <a:solidFill>
            <a:srgbClr val="FFFFFF">
              <a:alpha val="80000"/>
            </a:srgbClr>
          </a:solidFill>
          <a:ln w="25400">
            <a:miter lim="400000"/>
          </a:ln>
        </p:spPr>
        <p:txBody>
          <a:bodyPr lIns="0" tIns="0" rIns="0" bIns="0" anchor="ctr"/>
          <a:lstStyle/>
          <a:p>
            <a:pPr marL="0" marR="0" lvl="0" indent="0" algn="ctr" defTabSz="259644" rtl="0" eaLnBrk="1" fontAlgn="auto" latinLnBrk="0" hangingPunct="1">
              <a:lnSpc>
                <a:spcPct val="100000"/>
              </a:lnSpc>
              <a:spcBef>
                <a:spcPts val="0"/>
              </a:spcBef>
              <a:spcAft>
                <a:spcPts val="0"/>
              </a:spcAft>
              <a:buClrTx/>
              <a:buSzTx/>
              <a:buFontTx/>
              <a:buNone/>
              <a:tabLst/>
              <a:defRPr sz="2000" spc="0">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771" name="Shape 771"/>
          <p:cNvSpPr/>
          <p:nvPr/>
        </p:nvSpPr>
        <p:spPr>
          <a:xfrm>
            <a:off x="6102548" y="3477167"/>
            <a:ext cx="1948249"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Read</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disturbance</a:t>
            </a:r>
          </a:p>
        </p:txBody>
      </p:sp>
      <p:sp>
        <p:nvSpPr>
          <p:cNvPr id="772" name="Shape 772"/>
          <p:cNvSpPr/>
          <p:nvPr/>
        </p:nvSpPr>
        <p:spPr>
          <a:xfrm>
            <a:off x="490275" y="437517"/>
            <a:ext cx="3296513" cy="101640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8000" b="1" spc="-79">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b="0" spc="0"/>
            </a:pPr>
            <a:r>
              <a:rPr kumimoji="0" sz="6100" b="0" i="0" u="none" strike="noStrike" kern="1200" cap="none" spc="-60" normalizeH="0" baseline="0" noProof="0">
                <a:ln>
                  <a:noFill/>
                </a:ln>
                <a:solidFill>
                  <a:srgbClr val="000000"/>
                </a:solidFill>
                <a:effectLst/>
                <a:uLnTx/>
                <a:uFillTx/>
                <a:latin typeface="Tahoma"/>
                <a:ea typeface="ＭＳ Ｐゴシック" panose="020B0600070205080204" pitchFamily="34" charset="-128"/>
                <a:cs typeface="+mn-cs"/>
              </a:rPr>
              <a:t>Summary</a:t>
            </a:r>
          </a:p>
        </p:txBody>
      </p:sp>
      <p:sp>
        <p:nvSpPr>
          <p:cNvPr id="773" name="Shape 773"/>
          <p:cNvSpPr/>
          <p:nvPr/>
        </p:nvSpPr>
        <p:spPr>
          <a:xfrm>
            <a:off x="4810659" y="3038670"/>
            <a:ext cx="1290690" cy="1689609"/>
          </a:xfrm>
          <a:custGeom>
            <a:avLst/>
            <a:gdLst/>
            <a:ahLst/>
            <a:cxnLst>
              <a:cxn ang="0">
                <a:pos x="wd2" y="hd2"/>
              </a:cxn>
              <a:cxn ang="5400000">
                <a:pos x="wd2" y="hd2"/>
              </a:cxn>
              <a:cxn ang="10800000">
                <a:pos x="wd2" y="hd2"/>
              </a:cxn>
              <a:cxn ang="16200000">
                <a:pos x="wd2" y="hd2"/>
              </a:cxn>
            </a:cxnLst>
            <a:rect l="0" t="0" r="r" b="b"/>
            <a:pathLst>
              <a:path w="21600" h="21600" extrusionOk="0">
                <a:moveTo>
                  <a:pt x="21600" y="12069"/>
                </a:moveTo>
                <a:lnTo>
                  <a:pt x="7592" y="0"/>
                </a:lnTo>
                <a:lnTo>
                  <a:pt x="0" y="11617"/>
                </a:lnTo>
                <a:lnTo>
                  <a:pt x="7726" y="21600"/>
                </a:lnTo>
                <a:lnTo>
                  <a:pt x="21600" y="12069"/>
                </a:lnTo>
                <a:close/>
              </a:path>
            </a:pathLst>
          </a:custGeom>
          <a:solidFill>
            <a:srgbClr val="405F82">
              <a:alpha val="60000"/>
            </a:srgbClr>
          </a:solidFill>
          <a:ln w="12700">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grpSp>
        <p:nvGrpSpPr>
          <p:cNvPr id="776" name="Group 776"/>
          <p:cNvGrpSpPr/>
          <p:nvPr/>
        </p:nvGrpSpPr>
        <p:grpSpPr>
          <a:xfrm>
            <a:off x="339911" y="3026338"/>
            <a:ext cx="4969649" cy="2346877"/>
            <a:chOff x="-215900" y="-139700"/>
            <a:chExt cx="7067943" cy="2292706"/>
          </a:xfrm>
        </p:grpSpPr>
        <p:sp>
          <p:nvSpPr>
            <p:cNvPr id="775" name="Shape 775"/>
            <p:cNvSpPr/>
            <p:nvPr/>
          </p:nvSpPr>
          <p:spPr>
            <a:xfrm>
              <a:off x="0" y="-122491"/>
              <a:ext cx="6636143" cy="1978888"/>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marL="0" marR="0" lvl="0" indent="0" algn="l"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0" i="0"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We </a:t>
              </a:r>
              <a:r>
                <a:rPr kumimoji="0" sz="3000" b="1" i="1"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do not</a:t>
              </a:r>
              <a:r>
                <a:rPr kumimoji="0" sz="3000" b="0" i="0"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 observe the effects of </a:t>
              </a:r>
              <a:r>
                <a:rPr kumimoji="0" sz="3000" b="1" i="1"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read disturbance </a:t>
              </a:r>
              <a:r>
                <a:rPr kumimoji="0" sz="3000" b="0" i="0"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errors in the field.</a:t>
              </a:r>
            </a:p>
          </p:txBody>
        </p:sp>
        <p:pic>
          <p:nvPicPr>
            <p:cNvPr id="774" name="Picture 773"/>
            <p:cNvPicPr/>
            <p:nvPr/>
          </p:nvPicPr>
          <p:blipFill>
            <a:blip r:embed="rId2"/>
            <a:stretch>
              <a:fillRect/>
            </a:stretch>
          </p:blipFill>
          <p:spPr>
            <a:xfrm>
              <a:off x="-215900" y="-139700"/>
              <a:ext cx="7067943" cy="2292706"/>
            </a:xfrm>
            <a:prstGeom prst="rect">
              <a:avLst/>
            </a:prstGeom>
            <a:effectLst/>
          </p:spPr>
        </p:pic>
      </p:grpSp>
    </p:spTree>
    <p:extLst>
      <p:ext uri="{BB962C8B-B14F-4D97-AF65-F5344CB8AC3E}">
        <p14:creationId xmlns:p14="http://schemas.microsoft.com/office/powerpoint/2010/main" val="4159226464"/>
      </p:ext>
    </p:extLst>
  </p:cSld>
  <p:clrMapOvr>
    <a:masterClrMapping/>
  </p:clrMapOvr>
  <p:transition spd="med"/>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 name="Shape 778"/>
          <p:cNvSpPr/>
          <p:nvPr/>
        </p:nvSpPr>
        <p:spPr>
          <a:xfrm>
            <a:off x="543236" y="3477167"/>
            <a:ext cx="2489287"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r"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Access pattern</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dependence</a:t>
            </a:r>
          </a:p>
        </p:txBody>
      </p:sp>
      <p:sp>
        <p:nvSpPr>
          <p:cNvPr id="779" name="Shape 779"/>
          <p:cNvSpPr/>
          <p:nvPr/>
        </p:nvSpPr>
        <p:spPr>
          <a:xfrm>
            <a:off x="3183247" y="2332430"/>
            <a:ext cx="2768576" cy="332229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A74545"/>
          </a:solidFill>
          <a:ln w="25400">
            <a:miter lim="400000"/>
          </a:ln>
          <a:extLst>
            <a:ext uri="{C572A759-6A51-4108-AA02-DFA0A04FC94B}">
              <ma14:wrappingTextBoxFlag xmlns:ma14="http://schemas.microsoft.com/office/mac/drawingml/2011/main" xmlns="" val="1"/>
            </a:ext>
          </a:extLst>
        </p:spPr>
        <p:txBody>
          <a:bodyPr lIns="0" tIns="0" rIns="0" bIns="0" anchor="ctr"/>
          <a:lstStyle>
            <a:lvl1pPr algn="ctr" defTabSz="342900">
              <a:defRPr sz="5000" spc="0">
                <a:latin typeface="+mj-lt"/>
                <a:ea typeface="+mj-ea"/>
                <a:cs typeface="+mj-cs"/>
                <a:sym typeface="Vista Sans OT Medium"/>
              </a:defRPr>
            </a:lvl1pPr>
          </a:lstStyle>
          <a:p>
            <a:pPr marL="0" marR="0" lvl="0" indent="0" algn="ctr" defTabSz="342900" rtl="0" eaLnBrk="1" fontAlgn="auto" latinLnBrk="0" hangingPunct="1">
              <a:lnSpc>
                <a:spcPct val="100000"/>
              </a:lnSpc>
              <a:spcBef>
                <a:spcPts val="0"/>
              </a:spcBef>
              <a:spcAft>
                <a:spcPts val="0"/>
              </a:spcAft>
              <a:buClrTx/>
              <a:buSzTx/>
              <a:buFontTx/>
              <a:buNone/>
              <a:tabLst/>
              <a:defRPr sz="1800">
                <a:solidFill>
                  <a:srgbClr val="000000"/>
                </a:solidFill>
              </a:defRPr>
            </a:pPr>
            <a:r>
              <a:rPr kumimoji="0" sz="3800" b="0" i="0" u="none" strike="noStrike" kern="1200" cap="none" spc="0" normalizeH="0" baseline="0" noProof="0">
                <a:ln>
                  <a:noFill/>
                </a:ln>
                <a:solidFill>
                  <a:srgbClr val="FFFFFF"/>
                </a:solidFill>
                <a:effectLst/>
                <a:uLnTx/>
                <a:uFillTx/>
                <a:latin typeface="Garamond"/>
                <a:ea typeface="+mj-ea"/>
                <a:cs typeface="+mj-cs"/>
                <a:sym typeface="Vista Sans OT Medium"/>
              </a:rPr>
              <a:t>New reliability trends</a:t>
            </a:r>
          </a:p>
        </p:txBody>
      </p:sp>
      <p:sp>
        <p:nvSpPr>
          <p:cNvPr id="780" name="Shape 780"/>
          <p:cNvSpPr/>
          <p:nvPr/>
        </p:nvSpPr>
        <p:spPr>
          <a:xfrm>
            <a:off x="3384128" y="1641088"/>
            <a:ext cx="2554338" cy="66919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defRPr sz="5000" i="1" spc="-50">
                <a:solidFill>
                  <a:srgbClr val="000000"/>
                </a:solidFill>
                <a:latin typeface="+mj-lt"/>
                <a:ea typeface="+mj-ea"/>
                <a:cs typeface="+mj-cs"/>
                <a:sym typeface="Vista Sans OT Medium"/>
              </a:defRPr>
            </a:lvl1pPr>
          </a:lstStyle>
          <a:p>
            <a:pPr marL="0" marR="0" lvl="0" indent="0" algn="ctr"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SSD lifecycle</a:t>
            </a:r>
          </a:p>
        </p:txBody>
      </p:sp>
      <p:sp>
        <p:nvSpPr>
          <p:cNvPr id="781" name="Shape 781"/>
          <p:cNvSpPr/>
          <p:nvPr/>
        </p:nvSpPr>
        <p:spPr>
          <a:xfrm>
            <a:off x="6102548" y="3477167"/>
            <a:ext cx="1948249"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Read</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disturbance</a:t>
            </a:r>
          </a:p>
        </p:txBody>
      </p:sp>
      <p:sp>
        <p:nvSpPr>
          <p:cNvPr id="782" name="Shape 782"/>
          <p:cNvSpPr/>
          <p:nvPr/>
        </p:nvSpPr>
        <p:spPr>
          <a:xfrm>
            <a:off x="-5834" y="1439903"/>
            <a:ext cx="9146738" cy="5107344"/>
          </a:xfrm>
          <a:prstGeom prst="rect">
            <a:avLst/>
          </a:prstGeom>
          <a:solidFill>
            <a:srgbClr val="FFFFFF">
              <a:alpha val="80000"/>
            </a:srgbClr>
          </a:solidFill>
          <a:ln w="25400">
            <a:miter lim="400000"/>
          </a:ln>
        </p:spPr>
        <p:txBody>
          <a:bodyPr lIns="0" tIns="0" rIns="0" bIns="0" anchor="ctr"/>
          <a:lstStyle/>
          <a:p>
            <a:pPr marL="0" marR="0" lvl="0" indent="0" algn="ctr" defTabSz="259644" rtl="0" eaLnBrk="1" fontAlgn="auto" latinLnBrk="0" hangingPunct="1">
              <a:lnSpc>
                <a:spcPct val="100000"/>
              </a:lnSpc>
              <a:spcBef>
                <a:spcPts val="0"/>
              </a:spcBef>
              <a:spcAft>
                <a:spcPts val="0"/>
              </a:spcAft>
              <a:buClrTx/>
              <a:buSzTx/>
              <a:buFontTx/>
              <a:buNone/>
              <a:tabLst/>
              <a:defRPr sz="2000" spc="0">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783" name="Shape 783"/>
          <p:cNvSpPr/>
          <p:nvPr/>
        </p:nvSpPr>
        <p:spPr>
          <a:xfrm>
            <a:off x="3270275" y="5680236"/>
            <a:ext cx="2433281"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i="1" spc="-50">
                <a:solidFill>
                  <a:srgbClr val="000000"/>
                </a:solidFill>
                <a:latin typeface="+mj-lt"/>
                <a:ea typeface="+mj-ea"/>
                <a:cs typeface="+mj-cs"/>
                <a:sym typeface="Vista Sans OT Medium"/>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Temperature</a:t>
            </a:r>
          </a:p>
        </p:txBody>
      </p:sp>
      <p:sp>
        <p:nvSpPr>
          <p:cNvPr id="784" name="Shape 784"/>
          <p:cNvSpPr/>
          <p:nvPr/>
        </p:nvSpPr>
        <p:spPr>
          <a:xfrm>
            <a:off x="490275" y="437517"/>
            <a:ext cx="3296513" cy="101640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8000" b="1" spc="-79">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b="0" spc="0"/>
            </a:pPr>
            <a:r>
              <a:rPr kumimoji="0" sz="6100" b="0" i="0" u="none" strike="noStrike" kern="1200" cap="none" spc="-60" normalizeH="0" baseline="0" noProof="0">
                <a:ln>
                  <a:noFill/>
                </a:ln>
                <a:solidFill>
                  <a:srgbClr val="000000"/>
                </a:solidFill>
                <a:effectLst/>
                <a:uLnTx/>
                <a:uFillTx/>
                <a:latin typeface="Tahoma"/>
                <a:ea typeface="ＭＳ Ｐゴシック" panose="020B0600070205080204" pitchFamily="34" charset="-128"/>
                <a:cs typeface="+mn-cs"/>
              </a:rPr>
              <a:t>Summary</a:t>
            </a:r>
          </a:p>
        </p:txBody>
      </p:sp>
      <p:sp>
        <p:nvSpPr>
          <p:cNvPr id="785" name="Shape 785"/>
          <p:cNvSpPr/>
          <p:nvPr/>
        </p:nvSpPr>
        <p:spPr>
          <a:xfrm rot="10800000" flipH="1">
            <a:off x="1488293" y="4346116"/>
            <a:ext cx="6187551" cy="1321858"/>
          </a:xfrm>
          <a:custGeom>
            <a:avLst/>
            <a:gdLst/>
            <a:ahLst/>
            <a:cxnLst>
              <a:cxn ang="0">
                <a:pos x="wd2" y="hd2"/>
              </a:cxn>
              <a:cxn ang="5400000">
                <a:pos x="wd2" y="hd2"/>
              </a:cxn>
              <a:cxn ang="10800000">
                <a:pos x="wd2" y="hd2"/>
              </a:cxn>
              <a:cxn ang="16200000">
                <a:pos x="wd2" y="hd2"/>
              </a:cxn>
            </a:cxnLst>
            <a:rect l="0" t="0" r="r" b="b"/>
            <a:pathLst>
              <a:path w="21600" h="21600" extrusionOk="0">
                <a:moveTo>
                  <a:pt x="0" y="15742"/>
                </a:moveTo>
                <a:lnTo>
                  <a:pt x="10820" y="0"/>
                </a:lnTo>
                <a:lnTo>
                  <a:pt x="21600" y="15630"/>
                </a:lnTo>
                <a:lnTo>
                  <a:pt x="10645" y="21600"/>
                </a:lnTo>
                <a:lnTo>
                  <a:pt x="0" y="15742"/>
                </a:lnTo>
                <a:close/>
              </a:path>
            </a:pathLst>
          </a:custGeom>
          <a:solidFill>
            <a:srgbClr val="405F82">
              <a:alpha val="60000"/>
            </a:srgbClr>
          </a:solidFill>
          <a:ln w="12700">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grpSp>
        <p:nvGrpSpPr>
          <p:cNvPr id="788" name="Group 788"/>
          <p:cNvGrpSpPr/>
          <p:nvPr/>
        </p:nvGrpSpPr>
        <p:grpSpPr>
          <a:xfrm>
            <a:off x="1410805" y="3445854"/>
            <a:ext cx="6313462" cy="1927362"/>
            <a:chOff x="-215900" y="-140964"/>
            <a:chExt cx="8979145" cy="1764583"/>
          </a:xfrm>
        </p:grpSpPr>
        <p:sp>
          <p:nvSpPr>
            <p:cNvPr id="787" name="Shape 787"/>
            <p:cNvSpPr/>
            <p:nvPr/>
          </p:nvSpPr>
          <p:spPr>
            <a:xfrm>
              <a:off x="0" y="-140964"/>
              <a:ext cx="8547345" cy="1486445"/>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marL="0" marR="0" lvl="0" indent="0" algn="l"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1" i="1"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Throttling SSD usage</a:t>
              </a:r>
              <a:r>
                <a:rPr kumimoji="0" sz="3000" b="0" i="0"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 helps mitigate temperature-induced errors.</a:t>
              </a:r>
            </a:p>
          </p:txBody>
        </p:sp>
        <p:pic>
          <p:nvPicPr>
            <p:cNvPr id="786" name="Picture 785"/>
            <p:cNvPicPr/>
            <p:nvPr/>
          </p:nvPicPr>
          <p:blipFill>
            <a:blip r:embed="rId2"/>
            <a:stretch>
              <a:fillRect/>
            </a:stretch>
          </p:blipFill>
          <p:spPr>
            <a:xfrm>
              <a:off x="-215900" y="-139700"/>
              <a:ext cx="8979145" cy="1763319"/>
            </a:xfrm>
            <a:prstGeom prst="rect">
              <a:avLst/>
            </a:prstGeom>
            <a:effectLst/>
          </p:spPr>
        </p:pic>
      </p:grpSp>
    </p:spTree>
    <p:extLst>
      <p:ext uri="{BB962C8B-B14F-4D97-AF65-F5344CB8AC3E}">
        <p14:creationId xmlns:p14="http://schemas.microsoft.com/office/powerpoint/2010/main" val="451539688"/>
      </p:ext>
    </p:extLst>
  </p:cSld>
  <p:clrMapOvr>
    <a:masterClrMapping/>
  </p:clrMapOvr>
  <p:transition spd="med"/>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0" name="Shape 790"/>
          <p:cNvSpPr/>
          <p:nvPr/>
        </p:nvSpPr>
        <p:spPr>
          <a:xfrm>
            <a:off x="3183247" y="2332430"/>
            <a:ext cx="2768576" cy="332229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lnTo>
                  <a:pt x="10800" y="21600"/>
                </a:lnTo>
                <a:lnTo>
                  <a:pt x="21600" y="10800"/>
                </a:lnTo>
                <a:lnTo>
                  <a:pt x="10800" y="0"/>
                </a:lnTo>
                <a:close/>
              </a:path>
            </a:pathLst>
          </a:custGeom>
          <a:solidFill>
            <a:srgbClr val="A74545"/>
          </a:solidFill>
          <a:ln w="25400">
            <a:miter lim="400000"/>
          </a:ln>
          <a:extLst>
            <a:ext uri="{C572A759-6A51-4108-AA02-DFA0A04FC94B}">
              <ma14:wrappingTextBoxFlag xmlns:ma14="http://schemas.microsoft.com/office/mac/drawingml/2011/main" xmlns="" val="1"/>
            </a:ext>
          </a:extLst>
        </p:spPr>
        <p:txBody>
          <a:bodyPr lIns="0" tIns="0" rIns="0" bIns="0" anchor="ctr"/>
          <a:lstStyle>
            <a:lvl1pPr algn="ctr" defTabSz="342900">
              <a:defRPr sz="5000" spc="0">
                <a:latin typeface="+mj-lt"/>
                <a:ea typeface="+mj-ea"/>
                <a:cs typeface="+mj-cs"/>
                <a:sym typeface="Vista Sans OT Medium"/>
              </a:defRPr>
            </a:lvl1pPr>
          </a:lstStyle>
          <a:p>
            <a:pPr marL="0" marR="0" lvl="0" indent="0" algn="ctr" defTabSz="342900" rtl="0" eaLnBrk="1" fontAlgn="auto" latinLnBrk="0" hangingPunct="1">
              <a:lnSpc>
                <a:spcPct val="100000"/>
              </a:lnSpc>
              <a:spcBef>
                <a:spcPts val="0"/>
              </a:spcBef>
              <a:spcAft>
                <a:spcPts val="0"/>
              </a:spcAft>
              <a:buClrTx/>
              <a:buSzTx/>
              <a:buFontTx/>
              <a:buNone/>
              <a:tabLst/>
              <a:defRPr sz="1800">
                <a:solidFill>
                  <a:srgbClr val="000000"/>
                </a:solidFill>
              </a:defRPr>
            </a:pPr>
            <a:r>
              <a:rPr kumimoji="0" sz="3800" b="0" i="0" u="none" strike="noStrike" kern="1200" cap="none" spc="0" normalizeH="0" baseline="0" noProof="0">
                <a:ln>
                  <a:noFill/>
                </a:ln>
                <a:solidFill>
                  <a:srgbClr val="FFFFFF"/>
                </a:solidFill>
                <a:effectLst/>
                <a:uLnTx/>
                <a:uFillTx/>
                <a:latin typeface="Garamond"/>
                <a:ea typeface="+mj-ea"/>
                <a:cs typeface="+mj-cs"/>
                <a:sym typeface="Vista Sans OT Medium"/>
              </a:rPr>
              <a:t>New reliability trends</a:t>
            </a:r>
          </a:p>
        </p:txBody>
      </p:sp>
      <p:sp>
        <p:nvSpPr>
          <p:cNvPr id="791" name="Shape 791"/>
          <p:cNvSpPr/>
          <p:nvPr/>
        </p:nvSpPr>
        <p:spPr>
          <a:xfrm>
            <a:off x="3384128" y="1641088"/>
            <a:ext cx="2554338" cy="66919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lgn="ctr">
              <a:defRPr sz="5000" i="1" spc="-50">
                <a:solidFill>
                  <a:srgbClr val="000000"/>
                </a:solidFill>
                <a:latin typeface="+mj-lt"/>
                <a:ea typeface="+mj-ea"/>
                <a:cs typeface="+mj-cs"/>
                <a:sym typeface="Vista Sans OT Medium"/>
              </a:defRPr>
            </a:lvl1pPr>
          </a:lstStyle>
          <a:p>
            <a:pPr marL="0" marR="0" lvl="0" indent="0" algn="ctr"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SSD lifecycle</a:t>
            </a:r>
          </a:p>
        </p:txBody>
      </p:sp>
      <p:sp>
        <p:nvSpPr>
          <p:cNvPr id="792" name="Shape 792"/>
          <p:cNvSpPr/>
          <p:nvPr/>
        </p:nvSpPr>
        <p:spPr>
          <a:xfrm>
            <a:off x="6102548" y="3477167"/>
            <a:ext cx="1948249"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l"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Read</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disturbance</a:t>
            </a:r>
          </a:p>
        </p:txBody>
      </p:sp>
      <p:sp>
        <p:nvSpPr>
          <p:cNvPr id="793" name="Shape 793"/>
          <p:cNvSpPr/>
          <p:nvPr/>
        </p:nvSpPr>
        <p:spPr>
          <a:xfrm>
            <a:off x="3270275" y="5680236"/>
            <a:ext cx="2433281" cy="662459"/>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5000" i="1" spc="-50">
                <a:solidFill>
                  <a:srgbClr val="000000"/>
                </a:solidFill>
                <a:latin typeface="+mj-lt"/>
                <a:ea typeface="+mj-ea"/>
                <a:cs typeface="+mj-cs"/>
                <a:sym typeface="Vista Sans OT Medium"/>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i="0" spc="0"/>
            </a:pPr>
            <a:r>
              <a:rPr kumimoji="0" sz="3800" b="0" i="0" u="none" strike="noStrike" kern="1200" cap="none" spc="-38" normalizeH="0" baseline="0" noProof="0">
                <a:ln>
                  <a:noFill/>
                </a:ln>
                <a:solidFill>
                  <a:srgbClr val="000000"/>
                </a:solidFill>
                <a:effectLst/>
                <a:uLnTx/>
                <a:uFillTx/>
                <a:latin typeface="Garamond"/>
                <a:ea typeface="+mj-ea"/>
                <a:cs typeface="+mj-cs"/>
                <a:sym typeface="Vista Sans OT Medium"/>
              </a:rPr>
              <a:t>Temperature</a:t>
            </a:r>
          </a:p>
        </p:txBody>
      </p:sp>
      <p:sp>
        <p:nvSpPr>
          <p:cNvPr id="794" name="Shape 794"/>
          <p:cNvSpPr/>
          <p:nvPr/>
        </p:nvSpPr>
        <p:spPr>
          <a:xfrm>
            <a:off x="-5834" y="1439903"/>
            <a:ext cx="9146738" cy="5107344"/>
          </a:xfrm>
          <a:prstGeom prst="rect">
            <a:avLst/>
          </a:prstGeom>
          <a:solidFill>
            <a:srgbClr val="FFFFFF">
              <a:alpha val="80000"/>
            </a:srgbClr>
          </a:solidFill>
          <a:ln w="25400">
            <a:miter lim="400000"/>
          </a:ln>
        </p:spPr>
        <p:txBody>
          <a:bodyPr lIns="0" tIns="0" rIns="0" bIns="0" anchor="ctr"/>
          <a:lstStyle/>
          <a:p>
            <a:pPr marL="0" marR="0" lvl="0" indent="0" algn="ctr" defTabSz="259644" rtl="0" eaLnBrk="1" fontAlgn="auto" latinLnBrk="0" hangingPunct="1">
              <a:lnSpc>
                <a:spcPct val="100000"/>
              </a:lnSpc>
              <a:spcBef>
                <a:spcPts val="0"/>
              </a:spcBef>
              <a:spcAft>
                <a:spcPts val="0"/>
              </a:spcAft>
              <a:buClrTx/>
              <a:buSzTx/>
              <a:buFontTx/>
              <a:buNone/>
              <a:tabLst/>
              <a:defRPr sz="2000" spc="0">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sp>
        <p:nvSpPr>
          <p:cNvPr id="795" name="Shape 795"/>
          <p:cNvSpPr/>
          <p:nvPr/>
        </p:nvSpPr>
        <p:spPr>
          <a:xfrm>
            <a:off x="543236" y="3477167"/>
            <a:ext cx="2489287" cy="1032816"/>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p>
            <a:pPr marL="0" marR="0" lvl="0" indent="0" algn="r" defTabSz="914263" rtl="0" eaLnBrk="1" fontAlgn="auto" latinLnBrk="0" hangingPunct="1">
              <a:lnSpc>
                <a:spcPct val="80000"/>
              </a:lnSpc>
              <a:spcBef>
                <a:spcPts val="0"/>
              </a:spcBef>
              <a:spcAft>
                <a:spcPts val="0"/>
              </a:spcAft>
              <a:buClrTx/>
              <a:buSzTx/>
              <a:buFontTx/>
              <a:buNone/>
              <a:tabLst/>
              <a:defRPr spc="0">
                <a:solidFill>
                  <a:srgbClr val="000000"/>
                </a:solidFill>
              </a:defRPr>
            </a:pP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Access pattern</a:t>
            </a:r>
            <a:b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br>
            <a:r>
              <a:rPr kumimoji="0" sz="3800" b="0" i="1" u="none" strike="noStrike" kern="1200" cap="none" spc="-38" normalizeH="0" baseline="0" noProof="0">
                <a:ln>
                  <a:noFill/>
                </a:ln>
                <a:solidFill>
                  <a:srgbClr val="000000"/>
                </a:solidFill>
                <a:effectLst/>
                <a:uLnTx/>
                <a:uFillTx/>
                <a:latin typeface="Garamond"/>
                <a:ea typeface="ＭＳ Ｐゴシック" panose="020B0600070205080204" pitchFamily="34" charset="-128"/>
                <a:cs typeface="+mn-cs"/>
                <a:sym typeface="Vista Sans OT Medium"/>
              </a:rPr>
              <a:t>dependence</a:t>
            </a:r>
          </a:p>
        </p:txBody>
      </p:sp>
      <p:sp>
        <p:nvSpPr>
          <p:cNvPr id="796" name="Shape 796"/>
          <p:cNvSpPr/>
          <p:nvPr/>
        </p:nvSpPr>
        <p:spPr>
          <a:xfrm>
            <a:off x="490275" y="437517"/>
            <a:ext cx="3296513" cy="1016402"/>
          </a:xfrm>
          <a:prstGeom prst="rect">
            <a:avLst/>
          </a:prstGeom>
          <a:ln w="12700">
            <a:miter lim="400000"/>
          </a:ln>
          <a:extLst>
            <a:ext uri="{C572A759-6A51-4108-AA02-DFA0A04FC94B}">
              <ma14:wrappingTextBoxFlag xmlns:ma14="http://schemas.microsoft.com/office/mac/drawingml/2011/main" xmlns="" val="1"/>
            </a:ext>
          </a:extLst>
        </p:spPr>
        <p:txBody>
          <a:bodyPr wrap="none" lIns="38466" tIns="38466" rIns="38466" bIns="38466" anchor="ctr">
            <a:spAutoFit/>
          </a:bodyPr>
          <a:lstStyle>
            <a:lvl1pPr>
              <a:defRPr sz="8000" b="1" spc="-79">
                <a:solidFill>
                  <a:srgbClr val="000000"/>
                </a:solidFill>
              </a:defRPr>
            </a:lvl1pPr>
          </a:lstStyle>
          <a:p>
            <a:pPr marL="0" marR="0" lvl="0" indent="0" algn="l" defTabSz="914263" rtl="0" eaLnBrk="1" fontAlgn="auto" latinLnBrk="0" hangingPunct="1">
              <a:lnSpc>
                <a:spcPct val="100000"/>
              </a:lnSpc>
              <a:spcBef>
                <a:spcPts val="0"/>
              </a:spcBef>
              <a:spcAft>
                <a:spcPts val="0"/>
              </a:spcAft>
              <a:buClrTx/>
              <a:buSzTx/>
              <a:buFontTx/>
              <a:buNone/>
              <a:tabLst/>
              <a:defRPr sz="1800" b="0" spc="0"/>
            </a:pPr>
            <a:r>
              <a:rPr kumimoji="0" sz="6100" b="0" i="0" u="none" strike="noStrike" kern="1200" cap="none" spc="-60" normalizeH="0" baseline="0" noProof="0">
                <a:ln>
                  <a:noFill/>
                </a:ln>
                <a:solidFill>
                  <a:srgbClr val="000000"/>
                </a:solidFill>
                <a:effectLst/>
                <a:uLnTx/>
                <a:uFillTx/>
                <a:latin typeface="Tahoma"/>
                <a:ea typeface="ＭＳ Ｐゴシック" panose="020B0600070205080204" pitchFamily="34" charset="-128"/>
                <a:cs typeface="+mn-cs"/>
              </a:rPr>
              <a:t>Summary</a:t>
            </a:r>
          </a:p>
        </p:txBody>
      </p:sp>
      <p:sp>
        <p:nvSpPr>
          <p:cNvPr id="797" name="Shape 797"/>
          <p:cNvSpPr/>
          <p:nvPr/>
        </p:nvSpPr>
        <p:spPr>
          <a:xfrm flipH="1">
            <a:off x="3036161" y="3038670"/>
            <a:ext cx="1290689" cy="1689609"/>
          </a:xfrm>
          <a:custGeom>
            <a:avLst/>
            <a:gdLst/>
            <a:ahLst/>
            <a:cxnLst>
              <a:cxn ang="0">
                <a:pos x="wd2" y="hd2"/>
              </a:cxn>
              <a:cxn ang="5400000">
                <a:pos x="wd2" y="hd2"/>
              </a:cxn>
              <a:cxn ang="10800000">
                <a:pos x="wd2" y="hd2"/>
              </a:cxn>
              <a:cxn ang="16200000">
                <a:pos x="wd2" y="hd2"/>
              </a:cxn>
            </a:cxnLst>
            <a:rect l="0" t="0" r="r" b="b"/>
            <a:pathLst>
              <a:path w="21600" h="21600" extrusionOk="0">
                <a:moveTo>
                  <a:pt x="21600" y="12069"/>
                </a:moveTo>
                <a:lnTo>
                  <a:pt x="7592" y="0"/>
                </a:lnTo>
                <a:lnTo>
                  <a:pt x="0" y="11617"/>
                </a:lnTo>
                <a:lnTo>
                  <a:pt x="7726" y="21600"/>
                </a:lnTo>
                <a:lnTo>
                  <a:pt x="21600" y="12069"/>
                </a:lnTo>
                <a:close/>
              </a:path>
            </a:pathLst>
          </a:custGeom>
          <a:solidFill>
            <a:srgbClr val="405F82">
              <a:alpha val="60000"/>
            </a:srgbClr>
          </a:solidFill>
          <a:ln w="12700">
            <a:miter lim="400000"/>
          </a:ln>
        </p:spPr>
        <p:txBody>
          <a:bodyPr lIns="0" tIns="0" rIns="0" bIns="0"/>
          <a:lstStyle/>
          <a:p>
            <a:pPr marL="0" marR="0" lvl="0" indent="0" algn="ctr" defTabSz="259644" rtl="0" eaLnBrk="1" fontAlgn="auto" latinLnBrk="0" hangingPunct="1">
              <a:lnSpc>
                <a:spcPct val="100000"/>
              </a:lnSpc>
              <a:spcBef>
                <a:spcPts val="0"/>
              </a:spcBef>
              <a:spcAft>
                <a:spcPts val="0"/>
              </a:spcAft>
              <a:buClrTx/>
              <a:buSzTx/>
              <a:buFontTx/>
              <a:buNone/>
              <a:tabLst/>
              <a:defRPr sz="2000" spc="0">
                <a:solidFill>
                  <a:srgbClr val="000000"/>
                </a:solidFill>
                <a:latin typeface="+mj-lt"/>
                <a:ea typeface="+mj-ea"/>
                <a:cs typeface="+mj-cs"/>
                <a:sym typeface="Vista Sans OT Medium"/>
              </a:defRPr>
            </a:pPr>
            <a:endParaRPr kumimoji="0" sz="2000" b="0" i="0" u="none" strike="noStrike" kern="1200" cap="none" spc="0" normalizeH="0" baseline="0" noProof="0">
              <a:ln>
                <a:noFill/>
              </a:ln>
              <a:solidFill>
                <a:srgbClr val="000000"/>
              </a:solidFill>
              <a:effectLst/>
              <a:uLnTx/>
              <a:uFillTx/>
              <a:latin typeface="Garamond"/>
              <a:ea typeface="ＭＳ Ｐゴシック" panose="020B0600070205080204" pitchFamily="34" charset="-128"/>
              <a:cs typeface="+mn-cs"/>
              <a:sym typeface="Vista Sans OT Medium"/>
            </a:endParaRPr>
          </a:p>
        </p:txBody>
      </p:sp>
      <p:grpSp>
        <p:nvGrpSpPr>
          <p:cNvPr id="800" name="Group 800"/>
          <p:cNvGrpSpPr/>
          <p:nvPr/>
        </p:nvGrpSpPr>
        <p:grpSpPr>
          <a:xfrm>
            <a:off x="3811334" y="3026339"/>
            <a:ext cx="4969649" cy="1934472"/>
            <a:chOff x="-215900" y="-139700"/>
            <a:chExt cx="7067943" cy="2292706"/>
          </a:xfrm>
        </p:grpSpPr>
        <p:sp>
          <p:nvSpPr>
            <p:cNvPr id="799" name="Shape 799"/>
            <p:cNvSpPr/>
            <p:nvPr/>
          </p:nvSpPr>
          <p:spPr>
            <a:xfrm>
              <a:off x="0" y="123730"/>
              <a:ext cx="6636143" cy="1486445"/>
            </a:xfrm>
            <a:prstGeom prst="rect">
              <a:avLst/>
            </a:prstGeom>
            <a:solidFill>
              <a:srgbClr val="FFFFFF"/>
            </a:solidFill>
            <a:ln>
              <a:noFill/>
            </a:ln>
            <a:effectLst/>
            <a:extLst>
              <a:ext uri="{C572A759-6A51-4108-AA02-DFA0A04FC94B}">
                <ma14:wrappingTextBoxFlag xmlns:ma14="http://schemas.microsoft.com/office/mac/drawingml/2011/main" xmlns="" val="1"/>
              </a:ext>
            </a:extLst>
          </p:spPr>
          <p:txBody>
            <a:bodyPr wrap="square" lIns="0" tIns="0" rIns="0" bIns="0" numCol="1" anchor="ctr">
              <a:spAutoFit/>
            </a:bodyPr>
            <a:lstStyle/>
            <a:p>
              <a:pPr marL="0" marR="0" lvl="0" indent="0" algn="l" defTabSz="914263" rtl="0" eaLnBrk="1" fontAlgn="auto" latinLnBrk="0" hangingPunct="1">
                <a:lnSpc>
                  <a:spcPct val="90000"/>
                </a:lnSpc>
                <a:spcBef>
                  <a:spcPts val="0"/>
                </a:spcBef>
                <a:spcAft>
                  <a:spcPts val="0"/>
                </a:spcAft>
                <a:buClrTx/>
                <a:buSzTx/>
                <a:buFontTx/>
                <a:buNone/>
                <a:tabLst/>
                <a:defRPr spc="0">
                  <a:solidFill>
                    <a:srgbClr val="000000"/>
                  </a:solidFill>
                </a:defRPr>
              </a:pPr>
              <a:r>
                <a:rPr kumimoji="0" sz="3000" b="0" i="0"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We quantify the effects of the </a:t>
              </a:r>
              <a:r>
                <a:rPr kumimoji="0" sz="3000" b="1" i="1"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page cache</a:t>
              </a:r>
              <a:r>
                <a:rPr kumimoji="0" sz="3000" b="0" i="0"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 and </a:t>
              </a:r>
              <a:r>
                <a:rPr kumimoji="0" sz="3000" b="1" i="1"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write amplification</a:t>
              </a:r>
              <a:r>
                <a:rPr kumimoji="0" sz="3000" b="0" i="0" u="none" strike="noStrike" kern="1200" cap="none" spc="-30" normalizeH="0" baseline="0" noProof="0">
                  <a:ln>
                    <a:noFill/>
                  </a:ln>
                  <a:solidFill>
                    <a:srgbClr val="405F82"/>
                  </a:solidFill>
                  <a:effectLst/>
                  <a:uLnTx/>
                  <a:uFillTx/>
                  <a:latin typeface="Tahoma"/>
                  <a:ea typeface="ＭＳ Ｐゴシック" panose="020B0600070205080204" pitchFamily="34" charset="-128"/>
                  <a:cs typeface="+mn-cs"/>
                </a:rPr>
                <a:t> in the field.</a:t>
              </a:r>
            </a:p>
          </p:txBody>
        </p:sp>
        <p:pic>
          <p:nvPicPr>
            <p:cNvPr id="798" name="Picture 797"/>
            <p:cNvPicPr/>
            <p:nvPr/>
          </p:nvPicPr>
          <p:blipFill>
            <a:blip r:embed="rId2"/>
            <a:stretch>
              <a:fillRect/>
            </a:stretch>
          </p:blipFill>
          <p:spPr>
            <a:xfrm>
              <a:off x="-215900" y="-139700"/>
              <a:ext cx="7067943" cy="2292706"/>
            </a:xfrm>
            <a:prstGeom prst="rect">
              <a:avLst/>
            </a:prstGeom>
            <a:effectLst/>
          </p:spPr>
        </p:pic>
      </p:grpSp>
    </p:spTree>
    <p:extLst>
      <p:ext uri="{BB962C8B-B14F-4D97-AF65-F5344CB8AC3E}">
        <p14:creationId xmlns:p14="http://schemas.microsoft.com/office/powerpoint/2010/main" val="521126794"/>
      </p:ext>
    </p:extLst>
  </p:cSld>
  <p:clrMapOvr>
    <a:masterClrMapping/>
  </p:clrMapOvr>
  <p:transition spd="med"/>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dirty="0"/>
              <a:t>Large-Scale SSD Error Analysis </a:t>
            </a:r>
            <a:r>
              <a:rPr lang="en-US" sz="2300" b="1" dirty="0">
                <a:solidFill>
                  <a:srgbClr val="006633"/>
                </a:solidFill>
                <a:latin typeface="Garamond" charset="0"/>
              </a:rPr>
              <a:t>[SIGMETRICS’15]</a:t>
            </a:r>
            <a:endParaRPr lang="en-US" sz="2300" dirty="0"/>
          </a:p>
        </p:txBody>
      </p:sp>
      <p:sp>
        <p:nvSpPr>
          <p:cNvPr id="3" name="Content Placeholder 2"/>
          <p:cNvSpPr>
            <a:spLocks noGrp="1"/>
          </p:cNvSpPr>
          <p:nvPr>
            <p:ph idx="1"/>
          </p:nvPr>
        </p:nvSpPr>
        <p:spPr/>
        <p:txBody>
          <a:bodyPr/>
          <a:lstStyle/>
          <a:p>
            <a:r>
              <a:rPr lang="en-US" dirty="0">
                <a:solidFill>
                  <a:srgbClr val="0000FF"/>
                </a:solidFill>
              </a:rPr>
              <a:t>First large-scale field study of flash memory errors</a:t>
            </a:r>
          </a:p>
          <a:p>
            <a:endParaRPr lang="en-US" sz="2200" dirty="0">
              <a:solidFill>
                <a:srgbClr val="0000FF"/>
              </a:solidFill>
            </a:endParaRPr>
          </a:p>
          <a:p>
            <a:r>
              <a:rPr lang="en-US" sz="2000" dirty="0"/>
              <a:t>Justin Meza, </a:t>
            </a:r>
            <a:r>
              <a:rPr lang="en-US" sz="2000" dirty="0" err="1"/>
              <a:t>Qiang</a:t>
            </a:r>
            <a:r>
              <a:rPr lang="en-US" sz="2000" dirty="0"/>
              <a:t> Wu, </a:t>
            </a:r>
            <a:r>
              <a:rPr lang="en-US" sz="2000" dirty="0" err="1"/>
              <a:t>Sanjeev</a:t>
            </a:r>
            <a:r>
              <a:rPr lang="en-US" sz="2000" dirty="0"/>
              <a:t> Kumar, and Onur Mutlu,</a:t>
            </a:r>
            <a:br>
              <a:rPr lang="en-US" sz="2000" dirty="0"/>
            </a:br>
            <a:r>
              <a:rPr lang="en-US" sz="2000" b="1" dirty="0">
                <a:hlinkClick r:id="rId2"/>
              </a:rPr>
              <a:t>"A Large-Scale Study of Flash Memory Errors in the Field"</a:t>
            </a:r>
            <a:r>
              <a:rPr lang="en-US" sz="2000" dirty="0"/>
              <a:t> </a:t>
            </a:r>
            <a:br>
              <a:rPr lang="en-US" sz="2000" dirty="0"/>
            </a:br>
            <a:r>
              <a:rPr lang="en-US" sz="2000" i="1" dirty="0"/>
              <a:t>Proceedings of the </a:t>
            </a:r>
            <a:r>
              <a:rPr lang="en-US" sz="2000" i="1" dirty="0">
                <a:hlinkClick r:id="rId3"/>
              </a:rPr>
              <a:t>ACM International Conference on Measurement and Modeling of Computer Systems</a:t>
            </a:r>
            <a:r>
              <a:rPr lang="en-US" sz="2000" i="1" dirty="0"/>
              <a:t> (</a:t>
            </a:r>
            <a:r>
              <a:rPr lang="en-US" sz="2000" b="1" i="1" dirty="0"/>
              <a:t>SIGMETRICS</a:t>
            </a:r>
            <a:r>
              <a:rPr lang="en-US" sz="2000" i="1" dirty="0"/>
              <a:t>)</a:t>
            </a:r>
            <a:r>
              <a:rPr lang="en-US" sz="2000" dirty="0"/>
              <a:t>, Portland, OR, June 2015. </a:t>
            </a:r>
            <a:br>
              <a:rPr lang="en-US" sz="2000" dirty="0"/>
            </a:br>
            <a:r>
              <a:rPr lang="en-US" sz="2000" dirty="0"/>
              <a:t>[</a:t>
            </a:r>
            <a:r>
              <a:rPr lang="en-US" sz="2000" dirty="0">
                <a:hlinkClick r:id="rId4"/>
              </a:rPr>
              <a:t>Slides (pptx)</a:t>
            </a:r>
            <a:r>
              <a:rPr lang="en-US" sz="2000" dirty="0"/>
              <a:t> </a:t>
            </a:r>
            <a:r>
              <a:rPr lang="en-US" sz="2000" dirty="0">
                <a:hlinkClick r:id="rId5"/>
              </a:rPr>
              <a:t>(pdf)</a:t>
            </a:r>
            <a:r>
              <a:rPr lang="en-US" sz="2000" dirty="0"/>
              <a:t>] [</a:t>
            </a:r>
            <a:r>
              <a:rPr lang="en-US" sz="2000" dirty="0">
                <a:hlinkClick r:id="rId6"/>
              </a:rPr>
              <a:t>Coverage at ZDNet</a:t>
            </a:r>
            <a:r>
              <a:rPr lang="en-US" sz="2000" dirty="0"/>
              <a:t>] [</a:t>
            </a:r>
            <a:r>
              <a:rPr lang="en-US" sz="2000" dirty="0">
                <a:hlinkClick r:id="rId7"/>
              </a:rPr>
              <a:t>Coverage on The Register</a:t>
            </a:r>
            <a:r>
              <a:rPr lang="en-US" sz="2000" dirty="0"/>
              <a:t>] [</a:t>
            </a:r>
            <a:r>
              <a:rPr lang="en-US" sz="2000" dirty="0">
                <a:hlinkClick r:id="rId8"/>
              </a:rPr>
              <a:t>Coverage on TechSpot</a:t>
            </a:r>
            <a:r>
              <a:rPr lang="en-US" sz="2000" dirty="0"/>
              <a:t>] [</a:t>
            </a:r>
            <a:r>
              <a:rPr lang="en-US" sz="2000" dirty="0">
                <a:hlinkClick r:id="rId9"/>
              </a:rPr>
              <a:t>Coverage on The Tech Report</a:t>
            </a:r>
            <a:r>
              <a:rPr lang="en-US" sz="2000" dirty="0"/>
              <a:t>] </a:t>
            </a:r>
          </a:p>
          <a:p>
            <a:endParaRPr lang="en-US" sz="2200" dirty="0"/>
          </a:p>
          <a:p>
            <a:endParaRPr lang="en-US" sz="2200" dirty="0"/>
          </a:p>
          <a:p>
            <a:endParaRPr lang="en-US" dirty="0"/>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BB4180-6920-9C42-9DA1-4829E0437063}"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208</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pic>
        <p:nvPicPr>
          <p:cNvPr id="5" name="Picture 4"/>
          <p:cNvPicPr>
            <a:picLocks noChangeAspect="1"/>
          </p:cNvPicPr>
          <p:nvPr/>
        </p:nvPicPr>
        <p:blipFill>
          <a:blip r:embed="rId10"/>
          <a:stretch>
            <a:fillRect/>
          </a:stretch>
        </p:blipFill>
        <p:spPr>
          <a:xfrm>
            <a:off x="0" y="4725144"/>
            <a:ext cx="9144000" cy="1313234"/>
          </a:xfrm>
          <a:prstGeom prst="rect">
            <a:avLst/>
          </a:prstGeom>
        </p:spPr>
      </p:pic>
    </p:spTree>
    <p:extLst>
      <p:ext uri="{BB962C8B-B14F-4D97-AF65-F5344CB8AC3E}">
        <p14:creationId xmlns:p14="http://schemas.microsoft.com/office/powerpoint/2010/main" val="4013834949"/>
      </p:ext>
    </p:extLst>
  </p:cSld>
  <p:clrMapOvr>
    <a:masterClrMapping/>
  </p:clrMapOv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Other Works on NAND Flash Memory Modeling &amp; Issues</a:t>
            </a:r>
          </a:p>
        </p:txBody>
      </p:sp>
      <p:sp>
        <p:nvSpPr>
          <p:cNvPr id="3" name="Subtitle 2"/>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0CAD05-5F98-C240-A41D-E171A6304933}" type="slidenum">
              <a:rPr kumimoji="0" lang="en-US" sz="12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209</a:t>
            </a:fld>
            <a:endParaRPr kumimoji="0" lang="en-US" sz="12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Tree>
    <p:extLst>
      <p:ext uri="{BB962C8B-B14F-4D97-AF65-F5344CB8AC3E}">
        <p14:creationId xmlns:p14="http://schemas.microsoft.com/office/powerpoint/2010/main" val="5646060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 name="Group 265">
            <a:extLst>
              <a:ext uri="{FF2B5EF4-FFF2-40B4-BE49-F238E27FC236}">
                <a16:creationId xmlns:a16="http://schemas.microsoft.com/office/drawing/2014/main" id="{B7454F47-4013-4741-9F48-5F94F9F9CD31}"/>
              </a:ext>
            </a:extLst>
          </p:cNvPr>
          <p:cNvGrpSpPr/>
          <p:nvPr/>
        </p:nvGrpSpPr>
        <p:grpSpPr>
          <a:xfrm>
            <a:off x="3245699" y="1050699"/>
            <a:ext cx="5146858" cy="3612692"/>
            <a:chOff x="7278436" y="1325425"/>
            <a:chExt cx="5146858" cy="3612692"/>
          </a:xfrm>
        </p:grpSpPr>
        <p:sp>
          <p:nvSpPr>
            <p:cNvPr id="267" name="Oval 266">
              <a:extLst>
                <a:ext uri="{FF2B5EF4-FFF2-40B4-BE49-F238E27FC236}">
                  <a16:creationId xmlns:a16="http://schemas.microsoft.com/office/drawing/2014/main" id="{A22041FC-0599-41E1-BC61-50E37675090E}"/>
                </a:ext>
              </a:extLst>
            </p:cNvPr>
            <p:cNvSpPr/>
            <p:nvPr/>
          </p:nvSpPr>
          <p:spPr>
            <a:xfrm>
              <a:off x="7847579"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68" name="Rectangle 267">
              <a:extLst>
                <a:ext uri="{FF2B5EF4-FFF2-40B4-BE49-F238E27FC236}">
                  <a16:creationId xmlns:a16="http://schemas.microsoft.com/office/drawing/2014/main" id="{8759DB18-C28E-4DD0-926A-0681F134FB7A}"/>
                </a:ext>
              </a:extLst>
            </p:cNvPr>
            <p:cNvSpPr/>
            <p:nvPr/>
          </p:nvSpPr>
          <p:spPr>
            <a:xfrm>
              <a:off x="7847579"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69" name="Oval 268">
              <a:extLst>
                <a:ext uri="{FF2B5EF4-FFF2-40B4-BE49-F238E27FC236}">
                  <a16:creationId xmlns:a16="http://schemas.microsoft.com/office/drawing/2014/main" id="{78EA9E87-24CB-4E33-9D81-A784689718B8}"/>
                </a:ext>
              </a:extLst>
            </p:cNvPr>
            <p:cNvSpPr/>
            <p:nvPr/>
          </p:nvSpPr>
          <p:spPr>
            <a:xfrm>
              <a:off x="7847579"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0" name="Oval 269">
              <a:extLst>
                <a:ext uri="{FF2B5EF4-FFF2-40B4-BE49-F238E27FC236}">
                  <a16:creationId xmlns:a16="http://schemas.microsoft.com/office/drawing/2014/main" id="{70F1E8E8-80DC-4677-A783-CF042C9E94B6}"/>
                </a:ext>
              </a:extLst>
            </p:cNvPr>
            <p:cNvSpPr/>
            <p:nvPr/>
          </p:nvSpPr>
          <p:spPr>
            <a:xfrm>
              <a:off x="9899272"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1" name="Rectangle 270">
              <a:extLst>
                <a:ext uri="{FF2B5EF4-FFF2-40B4-BE49-F238E27FC236}">
                  <a16:creationId xmlns:a16="http://schemas.microsoft.com/office/drawing/2014/main" id="{3DD75325-98DF-4869-8086-E96C4406DCE6}"/>
                </a:ext>
              </a:extLst>
            </p:cNvPr>
            <p:cNvSpPr/>
            <p:nvPr/>
          </p:nvSpPr>
          <p:spPr>
            <a:xfrm>
              <a:off x="9899272"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2" name="Oval 271">
              <a:extLst>
                <a:ext uri="{FF2B5EF4-FFF2-40B4-BE49-F238E27FC236}">
                  <a16:creationId xmlns:a16="http://schemas.microsoft.com/office/drawing/2014/main" id="{2EC2E8F3-184C-4FCF-A327-DAB4EE6E2901}"/>
                </a:ext>
              </a:extLst>
            </p:cNvPr>
            <p:cNvSpPr/>
            <p:nvPr/>
          </p:nvSpPr>
          <p:spPr>
            <a:xfrm>
              <a:off x="9899272"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3" name="Oval 272">
              <a:extLst>
                <a:ext uri="{FF2B5EF4-FFF2-40B4-BE49-F238E27FC236}">
                  <a16:creationId xmlns:a16="http://schemas.microsoft.com/office/drawing/2014/main" id="{B34C96E8-310C-4EE9-BB29-95C7172FD8A1}"/>
                </a:ext>
              </a:extLst>
            </p:cNvPr>
            <p:cNvSpPr/>
            <p:nvPr/>
          </p:nvSpPr>
          <p:spPr>
            <a:xfrm>
              <a:off x="11275569"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4" name="Rectangle 273">
              <a:extLst>
                <a:ext uri="{FF2B5EF4-FFF2-40B4-BE49-F238E27FC236}">
                  <a16:creationId xmlns:a16="http://schemas.microsoft.com/office/drawing/2014/main" id="{A0B129B5-F5CD-405D-AD1F-AF3BA1CCAD6F}"/>
                </a:ext>
              </a:extLst>
            </p:cNvPr>
            <p:cNvSpPr/>
            <p:nvPr/>
          </p:nvSpPr>
          <p:spPr>
            <a:xfrm>
              <a:off x="11275569"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5" name="Oval 274">
              <a:extLst>
                <a:ext uri="{FF2B5EF4-FFF2-40B4-BE49-F238E27FC236}">
                  <a16:creationId xmlns:a16="http://schemas.microsoft.com/office/drawing/2014/main" id="{8E132523-668B-4E5F-B904-94DED135A59C}"/>
                </a:ext>
              </a:extLst>
            </p:cNvPr>
            <p:cNvSpPr/>
            <p:nvPr/>
          </p:nvSpPr>
          <p:spPr>
            <a:xfrm>
              <a:off x="11275569"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6" name="Cube 275">
              <a:extLst>
                <a:ext uri="{FF2B5EF4-FFF2-40B4-BE49-F238E27FC236}">
                  <a16:creationId xmlns:a16="http://schemas.microsoft.com/office/drawing/2014/main" id="{AFE03DBB-9F73-436F-9255-330E97FD7B39}"/>
                </a:ext>
              </a:extLst>
            </p:cNvPr>
            <p:cNvSpPr/>
            <p:nvPr/>
          </p:nvSpPr>
          <p:spPr>
            <a:xfrm>
              <a:off x="7278436" y="3887339"/>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77" name="Oval 276">
              <a:extLst>
                <a:ext uri="{FF2B5EF4-FFF2-40B4-BE49-F238E27FC236}">
                  <a16:creationId xmlns:a16="http://schemas.microsoft.com/office/drawing/2014/main" id="{7F866823-66F7-4D39-B353-1A73F36B0293}"/>
                </a:ext>
              </a:extLst>
            </p:cNvPr>
            <p:cNvSpPr/>
            <p:nvPr/>
          </p:nvSpPr>
          <p:spPr>
            <a:xfrm>
              <a:off x="7536691"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8" name="Oval 277">
              <a:extLst>
                <a:ext uri="{FF2B5EF4-FFF2-40B4-BE49-F238E27FC236}">
                  <a16:creationId xmlns:a16="http://schemas.microsoft.com/office/drawing/2014/main" id="{D9E6BF9F-0071-4134-AA4A-BFED767BA60C}"/>
                </a:ext>
              </a:extLst>
            </p:cNvPr>
            <p:cNvSpPr/>
            <p:nvPr/>
          </p:nvSpPr>
          <p:spPr>
            <a:xfrm>
              <a:off x="7847579"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9" name="Rectangle 278">
              <a:extLst>
                <a:ext uri="{FF2B5EF4-FFF2-40B4-BE49-F238E27FC236}">
                  <a16:creationId xmlns:a16="http://schemas.microsoft.com/office/drawing/2014/main" id="{D73112CD-65F3-482A-93B3-95BADEA78642}"/>
                </a:ext>
              </a:extLst>
            </p:cNvPr>
            <p:cNvSpPr/>
            <p:nvPr/>
          </p:nvSpPr>
          <p:spPr>
            <a:xfrm>
              <a:off x="7847579"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0" name="Oval 279">
              <a:extLst>
                <a:ext uri="{FF2B5EF4-FFF2-40B4-BE49-F238E27FC236}">
                  <a16:creationId xmlns:a16="http://schemas.microsoft.com/office/drawing/2014/main" id="{9C1CBEEB-8904-4CE3-9A2D-25AC38491287}"/>
                </a:ext>
              </a:extLst>
            </p:cNvPr>
            <p:cNvSpPr/>
            <p:nvPr/>
          </p:nvSpPr>
          <p:spPr>
            <a:xfrm>
              <a:off x="9588383"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1" name="Oval 280">
              <a:extLst>
                <a:ext uri="{FF2B5EF4-FFF2-40B4-BE49-F238E27FC236}">
                  <a16:creationId xmlns:a16="http://schemas.microsoft.com/office/drawing/2014/main" id="{8CD9B0F4-E8BC-4D89-8A06-695D6A3BD200}"/>
                </a:ext>
              </a:extLst>
            </p:cNvPr>
            <p:cNvSpPr/>
            <p:nvPr/>
          </p:nvSpPr>
          <p:spPr>
            <a:xfrm>
              <a:off x="9899272"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2" name="Rectangle 281">
              <a:extLst>
                <a:ext uri="{FF2B5EF4-FFF2-40B4-BE49-F238E27FC236}">
                  <a16:creationId xmlns:a16="http://schemas.microsoft.com/office/drawing/2014/main" id="{6DE9FEE4-F9EF-4CE8-99E5-F0443FBA27FE}"/>
                </a:ext>
              </a:extLst>
            </p:cNvPr>
            <p:cNvSpPr/>
            <p:nvPr/>
          </p:nvSpPr>
          <p:spPr>
            <a:xfrm>
              <a:off x="9899272"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3" name="Oval 282">
              <a:extLst>
                <a:ext uri="{FF2B5EF4-FFF2-40B4-BE49-F238E27FC236}">
                  <a16:creationId xmlns:a16="http://schemas.microsoft.com/office/drawing/2014/main" id="{11861D03-85FF-48E7-B8BE-D62B42F0552C}"/>
                </a:ext>
              </a:extLst>
            </p:cNvPr>
            <p:cNvSpPr/>
            <p:nvPr/>
          </p:nvSpPr>
          <p:spPr>
            <a:xfrm>
              <a:off x="10964680"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4" name="Oval 283">
              <a:extLst>
                <a:ext uri="{FF2B5EF4-FFF2-40B4-BE49-F238E27FC236}">
                  <a16:creationId xmlns:a16="http://schemas.microsoft.com/office/drawing/2014/main" id="{55F1C5D9-03F0-4169-806E-330CA940F636}"/>
                </a:ext>
              </a:extLst>
            </p:cNvPr>
            <p:cNvSpPr/>
            <p:nvPr/>
          </p:nvSpPr>
          <p:spPr>
            <a:xfrm>
              <a:off x="11275569"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5" name="Rectangle 284">
              <a:extLst>
                <a:ext uri="{FF2B5EF4-FFF2-40B4-BE49-F238E27FC236}">
                  <a16:creationId xmlns:a16="http://schemas.microsoft.com/office/drawing/2014/main" id="{6058AC6E-972F-4FCD-A9F8-CCBA53833192}"/>
                </a:ext>
              </a:extLst>
            </p:cNvPr>
            <p:cNvSpPr/>
            <p:nvPr/>
          </p:nvSpPr>
          <p:spPr>
            <a:xfrm>
              <a:off x="11275569"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6" name="Cube 285">
              <a:extLst>
                <a:ext uri="{FF2B5EF4-FFF2-40B4-BE49-F238E27FC236}">
                  <a16:creationId xmlns:a16="http://schemas.microsoft.com/office/drawing/2014/main" id="{E934946A-C2F9-4CC7-894D-2DB53D3544CB}"/>
                </a:ext>
              </a:extLst>
            </p:cNvPr>
            <p:cNvSpPr/>
            <p:nvPr/>
          </p:nvSpPr>
          <p:spPr>
            <a:xfrm>
              <a:off x="7278436" y="3014345"/>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87" name="Oval 286">
              <a:extLst>
                <a:ext uri="{FF2B5EF4-FFF2-40B4-BE49-F238E27FC236}">
                  <a16:creationId xmlns:a16="http://schemas.microsoft.com/office/drawing/2014/main" id="{6E8E3274-29DC-4034-90A3-B0905FE6AA39}"/>
                </a:ext>
              </a:extLst>
            </p:cNvPr>
            <p:cNvSpPr/>
            <p:nvPr/>
          </p:nvSpPr>
          <p:spPr>
            <a:xfrm>
              <a:off x="7536691"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8" name="Oval 287">
              <a:extLst>
                <a:ext uri="{FF2B5EF4-FFF2-40B4-BE49-F238E27FC236}">
                  <a16:creationId xmlns:a16="http://schemas.microsoft.com/office/drawing/2014/main" id="{69D19CB0-5652-4A97-8643-587070EBEDE6}"/>
                </a:ext>
              </a:extLst>
            </p:cNvPr>
            <p:cNvSpPr/>
            <p:nvPr/>
          </p:nvSpPr>
          <p:spPr>
            <a:xfrm>
              <a:off x="9588383"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9" name="Oval 288">
              <a:extLst>
                <a:ext uri="{FF2B5EF4-FFF2-40B4-BE49-F238E27FC236}">
                  <a16:creationId xmlns:a16="http://schemas.microsoft.com/office/drawing/2014/main" id="{A9505663-8021-4161-9834-6CA7FDCCDA02}"/>
                </a:ext>
              </a:extLst>
            </p:cNvPr>
            <p:cNvSpPr/>
            <p:nvPr/>
          </p:nvSpPr>
          <p:spPr>
            <a:xfrm>
              <a:off x="10964680"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0" name="Rectangle 289">
              <a:extLst>
                <a:ext uri="{FF2B5EF4-FFF2-40B4-BE49-F238E27FC236}">
                  <a16:creationId xmlns:a16="http://schemas.microsoft.com/office/drawing/2014/main" id="{05F06108-0BA2-4AE6-93A8-74BBA98A1287}"/>
                </a:ext>
              </a:extLst>
            </p:cNvPr>
            <p:cNvSpPr/>
            <p:nvPr/>
          </p:nvSpPr>
          <p:spPr>
            <a:xfrm>
              <a:off x="7847579"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1" name="Rectangle 290">
              <a:extLst>
                <a:ext uri="{FF2B5EF4-FFF2-40B4-BE49-F238E27FC236}">
                  <a16:creationId xmlns:a16="http://schemas.microsoft.com/office/drawing/2014/main" id="{E87A085C-67A4-43AA-8155-AC40476FB9DC}"/>
                </a:ext>
              </a:extLst>
            </p:cNvPr>
            <p:cNvSpPr/>
            <p:nvPr/>
          </p:nvSpPr>
          <p:spPr>
            <a:xfrm>
              <a:off x="9899272"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2" name="Rectangle 291">
              <a:extLst>
                <a:ext uri="{FF2B5EF4-FFF2-40B4-BE49-F238E27FC236}">
                  <a16:creationId xmlns:a16="http://schemas.microsoft.com/office/drawing/2014/main" id="{A44CB72B-093B-4166-82C8-0738B14C8BF9}"/>
                </a:ext>
              </a:extLst>
            </p:cNvPr>
            <p:cNvSpPr/>
            <p:nvPr/>
          </p:nvSpPr>
          <p:spPr>
            <a:xfrm>
              <a:off x="11275569"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3" name="Cube 292">
              <a:extLst>
                <a:ext uri="{FF2B5EF4-FFF2-40B4-BE49-F238E27FC236}">
                  <a16:creationId xmlns:a16="http://schemas.microsoft.com/office/drawing/2014/main" id="{47FD91C8-0271-4652-8696-9265063875D9}"/>
                </a:ext>
              </a:extLst>
            </p:cNvPr>
            <p:cNvSpPr/>
            <p:nvPr/>
          </p:nvSpPr>
          <p:spPr>
            <a:xfrm>
              <a:off x="7278436" y="1580608"/>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94" name="Oval 293">
              <a:extLst>
                <a:ext uri="{FF2B5EF4-FFF2-40B4-BE49-F238E27FC236}">
                  <a16:creationId xmlns:a16="http://schemas.microsoft.com/office/drawing/2014/main" id="{AF0BBE03-F857-4F49-AADD-753BD26DE5CD}"/>
                </a:ext>
              </a:extLst>
            </p:cNvPr>
            <p:cNvSpPr/>
            <p:nvPr/>
          </p:nvSpPr>
          <p:spPr>
            <a:xfrm>
              <a:off x="7536691"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5" name="Oval 294">
              <a:extLst>
                <a:ext uri="{FF2B5EF4-FFF2-40B4-BE49-F238E27FC236}">
                  <a16:creationId xmlns:a16="http://schemas.microsoft.com/office/drawing/2014/main" id="{5F149FBB-ADBA-4D0E-A30F-8580809BB48B}"/>
                </a:ext>
              </a:extLst>
            </p:cNvPr>
            <p:cNvSpPr/>
            <p:nvPr/>
          </p:nvSpPr>
          <p:spPr>
            <a:xfrm>
              <a:off x="7847579"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6" name="Rectangle 295">
              <a:extLst>
                <a:ext uri="{FF2B5EF4-FFF2-40B4-BE49-F238E27FC236}">
                  <a16:creationId xmlns:a16="http://schemas.microsoft.com/office/drawing/2014/main" id="{5400454F-9AC2-4590-8C89-4ED0CF2A0D06}"/>
                </a:ext>
              </a:extLst>
            </p:cNvPr>
            <p:cNvSpPr/>
            <p:nvPr/>
          </p:nvSpPr>
          <p:spPr>
            <a:xfrm>
              <a:off x="7847579"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297" name="Group 296">
              <a:extLst>
                <a:ext uri="{FF2B5EF4-FFF2-40B4-BE49-F238E27FC236}">
                  <a16:creationId xmlns:a16="http://schemas.microsoft.com/office/drawing/2014/main" id="{9CCB9E1A-2764-4622-ABB1-EFA46874417C}"/>
                </a:ext>
              </a:extLst>
            </p:cNvPr>
            <p:cNvGrpSpPr/>
            <p:nvPr/>
          </p:nvGrpSpPr>
          <p:grpSpPr>
            <a:xfrm>
              <a:off x="7847579" y="1325425"/>
              <a:ext cx="601912" cy="192611"/>
              <a:chOff x="1174172" y="623454"/>
              <a:chExt cx="1039092" cy="332508"/>
            </a:xfrm>
          </p:grpSpPr>
          <p:sp>
            <p:nvSpPr>
              <p:cNvPr id="313" name="Oval 312">
                <a:extLst>
                  <a:ext uri="{FF2B5EF4-FFF2-40B4-BE49-F238E27FC236}">
                    <a16:creationId xmlns:a16="http://schemas.microsoft.com/office/drawing/2014/main" id="{7D9B2AF2-F88A-4A35-9501-013EBD02D7DE}"/>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314" name="Oval 313">
                <a:extLst>
                  <a:ext uri="{FF2B5EF4-FFF2-40B4-BE49-F238E27FC236}">
                    <a16:creationId xmlns:a16="http://schemas.microsoft.com/office/drawing/2014/main" id="{40138A52-D6D9-45EE-B64A-B466360B56BE}"/>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298" name="Oval 297">
              <a:extLst>
                <a:ext uri="{FF2B5EF4-FFF2-40B4-BE49-F238E27FC236}">
                  <a16:creationId xmlns:a16="http://schemas.microsoft.com/office/drawing/2014/main" id="{03DC9AC5-E18B-4F25-A832-BA4D2F0C875A}"/>
                </a:ext>
              </a:extLst>
            </p:cNvPr>
            <p:cNvSpPr/>
            <p:nvPr/>
          </p:nvSpPr>
          <p:spPr>
            <a:xfrm>
              <a:off x="9588383"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9" name="Oval 298">
              <a:extLst>
                <a:ext uri="{FF2B5EF4-FFF2-40B4-BE49-F238E27FC236}">
                  <a16:creationId xmlns:a16="http://schemas.microsoft.com/office/drawing/2014/main" id="{5890493A-9AA1-437A-B64A-9F6359C1E04B}"/>
                </a:ext>
              </a:extLst>
            </p:cNvPr>
            <p:cNvSpPr/>
            <p:nvPr/>
          </p:nvSpPr>
          <p:spPr>
            <a:xfrm>
              <a:off x="9899272"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300" name="Rectangle 299">
              <a:extLst>
                <a:ext uri="{FF2B5EF4-FFF2-40B4-BE49-F238E27FC236}">
                  <a16:creationId xmlns:a16="http://schemas.microsoft.com/office/drawing/2014/main" id="{23BA706B-6112-4A32-8AD4-B58518FBC0B6}"/>
                </a:ext>
              </a:extLst>
            </p:cNvPr>
            <p:cNvSpPr/>
            <p:nvPr/>
          </p:nvSpPr>
          <p:spPr>
            <a:xfrm>
              <a:off x="9899272"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301" name="Group 300">
              <a:extLst>
                <a:ext uri="{FF2B5EF4-FFF2-40B4-BE49-F238E27FC236}">
                  <a16:creationId xmlns:a16="http://schemas.microsoft.com/office/drawing/2014/main" id="{26A3645D-8284-46B3-B436-E6D97ACB6F7A}"/>
                </a:ext>
              </a:extLst>
            </p:cNvPr>
            <p:cNvGrpSpPr/>
            <p:nvPr/>
          </p:nvGrpSpPr>
          <p:grpSpPr>
            <a:xfrm>
              <a:off x="9899272" y="1325425"/>
              <a:ext cx="601912" cy="192611"/>
              <a:chOff x="1174172" y="623454"/>
              <a:chExt cx="1039092" cy="332508"/>
            </a:xfrm>
          </p:grpSpPr>
          <p:sp>
            <p:nvSpPr>
              <p:cNvPr id="311" name="Oval 310">
                <a:extLst>
                  <a:ext uri="{FF2B5EF4-FFF2-40B4-BE49-F238E27FC236}">
                    <a16:creationId xmlns:a16="http://schemas.microsoft.com/office/drawing/2014/main" id="{B90D9BBA-EE73-45AD-BE90-922E3680B54B}"/>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312" name="Oval 311">
                <a:extLst>
                  <a:ext uri="{FF2B5EF4-FFF2-40B4-BE49-F238E27FC236}">
                    <a16:creationId xmlns:a16="http://schemas.microsoft.com/office/drawing/2014/main" id="{EA545A3D-6BAD-418B-B150-D4326444931D}"/>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302" name="Oval 301">
              <a:extLst>
                <a:ext uri="{FF2B5EF4-FFF2-40B4-BE49-F238E27FC236}">
                  <a16:creationId xmlns:a16="http://schemas.microsoft.com/office/drawing/2014/main" id="{1FC659A7-C88A-4298-84CB-EFA9366A4370}"/>
                </a:ext>
              </a:extLst>
            </p:cNvPr>
            <p:cNvSpPr/>
            <p:nvPr/>
          </p:nvSpPr>
          <p:spPr>
            <a:xfrm>
              <a:off x="10964680"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303" name="Oval 302">
              <a:extLst>
                <a:ext uri="{FF2B5EF4-FFF2-40B4-BE49-F238E27FC236}">
                  <a16:creationId xmlns:a16="http://schemas.microsoft.com/office/drawing/2014/main" id="{3FA30B6D-CDCB-40BB-8078-7455879E961C}"/>
                </a:ext>
              </a:extLst>
            </p:cNvPr>
            <p:cNvSpPr/>
            <p:nvPr/>
          </p:nvSpPr>
          <p:spPr>
            <a:xfrm>
              <a:off x="11275569"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304" name="Rectangle 303">
              <a:extLst>
                <a:ext uri="{FF2B5EF4-FFF2-40B4-BE49-F238E27FC236}">
                  <a16:creationId xmlns:a16="http://schemas.microsoft.com/office/drawing/2014/main" id="{27B11B59-3C09-45C7-BDE5-00D11451F3A5}"/>
                </a:ext>
              </a:extLst>
            </p:cNvPr>
            <p:cNvSpPr/>
            <p:nvPr/>
          </p:nvSpPr>
          <p:spPr>
            <a:xfrm>
              <a:off x="11275569"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305" name="Group 304">
              <a:extLst>
                <a:ext uri="{FF2B5EF4-FFF2-40B4-BE49-F238E27FC236}">
                  <a16:creationId xmlns:a16="http://schemas.microsoft.com/office/drawing/2014/main" id="{C44E1170-9670-434D-BE95-F327EC217AC1}"/>
                </a:ext>
              </a:extLst>
            </p:cNvPr>
            <p:cNvGrpSpPr/>
            <p:nvPr/>
          </p:nvGrpSpPr>
          <p:grpSpPr>
            <a:xfrm>
              <a:off x="11275569" y="1325425"/>
              <a:ext cx="601912" cy="192611"/>
              <a:chOff x="1174172" y="623454"/>
              <a:chExt cx="1039092" cy="332508"/>
            </a:xfrm>
          </p:grpSpPr>
          <p:sp>
            <p:nvSpPr>
              <p:cNvPr id="309" name="Oval 308">
                <a:extLst>
                  <a:ext uri="{FF2B5EF4-FFF2-40B4-BE49-F238E27FC236}">
                    <a16:creationId xmlns:a16="http://schemas.microsoft.com/office/drawing/2014/main" id="{2A386AD8-D930-40E8-AC8A-16231DC26FD4}"/>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310" name="Oval 309">
                <a:extLst>
                  <a:ext uri="{FF2B5EF4-FFF2-40B4-BE49-F238E27FC236}">
                    <a16:creationId xmlns:a16="http://schemas.microsoft.com/office/drawing/2014/main" id="{28ED6B04-60C9-46C6-8EE6-E92D266055B3}"/>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306" name="Oval 305">
              <a:extLst>
                <a:ext uri="{FF2B5EF4-FFF2-40B4-BE49-F238E27FC236}">
                  <a16:creationId xmlns:a16="http://schemas.microsoft.com/office/drawing/2014/main" id="{D1FEE96D-AC3E-4325-AAA9-12ED15D5680D}"/>
                </a:ext>
              </a:extLst>
            </p:cNvPr>
            <p:cNvSpPr/>
            <p:nvPr/>
          </p:nvSpPr>
          <p:spPr>
            <a:xfrm>
              <a:off x="7847579"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307" name="Oval 306">
              <a:extLst>
                <a:ext uri="{FF2B5EF4-FFF2-40B4-BE49-F238E27FC236}">
                  <a16:creationId xmlns:a16="http://schemas.microsoft.com/office/drawing/2014/main" id="{89AB1965-5799-44E0-B922-F2C544DC1EAE}"/>
                </a:ext>
              </a:extLst>
            </p:cNvPr>
            <p:cNvSpPr/>
            <p:nvPr/>
          </p:nvSpPr>
          <p:spPr>
            <a:xfrm>
              <a:off x="9899272"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308" name="Oval 307">
              <a:extLst>
                <a:ext uri="{FF2B5EF4-FFF2-40B4-BE49-F238E27FC236}">
                  <a16:creationId xmlns:a16="http://schemas.microsoft.com/office/drawing/2014/main" id="{73B5FC65-6DAF-46E4-BD0C-FE80D2A655EF}"/>
                </a:ext>
              </a:extLst>
            </p:cNvPr>
            <p:cNvSpPr/>
            <p:nvPr/>
          </p:nvSpPr>
          <p:spPr>
            <a:xfrm>
              <a:off x="11275569"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grpSp>
      <p:grpSp>
        <p:nvGrpSpPr>
          <p:cNvPr id="217" name="Group 216">
            <a:extLst>
              <a:ext uri="{FF2B5EF4-FFF2-40B4-BE49-F238E27FC236}">
                <a16:creationId xmlns:a16="http://schemas.microsoft.com/office/drawing/2014/main" id="{000E4C87-F6B8-45F8-9876-4A9442A2533A}"/>
              </a:ext>
            </a:extLst>
          </p:cNvPr>
          <p:cNvGrpSpPr/>
          <p:nvPr/>
        </p:nvGrpSpPr>
        <p:grpSpPr>
          <a:xfrm>
            <a:off x="2761728" y="1536831"/>
            <a:ext cx="5146858" cy="3612692"/>
            <a:chOff x="7278436" y="1325425"/>
            <a:chExt cx="5146858" cy="3612692"/>
          </a:xfrm>
        </p:grpSpPr>
        <p:sp>
          <p:nvSpPr>
            <p:cNvPr id="218" name="Oval 217">
              <a:extLst>
                <a:ext uri="{FF2B5EF4-FFF2-40B4-BE49-F238E27FC236}">
                  <a16:creationId xmlns:a16="http://schemas.microsoft.com/office/drawing/2014/main" id="{E4BF5E83-9979-42AD-98BA-1020AB8ABAA6}"/>
                </a:ext>
              </a:extLst>
            </p:cNvPr>
            <p:cNvSpPr/>
            <p:nvPr/>
          </p:nvSpPr>
          <p:spPr>
            <a:xfrm>
              <a:off x="7847579"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19" name="Rectangle 218">
              <a:extLst>
                <a:ext uri="{FF2B5EF4-FFF2-40B4-BE49-F238E27FC236}">
                  <a16:creationId xmlns:a16="http://schemas.microsoft.com/office/drawing/2014/main" id="{9654F9C7-82A2-4956-BF2A-5DD85E2B98AF}"/>
                </a:ext>
              </a:extLst>
            </p:cNvPr>
            <p:cNvSpPr/>
            <p:nvPr/>
          </p:nvSpPr>
          <p:spPr>
            <a:xfrm>
              <a:off x="7847579"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0" name="Oval 219">
              <a:extLst>
                <a:ext uri="{FF2B5EF4-FFF2-40B4-BE49-F238E27FC236}">
                  <a16:creationId xmlns:a16="http://schemas.microsoft.com/office/drawing/2014/main" id="{AC8AF327-E8E8-4E25-B56A-1D1B842EAF3D}"/>
                </a:ext>
              </a:extLst>
            </p:cNvPr>
            <p:cNvSpPr/>
            <p:nvPr/>
          </p:nvSpPr>
          <p:spPr>
            <a:xfrm>
              <a:off x="7847579"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1" name="Oval 220">
              <a:extLst>
                <a:ext uri="{FF2B5EF4-FFF2-40B4-BE49-F238E27FC236}">
                  <a16:creationId xmlns:a16="http://schemas.microsoft.com/office/drawing/2014/main" id="{EB902700-1215-4C88-8CF8-E19551711B4B}"/>
                </a:ext>
              </a:extLst>
            </p:cNvPr>
            <p:cNvSpPr/>
            <p:nvPr/>
          </p:nvSpPr>
          <p:spPr>
            <a:xfrm>
              <a:off x="9899272"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2" name="Rectangle 221">
              <a:extLst>
                <a:ext uri="{FF2B5EF4-FFF2-40B4-BE49-F238E27FC236}">
                  <a16:creationId xmlns:a16="http://schemas.microsoft.com/office/drawing/2014/main" id="{7DD1972E-487F-4121-A334-6A557C2CC9C5}"/>
                </a:ext>
              </a:extLst>
            </p:cNvPr>
            <p:cNvSpPr/>
            <p:nvPr/>
          </p:nvSpPr>
          <p:spPr>
            <a:xfrm>
              <a:off x="9899272"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3" name="Oval 222">
              <a:extLst>
                <a:ext uri="{FF2B5EF4-FFF2-40B4-BE49-F238E27FC236}">
                  <a16:creationId xmlns:a16="http://schemas.microsoft.com/office/drawing/2014/main" id="{193D931A-3D2F-4E13-B119-0CC737DC43F2}"/>
                </a:ext>
              </a:extLst>
            </p:cNvPr>
            <p:cNvSpPr/>
            <p:nvPr/>
          </p:nvSpPr>
          <p:spPr>
            <a:xfrm>
              <a:off x="9899272"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4" name="Oval 223">
              <a:extLst>
                <a:ext uri="{FF2B5EF4-FFF2-40B4-BE49-F238E27FC236}">
                  <a16:creationId xmlns:a16="http://schemas.microsoft.com/office/drawing/2014/main" id="{03D98455-78F3-4E38-9FE7-137548ABE64C}"/>
                </a:ext>
              </a:extLst>
            </p:cNvPr>
            <p:cNvSpPr/>
            <p:nvPr/>
          </p:nvSpPr>
          <p:spPr>
            <a:xfrm>
              <a:off x="11275569"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5" name="Rectangle 224">
              <a:extLst>
                <a:ext uri="{FF2B5EF4-FFF2-40B4-BE49-F238E27FC236}">
                  <a16:creationId xmlns:a16="http://schemas.microsoft.com/office/drawing/2014/main" id="{9D1B44F8-D271-4BDE-BE6C-7249EE0810AB}"/>
                </a:ext>
              </a:extLst>
            </p:cNvPr>
            <p:cNvSpPr/>
            <p:nvPr/>
          </p:nvSpPr>
          <p:spPr>
            <a:xfrm>
              <a:off x="11275569"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6" name="Oval 225">
              <a:extLst>
                <a:ext uri="{FF2B5EF4-FFF2-40B4-BE49-F238E27FC236}">
                  <a16:creationId xmlns:a16="http://schemas.microsoft.com/office/drawing/2014/main" id="{4AAB76EA-411C-45EC-8772-7D304670BE71}"/>
                </a:ext>
              </a:extLst>
            </p:cNvPr>
            <p:cNvSpPr/>
            <p:nvPr/>
          </p:nvSpPr>
          <p:spPr>
            <a:xfrm>
              <a:off x="11275569"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7" name="Cube 226">
              <a:extLst>
                <a:ext uri="{FF2B5EF4-FFF2-40B4-BE49-F238E27FC236}">
                  <a16:creationId xmlns:a16="http://schemas.microsoft.com/office/drawing/2014/main" id="{288A2436-4E5D-4D44-9086-C3BC02F65866}"/>
                </a:ext>
              </a:extLst>
            </p:cNvPr>
            <p:cNvSpPr/>
            <p:nvPr/>
          </p:nvSpPr>
          <p:spPr>
            <a:xfrm>
              <a:off x="7278436" y="3887339"/>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28" name="Oval 227">
              <a:extLst>
                <a:ext uri="{FF2B5EF4-FFF2-40B4-BE49-F238E27FC236}">
                  <a16:creationId xmlns:a16="http://schemas.microsoft.com/office/drawing/2014/main" id="{17FF991F-4F9B-49DF-A156-09D3FFD2F26A}"/>
                </a:ext>
              </a:extLst>
            </p:cNvPr>
            <p:cNvSpPr/>
            <p:nvPr/>
          </p:nvSpPr>
          <p:spPr>
            <a:xfrm>
              <a:off x="7536691"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9" name="Oval 228">
              <a:extLst>
                <a:ext uri="{FF2B5EF4-FFF2-40B4-BE49-F238E27FC236}">
                  <a16:creationId xmlns:a16="http://schemas.microsoft.com/office/drawing/2014/main" id="{3FED978B-BE12-46E2-86A3-85D2A2BE2B1C}"/>
                </a:ext>
              </a:extLst>
            </p:cNvPr>
            <p:cNvSpPr/>
            <p:nvPr/>
          </p:nvSpPr>
          <p:spPr>
            <a:xfrm>
              <a:off x="7847579"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0" name="Rectangle 229">
              <a:extLst>
                <a:ext uri="{FF2B5EF4-FFF2-40B4-BE49-F238E27FC236}">
                  <a16:creationId xmlns:a16="http://schemas.microsoft.com/office/drawing/2014/main" id="{D348CEC9-6F9A-43E6-9AE1-2DA975A7E52C}"/>
                </a:ext>
              </a:extLst>
            </p:cNvPr>
            <p:cNvSpPr/>
            <p:nvPr/>
          </p:nvSpPr>
          <p:spPr>
            <a:xfrm>
              <a:off x="7847579"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1" name="Oval 230">
              <a:extLst>
                <a:ext uri="{FF2B5EF4-FFF2-40B4-BE49-F238E27FC236}">
                  <a16:creationId xmlns:a16="http://schemas.microsoft.com/office/drawing/2014/main" id="{872237EF-7F6B-43E9-B73C-247370DA5658}"/>
                </a:ext>
              </a:extLst>
            </p:cNvPr>
            <p:cNvSpPr/>
            <p:nvPr/>
          </p:nvSpPr>
          <p:spPr>
            <a:xfrm>
              <a:off x="9588383"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2" name="Oval 231">
              <a:extLst>
                <a:ext uri="{FF2B5EF4-FFF2-40B4-BE49-F238E27FC236}">
                  <a16:creationId xmlns:a16="http://schemas.microsoft.com/office/drawing/2014/main" id="{F28DE8DA-F1C9-403C-8C1B-A586C49572A5}"/>
                </a:ext>
              </a:extLst>
            </p:cNvPr>
            <p:cNvSpPr/>
            <p:nvPr/>
          </p:nvSpPr>
          <p:spPr>
            <a:xfrm>
              <a:off x="9899272"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3" name="Rectangle 232">
              <a:extLst>
                <a:ext uri="{FF2B5EF4-FFF2-40B4-BE49-F238E27FC236}">
                  <a16:creationId xmlns:a16="http://schemas.microsoft.com/office/drawing/2014/main" id="{E898CF94-842A-4B34-ABAB-077BBED77451}"/>
                </a:ext>
              </a:extLst>
            </p:cNvPr>
            <p:cNvSpPr/>
            <p:nvPr/>
          </p:nvSpPr>
          <p:spPr>
            <a:xfrm>
              <a:off x="9899272"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4" name="Oval 233">
              <a:extLst>
                <a:ext uri="{FF2B5EF4-FFF2-40B4-BE49-F238E27FC236}">
                  <a16:creationId xmlns:a16="http://schemas.microsoft.com/office/drawing/2014/main" id="{BBDCFDFD-13E9-403A-84E9-C35FB7A6311E}"/>
                </a:ext>
              </a:extLst>
            </p:cNvPr>
            <p:cNvSpPr/>
            <p:nvPr/>
          </p:nvSpPr>
          <p:spPr>
            <a:xfrm>
              <a:off x="10964680"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5" name="Oval 234">
              <a:extLst>
                <a:ext uri="{FF2B5EF4-FFF2-40B4-BE49-F238E27FC236}">
                  <a16:creationId xmlns:a16="http://schemas.microsoft.com/office/drawing/2014/main" id="{87E8726F-52D7-4D7A-90E2-E9A23C6A0982}"/>
                </a:ext>
              </a:extLst>
            </p:cNvPr>
            <p:cNvSpPr/>
            <p:nvPr/>
          </p:nvSpPr>
          <p:spPr>
            <a:xfrm>
              <a:off x="11275569"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6" name="Rectangle 235">
              <a:extLst>
                <a:ext uri="{FF2B5EF4-FFF2-40B4-BE49-F238E27FC236}">
                  <a16:creationId xmlns:a16="http://schemas.microsoft.com/office/drawing/2014/main" id="{21F066DC-AC6E-4A29-9BC8-F4E64BBECDE0}"/>
                </a:ext>
              </a:extLst>
            </p:cNvPr>
            <p:cNvSpPr/>
            <p:nvPr/>
          </p:nvSpPr>
          <p:spPr>
            <a:xfrm>
              <a:off x="11275569"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7" name="Cube 236">
              <a:extLst>
                <a:ext uri="{FF2B5EF4-FFF2-40B4-BE49-F238E27FC236}">
                  <a16:creationId xmlns:a16="http://schemas.microsoft.com/office/drawing/2014/main" id="{9E2D0508-1F2E-4650-A923-FCDDBC0DCC86}"/>
                </a:ext>
              </a:extLst>
            </p:cNvPr>
            <p:cNvSpPr/>
            <p:nvPr/>
          </p:nvSpPr>
          <p:spPr>
            <a:xfrm>
              <a:off x="7278436" y="3014345"/>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38" name="Oval 237">
              <a:extLst>
                <a:ext uri="{FF2B5EF4-FFF2-40B4-BE49-F238E27FC236}">
                  <a16:creationId xmlns:a16="http://schemas.microsoft.com/office/drawing/2014/main" id="{70411E2A-2F4A-4AD5-8927-C9A07CA5108C}"/>
                </a:ext>
              </a:extLst>
            </p:cNvPr>
            <p:cNvSpPr/>
            <p:nvPr/>
          </p:nvSpPr>
          <p:spPr>
            <a:xfrm>
              <a:off x="7536691"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9" name="Oval 238">
              <a:extLst>
                <a:ext uri="{FF2B5EF4-FFF2-40B4-BE49-F238E27FC236}">
                  <a16:creationId xmlns:a16="http://schemas.microsoft.com/office/drawing/2014/main" id="{8CDE5BDB-433F-43FA-A2BB-6BD0A408AF33}"/>
                </a:ext>
              </a:extLst>
            </p:cNvPr>
            <p:cNvSpPr/>
            <p:nvPr/>
          </p:nvSpPr>
          <p:spPr>
            <a:xfrm>
              <a:off x="9588383"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0" name="Oval 239">
              <a:extLst>
                <a:ext uri="{FF2B5EF4-FFF2-40B4-BE49-F238E27FC236}">
                  <a16:creationId xmlns:a16="http://schemas.microsoft.com/office/drawing/2014/main" id="{75F60D5C-6BDD-4966-BD7E-7E807A8A20D5}"/>
                </a:ext>
              </a:extLst>
            </p:cNvPr>
            <p:cNvSpPr/>
            <p:nvPr/>
          </p:nvSpPr>
          <p:spPr>
            <a:xfrm>
              <a:off x="10964680"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1" name="Rectangle 240">
              <a:extLst>
                <a:ext uri="{FF2B5EF4-FFF2-40B4-BE49-F238E27FC236}">
                  <a16:creationId xmlns:a16="http://schemas.microsoft.com/office/drawing/2014/main" id="{C596CCAC-F1ED-4396-B20C-35F925FAA74D}"/>
                </a:ext>
              </a:extLst>
            </p:cNvPr>
            <p:cNvSpPr/>
            <p:nvPr/>
          </p:nvSpPr>
          <p:spPr>
            <a:xfrm>
              <a:off x="7847579"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2" name="Rectangle 241">
              <a:extLst>
                <a:ext uri="{FF2B5EF4-FFF2-40B4-BE49-F238E27FC236}">
                  <a16:creationId xmlns:a16="http://schemas.microsoft.com/office/drawing/2014/main" id="{9FAA7DEE-2DFF-4E9B-8EE6-2EE517B3F8F0}"/>
                </a:ext>
              </a:extLst>
            </p:cNvPr>
            <p:cNvSpPr/>
            <p:nvPr/>
          </p:nvSpPr>
          <p:spPr>
            <a:xfrm>
              <a:off x="9899272"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3" name="Rectangle 242">
              <a:extLst>
                <a:ext uri="{FF2B5EF4-FFF2-40B4-BE49-F238E27FC236}">
                  <a16:creationId xmlns:a16="http://schemas.microsoft.com/office/drawing/2014/main" id="{DDA7226F-DE4D-42D7-871E-FFAB5DCA48E9}"/>
                </a:ext>
              </a:extLst>
            </p:cNvPr>
            <p:cNvSpPr/>
            <p:nvPr/>
          </p:nvSpPr>
          <p:spPr>
            <a:xfrm>
              <a:off x="11275569"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4" name="Cube 243">
              <a:extLst>
                <a:ext uri="{FF2B5EF4-FFF2-40B4-BE49-F238E27FC236}">
                  <a16:creationId xmlns:a16="http://schemas.microsoft.com/office/drawing/2014/main" id="{DA64BF58-1DEE-4F57-89CC-06B32CF34699}"/>
                </a:ext>
              </a:extLst>
            </p:cNvPr>
            <p:cNvSpPr/>
            <p:nvPr/>
          </p:nvSpPr>
          <p:spPr>
            <a:xfrm>
              <a:off x="7278436" y="1580608"/>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45" name="Oval 244">
              <a:extLst>
                <a:ext uri="{FF2B5EF4-FFF2-40B4-BE49-F238E27FC236}">
                  <a16:creationId xmlns:a16="http://schemas.microsoft.com/office/drawing/2014/main" id="{E396BDB3-9D8F-4973-A4B3-C856B0C8F10F}"/>
                </a:ext>
              </a:extLst>
            </p:cNvPr>
            <p:cNvSpPr/>
            <p:nvPr/>
          </p:nvSpPr>
          <p:spPr>
            <a:xfrm>
              <a:off x="7536691"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6" name="Oval 245">
              <a:extLst>
                <a:ext uri="{FF2B5EF4-FFF2-40B4-BE49-F238E27FC236}">
                  <a16:creationId xmlns:a16="http://schemas.microsoft.com/office/drawing/2014/main" id="{293D250A-56ED-4396-B5EA-0FDD35856B3C}"/>
                </a:ext>
              </a:extLst>
            </p:cNvPr>
            <p:cNvSpPr/>
            <p:nvPr/>
          </p:nvSpPr>
          <p:spPr>
            <a:xfrm>
              <a:off x="7847579"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7" name="Rectangle 246">
              <a:extLst>
                <a:ext uri="{FF2B5EF4-FFF2-40B4-BE49-F238E27FC236}">
                  <a16:creationId xmlns:a16="http://schemas.microsoft.com/office/drawing/2014/main" id="{3411ABF1-B4B8-4F4D-A4E3-9637EEF02AC4}"/>
                </a:ext>
              </a:extLst>
            </p:cNvPr>
            <p:cNvSpPr/>
            <p:nvPr/>
          </p:nvSpPr>
          <p:spPr>
            <a:xfrm>
              <a:off x="7847579"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248" name="Group 247">
              <a:extLst>
                <a:ext uri="{FF2B5EF4-FFF2-40B4-BE49-F238E27FC236}">
                  <a16:creationId xmlns:a16="http://schemas.microsoft.com/office/drawing/2014/main" id="{EE042989-5DD4-430D-87C2-370ECAA117B1}"/>
                </a:ext>
              </a:extLst>
            </p:cNvPr>
            <p:cNvGrpSpPr/>
            <p:nvPr/>
          </p:nvGrpSpPr>
          <p:grpSpPr>
            <a:xfrm>
              <a:off x="7847579" y="1325425"/>
              <a:ext cx="601912" cy="192611"/>
              <a:chOff x="1174172" y="623454"/>
              <a:chExt cx="1039092" cy="332508"/>
            </a:xfrm>
          </p:grpSpPr>
          <p:sp>
            <p:nvSpPr>
              <p:cNvPr id="264" name="Oval 263">
                <a:extLst>
                  <a:ext uri="{FF2B5EF4-FFF2-40B4-BE49-F238E27FC236}">
                    <a16:creationId xmlns:a16="http://schemas.microsoft.com/office/drawing/2014/main" id="{623DC98C-1C12-4799-9500-FD0F8E274029}"/>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265" name="Oval 264">
                <a:extLst>
                  <a:ext uri="{FF2B5EF4-FFF2-40B4-BE49-F238E27FC236}">
                    <a16:creationId xmlns:a16="http://schemas.microsoft.com/office/drawing/2014/main" id="{B9468C8B-9816-4951-8157-B3FCFF5B5133}"/>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249" name="Oval 248">
              <a:extLst>
                <a:ext uri="{FF2B5EF4-FFF2-40B4-BE49-F238E27FC236}">
                  <a16:creationId xmlns:a16="http://schemas.microsoft.com/office/drawing/2014/main" id="{467DD119-B226-4C1D-8FDF-2B1C120BB8E9}"/>
                </a:ext>
              </a:extLst>
            </p:cNvPr>
            <p:cNvSpPr/>
            <p:nvPr/>
          </p:nvSpPr>
          <p:spPr>
            <a:xfrm>
              <a:off x="9588383"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50" name="Oval 249">
              <a:extLst>
                <a:ext uri="{FF2B5EF4-FFF2-40B4-BE49-F238E27FC236}">
                  <a16:creationId xmlns:a16="http://schemas.microsoft.com/office/drawing/2014/main" id="{34DE68D5-2F20-4D05-9298-7950FE89717D}"/>
                </a:ext>
              </a:extLst>
            </p:cNvPr>
            <p:cNvSpPr/>
            <p:nvPr/>
          </p:nvSpPr>
          <p:spPr>
            <a:xfrm>
              <a:off x="9899272"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51" name="Rectangle 250">
              <a:extLst>
                <a:ext uri="{FF2B5EF4-FFF2-40B4-BE49-F238E27FC236}">
                  <a16:creationId xmlns:a16="http://schemas.microsoft.com/office/drawing/2014/main" id="{7B5A7A6A-CB56-4C5A-A629-D5D038E14DFF}"/>
                </a:ext>
              </a:extLst>
            </p:cNvPr>
            <p:cNvSpPr/>
            <p:nvPr/>
          </p:nvSpPr>
          <p:spPr>
            <a:xfrm>
              <a:off x="9899272"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252" name="Group 251">
              <a:extLst>
                <a:ext uri="{FF2B5EF4-FFF2-40B4-BE49-F238E27FC236}">
                  <a16:creationId xmlns:a16="http://schemas.microsoft.com/office/drawing/2014/main" id="{F641A6B6-44EB-4603-9B52-4F9017526928}"/>
                </a:ext>
              </a:extLst>
            </p:cNvPr>
            <p:cNvGrpSpPr/>
            <p:nvPr/>
          </p:nvGrpSpPr>
          <p:grpSpPr>
            <a:xfrm>
              <a:off x="9899272" y="1325425"/>
              <a:ext cx="601912" cy="192611"/>
              <a:chOff x="1174172" y="623454"/>
              <a:chExt cx="1039092" cy="332508"/>
            </a:xfrm>
          </p:grpSpPr>
          <p:sp>
            <p:nvSpPr>
              <p:cNvPr id="262" name="Oval 261">
                <a:extLst>
                  <a:ext uri="{FF2B5EF4-FFF2-40B4-BE49-F238E27FC236}">
                    <a16:creationId xmlns:a16="http://schemas.microsoft.com/office/drawing/2014/main" id="{8A842ED8-FFFC-481B-B22B-0761F2D5A6D4}"/>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263" name="Oval 262">
                <a:extLst>
                  <a:ext uri="{FF2B5EF4-FFF2-40B4-BE49-F238E27FC236}">
                    <a16:creationId xmlns:a16="http://schemas.microsoft.com/office/drawing/2014/main" id="{F8CD3CCB-47C1-4539-841A-DAB44D25E6AE}"/>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253" name="Oval 252">
              <a:extLst>
                <a:ext uri="{FF2B5EF4-FFF2-40B4-BE49-F238E27FC236}">
                  <a16:creationId xmlns:a16="http://schemas.microsoft.com/office/drawing/2014/main" id="{3FF9106C-1D00-4060-81E0-4E88D99237CE}"/>
                </a:ext>
              </a:extLst>
            </p:cNvPr>
            <p:cNvSpPr/>
            <p:nvPr/>
          </p:nvSpPr>
          <p:spPr>
            <a:xfrm>
              <a:off x="10964680"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54" name="Oval 253">
              <a:extLst>
                <a:ext uri="{FF2B5EF4-FFF2-40B4-BE49-F238E27FC236}">
                  <a16:creationId xmlns:a16="http://schemas.microsoft.com/office/drawing/2014/main" id="{D4D03462-22E4-4FBA-B9DB-28E6840322EB}"/>
                </a:ext>
              </a:extLst>
            </p:cNvPr>
            <p:cNvSpPr/>
            <p:nvPr/>
          </p:nvSpPr>
          <p:spPr>
            <a:xfrm>
              <a:off x="11275569"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55" name="Rectangle 254">
              <a:extLst>
                <a:ext uri="{FF2B5EF4-FFF2-40B4-BE49-F238E27FC236}">
                  <a16:creationId xmlns:a16="http://schemas.microsoft.com/office/drawing/2014/main" id="{5FAD95EC-7E16-43A8-B62E-C65DE2D05B3A}"/>
                </a:ext>
              </a:extLst>
            </p:cNvPr>
            <p:cNvSpPr/>
            <p:nvPr/>
          </p:nvSpPr>
          <p:spPr>
            <a:xfrm>
              <a:off x="11275569"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256" name="Group 255">
              <a:extLst>
                <a:ext uri="{FF2B5EF4-FFF2-40B4-BE49-F238E27FC236}">
                  <a16:creationId xmlns:a16="http://schemas.microsoft.com/office/drawing/2014/main" id="{D6626F6A-12B6-4AD7-B139-1A2109088A55}"/>
                </a:ext>
              </a:extLst>
            </p:cNvPr>
            <p:cNvGrpSpPr/>
            <p:nvPr/>
          </p:nvGrpSpPr>
          <p:grpSpPr>
            <a:xfrm>
              <a:off x="11275569" y="1325425"/>
              <a:ext cx="601912" cy="192611"/>
              <a:chOff x="1174172" y="623454"/>
              <a:chExt cx="1039092" cy="332508"/>
            </a:xfrm>
          </p:grpSpPr>
          <p:sp>
            <p:nvSpPr>
              <p:cNvPr id="260" name="Oval 259">
                <a:extLst>
                  <a:ext uri="{FF2B5EF4-FFF2-40B4-BE49-F238E27FC236}">
                    <a16:creationId xmlns:a16="http://schemas.microsoft.com/office/drawing/2014/main" id="{AEFD5103-4746-43C8-9D07-B9889D4ADE6B}"/>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261" name="Oval 260">
                <a:extLst>
                  <a:ext uri="{FF2B5EF4-FFF2-40B4-BE49-F238E27FC236}">
                    <a16:creationId xmlns:a16="http://schemas.microsoft.com/office/drawing/2014/main" id="{D7CD8D4E-DA5D-42BE-8028-16BB2CB8560B}"/>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257" name="Oval 256">
              <a:extLst>
                <a:ext uri="{FF2B5EF4-FFF2-40B4-BE49-F238E27FC236}">
                  <a16:creationId xmlns:a16="http://schemas.microsoft.com/office/drawing/2014/main" id="{2426F924-79C3-4334-8924-FF41F99A2CA9}"/>
                </a:ext>
              </a:extLst>
            </p:cNvPr>
            <p:cNvSpPr/>
            <p:nvPr/>
          </p:nvSpPr>
          <p:spPr>
            <a:xfrm>
              <a:off x="7847579"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58" name="Oval 257">
              <a:extLst>
                <a:ext uri="{FF2B5EF4-FFF2-40B4-BE49-F238E27FC236}">
                  <a16:creationId xmlns:a16="http://schemas.microsoft.com/office/drawing/2014/main" id="{554D0820-2C1F-49D3-91AF-EC00FFF19101}"/>
                </a:ext>
              </a:extLst>
            </p:cNvPr>
            <p:cNvSpPr/>
            <p:nvPr/>
          </p:nvSpPr>
          <p:spPr>
            <a:xfrm>
              <a:off x="9899272"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59" name="Oval 258">
              <a:extLst>
                <a:ext uri="{FF2B5EF4-FFF2-40B4-BE49-F238E27FC236}">
                  <a16:creationId xmlns:a16="http://schemas.microsoft.com/office/drawing/2014/main" id="{1435C363-EBBC-412F-95D9-3178C186B194}"/>
                </a:ext>
              </a:extLst>
            </p:cNvPr>
            <p:cNvSpPr/>
            <p:nvPr/>
          </p:nvSpPr>
          <p:spPr>
            <a:xfrm>
              <a:off x="11275569"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grpSp>
      <p:grpSp>
        <p:nvGrpSpPr>
          <p:cNvPr id="3" name="Group 2">
            <a:extLst>
              <a:ext uri="{FF2B5EF4-FFF2-40B4-BE49-F238E27FC236}">
                <a16:creationId xmlns:a16="http://schemas.microsoft.com/office/drawing/2014/main" id="{67C952A0-44FE-4AD7-ACB7-004ACB85E6CA}"/>
              </a:ext>
            </a:extLst>
          </p:cNvPr>
          <p:cNvGrpSpPr/>
          <p:nvPr/>
        </p:nvGrpSpPr>
        <p:grpSpPr>
          <a:xfrm>
            <a:off x="2277757" y="2022962"/>
            <a:ext cx="5146858" cy="3612692"/>
            <a:chOff x="7278436" y="1325425"/>
            <a:chExt cx="5146858" cy="3612692"/>
          </a:xfrm>
        </p:grpSpPr>
        <p:sp>
          <p:nvSpPr>
            <p:cNvPr id="82" name="Oval 81">
              <a:extLst>
                <a:ext uri="{FF2B5EF4-FFF2-40B4-BE49-F238E27FC236}">
                  <a16:creationId xmlns:a16="http://schemas.microsoft.com/office/drawing/2014/main" id="{A1AFA9F7-7B5C-441A-B46C-E3D0F5CB622B}"/>
                </a:ext>
              </a:extLst>
            </p:cNvPr>
            <p:cNvSpPr/>
            <p:nvPr/>
          </p:nvSpPr>
          <p:spPr>
            <a:xfrm>
              <a:off x="7847579"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3" name="Rectangle 82">
              <a:extLst>
                <a:ext uri="{FF2B5EF4-FFF2-40B4-BE49-F238E27FC236}">
                  <a16:creationId xmlns:a16="http://schemas.microsoft.com/office/drawing/2014/main" id="{C3C9B35A-5203-4EAC-9F15-143B5BC62E29}"/>
                </a:ext>
              </a:extLst>
            </p:cNvPr>
            <p:cNvSpPr/>
            <p:nvPr/>
          </p:nvSpPr>
          <p:spPr>
            <a:xfrm>
              <a:off x="7847579"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4" name="Oval 83">
              <a:extLst>
                <a:ext uri="{FF2B5EF4-FFF2-40B4-BE49-F238E27FC236}">
                  <a16:creationId xmlns:a16="http://schemas.microsoft.com/office/drawing/2014/main" id="{BA1A17D4-9069-4FA6-BEC4-07E40EF61EA2}"/>
                </a:ext>
              </a:extLst>
            </p:cNvPr>
            <p:cNvSpPr/>
            <p:nvPr/>
          </p:nvSpPr>
          <p:spPr>
            <a:xfrm>
              <a:off x="7847579"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5" name="Oval 84">
              <a:extLst>
                <a:ext uri="{FF2B5EF4-FFF2-40B4-BE49-F238E27FC236}">
                  <a16:creationId xmlns:a16="http://schemas.microsoft.com/office/drawing/2014/main" id="{DD4EE6DF-938A-4212-9ADD-272035FDECD6}"/>
                </a:ext>
              </a:extLst>
            </p:cNvPr>
            <p:cNvSpPr/>
            <p:nvPr/>
          </p:nvSpPr>
          <p:spPr>
            <a:xfrm>
              <a:off x="9899272"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6" name="Rectangle 85">
              <a:extLst>
                <a:ext uri="{FF2B5EF4-FFF2-40B4-BE49-F238E27FC236}">
                  <a16:creationId xmlns:a16="http://schemas.microsoft.com/office/drawing/2014/main" id="{544A8567-D124-45B5-B8E9-EE1D3AB8557B}"/>
                </a:ext>
              </a:extLst>
            </p:cNvPr>
            <p:cNvSpPr/>
            <p:nvPr/>
          </p:nvSpPr>
          <p:spPr>
            <a:xfrm>
              <a:off x="9899272"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7" name="Oval 86">
              <a:extLst>
                <a:ext uri="{FF2B5EF4-FFF2-40B4-BE49-F238E27FC236}">
                  <a16:creationId xmlns:a16="http://schemas.microsoft.com/office/drawing/2014/main" id="{4DB96F0F-9BBA-414E-A9A0-E666E88735E5}"/>
                </a:ext>
              </a:extLst>
            </p:cNvPr>
            <p:cNvSpPr/>
            <p:nvPr/>
          </p:nvSpPr>
          <p:spPr>
            <a:xfrm>
              <a:off x="9899272"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8" name="Oval 87">
              <a:extLst>
                <a:ext uri="{FF2B5EF4-FFF2-40B4-BE49-F238E27FC236}">
                  <a16:creationId xmlns:a16="http://schemas.microsoft.com/office/drawing/2014/main" id="{B23C464B-731F-4EC8-AECD-BF4D0E5DAA00}"/>
                </a:ext>
              </a:extLst>
            </p:cNvPr>
            <p:cNvSpPr/>
            <p:nvPr/>
          </p:nvSpPr>
          <p:spPr>
            <a:xfrm>
              <a:off x="11275569"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9" name="Rectangle 88">
              <a:extLst>
                <a:ext uri="{FF2B5EF4-FFF2-40B4-BE49-F238E27FC236}">
                  <a16:creationId xmlns:a16="http://schemas.microsoft.com/office/drawing/2014/main" id="{12C8D3A9-49D6-4777-984C-16715D5F80DE}"/>
                </a:ext>
              </a:extLst>
            </p:cNvPr>
            <p:cNvSpPr/>
            <p:nvPr/>
          </p:nvSpPr>
          <p:spPr>
            <a:xfrm>
              <a:off x="11275569"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90" name="Oval 89">
              <a:extLst>
                <a:ext uri="{FF2B5EF4-FFF2-40B4-BE49-F238E27FC236}">
                  <a16:creationId xmlns:a16="http://schemas.microsoft.com/office/drawing/2014/main" id="{C6B6FAFC-214E-408F-BC39-7857466E5906}"/>
                </a:ext>
              </a:extLst>
            </p:cNvPr>
            <p:cNvSpPr/>
            <p:nvPr/>
          </p:nvSpPr>
          <p:spPr>
            <a:xfrm>
              <a:off x="11275569"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93" name="Cube 92">
              <a:extLst>
                <a:ext uri="{FF2B5EF4-FFF2-40B4-BE49-F238E27FC236}">
                  <a16:creationId xmlns:a16="http://schemas.microsoft.com/office/drawing/2014/main" id="{448E02AF-6CA7-4598-BF7C-55FA570507CE}"/>
                </a:ext>
              </a:extLst>
            </p:cNvPr>
            <p:cNvSpPr/>
            <p:nvPr/>
          </p:nvSpPr>
          <p:spPr>
            <a:xfrm>
              <a:off x="7278436" y="3887339"/>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94" name="Oval 93">
              <a:extLst>
                <a:ext uri="{FF2B5EF4-FFF2-40B4-BE49-F238E27FC236}">
                  <a16:creationId xmlns:a16="http://schemas.microsoft.com/office/drawing/2014/main" id="{5C637DF6-334B-4BD5-9CA5-C6916343438B}"/>
                </a:ext>
              </a:extLst>
            </p:cNvPr>
            <p:cNvSpPr/>
            <p:nvPr/>
          </p:nvSpPr>
          <p:spPr>
            <a:xfrm>
              <a:off x="7536691"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95" name="Oval 94">
              <a:extLst>
                <a:ext uri="{FF2B5EF4-FFF2-40B4-BE49-F238E27FC236}">
                  <a16:creationId xmlns:a16="http://schemas.microsoft.com/office/drawing/2014/main" id="{60448842-B1DF-46D9-98DA-12ABFD51DB62}"/>
                </a:ext>
              </a:extLst>
            </p:cNvPr>
            <p:cNvSpPr/>
            <p:nvPr/>
          </p:nvSpPr>
          <p:spPr>
            <a:xfrm>
              <a:off x="7847579"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96" name="Rectangle 95">
              <a:extLst>
                <a:ext uri="{FF2B5EF4-FFF2-40B4-BE49-F238E27FC236}">
                  <a16:creationId xmlns:a16="http://schemas.microsoft.com/office/drawing/2014/main" id="{226A48E5-018C-4B03-96EA-860CC432C2AF}"/>
                </a:ext>
              </a:extLst>
            </p:cNvPr>
            <p:cNvSpPr/>
            <p:nvPr/>
          </p:nvSpPr>
          <p:spPr>
            <a:xfrm>
              <a:off x="7847579"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98" name="Oval 97">
              <a:extLst>
                <a:ext uri="{FF2B5EF4-FFF2-40B4-BE49-F238E27FC236}">
                  <a16:creationId xmlns:a16="http://schemas.microsoft.com/office/drawing/2014/main" id="{32B8FC78-11A5-439E-A472-C2B48EA94A92}"/>
                </a:ext>
              </a:extLst>
            </p:cNvPr>
            <p:cNvSpPr/>
            <p:nvPr/>
          </p:nvSpPr>
          <p:spPr>
            <a:xfrm>
              <a:off x="9588383"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99" name="Oval 98">
              <a:extLst>
                <a:ext uri="{FF2B5EF4-FFF2-40B4-BE49-F238E27FC236}">
                  <a16:creationId xmlns:a16="http://schemas.microsoft.com/office/drawing/2014/main" id="{F20D596F-8F05-441F-AEAF-3EF1AB45496F}"/>
                </a:ext>
              </a:extLst>
            </p:cNvPr>
            <p:cNvSpPr/>
            <p:nvPr/>
          </p:nvSpPr>
          <p:spPr>
            <a:xfrm>
              <a:off x="9899272"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46" name="Rectangle 145">
              <a:extLst>
                <a:ext uri="{FF2B5EF4-FFF2-40B4-BE49-F238E27FC236}">
                  <a16:creationId xmlns:a16="http://schemas.microsoft.com/office/drawing/2014/main" id="{B1AE5A0F-63F3-4A65-B6E5-3438F0B9A51D}"/>
                </a:ext>
              </a:extLst>
            </p:cNvPr>
            <p:cNvSpPr/>
            <p:nvPr/>
          </p:nvSpPr>
          <p:spPr>
            <a:xfrm>
              <a:off x="9899272"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54" name="Oval 153">
              <a:extLst>
                <a:ext uri="{FF2B5EF4-FFF2-40B4-BE49-F238E27FC236}">
                  <a16:creationId xmlns:a16="http://schemas.microsoft.com/office/drawing/2014/main" id="{68D57F23-8B29-49AB-B14A-E9DBCB914291}"/>
                </a:ext>
              </a:extLst>
            </p:cNvPr>
            <p:cNvSpPr/>
            <p:nvPr/>
          </p:nvSpPr>
          <p:spPr>
            <a:xfrm>
              <a:off x="10964680"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69" name="Oval 168">
              <a:extLst>
                <a:ext uri="{FF2B5EF4-FFF2-40B4-BE49-F238E27FC236}">
                  <a16:creationId xmlns:a16="http://schemas.microsoft.com/office/drawing/2014/main" id="{F7954975-7062-442E-B651-138C01BE2B30}"/>
                </a:ext>
              </a:extLst>
            </p:cNvPr>
            <p:cNvSpPr/>
            <p:nvPr/>
          </p:nvSpPr>
          <p:spPr>
            <a:xfrm>
              <a:off x="11275569"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70" name="Rectangle 169">
              <a:extLst>
                <a:ext uri="{FF2B5EF4-FFF2-40B4-BE49-F238E27FC236}">
                  <a16:creationId xmlns:a16="http://schemas.microsoft.com/office/drawing/2014/main" id="{D2B1C4F6-3F52-471C-AE15-947414C99DF6}"/>
                </a:ext>
              </a:extLst>
            </p:cNvPr>
            <p:cNvSpPr/>
            <p:nvPr/>
          </p:nvSpPr>
          <p:spPr>
            <a:xfrm>
              <a:off x="11275569"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71" name="Cube 170">
              <a:extLst>
                <a:ext uri="{FF2B5EF4-FFF2-40B4-BE49-F238E27FC236}">
                  <a16:creationId xmlns:a16="http://schemas.microsoft.com/office/drawing/2014/main" id="{07956D86-0FB5-446E-9030-44749D26D400}"/>
                </a:ext>
              </a:extLst>
            </p:cNvPr>
            <p:cNvSpPr/>
            <p:nvPr/>
          </p:nvSpPr>
          <p:spPr>
            <a:xfrm>
              <a:off x="7278436" y="3014345"/>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72" name="Oval 171">
              <a:extLst>
                <a:ext uri="{FF2B5EF4-FFF2-40B4-BE49-F238E27FC236}">
                  <a16:creationId xmlns:a16="http://schemas.microsoft.com/office/drawing/2014/main" id="{859A6871-1C7D-4E7F-940B-5C6EDF7FC95B}"/>
                </a:ext>
              </a:extLst>
            </p:cNvPr>
            <p:cNvSpPr/>
            <p:nvPr/>
          </p:nvSpPr>
          <p:spPr>
            <a:xfrm>
              <a:off x="7536691"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80" name="Oval 179">
              <a:extLst>
                <a:ext uri="{FF2B5EF4-FFF2-40B4-BE49-F238E27FC236}">
                  <a16:creationId xmlns:a16="http://schemas.microsoft.com/office/drawing/2014/main" id="{E140A2C7-666E-4D48-953F-18B74CB0AC4D}"/>
                </a:ext>
              </a:extLst>
            </p:cNvPr>
            <p:cNvSpPr/>
            <p:nvPr/>
          </p:nvSpPr>
          <p:spPr>
            <a:xfrm>
              <a:off x="9588383"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83" name="Oval 182">
              <a:extLst>
                <a:ext uri="{FF2B5EF4-FFF2-40B4-BE49-F238E27FC236}">
                  <a16:creationId xmlns:a16="http://schemas.microsoft.com/office/drawing/2014/main" id="{A1281D43-C4F3-46F5-816A-E2DA0A74E842}"/>
                </a:ext>
              </a:extLst>
            </p:cNvPr>
            <p:cNvSpPr/>
            <p:nvPr/>
          </p:nvSpPr>
          <p:spPr>
            <a:xfrm>
              <a:off x="10964680"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86" name="Rectangle 185">
              <a:extLst>
                <a:ext uri="{FF2B5EF4-FFF2-40B4-BE49-F238E27FC236}">
                  <a16:creationId xmlns:a16="http://schemas.microsoft.com/office/drawing/2014/main" id="{04F6FB3C-E20E-484C-9D62-001002B4D980}"/>
                </a:ext>
              </a:extLst>
            </p:cNvPr>
            <p:cNvSpPr/>
            <p:nvPr/>
          </p:nvSpPr>
          <p:spPr>
            <a:xfrm>
              <a:off x="7847579"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87" name="Rectangle 186">
              <a:extLst>
                <a:ext uri="{FF2B5EF4-FFF2-40B4-BE49-F238E27FC236}">
                  <a16:creationId xmlns:a16="http://schemas.microsoft.com/office/drawing/2014/main" id="{D7F6554C-77AA-4B26-B840-D789994C3FFF}"/>
                </a:ext>
              </a:extLst>
            </p:cNvPr>
            <p:cNvSpPr/>
            <p:nvPr/>
          </p:nvSpPr>
          <p:spPr>
            <a:xfrm>
              <a:off x="9899272"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88" name="Rectangle 187">
              <a:extLst>
                <a:ext uri="{FF2B5EF4-FFF2-40B4-BE49-F238E27FC236}">
                  <a16:creationId xmlns:a16="http://schemas.microsoft.com/office/drawing/2014/main" id="{F91653D3-11A4-4961-84E5-CA4D69E997D8}"/>
                </a:ext>
              </a:extLst>
            </p:cNvPr>
            <p:cNvSpPr/>
            <p:nvPr/>
          </p:nvSpPr>
          <p:spPr>
            <a:xfrm>
              <a:off x="11275569"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90" name="Cube 189">
              <a:extLst>
                <a:ext uri="{FF2B5EF4-FFF2-40B4-BE49-F238E27FC236}">
                  <a16:creationId xmlns:a16="http://schemas.microsoft.com/office/drawing/2014/main" id="{7C4412D8-C361-49F6-86BA-3FA9C3138B79}"/>
                </a:ext>
              </a:extLst>
            </p:cNvPr>
            <p:cNvSpPr/>
            <p:nvPr/>
          </p:nvSpPr>
          <p:spPr>
            <a:xfrm>
              <a:off x="7278436" y="1580608"/>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91" name="Oval 190">
              <a:extLst>
                <a:ext uri="{FF2B5EF4-FFF2-40B4-BE49-F238E27FC236}">
                  <a16:creationId xmlns:a16="http://schemas.microsoft.com/office/drawing/2014/main" id="{716D1142-6412-4A88-BC30-552168831757}"/>
                </a:ext>
              </a:extLst>
            </p:cNvPr>
            <p:cNvSpPr/>
            <p:nvPr/>
          </p:nvSpPr>
          <p:spPr>
            <a:xfrm>
              <a:off x="7536691"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92" name="Oval 191">
              <a:extLst>
                <a:ext uri="{FF2B5EF4-FFF2-40B4-BE49-F238E27FC236}">
                  <a16:creationId xmlns:a16="http://schemas.microsoft.com/office/drawing/2014/main" id="{363A0E01-61CF-4A47-92C6-7A86A2476F99}"/>
                </a:ext>
              </a:extLst>
            </p:cNvPr>
            <p:cNvSpPr/>
            <p:nvPr/>
          </p:nvSpPr>
          <p:spPr>
            <a:xfrm>
              <a:off x="7847579"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93" name="Rectangle 192">
              <a:extLst>
                <a:ext uri="{FF2B5EF4-FFF2-40B4-BE49-F238E27FC236}">
                  <a16:creationId xmlns:a16="http://schemas.microsoft.com/office/drawing/2014/main" id="{57AB6C34-9ECA-4A72-9F25-F8EB7F01B7B0}"/>
                </a:ext>
              </a:extLst>
            </p:cNvPr>
            <p:cNvSpPr/>
            <p:nvPr/>
          </p:nvSpPr>
          <p:spPr>
            <a:xfrm>
              <a:off x="7847579"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194" name="Group 193">
              <a:extLst>
                <a:ext uri="{FF2B5EF4-FFF2-40B4-BE49-F238E27FC236}">
                  <a16:creationId xmlns:a16="http://schemas.microsoft.com/office/drawing/2014/main" id="{41F88A06-D765-4763-8A92-81C59C381E04}"/>
                </a:ext>
              </a:extLst>
            </p:cNvPr>
            <p:cNvGrpSpPr/>
            <p:nvPr/>
          </p:nvGrpSpPr>
          <p:grpSpPr>
            <a:xfrm>
              <a:off x="7847579" y="1325425"/>
              <a:ext cx="601912" cy="192611"/>
              <a:chOff x="1174172" y="623454"/>
              <a:chExt cx="1039092" cy="332508"/>
            </a:xfrm>
          </p:grpSpPr>
          <p:sp>
            <p:nvSpPr>
              <p:cNvPr id="195" name="Oval 194">
                <a:extLst>
                  <a:ext uri="{FF2B5EF4-FFF2-40B4-BE49-F238E27FC236}">
                    <a16:creationId xmlns:a16="http://schemas.microsoft.com/office/drawing/2014/main" id="{638818D1-99A5-4BAD-80A6-06747FB8CCEB}"/>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196" name="Oval 195">
                <a:extLst>
                  <a:ext uri="{FF2B5EF4-FFF2-40B4-BE49-F238E27FC236}">
                    <a16:creationId xmlns:a16="http://schemas.microsoft.com/office/drawing/2014/main" id="{7BAFA21C-5FEC-49D6-9CC3-BED6A6E0319C}"/>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197" name="Oval 196">
              <a:extLst>
                <a:ext uri="{FF2B5EF4-FFF2-40B4-BE49-F238E27FC236}">
                  <a16:creationId xmlns:a16="http://schemas.microsoft.com/office/drawing/2014/main" id="{A9574CC5-A098-4AFA-BECA-B70BE2577633}"/>
                </a:ext>
              </a:extLst>
            </p:cNvPr>
            <p:cNvSpPr/>
            <p:nvPr/>
          </p:nvSpPr>
          <p:spPr>
            <a:xfrm>
              <a:off x="9588383"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98" name="Oval 197">
              <a:extLst>
                <a:ext uri="{FF2B5EF4-FFF2-40B4-BE49-F238E27FC236}">
                  <a16:creationId xmlns:a16="http://schemas.microsoft.com/office/drawing/2014/main" id="{45CB4A06-2F8A-4957-882C-DC10B9D2039F}"/>
                </a:ext>
              </a:extLst>
            </p:cNvPr>
            <p:cNvSpPr/>
            <p:nvPr/>
          </p:nvSpPr>
          <p:spPr>
            <a:xfrm>
              <a:off x="9899272"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99" name="Rectangle 198">
              <a:extLst>
                <a:ext uri="{FF2B5EF4-FFF2-40B4-BE49-F238E27FC236}">
                  <a16:creationId xmlns:a16="http://schemas.microsoft.com/office/drawing/2014/main" id="{8297C24C-8F40-4981-A8C0-38CCC5D17820}"/>
                </a:ext>
              </a:extLst>
            </p:cNvPr>
            <p:cNvSpPr/>
            <p:nvPr/>
          </p:nvSpPr>
          <p:spPr>
            <a:xfrm>
              <a:off x="9899272"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200" name="Group 199">
              <a:extLst>
                <a:ext uri="{FF2B5EF4-FFF2-40B4-BE49-F238E27FC236}">
                  <a16:creationId xmlns:a16="http://schemas.microsoft.com/office/drawing/2014/main" id="{0FE7E572-8B32-476D-8401-D33FD2C2FA86}"/>
                </a:ext>
              </a:extLst>
            </p:cNvPr>
            <p:cNvGrpSpPr/>
            <p:nvPr/>
          </p:nvGrpSpPr>
          <p:grpSpPr>
            <a:xfrm>
              <a:off x="9899272" y="1325425"/>
              <a:ext cx="601912" cy="192611"/>
              <a:chOff x="1174172" y="623454"/>
              <a:chExt cx="1039092" cy="332508"/>
            </a:xfrm>
          </p:grpSpPr>
          <p:sp>
            <p:nvSpPr>
              <p:cNvPr id="201" name="Oval 200">
                <a:extLst>
                  <a:ext uri="{FF2B5EF4-FFF2-40B4-BE49-F238E27FC236}">
                    <a16:creationId xmlns:a16="http://schemas.microsoft.com/office/drawing/2014/main" id="{BDC1BF98-3284-4BA8-91BC-B22183A833F6}"/>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202" name="Oval 201">
                <a:extLst>
                  <a:ext uri="{FF2B5EF4-FFF2-40B4-BE49-F238E27FC236}">
                    <a16:creationId xmlns:a16="http://schemas.microsoft.com/office/drawing/2014/main" id="{0F8699CC-7152-4DE4-B340-AA0F4CC5F282}"/>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203" name="Oval 202">
              <a:extLst>
                <a:ext uri="{FF2B5EF4-FFF2-40B4-BE49-F238E27FC236}">
                  <a16:creationId xmlns:a16="http://schemas.microsoft.com/office/drawing/2014/main" id="{D396837A-9002-4048-B8C8-661C885F45ED}"/>
                </a:ext>
              </a:extLst>
            </p:cNvPr>
            <p:cNvSpPr/>
            <p:nvPr/>
          </p:nvSpPr>
          <p:spPr>
            <a:xfrm>
              <a:off x="10964680"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04" name="Oval 203">
              <a:extLst>
                <a:ext uri="{FF2B5EF4-FFF2-40B4-BE49-F238E27FC236}">
                  <a16:creationId xmlns:a16="http://schemas.microsoft.com/office/drawing/2014/main" id="{1C410AC3-BFC4-4720-BF9C-58D6EAE9EF80}"/>
                </a:ext>
              </a:extLst>
            </p:cNvPr>
            <p:cNvSpPr/>
            <p:nvPr/>
          </p:nvSpPr>
          <p:spPr>
            <a:xfrm>
              <a:off x="11275569"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05" name="Rectangle 204">
              <a:extLst>
                <a:ext uri="{FF2B5EF4-FFF2-40B4-BE49-F238E27FC236}">
                  <a16:creationId xmlns:a16="http://schemas.microsoft.com/office/drawing/2014/main" id="{DAB9933C-E318-4053-816C-BCCD32E22982}"/>
                </a:ext>
              </a:extLst>
            </p:cNvPr>
            <p:cNvSpPr/>
            <p:nvPr/>
          </p:nvSpPr>
          <p:spPr>
            <a:xfrm>
              <a:off x="11275569"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206" name="Group 205">
              <a:extLst>
                <a:ext uri="{FF2B5EF4-FFF2-40B4-BE49-F238E27FC236}">
                  <a16:creationId xmlns:a16="http://schemas.microsoft.com/office/drawing/2014/main" id="{9EC75C17-DBF3-43FB-B902-91168FC5B3EF}"/>
                </a:ext>
              </a:extLst>
            </p:cNvPr>
            <p:cNvGrpSpPr/>
            <p:nvPr/>
          </p:nvGrpSpPr>
          <p:grpSpPr>
            <a:xfrm>
              <a:off x="11275569" y="1325425"/>
              <a:ext cx="601912" cy="192611"/>
              <a:chOff x="1174172" y="623454"/>
              <a:chExt cx="1039092" cy="332508"/>
            </a:xfrm>
          </p:grpSpPr>
          <p:sp>
            <p:nvSpPr>
              <p:cNvPr id="207" name="Oval 206">
                <a:extLst>
                  <a:ext uri="{FF2B5EF4-FFF2-40B4-BE49-F238E27FC236}">
                    <a16:creationId xmlns:a16="http://schemas.microsoft.com/office/drawing/2014/main" id="{3D0EEADC-EBA8-40D4-8513-8EA25D688656}"/>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208" name="Oval 207">
                <a:extLst>
                  <a:ext uri="{FF2B5EF4-FFF2-40B4-BE49-F238E27FC236}">
                    <a16:creationId xmlns:a16="http://schemas.microsoft.com/office/drawing/2014/main" id="{DFE4D41A-ABB2-44CF-8C0C-DA2AA64B5215}"/>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210" name="Oval 209">
              <a:extLst>
                <a:ext uri="{FF2B5EF4-FFF2-40B4-BE49-F238E27FC236}">
                  <a16:creationId xmlns:a16="http://schemas.microsoft.com/office/drawing/2014/main" id="{46A71715-F9EF-430E-B5F6-22873D63ABF5}"/>
                </a:ext>
              </a:extLst>
            </p:cNvPr>
            <p:cNvSpPr/>
            <p:nvPr/>
          </p:nvSpPr>
          <p:spPr>
            <a:xfrm>
              <a:off x="7847579"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11" name="Oval 210">
              <a:extLst>
                <a:ext uri="{FF2B5EF4-FFF2-40B4-BE49-F238E27FC236}">
                  <a16:creationId xmlns:a16="http://schemas.microsoft.com/office/drawing/2014/main" id="{9CC5D8EA-8439-427F-BA2F-D7A1E6BD54E4}"/>
                </a:ext>
              </a:extLst>
            </p:cNvPr>
            <p:cNvSpPr/>
            <p:nvPr/>
          </p:nvSpPr>
          <p:spPr>
            <a:xfrm>
              <a:off x="9899272"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12" name="Oval 211">
              <a:extLst>
                <a:ext uri="{FF2B5EF4-FFF2-40B4-BE49-F238E27FC236}">
                  <a16:creationId xmlns:a16="http://schemas.microsoft.com/office/drawing/2014/main" id="{C0EED932-07BF-4AAA-954A-122F5844FFF7}"/>
                </a:ext>
              </a:extLst>
            </p:cNvPr>
            <p:cNvSpPr/>
            <p:nvPr/>
          </p:nvSpPr>
          <p:spPr>
            <a:xfrm>
              <a:off x="11275569"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grpSp>
      <p:sp>
        <p:nvSpPr>
          <p:cNvPr id="11" name="Rectangle 10">
            <a:extLst>
              <a:ext uri="{FF2B5EF4-FFF2-40B4-BE49-F238E27FC236}">
                <a16:creationId xmlns:a16="http://schemas.microsoft.com/office/drawing/2014/main" id="{D10FD5E1-066B-4E0D-B363-0D55B3C0F8F7}"/>
              </a:ext>
            </a:extLst>
          </p:cNvPr>
          <p:cNvSpPr/>
          <p:nvPr/>
        </p:nvSpPr>
        <p:spPr>
          <a:xfrm>
            <a:off x="1514656" y="872412"/>
            <a:ext cx="7114994" cy="5451066"/>
          </a:xfrm>
          <a:prstGeom prst="rect">
            <a:avLst/>
          </a:prstGeom>
          <a:solidFill>
            <a:srgbClr val="FFFFFF">
              <a:alpha val="4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a:ea typeface="+mn-ea"/>
              <a:cs typeface="+mn-cs"/>
            </a:endParaRPr>
          </a:p>
        </p:txBody>
      </p:sp>
      <p:sp>
        <p:nvSpPr>
          <p:cNvPr id="2" name="Title 1">
            <a:extLst>
              <a:ext uri="{FF2B5EF4-FFF2-40B4-BE49-F238E27FC236}">
                <a16:creationId xmlns:a16="http://schemas.microsoft.com/office/drawing/2014/main" id="{042911E8-7DF5-4589-9D20-3AB293DF08B8}"/>
              </a:ext>
            </a:extLst>
          </p:cNvPr>
          <p:cNvSpPr>
            <a:spLocks noGrp="1"/>
          </p:cNvSpPr>
          <p:nvPr>
            <p:ph type="title"/>
          </p:nvPr>
        </p:nvSpPr>
        <p:spPr/>
        <p:txBody>
          <a:bodyPr/>
          <a:lstStyle/>
          <a:p>
            <a:r>
              <a:rPr lang="en-US" dirty="0"/>
              <a:t>3D NAND Flash Memory Structure</a:t>
            </a:r>
          </a:p>
        </p:txBody>
      </p:sp>
      <p:sp>
        <p:nvSpPr>
          <p:cNvPr id="4" name="Slide Number Placeholder 3">
            <a:extLst>
              <a:ext uri="{FF2B5EF4-FFF2-40B4-BE49-F238E27FC236}">
                <a16:creationId xmlns:a16="http://schemas.microsoft.com/office/drawing/2014/main" id="{669E6B3A-4F6F-41C5-B33E-0DF0789B9627}"/>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21</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
        <p:nvSpPr>
          <p:cNvPr id="106" name="Oval 105">
            <a:extLst>
              <a:ext uri="{FF2B5EF4-FFF2-40B4-BE49-F238E27FC236}">
                <a16:creationId xmlns:a16="http://schemas.microsoft.com/office/drawing/2014/main" id="{20A4C222-80EE-4F7A-8F59-FE015CA5E5E2}"/>
              </a:ext>
            </a:extLst>
          </p:cNvPr>
          <p:cNvSpPr/>
          <p:nvPr/>
        </p:nvSpPr>
        <p:spPr>
          <a:xfrm>
            <a:off x="2244764" y="603586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07" name="Rectangle 106">
            <a:extLst>
              <a:ext uri="{FF2B5EF4-FFF2-40B4-BE49-F238E27FC236}">
                <a16:creationId xmlns:a16="http://schemas.microsoft.com/office/drawing/2014/main" id="{ED547E3A-9DA1-4DDC-A217-58897B8E9A3E}"/>
              </a:ext>
            </a:extLst>
          </p:cNvPr>
          <p:cNvSpPr/>
          <p:nvPr/>
        </p:nvSpPr>
        <p:spPr>
          <a:xfrm>
            <a:off x="2244764" y="578828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08" name="Oval 107">
            <a:extLst>
              <a:ext uri="{FF2B5EF4-FFF2-40B4-BE49-F238E27FC236}">
                <a16:creationId xmlns:a16="http://schemas.microsoft.com/office/drawing/2014/main" id="{E6712813-74F7-4ED0-909F-0634F164E746}"/>
              </a:ext>
            </a:extLst>
          </p:cNvPr>
          <p:cNvSpPr/>
          <p:nvPr/>
        </p:nvSpPr>
        <p:spPr>
          <a:xfrm>
            <a:off x="2244764" y="4400244"/>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grpSp>
        <p:nvGrpSpPr>
          <p:cNvPr id="109" name="Group 108">
            <a:extLst>
              <a:ext uri="{FF2B5EF4-FFF2-40B4-BE49-F238E27FC236}">
                <a16:creationId xmlns:a16="http://schemas.microsoft.com/office/drawing/2014/main" id="{61CA63B2-2CB8-44FA-97AA-946DD658A127}"/>
              </a:ext>
            </a:extLst>
          </p:cNvPr>
          <p:cNvGrpSpPr/>
          <p:nvPr/>
        </p:nvGrpSpPr>
        <p:grpSpPr>
          <a:xfrm>
            <a:off x="402813" y="3077650"/>
            <a:ext cx="1111843" cy="2710032"/>
            <a:chOff x="5525988" y="1574153"/>
            <a:chExt cx="1713722" cy="4177071"/>
          </a:xfrm>
        </p:grpSpPr>
        <p:sp>
          <p:nvSpPr>
            <p:cNvPr id="110" name="TextBox 109">
              <a:extLst>
                <a:ext uri="{FF2B5EF4-FFF2-40B4-BE49-F238E27FC236}">
                  <a16:creationId xmlns:a16="http://schemas.microsoft.com/office/drawing/2014/main" id="{565E37C8-F973-4714-96D8-FDBD6FEEBF58}"/>
                </a:ext>
              </a:extLst>
            </p:cNvPr>
            <p:cNvSpPr txBox="1"/>
            <p:nvPr/>
          </p:nvSpPr>
          <p:spPr>
            <a:xfrm>
              <a:off x="5525988" y="1574153"/>
              <a:ext cx="1713722" cy="61670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Layer M</a:t>
              </a:r>
            </a:p>
          </p:txBody>
        </p:sp>
        <p:sp>
          <p:nvSpPr>
            <p:cNvPr id="111" name="TextBox 110">
              <a:extLst>
                <a:ext uri="{FF2B5EF4-FFF2-40B4-BE49-F238E27FC236}">
                  <a16:creationId xmlns:a16="http://schemas.microsoft.com/office/drawing/2014/main" id="{1819C527-0464-466A-9790-9E0ECE4F8AE0}"/>
                </a:ext>
              </a:extLst>
            </p:cNvPr>
            <p:cNvSpPr txBox="1"/>
            <p:nvPr/>
          </p:nvSpPr>
          <p:spPr>
            <a:xfrm>
              <a:off x="5525988" y="3828484"/>
              <a:ext cx="1614892" cy="61670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Layer 1</a:t>
              </a:r>
            </a:p>
          </p:txBody>
        </p:sp>
        <p:sp>
          <p:nvSpPr>
            <p:cNvPr id="112" name="TextBox 111">
              <a:extLst>
                <a:ext uri="{FF2B5EF4-FFF2-40B4-BE49-F238E27FC236}">
                  <a16:creationId xmlns:a16="http://schemas.microsoft.com/office/drawing/2014/main" id="{0FCEFC12-E58D-43B0-950A-86A3725F0F2D}"/>
                </a:ext>
              </a:extLst>
            </p:cNvPr>
            <p:cNvSpPr txBox="1"/>
            <p:nvPr/>
          </p:nvSpPr>
          <p:spPr>
            <a:xfrm>
              <a:off x="5525988" y="5134520"/>
              <a:ext cx="1614892" cy="61670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Layer 0</a:t>
              </a:r>
            </a:p>
          </p:txBody>
        </p:sp>
      </p:grpSp>
      <p:sp>
        <p:nvSpPr>
          <p:cNvPr id="113" name="Oval 112">
            <a:extLst>
              <a:ext uri="{FF2B5EF4-FFF2-40B4-BE49-F238E27FC236}">
                <a16:creationId xmlns:a16="http://schemas.microsoft.com/office/drawing/2014/main" id="{E068BA04-6D58-41A5-8816-2F7D38A82B34}"/>
              </a:ext>
            </a:extLst>
          </p:cNvPr>
          <p:cNvSpPr/>
          <p:nvPr/>
        </p:nvSpPr>
        <p:spPr>
          <a:xfrm>
            <a:off x="4296457" y="603586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14" name="Rectangle 113">
            <a:extLst>
              <a:ext uri="{FF2B5EF4-FFF2-40B4-BE49-F238E27FC236}">
                <a16:creationId xmlns:a16="http://schemas.microsoft.com/office/drawing/2014/main" id="{63BA707A-8F6A-471A-9E75-E0EE40EA3FF6}"/>
              </a:ext>
            </a:extLst>
          </p:cNvPr>
          <p:cNvSpPr/>
          <p:nvPr/>
        </p:nvSpPr>
        <p:spPr>
          <a:xfrm>
            <a:off x="4296457" y="578828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15" name="Oval 114">
            <a:extLst>
              <a:ext uri="{FF2B5EF4-FFF2-40B4-BE49-F238E27FC236}">
                <a16:creationId xmlns:a16="http://schemas.microsoft.com/office/drawing/2014/main" id="{63B12424-F386-41B6-A460-E00F121040CE}"/>
              </a:ext>
            </a:extLst>
          </p:cNvPr>
          <p:cNvSpPr/>
          <p:nvPr/>
        </p:nvSpPr>
        <p:spPr>
          <a:xfrm>
            <a:off x="4296457" y="4400244"/>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16" name="Oval 115">
            <a:extLst>
              <a:ext uri="{FF2B5EF4-FFF2-40B4-BE49-F238E27FC236}">
                <a16:creationId xmlns:a16="http://schemas.microsoft.com/office/drawing/2014/main" id="{40B17697-96A2-4CB7-AFE8-201204E56D99}"/>
              </a:ext>
            </a:extLst>
          </p:cNvPr>
          <p:cNvSpPr/>
          <p:nvPr/>
        </p:nvSpPr>
        <p:spPr>
          <a:xfrm>
            <a:off x="5672754" y="603586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17" name="Rectangle 116">
            <a:extLst>
              <a:ext uri="{FF2B5EF4-FFF2-40B4-BE49-F238E27FC236}">
                <a16:creationId xmlns:a16="http://schemas.microsoft.com/office/drawing/2014/main" id="{44AEE330-782F-46A2-A4C4-C0B1DF521537}"/>
              </a:ext>
            </a:extLst>
          </p:cNvPr>
          <p:cNvSpPr/>
          <p:nvPr/>
        </p:nvSpPr>
        <p:spPr>
          <a:xfrm>
            <a:off x="5672754" y="578828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18" name="Oval 117">
            <a:extLst>
              <a:ext uri="{FF2B5EF4-FFF2-40B4-BE49-F238E27FC236}">
                <a16:creationId xmlns:a16="http://schemas.microsoft.com/office/drawing/2014/main" id="{C43543E1-B069-4E4D-B846-8107E1BDA31D}"/>
              </a:ext>
            </a:extLst>
          </p:cNvPr>
          <p:cNvSpPr/>
          <p:nvPr/>
        </p:nvSpPr>
        <p:spPr>
          <a:xfrm>
            <a:off x="5672754" y="4400244"/>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19" name="Cube 118">
            <a:extLst>
              <a:ext uri="{FF2B5EF4-FFF2-40B4-BE49-F238E27FC236}">
                <a16:creationId xmlns:a16="http://schemas.microsoft.com/office/drawing/2014/main" id="{BB46CAB3-8507-4491-9BE8-6C3097176925}"/>
              </a:ext>
            </a:extLst>
          </p:cNvPr>
          <p:cNvSpPr/>
          <p:nvPr/>
        </p:nvSpPr>
        <p:spPr>
          <a:xfrm>
            <a:off x="1675621" y="5177693"/>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20" name="Oval 119">
            <a:extLst>
              <a:ext uri="{FF2B5EF4-FFF2-40B4-BE49-F238E27FC236}">
                <a16:creationId xmlns:a16="http://schemas.microsoft.com/office/drawing/2014/main" id="{0B63047F-EB59-4D1D-B756-F26F2DAD63DB}"/>
              </a:ext>
            </a:extLst>
          </p:cNvPr>
          <p:cNvSpPr/>
          <p:nvPr/>
        </p:nvSpPr>
        <p:spPr>
          <a:xfrm>
            <a:off x="1933876" y="5165631"/>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1" name="Oval 120">
            <a:extLst>
              <a:ext uri="{FF2B5EF4-FFF2-40B4-BE49-F238E27FC236}">
                <a16:creationId xmlns:a16="http://schemas.microsoft.com/office/drawing/2014/main" id="{F9B0C533-BDF6-4EA7-9B31-35DDAF387359}"/>
              </a:ext>
            </a:extLst>
          </p:cNvPr>
          <p:cNvSpPr/>
          <p:nvPr/>
        </p:nvSpPr>
        <p:spPr>
          <a:xfrm>
            <a:off x="2244764" y="526691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2" name="Rectangle 121">
            <a:extLst>
              <a:ext uri="{FF2B5EF4-FFF2-40B4-BE49-F238E27FC236}">
                <a16:creationId xmlns:a16="http://schemas.microsoft.com/office/drawing/2014/main" id="{B9360B42-7EDA-4EBB-9891-92E858F839D6}"/>
              </a:ext>
            </a:extLst>
          </p:cNvPr>
          <p:cNvSpPr/>
          <p:nvPr/>
        </p:nvSpPr>
        <p:spPr>
          <a:xfrm>
            <a:off x="2244764" y="5014703"/>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4" name="Oval 123">
            <a:extLst>
              <a:ext uri="{FF2B5EF4-FFF2-40B4-BE49-F238E27FC236}">
                <a16:creationId xmlns:a16="http://schemas.microsoft.com/office/drawing/2014/main" id="{DDC5013E-0D3E-4DF1-B25C-6A04A692C6F7}"/>
              </a:ext>
            </a:extLst>
          </p:cNvPr>
          <p:cNvSpPr/>
          <p:nvPr/>
        </p:nvSpPr>
        <p:spPr>
          <a:xfrm>
            <a:off x="3985568" y="5165631"/>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5" name="Oval 124">
            <a:extLst>
              <a:ext uri="{FF2B5EF4-FFF2-40B4-BE49-F238E27FC236}">
                <a16:creationId xmlns:a16="http://schemas.microsoft.com/office/drawing/2014/main" id="{CEAC60BA-71FD-401B-BE3C-DC20BBC01680}"/>
              </a:ext>
            </a:extLst>
          </p:cNvPr>
          <p:cNvSpPr/>
          <p:nvPr/>
        </p:nvSpPr>
        <p:spPr>
          <a:xfrm>
            <a:off x="4296457" y="526691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6" name="Rectangle 125">
            <a:extLst>
              <a:ext uri="{FF2B5EF4-FFF2-40B4-BE49-F238E27FC236}">
                <a16:creationId xmlns:a16="http://schemas.microsoft.com/office/drawing/2014/main" id="{211CC3C1-17FB-4EBD-B690-069A8944EBEA}"/>
              </a:ext>
            </a:extLst>
          </p:cNvPr>
          <p:cNvSpPr/>
          <p:nvPr/>
        </p:nvSpPr>
        <p:spPr>
          <a:xfrm>
            <a:off x="4296457" y="5014703"/>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7" name="Oval 126">
            <a:extLst>
              <a:ext uri="{FF2B5EF4-FFF2-40B4-BE49-F238E27FC236}">
                <a16:creationId xmlns:a16="http://schemas.microsoft.com/office/drawing/2014/main" id="{8F356B2B-B376-4AD3-B6A8-31DD4DC6B787}"/>
              </a:ext>
            </a:extLst>
          </p:cNvPr>
          <p:cNvSpPr/>
          <p:nvPr/>
        </p:nvSpPr>
        <p:spPr>
          <a:xfrm>
            <a:off x="5361865" y="5165631"/>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8" name="Oval 127">
            <a:extLst>
              <a:ext uri="{FF2B5EF4-FFF2-40B4-BE49-F238E27FC236}">
                <a16:creationId xmlns:a16="http://schemas.microsoft.com/office/drawing/2014/main" id="{0F8CBBF6-F6AA-43DC-BC6E-66A6FF2347CC}"/>
              </a:ext>
            </a:extLst>
          </p:cNvPr>
          <p:cNvSpPr/>
          <p:nvPr/>
        </p:nvSpPr>
        <p:spPr>
          <a:xfrm>
            <a:off x="5672754" y="526691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9" name="Rectangle 128">
            <a:extLst>
              <a:ext uri="{FF2B5EF4-FFF2-40B4-BE49-F238E27FC236}">
                <a16:creationId xmlns:a16="http://schemas.microsoft.com/office/drawing/2014/main" id="{0B19E95F-F56B-4B9A-8704-08E1AD0E276C}"/>
              </a:ext>
            </a:extLst>
          </p:cNvPr>
          <p:cNvSpPr/>
          <p:nvPr/>
        </p:nvSpPr>
        <p:spPr>
          <a:xfrm>
            <a:off x="5672754" y="5014703"/>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30" name="Cube 129">
            <a:extLst>
              <a:ext uri="{FF2B5EF4-FFF2-40B4-BE49-F238E27FC236}">
                <a16:creationId xmlns:a16="http://schemas.microsoft.com/office/drawing/2014/main" id="{85C77F3A-9D94-4391-B086-0880C653FA0F}"/>
              </a:ext>
            </a:extLst>
          </p:cNvPr>
          <p:cNvSpPr/>
          <p:nvPr/>
        </p:nvSpPr>
        <p:spPr>
          <a:xfrm>
            <a:off x="1675621" y="4304699"/>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31" name="Oval 130">
            <a:extLst>
              <a:ext uri="{FF2B5EF4-FFF2-40B4-BE49-F238E27FC236}">
                <a16:creationId xmlns:a16="http://schemas.microsoft.com/office/drawing/2014/main" id="{75026A57-DED3-4340-ADFA-7A5887C2FF05}"/>
              </a:ext>
            </a:extLst>
          </p:cNvPr>
          <p:cNvSpPr/>
          <p:nvPr/>
        </p:nvSpPr>
        <p:spPr>
          <a:xfrm>
            <a:off x="1933876" y="429971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32" name="TextBox 131">
            <a:extLst>
              <a:ext uri="{FF2B5EF4-FFF2-40B4-BE49-F238E27FC236}">
                <a16:creationId xmlns:a16="http://schemas.microsoft.com/office/drawing/2014/main" id="{2D81E1D0-F9C5-4203-9CB8-FD537F2F9A52}"/>
              </a:ext>
            </a:extLst>
          </p:cNvPr>
          <p:cNvSpPr txBox="1"/>
          <p:nvPr/>
        </p:nvSpPr>
        <p:spPr>
          <a:xfrm>
            <a:off x="2955581"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33" name="TextBox 132">
            <a:extLst>
              <a:ext uri="{FF2B5EF4-FFF2-40B4-BE49-F238E27FC236}">
                <a16:creationId xmlns:a16="http://schemas.microsoft.com/office/drawing/2014/main" id="{948E9D15-719B-460F-88F7-DFE6906A1136}"/>
              </a:ext>
            </a:extLst>
          </p:cNvPr>
          <p:cNvSpPr txBox="1"/>
          <p:nvPr/>
        </p:nvSpPr>
        <p:spPr>
          <a:xfrm>
            <a:off x="2014096"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34" name="TextBox 133">
            <a:extLst>
              <a:ext uri="{FF2B5EF4-FFF2-40B4-BE49-F238E27FC236}">
                <a16:creationId xmlns:a16="http://schemas.microsoft.com/office/drawing/2014/main" id="{A04E2D0F-CC62-4344-9907-11C9E7FA1C18}"/>
              </a:ext>
            </a:extLst>
          </p:cNvPr>
          <p:cNvSpPr txBox="1"/>
          <p:nvPr/>
        </p:nvSpPr>
        <p:spPr>
          <a:xfrm>
            <a:off x="2479703"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ＭＳ Ｐゴシック" panose="020B0600070205080204" pitchFamily="34" charset="-128"/>
                <a:cs typeface="+mn-cs"/>
              </a:rPr>
              <a:t>…</a:t>
            </a:r>
          </a:p>
        </p:txBody>
      </p:sp>
      <p:sp>
        <p:nvSpPr>
          <p:cNvPr id="135" name="Oval 134">
            <a:extLst>
              <a:ext uri="{FF2B5EF4-FFF2-40B4-BE49-F238E27FC236}">
                <a16:creationId xmlns:a16="http://schemas.microsoft.com/office/drawing/2014/main" id="{D6B7D636-EF31-4BD3-A07D-A042D938312F}"/>
              </a:ext>
            </a:extLst>
          </p:cNvPr>
          <p:cNvSpPr/>
          <p:nvPr/>
        </p:nvSpPr>
        <p:spPr>
          <a:xfrm>
            <a:off x="3985568" y="429971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36" name="TextBox 135">
            <a:extLst>
              <a:ext uri="{FF2B5EF4-FFF2-40B4-BE49-F238E27FC236}">
                <a16:creationId xmlns:a16="http://schemas.microsoft.com/office/drawing/2014/main" id="{59F81826-55BF-4714-BFB1-81B002C7C4FA}"/>
              </a:ext>
            </a:extLst>
          </p:cNvPr>
          <p:cNvSpPr txBox="1"/>
          <p:nvPr/>
        </p:nvSpPr>
        <p:spPr>
          <a:xfrm>
            <a:off x="5007274"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37" name="TextBox 136">
            <a:extLst>
              <a:ext uri="{FF2B5EF4-FFF2-40B4-BE49-F238E27FC236}">
                <a16:creationId xmlns:a16="http://schemas.microsoft.com/office/drawing/2014/main" id="{BA311C48-0C4A-403D-A0F6-067042CF816D}"/>
              </a:ext>
            </a:extLst>
          </p:cNvPr>
          <p:cNvSpPr txBox="1"/>
          <p:nvPr/>
        </p:nvSpPr>
        <p:spPr>
          <a:xfrm>
            <a:off x="4065788"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38" name="Oval 137">
            <a:extLst>
              <a:ext uri="{FF2B5EF4-FFF2-40B4-BE49-F238E27FC236}">
                <a16:creationId xmlns:a16="http://schemas.microsoft.com/office/drawing/2014/main" id="{4147493E-AD22-4CAC-B412-1F7896A8A42C}"/>
              </a:ext>
            </a:extLst>
          </p:cNvPr>
          <p:cNvSpPr/>
          <p:nvPr/>
        </p:nvSpPr>
        <p:spPr>
          <a:xfrm>
            <a:off x="5361865" y="429971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39" name="TextBox 138">
            <a:extLst>
              <a:ext uri="{FF2B5EF4-FFF2-40B4-BE49-F238E27FC236}">
                <a16:creationId xmlns:a16="http://schemas.microsoft.com/office/drawing/2014/main" id="{185D120A-3016-47CA-BC99-370515B3270A}"/>
              </a:ext>
            </a:extLst>
          </p:cNvPr>
          <p:cNvSpPr txBox="1"/>
          <p:nvPr/>
        </p:nvSpPr>
        <p:spPr>
          <a:xfrm>
            <a:off x="6383571"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40" name="TextBox 139">
            <a:extLst>
              <a:ext uri="{FF2B5EF4-FFF2-40B4-BE49-F238E27FC236}">
                <a16:creationId xmlns:a16="http://schemas.microsoft.com/office/drawing/2014/main" id="{D9AD5F47-BBDE-490E-9001-FC10F9711553}"/>
              </a:ext>
            </a:extLst>
          </p:cNvPr>
          <p:cNvSpPr txBox="1"/>
          <p:nvPr/>
        </p:nvSpPr>
        <p:spPr>
          <a:xfrm>
            <a:off x="5442085"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41" name="Rectangle 140">
            <a:extLst>
              <a:ext uri="{FF2B5EF4-FFF2-40B4-BE49-F238E27FC236}">
                <a16:creationId xmlns:a16="http://schemas.microsoft.com/office/drawing/2014/main" id="{DCFAD676-4C07-4C85-B746-E457059389F3}"/>
              </a:ext>
            </a:extLst>
          </p:cNvPr>
          <p:cNvSpPr/>
          <p:nvPr/>
        </p:nvSpPr>
        <p:spPr>
          <a:xfrm>
            <a:off x="2244764" y="3576670"/>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42" name="Rectangle 141">
            <a:extLst>
              <a:ext uri="{FF2B5EF4-FFF2-40B4-BE49-F238E27FC236}">
                <a16:creationId xmlns:a16="http://schemas.microsoft.com/office/drawing/2014/main" id="{792EED8F-E951-41EA-9087-88CF26F41E7F}"/>
              </a:ext>
            </a:extLst>
          </p:cNvPr>
          <p:cNvSpPr/>
          <p:nvPr/>
        </p:nvSpPr>
        <p:spPr>
          <a:xfrm>
            <a:off x="4296457" y="3576670"/>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43" name="Rectangle 142">
            <a:extLst>
              <a:ext uri="{FF2B5EF4-FFF2-40B4-BE49-F238E27FC236}">
                <a16:creationId xmlns:a16="http://schemas.microsoft.com/office/drawing/2014/main" id="{F03ABB77-1017-4CA2-BD85-556BD71431C7}"/>
              </a:ext>
            </a:extLst>
          </p:cNvPr>
          <p:cNvSpPr/>
          <p:nvPr/>
        </p:nvSpPr>
        <p:spPr>
          <a:xfrm>
            <a:off x="5672754" y="3576670"/>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45" name="Cube 144">
            <a:extLst>
              <a:ext uri="{FF2B5EF4-FFF2-40B4-BE49-F238E27FC236}">
                <a16:creationId xmlns:a16="http://schemas.microsoft.com/office/drawing/2014/main" id="{6557043A-895F-4D11-8B3B-62945E592E37}"/>
              </a:ext>
            </a:extLst>
          </p:cNvPr>
          <p:cNvSpPr/>
          <p:nvPr/>
        </p:nvSpPr>
        <p:spPr>
          <a:xfrm>
            <a:off x="1675621" y="2870962"/>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47" name="Oval 146">
            <a:extLst>
              <a:ext uri="{FF2B5EF4-FFF2-40B4-BE49-F238E27FC236}">
                <a16:creationId xmlns:a16="http://schemas.microsoft.com/office/drawing/2014/main" id="{5ED75963-357A-4446-878E-377334895688}"/>
              </a:ext>
            </a:extLst>
          </p:cNvPr>
          <p:cNvSpPr/>
          <p:nvPr/>
        </p:nvSpPr>
        <p:spPr>
          <a:xfrm>
            <a:off x="1933876" y="2858380"/>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48" name="Oval 147">
            <a:extLst>
              <a:ext uri="{FF2B5EF4-FFF2-40B4-BE49-F238E27FC236}">
                <a16:creationId xmlns:a16="http://schemas.microsoft.com/office/drawing/2014/main" id="{FCC79BB2-1727-4158-9CAF-33770F584218}"/>
              </a:ext>
            </a:extLst>
          </p:cNvPr>
          <p:cNvSpPr/>
          <p:nvPr/>
        </p:nvSpPr>
        <p:spPr>
          <a:xfrm>
            <a:off x="2244764" y="2957864"/>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49" name="Rectangle 148">
            <a:extLst>
              <a:ext uri="{FF2B5EF4-FFF2-40B4-BE49-F238E27FC236}">
                <a16:creationId xmlns:a16="http://schemas.microsoft.com/office/drawing/2014/main" id="{4FE5F4E0-0A27-46E5-A025-6D0B5F67B910}"/>
              </a:ext>
            </a:extLst>
          </p:cNvPr>
          <p:cNvSpPr/>
          <p:nvPr/>
        </p:nvSpPr>
        <p:spPr>
          <a:xfrm>
            <a:off x="2244764" y="2710288"/>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150" name="Group 149">
            <a:extLst>
              <a:ext uri="{FF2B5EF4-FFF2-40B4-BE49-F238E27FC236}">
                <a16:creationId xmlns:a16="http://schemas.microsoft.com/office/drawing/2014/main" id="{C344286D-7145-4C02-9BBA-F5D49B209520}"/>
              </a:ext>
            </a:extLst>
          </p:cNvPr>
          <p:cNvGrpSpPr/>
          <p:nvPr/>
        </p:nvGrpSpPr>
        <p:grpSpPr>
          <a:xfrm>
            <a:off x="2244764" y="2615779"/>
            <a:ext cx="601912" cy="192611"/>
            <a:chOff x="1174172" y="623454"/>
            <a:chExt cx="1039092" cy="332508"/>
          </a:xfrm>
        </p:grpSpPr>
        <p:sp>
          <p:nvSpPr>
            <p:cNvPr id="151" name="Oval 150">
              <a:extLst>
                <a:ext uri="{FF2B5EF4-FFF2-40B4-BE49-F238E27FC236}">
                  <a16:creationId xmlns:a16="http://schemas.microsoft.com/office/drawing/2014/main" id="{D9184C75-47F4-4428-8178-C4AAC3FF4E33}"/>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152" name="Oval 151">
              <a:extLst>
                <a:ext uri="{FF2B5EF4-FFF2-40B4-BE49-F238E27FC236}">
                  <a16:creationId xmlns:a16="http://schemas.microsoft.com/office/drawing/2014/main" id="{E6E855AF-BF2B-445C-B80A-3330FB4E8978}"/>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153" name="TextBox 152">
            <a:extLst>
              <a:ext uri="{FF2B5EF4-FFF2-40B4-BE49-F238E27FC236}">
                <a16:creationId xmlns:a16="http://schemas.microsoft.com/office/drawing/2014/main" id="{58DA691E-5694-4577-BFA8-E447645B925F}"/>
              </a:ext>
            </a:extLst>
          </p:cNvPr>
          <p:cNvSpPr txBox="1"/>
          <p:nvPr/>
        </p:nvSpPr>
        <p:spPr>
          <a:xfrm>
            <a:off x="2157692" y="6323478"/>
            <a:ext cx="723275"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BL N</a:t>
            </a:r>
          </a:p>
        </p:txBody>
      </p:sp>
      <p:sp>
        <p:nvSpPr>
          <p:cNvPr id="155" name="Oval 154">
            <a:extLst>
              <a:ext uri="{FF2B5EF4-FFF2-40B4-BE49-F238E27FC236}">
                <a16:creationId xmlns:a16="http://schemas.microsoft.com/office/drawing/2014/main" id="{ED648975-F592-43EC-B6DE-E483A4EEBC47}"/>
              </a:ext>
            </a:extLst>
          </p:cNvPr>
          <p:cNvSpPr/>
          <p:nvPr/>
        </p:nvSpPr>
        <p:spPr>
          <a:xfrm>
            <a:off x="3985568" y="2858380"/>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56" name="Oval 155">
            <a:extLst>
              <a:ext uri="{FF2B5EF4-FFF2-40B4-BE49-F238E27FC236}">
                <a16:creationId xmlns:a16="http://schemas.microsoft.com/office/drawing/2014/main" id="{1DDADA36-ECF5-42A6-8B5A-2A7725AC75B0}"/>
              </a:ext>
            </a:extLst>
          </p:cNvPr>
          <p:cNvSpPr/>
          <p:nvPr/>
        </p:nvSpPr>
        <p:spPr>
          <a:xfrm>
            <a:off x="4296457" y="2957864"/>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57" name="Rectangle 156">
            <a:extLst>
              <a:ext uri="{FF2B5EF4-FFF2-40B4-BE49-F238E27FC236}">
                <a16:creationId xmlns:a16="http://schemas.microsoft.com/office/drawing/2014/main" id="{632B26A1-3468-4DA3-88EF-E32B592F21AE}"/>
              </a:ext>
            </a:extLst>
          </p:cNvPr>
          <p:cNvSpPr/>
          <p:nvPr/>
        </p:nvSpPr>
        <p:spPr>
          <a:xfrm>
            <a:off x="4296457" y="2710288"/>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158" name="Group 157">
            <a:extLst>
              <a:ext uri="{FF2B5EF4-FFF2-40B4-BE49-F238E27FC236}">
                <a16:creationId xmlns:a16="http://schemas.microsoft.com/office/drawing/2014/main" id="{4364A577-96F6-43A8-A0CE-A63E6A940185}"/>
              </a:ext>
            </a:extLst>
          </p:cNvPr>
          <p:cNvGrpSpPr/>
          <p:nvPr/>
        </p:nvGrpSpPr>
        <p:grpSpPr>
          <a:xfrm>
            <a:off x="4296457" y="2615779"/>
            <a:ext cx="601912" cy="192611"/>
            <a:chOff x="1174172" y="623454"/>
            <a:chExt cx="1039092" cy="332508"/>
          </a:xfrm>
        </p:grpSpPr>
        <p:sp>
          <p:nvSpPr>
            <p:cNvPr id="159" name="Oval 158">
              <a:extLst>
                <a:ext uri="{FF2B5EF4-FFF2-40B4-BE49-F238E27FC236}">
                  <a16:creationId xmlns:a16="http://schemas.microsoft.com/office/drawing/2014/main" id="{39E6878B-1026-4547-AE70-DBE705802626}"/>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160" name="Oval 159">
              <a:extLst>
                <a:ext uri="{FF2B5EF4-FFF2-40B4-BE49-F238E27FC236}">
                  <a16:creationId xmlns:a16="http://schemas.microsoft.com/office/drawing/2014/main" id="{C48EBB1C-C424-4553-BE68-1FF8BF77F6D9}"/>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161" name="TextBox 160">
            <a:extLst>
              <a:ext uri="{FF2B5EF4-FFF2-40B4-BE49-F238E27FC236}">
                <a16:creationId xmlns:a16="http://schemas.microsoft.com/office/drawing/2014/main" id="{B1E9EB5C-D258-4813-AFC9-AE51D24A5536}"/>
              </a:ext>
            </a:extLst>
          </p:cNvPr>
          <p:cNvSpPr txBox="1"/>
          <p:nvPr/>
        </p:nvSpPr>
        <p:spPr>
          <a:xfrm>
            <a:off x="4220606" y="6323478"/>
            <a:ext cx="700834"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BL 1</a:t>
            </a:r>
          </a:p>
        </p:txBody>
      </p:sp>
      <p:sp>
        <p:nvSpPr>
          <p:cNvPr id="162" name="Oval 161">
            <a:extLst>
              <a:ext uri="{FF2B5EF4-FFF2-40B4-BE49-F238E27FC236}">
                <a16:creationId xmlns:a16="http://schemas.microsoft.com/office/drawing/2014/main" id="{50B5232A-3314-4738-85A3-7F0F4F82C7D8}"/>
              </a:ext>
            </a:extLst>
          </p:cNvPr>
          <p:cNvSpPr/>
          <p:nvPr/>
        </p:nvSpPr>
        <p:spPr>
          <a:xfrm>
            <a:off x="5361865" y="2858380"/>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63" name="Oval 162">
            <a:extLst>
              <a:ext uri="{FF2B5EF4-FFF2-40B4-BE49-F238E27FC236}">
                <a16:creationId xmlns:a16="http://schemas.microsoft.com/office/drawing/2014/main" id="{CF098B56-BF6E-42DB-BE6C-65BD31634367}"/>
              </a:ext>
            </a:extLst>
          </p:cNvPr>
          <p:cNvSpPr/>
          <p:nvPr/>
        </p:nvSpPr>
        <p:spPr>
          <a:xfrm>
            <a:off x="5672754" y="2957864"/>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64" name="Rectangle 163">
            <a:extLst>
              <a:ext uri="{FF2B5EF4-FFF2-40B4-BE49-F238E27FC236}">
                <a16:creationId xmlns:a16="http://schemas.microsoft.com/office/drawing/2014/main" id="{237E7754-C398-49E6-84B7-B0DA5A4C44D5}"/>
              </a:ext>
            </a:extLst>
          </p:cNvPr>
          <p:cNvSpPr/>
          <p:nvPr/>
        </p:nvSpPr>
        <p:spPr>
          <a:xfrm>
            <a:off x="5672754" y="2710288"/>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165" name="Group 164">
            <a:extLst>
              <a:ext uri="{FF2B5EF4-FFF2-40B4-BE49-F238E27FC236}">
                <a16:creationId xmlns:a16="http://schemas.microsoft.com/office/drawing/2014/main" id="{49BBD1BF-7D4B-42AA-855F-C447EFA3954D}"/>
              </a:ext>
            </a:extLst>
          </p:cNvPr>
          <p:cNvGrpSpPr/>
          <p:nvPr/>
        </p:nvGrpSpPr>
        <p:grpSpPr>
          <a:xfrm>
            <a:off x="5672754" y="2615779"/>
            <a:ext cx="601912" cy="192611"/>
            <a:chOff x="1174172" y="623454"/>
            <a:chExt cx="1039092" cy="332508"/>
          </a:xfrm>
        </p:grpSpPr>
        <p:sp>
          <p:nvSpPr>
            <p:cNvPr id="166" name="Oval 165">
              <a:extLst>
                <a:ext uri="{FF2B5EF4-FFF2-40B4-BE49-F238E27FC236}">
                  <a16:creationId xmlns:a16="http://schemas.microsoft.com/office/drawing/2014/main" id="{E91B4C38-7B73-462E-A19B-7921BE21B01F}"/>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167" name="Oval 166">
              <a:extLst>
                <a:ext uri="{FF2B5EF4-FFF2-40B4-BE49-F238E27FC236}">
                  <a16:creationId xmlns:a16="http://schemas.microsoft.com/office/drawing/2014/main" id="{393A7631-EEB9-4B01-97D8-71F2B5FEE052}"/>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168" name="TextBox 167">
            <a:extLst>
              <a:ext uri="{FF2B5EF4-FFF2-40B4-BE49-F238E27FC236}">
                <a16:creationId xmlns:a16="http://schemas.microsoft.com/office/drawing/2014/main" id="{55F9916F-0924-4EB0-B732-E4A79DB67665}"/>
              </a:ext>
            </a:extLst>
          </p:cNvPr>
          <p:cNvSpPr txBox="1"/>
          <p:nvPr/>
        </p:nvSpPr>
        <p:spPr>
          <a:xfrm>
            <a:off x="5596903" y="6323478"/>
            <a:ext cx="700834"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BL 0</a:t>
            </a:r>
          </a:p>
        </p:txBody>
      </p:sp>
      <p:sp>
        <p:nvSpPr>
          <p:cNvPr id="174" name="Oval 173">
            <a:extLst>
              <a:ext uri="{FF2B5EF4-FFF2-40B4-BE49-F238E27FC236}">
                <a16:creationId xmlns:a16="http://schemas.microsoft.com/office/drawing/2014/main" id="{B48BFAEE-875A-4C90-B049-482135D207CE}"/>
              </a:ext>
            </a:extLst>
          </p:cNvPr>
          <p:cNvSpPr/>
          <p:nvPr/>
        </p:nvSpPr>
        <p:spPr>
          <a:xfrm>
            <a:off x="2244764" y="4397063"/>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75" name="Oval 174">
            <a:extLst>
              <a:ext uri="{FF2B5EF4-FFF2-40B4-BE49-F238E27FC236}">
                <a16:creationId xmlns:a16="http://schemas.microsoft.com/office/drawing/2014/main" id="{591AAB70-B9EB-4B27-8953-EE7DD9F4B525}"/>
              </a:ext>
            </a:extLst>
          </p:cNvPr>
          <p:cNvSpPr/>
          <p:nvPr/>
        </p:nvSpPr>
        <p:spPr>
          <a:xfrm>
            <a:off x="4296457" y="4397063"/>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76" name="Oval 175">
            <a:extLst>
              <a:ext uri="{FF2B5EF4-FFF2-40B4-BE49-F238E27FC236}">
                <a16:creationId xmlns:a16="http://schemas.microsoft.com/office/drawing/2014/main" id="{1F83F094-F115-4F98-899D-92289CF8463E}"/>
              </a:ext>
            </a:extLst>
          </p:cNvPr>
          <p:cNvSpPr/>
          <p:nvPr/>
        </p:nvSpPr>
        <p:spPr>
          <a:xfrm>
            <a:off x="5672754" y="4397063"/>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02" name="TextBox 101">
            <a:extLst>
              <a:ext uri="{FF2B5EF4-FFF2-40B4-BE49-F238E27FC236}">
                <a16:creationId xmlns:a16="http://schemas.microsoft.com/office/drawing/2014/main" id="{549C6A27-6E64-4573-A7B3-4D3530360847}"/>
              </a:ext>
            </a:extLst>
          </p:cNvPr>
          <p:cNvSpPr txBox="1"/>
          <p:nvPr/>
        </p:nvSpPr>
        <p:spPr>
          <a:xfrm>
            <a:off x="3346399" y="2681410"/>
            <a:ext cx="343171" cy="4085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03" name="TextBox 102">
            <a:extLst>
              <a:ext uri="{FF2B5EF4-FFF2-40B4-BE49-F238E27FC236}">
                <a16:creationId xmlns:a16="http://schemas.microsoft.com/office/drawing/2014/main" id="{10FF5EB0-2E98-42B3-BAAF-195D90A376D7}"/>
              </a:ext>
            </a:extLst>
          </p:cNvPr>
          <p:cNvSpPr txBox="1"/>
          <p:nvPr/>
        </p:nvSpPr>
        <p:spPr>
          <a:xfrm>
            <a:off x="3346399" y="4156703"/>
            <a:ext cx="343171" cy="4085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04" name="TextBox 103">
            <a:extLst>
              <a:ext uri="{FF2B5EF4-FFF2-40B4-BE49-F238E27FC236}">
                <a16:creationId xmlns:a16="http://schemas.microsoft.com/office/drawing/2014/main" id="{D74A4E40-C200-4DD0-B3ED-D558DCEA989D}"/>
              </a:ext>
            </a:extLst>
          </p:cNvPr>
          <p:cNvSpPr txBox="1"/>
          <p:nvPr/>
        </p:nvSpPr>
        <p:spPr>
          <a:xfrm>
            <a:off x="3346399" y="5006770"/>
            <a:ext cx="343171" cy="4085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05" name="TextBox 104">
            <a:extLst>
              <a:ext uri="{FF2B5EF4-FFF2-40B4-BE49-F238E27FC236}">
                <a16:creationId xmlns:a16="http://schemas.microsoft.com/office/drawing/2014/main" id="{8D3E48A6-F319-465A-9994-F2995D558B7F}"/>
              </a:ext>
            </a:extLst>
          </p:cNvPr>
          <p:cNvSpPr txBox="1"/>
          <p:nvPr/>
        </p:nvSpPr>
        <p:spPr>
          <a:xfrm>
            <a:off x="3320009" y="6229756"/>
            <a:ext cx="34317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grpSp>
        <p:nvGrpSpPr>
          <p:cNvPr id="10" name="Group 9">
            <a:extLst>
              <a:ext uri="{FF2B5EF4-FFF2-40B4-BE49-F238E27FC236}">
                <a16:creationId xmlns:a16="http://schemas.microsoft.com/office/drawing/2014/main" id="{E4580BFC-7D4C-4151-AD31-12307BCB4BE2}"/>
              </a:ext>
            </a:extLst>
          </p:cNvPr>
          <p:cNvGrpSpPr/>
          <p:nvPr/>
        </p:nvGrpSpPr>
        <p:grpSpPr>
          <a:xfrm>
            <a:off x="402813" y="1083861"/>
            <a:ext cx="2823891" cy="2770717"/>
            <a:chOff x="402813" y="1083861"/>
            <a:chExt cx="2823891" cy="2770717"/>
          </a:xfrm>
        </p:grpSpPr>
        <p:sp>
          <p:nvSpPr>
            <p:cNvPr id="5" name="Rectangle 4">
              <a:extLst>
                <a:ext uri="{FF2B5EF4-FFF2-40B4-BE49-F238E27FC236}">
                  <a16:creationId xmlns:a16="http://schemas.microsoft.com/office/drawing/2014/main" id="{9088BF69-E9A4-4DEF-9E28-134A3075A980}"/>
                </a:ext>
              </a:extLst>
            </p:cNvPr>
            <p:cNvSpPr/>
            <p:nvPr/>
          </p:nvSpPr>
          <p:spPr>
            <a:xfrm>
              <a:off x="1855104" y="2594824"/>
              <a:ext cx="1371600" cy="1259754"/>
            </a:xfrm>
            <a:prstGeom prst="rect">
              <a:avLst/>
            </a:prstGeom>
            <a:noFill/>
            <a:ln w="57150">
              <a:solidFill>
                <a:schemeClr val="tx2"/>
              </a:solidFill>
              <a:prstDash val="sysDash"/>
            </a:ln>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mbria"/>
                <a:ea typeface="+mn-ea"/>
                <a:cs typeface="+mn-cs"/>
              </a:endParaRPr>
            </a:p>
          </p:txBody>
        </p:sp>
        <p:sp>
          <p:nvSpPr>
            <p:cNvPr id="6" name="Speech Bubble: Oval 5">
              <a:extLst>
                <a:ext uri="{FF2B5EF4-FFF2-40B4-BE49-F238E27FC236}">
                  <a16:creationId xmlns:a16="http://schemas.microsoft.com/office/drawing/2014/main" id="{7DA5D275-02C3-477B-98E0-ACA871666750}"/>
                </a:ext>
              </a:extLst>
            </p:cNvPr>
            <p:cNvSpPr/>
            <p:nvPr/>
          </p:nvSpPr>
          <p:spPr>
            <a:xfrm>
              <a:off x="402813" y="1083861"/>
              <a:ext cx="1748355" cy="1132636"/>
            </a:xfrm>
            <a:prstGeom prst="wedgeEllipseCallout">
              <a:avLst>
                <a:gd name="adj1" fmla="val 43369"/>
                <a:gd name="adj2" fmla="val 86421"/>
              </a:avLst>
            </a:prstGeom>
            <a:ln w="38100">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mn-ea"/>
                  <a:cs typeface="+mn-cs"/>
                </a:rPr>
                <a:t>Flash Cell</a:t>
              </a:r>
            </a:p>
          </p:txBody>
        </p:sp>
      </p:grpSp>
    </p:spTree>
    <p:extLst>
      <p:ext uri="{BB962C8B-B14F-4D97-AF65-F5344CB8AC3E}">
        <p14:creationId xmlns:p14="http://schemas.microsoft.com/office/powerpoint/2010/main" val="38239633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dirty="0"/>
              <a:t>Flash Memory Programming Vulnerabilities</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28456-B93E-5440-A8F9-7EDDF5DA4557}"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210</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pic>
        <p:nvPicPr>
          <p:cNvPr id="6" name="Picture 5"/>
          <p:cNvPicPr>
            <a:picLocks noChangeAspect="1"/>
          </p:cNvPicPr>
          <p:nvPr/>
        </p:nvPicPr>
        <p:blipFill>
          <a:blip r:embed="rId2"/>
          <a:stretch>
            <a:fillRect/>
          </a:stretch>
        </p:blipFill>
        <p:spPr>
          <a:xfrm>
            <a:off x="0" y="4559137"/>
            <a:ext cx="9144000" cy="814079"/>
          </a:xfrm>
          <a:prstGeom prst="rect">
            <a:avLst/>
          </a:prstGeom>
        </p:spPr>
      </p:pic>
      <p:pic>
        <p:nvPicPr>
          <p:cNvPr id="7" name="Picture 6"/>
          <p:cNvPicPr>
            <a:picLocks noChangeAspect="1"/>
          </p:cNvPicPr>
          <p:nvPr/>
        </p:nvPicPr>
        <p:blipFill>
          <a:blip r:embed="rId3"/>
          <a:stretch>
            <a:fillRect/>
          </a:stretch>
        </p:blipFill>
        <p:spPr>
          <a:xfrm>
            <a:off x="0" y="5529541"/>
            <a:ext cx="9144000" cy="635763"/>
          </a:xfrm>
          <a:prstGeom prst="rect">
            <a:avLst/>
          </a:prstGeom>
        </p:spPr>
      </p:pic>
      <p:sp>
        <p:nvSpPr>
          <p:cNvPr id="8" name="Content Placeholder 2"/>
          <p:cNvSpPr>
            <a:spLocks noGrp="1"/>
          </p:cNvSpPr>
          <p:nvPr>
            <p:ph idx="1"/>
          </p:nvPr>
        </p:nvSpPr>
        <p:spPr>
          <a:xfrm>
            <a:off x="228600" y="1055688"/>
            <a:ext cx="8915400" cy="5037608"/>
          </a:xfrm>
        </p:spPr>
        <p:txBody>
          <a:bodyPr/>
          <a:lstStyle/>
          <a:p>
            <a:r>
              <a:rPr lang="en-US" sz="2000" dirty="0"/>
              <a:t>Yu Cai, </a:t>
            </a:r>
            <a:r>
              <a:rPr lang="en-US" sz="2000" dirty="0" err="1"/>
              <a:t>Saugata</a:t>
            </a:r>
            <a:r>
              <a:rPr lang="en-US" sz="2000" dirty="0"/>
              <a:t> </a:t>
            </a:r>
            <a:r>
              <a:rPr lang="en-US" sz="2000" dirty="0" err="1"/>
              <a:t>Ghose</a:t>
            </a:r>
            <a:r>
              <a:rPr lang="en-US" sz="2000" dirty="0"/>
              <a:t>, </a:t>
            </a:r>
            <a:r>
              <a:rPr lang="en-US" sz="2000" dirty="0" err="1"/>
              <a:t>Yixin</a:t>
            </a:r>
            <a:r>
              <a:rPr lang="en-US" sz="2000" dirty="0"/>
              <a:t> Luo, Ken Mai, </a:t>
            </a:r>
            <a:r>
              <a:rPr lang="en-US" sz="2000" u="sng" dirty="0"/>
              <a:t>Onur Mutlu</a:t>
            </a:r>
            <a:r>
              <a:rPr lang="en-US" sz="2000" dirty="0"/>
              <a:t>, and Erich F. </a:t>
            </a:r>
            <a:r>
              <a:rPr lang="en-US" sz="2000" dirty="0" err="1"/>
              <a:t>Haratsch</a:t>
            </a:r>
            <a:r>
              <a:rPr lang="en-US" sz="2000" dirty="0"/>
              <a:t>,</a:t>
            </a:r>
            <a:br>
              <a:rPr lang="en-US" sz="2000" dirty="0"/>
            </a:br>
            <a:r>
              <a:rPr lang="en-US" sz="2000" b="1" dirty="0">
                <a:hlinkClick r:id="rId4"/>
              </a:rPr>
              <a:t>"Vulnerabilities in MLC NAND Flash Memory Programming: Experimental Analysis, Exploits, and Mitigation Techniques"</a:t>
            </a:r>
            <a:r>
              <a:rPr lang="en-US" sz="2000" dirty="0"/>
              <a:t> </a:t>
            </a:r>
            <a:br>
              <a:rPr lang="en-US" sz="2000" dirty="0"/>
            </a:br>
            <a:r>
              <a:rPr lang="en-US" sz="2000" i="1" dirty="0"/>
              <a:t>Proceedings of the </a:t>
            </a:r>
            <a:r>
              <a:rPr lang="en-US" sz="2000" i="1" dirty="0">
                <a:hlinkClick r:id="rId5"/>
              </a:rPr>
              <a:t>23rd International Symposium on High-Performance Computer Architecture</a:t>
            </a:r>
            <a:r>
              <a:rPr lang="en-US" sz="2000" i="1" dirty="0"/>
              <a:t> (</a:t>
            </a:r>
            <a:r>
              <a:rPr lang="en-US" sz="2000" b="1" i="1" dirty="0"/>
              <a:t>HPCA</a:t>
            </a:r>
            <a:r>
              <a:rPr lang="en-US" sz="2000" i="1" dirty="0"/>
              <a:t>) Industrial Session</a:t>
            </a:r>
            <a:r>
              <a:rPr lang="en-US" sz="2000" dirty="0"/>
              <a:t>, Austin, TX, USA, February 2017. </a:t>
            </a:r>
            <a:br>
              <a:rPr lang="en-US" sz="2000" dirty="0"/>
            </a:br>
            <a:r>
              <a:rPr lang="en-US" sz="2000" dirty="0"/>
              <a:t>[</a:t>
            </a:r>
            <a:r>
              <a:rPr lang="en-US" sz="2000" dirty="0">
                <a:hlinkClick r:id="rId6"/>
              </a:rPr>
              <a:t>Slides (pptx)</a:t>
            </a:r>
            <a:r>
              <a:rPr lang="en-US" sz="2000" dirty="0"/>
              <a:t> </a:t>
            </a:r>
            <a:r>
              <a:rPr lang="en-US" sz="2000" dirty="0">
                <a:hlinkClick r:id="rId7"/>
              </a:rPr>
              <a:t>(pdf)</a:t>
            </a:r>
            <a:r>
              <a:rPr lang="en-US" sz="2000" dirty="0"/>
              <a:t>] [</a:t>
            </a:r>
            <a:r>
              <a:rPr lang="en-US" sz="2000" dirty="0">
                <a:hlinkClick r:id="rId8"/>
              </a:rPr>
              <a:t>Lightning Session Slides (pptx)</a:t>
            </a:r>
            <a:r>
              <a:rPr lang="en-US" sz="2000" dirty="0"/>
              <a:t> </a:t>
            </a:r>
            <a:r>
              <a:rPr lang="en-US" sz="2000" dirty="0">
                <a:hlinkClick r:id="rId9"/>
              </a:rPr>
              <a:t>(pdf)</a:t>
            </a:r>
            <a:r>
              <a:rPr lang="en-US" sz="2000" dirty="0"/>
              <a:t>] </a:t>
            </a:r>
            <a:endParaRPr lang="en-US" dirty="0">
              <a:latin typeface="Tahoma" charset="0"/>
            </a:endParaRPr>
          </a:p>
          <a:p>
            <a:pPr lvl="1"/>
            <a:endParaRPr lang="en-US" dirty="0">
              <a:latin typeface="Tahoma" charset="0"/>
            </a:endParaRPr>
          </a:p>
          <a:p>
            <a:endParaRPr lang="en-US" dirty="0">
              <a:latin typeface="Tahoma" charset="0"/>
            </a:endParaRPr>
          </a:p>
          <a:p>
            <a:endParaRPr lang="en-US" dirty="0">
              <a:latin typeface="Tahoma" charset="0"/>
            </a:endParaRPr>
          </a:p>
        </p:txBody>
      </p:sp>
    </p:spTree>
    <p:extLst>
      <p:ext uri="{BB962C8B-B14F-4D97-AF65-F5344CB8AC3E}">
        <p14:creationId xmlns:p14="http://schemas.microsoft.com/office/powerpoint/2010/main" val="1547851445"/>
      </p:ext>
    </p:extLst>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dirty="0"/>
              <a:t>Accurate and Online Channel Modeling</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28456-B93E-5440-A8F9-7EDDF5DA4557}"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211</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
        <p:nvSpPr>
          <p:cNvPr id="8" name="Content Placeholder 2"/>
          <p:cNvSpPr>
            <a:spLocks noGrp="1"/>
          </p:cNvSpPr>
          <p:nvPr>
            <p:ph idx="1"/>
          </p:nvPr>
        </p:nvSpPr>
        <p:spPr>
          <a:xfrm>
            <a:off x="228600" y="1055688"/>
            <a:ext cx="8915400" cy="5037608"/>
          </a:xfrm>
        </p:spPr>
        <p:txBody>
          <a:bodyPr/>
          <a:lstStyle/>
          <a:p>
            <a:r>
              <a:rPr lang="en-US" sz="2000" dirty="0" err="1"/>
              <a:t>Yixin</a:t>
            </a:r>
            <a:r>
              <a:rPr lang="en-US" sz="2000" dirty="0"/>
              <a:t> Luo, </a:t>
            </a:r>
            <a:r>
              <a:rPr lang="en-US" sz="2000" dirty="0" err="1"/>
              <a:t>Saugata</a:t>
            </a:r>
            <a:r>
              <a:rPr lang="en-US" sz="2000" dirty="0"/>
              <a:t> </a:t>
            </a:r>
            <a:r>
              <a:rPr lang="en-US" sz="2000" dirty="0" err="1"/>
              <a:t>Ghose</a:t>
            </a:r>
            <a:r>
              <a:rPr lang="en-US" sz="2000" dirty="0"/>
              <a:t>, Yu Cai, Erich F. </a:t>
            </a:r>
            <a:r>
              <a:rPr lang="en-US" sz="2000" dirty="0" err="1"/>
              <a:t>Haratsch</a:t>
            </a:r>
            <a:r>
              <a:rPr lang="en-US" sz="2000" dirty="0"/>
              <a:t>, and </a:t>
            </a:r>
            <a:r>
              <a:rPr lang="en-US" sz="2000" u="sng" dirty="0"/>
              <a:t>Onur Mutlu</a:t>
            </a:r>
            <a:r>
              <a:rPr lang="en-US" sz="2000" dirty="0"/>
              <a:t>,</a:t>
            </a:r>
            <a:br>
              <a:rPr lang="en-US" sz="2000" dirty="0"/>
            </a:br>
            <a:r>
              <a:rPr lang="en-US" sz="2000" b="1" dirty="0">
                <a:hlinkClick r:id="rId2"/>
              </a:rPr>
              <a:t>"Enabling Accurate and Practical Online Flash Channel Modeling for Modern MLC NAND Flash Memory"</a:t>
            </a:r>
            <a:br>
              <a:rPr lang="en-US" sz="2000" dirty="0"/>
            </a:br>
            <a:r>
              <a:rPr lang="en-US" sz="2000" i="1" dirty="0"/>
              <a:t>to appear in </a:t>
            </a:r>
            <a:r>
              <a:rPr lang="en-US" sz="2000" i="1" dirty="0">
                <a:hlinkClick r:id="rId3"/>
              </a:rPr>
              <a:t>IEEE Journal on Selected Areas in Communications</a:t>
            </a:r>
            <a:r>
              <a:rPr lang="en-US" sz="2000" i="1" dirty="0"/>
              <a:t> (</a:t>
            </a:r>
            <a:r>
              <a:rPr lang="en-US" sz="2000" b="1" i="1" dirty="0"/>
              <a:t>JSAC</a:t>
            </a:r>
            <a:r>
              <a:rPr lang="en-US" sz="2000" i="1" dirty="0"/>
              <a:t>)</a:t>
            </a:r>
            <a:r>
              <a:rPr lang="en-US" sz="2000" dirty="0"/>
              <a:t>, 2016. </a:t>
            </a:r>
            <a:endParaRPr lang="en-US" dirty="0">
              <a:latin typeface="Tahoma" charset="0"/>
            </a:endParaRPr>
          </a:p>
          <a:p>
            <a:endParaRPr lang="en-US" dirty="0">
              <a:latin typeface="Tahoma" charset="0"/>
            </a:endParaRPr>
          </a:p>
          <a:p>
            <a:endParaRPr lang="en-US" dirty="0">
              <a:latin typeface="Tahoma" charset="0"/>
            </a:endParaRPr>
          </a:p>
        </p:txBody>
      </p:sp>
      <p:pic>
        <p:nvPicPr>
          <p:cNvPr id="3" name="Picture 2"/>
          <p:cNvPicPr>
            <a:picLocks noChangeAspect="1"/>
          </p:cNvPicPr>
          <p:nvPr/>
        </p:nvPicPr>
        <p:blipFill>
          <a:blip r:embed="rId4"/>
          <a:stretch>
            <a:fillRect/>
          </a:stretch>
        </p:blipFill>
        <p:spPr>
          <a:xfrm>
            <a:off x="292100" y="3726780"/>
            <a:ext cx="8559800" cy="2222500"/>
          </a:xfrm>
          <a:prstGeom prst="rect">
            <a:avLst/>
          </a:prstGeom>
        </p:spPr>
      </p:pic>
    </p:spTree>
    <p:extLst>
      <p:ext uri="{BB962C8B-B14F-4D97-AF65-F5344CB8AC3E}">
        <p14:creationId xmlns:p14="http://schemas.microsoft.com/office/powerpoint/2010/main" val="1897356854"/>
      </p:ext>
    </p:extLst>
  </p:cSld>
  <p:clrMapOvr>
    <a:masterClrMapping/>
  </p:clrMapOv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Title 1"/>
          <p:cNvSpPr>
            <a:spLocks noGrp="1"/>
          </p:cNvSpPr>
          <p:nvPr>
            <p:ph type="title"/>
          </p:nvPr>
        </p:nvSpPr>
        <p:spPr/>
        <p:txBody>
          <a:bodyPr/>
          <a:lstStyle/>
          <a:p>
            <a:pPr eaLnBrk="1" hangingPunct="1"/>
            <a:r>
              <a:rPr lang="en-US">
                <a:latin typeface="Garamond" charset="0"/>
              </a:rPr>
              <a:t>Agenda</a:t>
            </a:r>
          </a:p>
        </p:txBody>
      </p:sp>
      <p:sp>
        <p:nvSpPr>
          <p:cNvPr id="267266" name="Content Placeholder 2"/>
          <p:cNvSpPr>
            <a:spLocks noGrp="1"/>
          </p:cNvSpPr>
          <p:nvPr>
            <p:ph idx="1"/>
          </p:nvPr>
        </p:nvSpPr>
        <p:spPr>
          <a:xfrm>
            <a:off x="228600" y="1096963"/>
            <a:ext cx="8793163" cy="4876800"/>
          </a:xfrm>
        </p:spPr>
        <p:txBody>
          <a:bodyPr/>
          <a:lstStyle/>
          <a:p>
            <a:pPr eaLnBrk="1" hangingPunct="1"/>
            <a:r>
              <a:rPr lang="en-US" dirty="0">
                <a:latin typeface="Tahoma" charset="0"/>
              </a:rPr>
              <a:t>Background, Motivation and Approach</a:t>
            </a:r>
          </a:p>
          <a:p>
            <a:pPr eaLnBrk="1" hangingPunct="1"/>
            <a:r>
              <a:rPr lang="en-US" dirty="0">
                <a:solidFill>
                  <a:srgbClr val="000000"/>
                </a:solidFill>
                <a:latin typeface="Tahoma" charset="0"/>
              </a:rPr>
              <a:t>Experimental Characterization Methodology</a:t>
            </a:r>
          </a:p>
          <a:p>
            <a:pPr eaLnBrk="1" hangingPunct="1"/>
            <a:r>
              <a:rPr lang="en-US" dirty="0">
                <a:solidFill>
                  <a:srgbClr val="0000FF"/>
                </a:solidFill>
                <a:latin typeface="Tahoma" charset="0"/>
              </a:rPr>
              <a:t>Error Analysis and Management </a:t>
            </a:r>
          </a:p>
          <a:p>
            <a:pPr lvl="1" eaLnBrk="1" hangingPunct="1"/>
            <a:r>
              <a:rPr lang="en-US" dirty="0">
                <a:solidFill>
                  <a:srgbClr val="000000"/>
                </a:solidFill>
                <a:latin typeface="Tahoma" charset="0"/>
                <a:cs typeface="ＭＳ Ｐゴシック" charset="0"/>
              </a:rPr>
              <a:t>Main Characterization Results</a:t>
            </a:r>
          </a:p>
          <a:p>
            <a:pPr lvl="1" eaLnBrk="1" hangingPunct="1"/>
            <a:r>
              <a:rPr lang="en-US" dirty="0">
                <a:latin typeface="Tahoma" charset="0"/>
                <a:cs typeface="ＭＳ Ｐゴシック" charset="0"/>
              </a:rPr>
              <a:t>Retention-Aware Error Management</a:t>
            </a:r>
          </a:p>
          <a:p>
            <a:pPr lvl="1" eaLnBrk="1" hangingPunct="1"/>
            <a:r>
              <a:rPr lang="en-US" dirty="0">
                <a:latin typeface="Tahoma" charset="0"/>
                <a:cs typeface="ＭＳ Ｐゴシック" charset="0"/>
              </a:rPr>
              <a:t>Threshold Voltage and Program Interference Analysis</a:t>
            </a:r>
          </a:p>
          <a:p>
            <a:pPr lvl="1" eaLnBrk="1" hangingPunct="1"/>
            <a:r>
              <a:rPr lang="en-US" dirty="0">
                <a:latin typeface="Tahoma" charset="0"/>
                <a:cs typeface="ＭＳ Ｐゴシック" charset="0"/>
              </a:rPr>
              <a:t>Read Reference Voltage Prediction</a:t>
            </a:r>
          </a:p>
          <a:p>
            <a:pPr lvl="1" eaLnBrk="1" hangingPunct="1"/>
            <a:r>
              <a:rPr lang="en-US" dirty="0">
                <a:latin typeface="Tahoma" charset="0"/>
                <a:cs typeface="ＭＳ Ｐゴシック" charset="0"/>
              </a:rPr>
              <a:t>Neighbor-Assisted Error Correction</a:t>
            </a:r>
          </a:p>
          <a:p>
            <a:pPr lvl="1" eaLnBrk="1" hangingPunct="1"/>
            <a:r>
              <a:rPr lang="en-US" dirty="0">
                <a:latin typeface="Tahoma" charset="0"/>
                <a:cs typeface="ＭＳ Ｐゴシック" charset="0"/>
              </a:rPr>
              <a:t>Read Disturb Error Handling</a:t>
            </a:r>
          </a:p>
          <a:p>
            <a:pPr lvl="1" eaLnBrk="1" hangingPunct="1"/>
            <a:r>
              <a:rPr lang="en-US" dirty="0">
                <a:latin typeface="Tahoma" charset="0"/>
                <a:cs typeface="ＭＳ Ｐゴシック" charset="0"/>
              </a:rPr>
              <a:t>Retention Error Handling</a:t>
            </a:r>
          </a:p>
          <a:p>
            <a:pPr lvl="1" eaLnBrk="1" hangingPunct="1"/>
            <a:r>
              <a:rPr lang="en-US" dirty="0">
                <a:latin typeface="Tahoma" charset="0"/>
                <a:cs typeface="ＭＳ Ｐゴシック" charset="0"/>
              </a:rPr>
              <a:t>Large Scale Field Analysis</a:t>
            </a:r>
          </a:p>
          <a:p>
            <a:pPr lvl="1" eaLnBrk="1" hangingPunct="1"/>
            <a:r>
              <a:rPr lang="en-US" dirty="0">
                <a:solidFill>
                  <a:srgbClr val="0432FF"/>
                </a:solidFill>
                <a:latin typeface="Tahoma" charset="0"/>
                <a:cs typeface="ＭＳ Ｐゴシック" charset="0"/>
              </a:rPr>
              <a:t>3D NAND Flash Memory Reliability</a:t>
            </a:r>
          </a:p>
          <a:p>
            <a:pPr eaLnBrk="1" hangingPunct="1"/>
            <a:r>
              <a:rPr lang="en-US" dirty="0">
                <a:latin typeface="Tahoma" charset="0"/>
              </a:rPr>
              <a:t>Summary</a:t>
            </a:r>
          </a:p>
          <a:p>
            <a:pPr eaLnBrk="1" hangingPunct="1"/>
            <a:endParaRPr lang="en-US" dirty="0">
              <a:latin typeface="Tahoma" charset="0"/>
            </a:endParaRPr>
          </a:p>
          <a:p>
            <a:pPr eaLnBrk="1" hangingPunct="1"/>
            <a:endParaRPr lang="en-US" dirty="0">
              <a:latin typeface="Tahoma" charset="0"/>
            </a:endParaRPr>
          </a:p>
        </p:txBody>
      </p:sp>
      <p:sp>
        <p:nvSpPr>
          <p:cNvPr id="267267"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63C5170-C67C-B740-8150-F040018B9562}"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212</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949699430"/>
      </p:ext>
    </p:extLst>
  </p:cSld>
  <p:clrMapOvr>
    <a:masterClrMapping/>
  </p:clrMapOvr>
  <p:transition/>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3D NAND Flash Memory</a:t>
            </a:r>
          </a:p>
        </p:txBody>
      </p:sp>
      <p:sp>
        <p:nvSpPr>
          <p:cNvPr id="3" name="Subtitle 2"/>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0CAD05-5F98-C240-A41D-E171A6304933}" type="slidenum">
              <a:rPr kumimoji="0" lang="en-US" sz="12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213</a:t>
            </a:fld>
            <a:endParaRPr kumimoji="0" lang="en-US" sz="12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Tree>
    <p:extLst>
      <p:ext uri="{BB962C8B-B14F-4D97-AF65-F5344CB8AC3E}">
        <p14:creationId xmlns:p14="http://schemas.microsoft.com/office/powerpoint/2010/main" val="19426179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092CD-381C-7C45-9785-4A855047A957}"/>
              </a:ext>
            </a:extLst>
          </p:cNvPr>
          <p:cNvSpPr>
            <a:spLocks noGrp="1"/>
          </p:cNvSpPr>
          <p:nvPr>
            <p:ph type="title"/>
          </p:nvPr>
        </p:nvSpPr>
        <p:spPr/>
        <p:txBody>
          <a:bodyPr/>
          <a:lstStyle/>
          <a:p>
            <a:r>
              <a:rPr lang="en-US" dirty="0"/>
              <a:t>3D NAND Flash Reliability I </a:t>
            </a:r>
            <a:r>
              <a:rPr lang="en-US" sz="3200" b="1" dirty="0">
                <a:solidFill>
                  <a:srgbClr val="006633"/>
                </a:solidFill>
                <a:latin typeface="Garamond" charset="0"/>
                <a:ea typeface="ＭＳ Ｐゴシック" pitchFamily="-105" charset="-128"/>
                <a:cs typeface="ＭＳ Ｐゴシック" pitchFamily="-105" charset="-128"/>
              </a:rPr>
              <a:t>[HPCA’18]</a:t>
            </a:r>
            <a:r>
              <a:rPr lang="en-US" dirty="0"/>
              <a:t> </a:t>
            </a:r>
          </a:p>
        </p:txBody>
      </p:sp>
      <p:sp>
        <p:nvSpPr>
          <p:cNvPr id="3" name="Content Placeholder 2">
            <a:extLst>
              <a:ext uri="{FF2B5EF4-FFF2-40B4-BE49-F238E27FC236}">
                <a16:creationId xmlns:a16="http://schemas.microsoft.com/office/drawing/2014/main" id="{B3C132E5-3F90-7947-BD1B-0E3FAA005A5C}"/>
              </a:ext>
            </a:extLst>
          </p:cNvPr>
          <p:cNvSpPr>
            <a:spLocks noGrp="1"/>
          </p:cNvSpPr>
          <p:nvPr>
            <p:ph idx="1"/>
          </p:nvPr>
        </p:nvSpPr>
        <p:spPr/>
        <p:txBody>
          <a:bodyPr/>
          <a:lstStyle/>
          <a:p>
            <a:r>
              <a:rPr lang="en-US" sz="2000" dirty="0"/>
              <a:t>Yixin Luo, Saugata Ghose, Yu Cai, Erich F. </a:t>
            </a:r>
            <a:r>
              <a:rPr lang="en-US" sz="2000" dirty="0" err="1"/>
              <a:t>Haratsch</a:t>
            </a:r>
            <a:r>
              <a:rPr lang="en-US" sz="2000" dirty="0"/>
              <a:t>, and Onur Mutlu,</a:t>
            </a:r>
            <a:br>
              <a:rPr lang="en-US" sz="2000" dirty="0"/>
            </a:br>
            <a:r>
              <a:rPr lang="en-US" sz="2000" b="1" dirty="0">
                <a:hlinkClick r:id="rId2"/>
              </a:rPr>
              <a:t>"HeatWatch: Improving 3D NAND Flash Memory Device Reliability by Exploiting Self-Recovery and Temperature-Awareness"</a:t>
            </a:r>
            <a:r>
              <a:rPr lang="en-US" sz="2000" dirty="0"/>
              <a:t> </a:t>
            </a:r>
            <a:br>
              <a:rPr lang="en-US" sz="2000" dirty="0"/>
            </a:br>
            <a:r>
              <a:rPr lang="en-US" sz="2000" i="1" dirty="0"/>
              <a:t>Proceedings of the </a:t>
            </a:r>
            <a:r>
              <a:rPr lang="en-US" sz="2000" i="1" dirty="0">
                <a:hlinkClick r:id="rId3"/>
              </a:rPr>
              <a:t>24th International Symposium on High-Performance Computer Architecture</a:t>
            </a:r>
            <a:r>
              <a:rPr lang="en-US" sz="2000" i="1" dirty="0"/>
              <a:t> (</a:t>
            </a:r>
            <a:r>
              <a:rPr lang="en-US" sz="2000" b="1" i="1" dirty="0"/>
              <a:t>HPCA</a:t>
            </a:r>
            <a:r>
              <a:rPr lang="en-US" sz="2000" i="1" dirty="0"/>
              <a:t>)</a:t>
            </a:r>
            <a:r>
              <a:rPr lang="en-US" sz="2000" dirty="0"/>
              <a:t>, Vienna, Austria, February 2018. </a:t>
            </a:r>
            <a:br>
              <a:rPr lang="en-US" sz="2000" dirty="0"/>
            </a:br>
            <a:r>
              <a:rPr lang="en-US" sz="2000" dirty="0"/>
              <a:t>[</a:t>
            </a:r>
            <a:r>
              <a:rPr lang="en-US" sz="2000" dirty="0">
                <a:hlinkClick r:id="rId4"/>
              </a:rPr>
              <a:t>Lightning Talk Video</a:t>
            </a:r>
            <a:r>
              <a:rPr lang="en-US" sz="2000" dirty="0"/>
              <a:t>] </a:t>
            </a:r>
            <a:br>
              <a:rPr lang="en-US" sz="2000" dirty="0"/>
            </a:br>
            <a:r>
              <a:rPr lang="en-US" sz="2000" dirty="0"/>
              <a:t>[</a:t>
            </a:r>
            <a:r>
              <a:rPr lang="en-US" sz="2000" dirty="0">
                <a:hlinkClick r:id="rId5"/>
              </a:rPr>
              <a:t>Slides (pptx)</a:t>
            </a:r>
            <a:r>
              <a:rPr lang="en-US" sz="2000" dirty="0"/>
              <a:t> </a:t>
            </a:r>
            <a:r>
              <a:rPr lang="en-US" sz="2000" dirty="0">
                <a:hlinkClick r:id="rId6"/>
              </a:rPr>
              <a:t>(pdf)</a:t>
            </a:r>
            <a:r>
              <a:rPr lang="en-US" sz="2000" dirty="0"/>
              <a:t>] [</a:t>
            </a:r>
            <a:r>
              <a:rPr lang="en-US" sz="2000" dirty="0">
                <a:hlinkClick r:id="rId7"/>
              </a:rPr>
              <a:t>Lightning Session Slides (pptx)</a:t>
            </a:r>
            <a:r>
              <a:rPr lang="en-US" sz="2000" dirty="0"/>
              <a:t> </a:t>
            </a:r>
            <a:r>
              <a:rPr lang="en-US" sz="2000" dirty="0">
                <a:hlinkClick r:id="rId8"/>
              </a:rPr>
              <a:t>(pdf)</a:t>
            </a:r>
            <a:r>
              <a:rPr lang="en-US" sz="2000" dirty="0"/>
              <a:t>]</a:t>
            </a:r>
          </a:p>
          <a:p>
            <a:pPr marL="0" indent="0">
              <a:buNone/>
            </a:pPr>
            <a:endParaRPr lang="en-US" dirty="0"/>
          </a:p>
        </p:txBody>
      </p:sp>
      <p:sp>
        <p:nvSpPr>
          <p:cNvPr id="4" name="Slide Number Placeholder 3">
            <a:extLst>
              <a:ext uri="{FF2B5EF4-FFF2-40B4-BE49-F238E27FC236}">
                <a16:creationId xmlns:a16="http://schemas.microsoft.com/office/drawing/2014/main" id="{3950B8C8-DAF4-6549-8895-6579AD5382E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574D81-B5DE-384D-B24B-566C679AE608}"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rPr>
              <a:pPr marL="0" marR="0" lvl="0" indent="0" algn="r" defTabSz="914400" rtl="0" eaLnBrk="1" fontAlgn="auto" latinLnBrk="0" hangingPunct="1">
                <a:lnSpc>
                  <a:spcPct val="100000"/>
                </a:lnSpc>
                <a:spcBef>
                  <a:spcPts val="0"/>
                </a:spcBef>
                <a:spcAft>
                  <a:spcPts val="0"/>
                </a:spcAft>
                <a:buClrTx/>
                <a:buSzTx/>
                <a:buFontTx/>
                <a:buNone/>
                <a:tabLst/>
                <a:defRPr/>
              </a:pPr>
              <a:t>214</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endParaRPr>
          </a:p>
        </p:txBody>
      </p:sp>
      <p:pic>
        <p:nvPicPr>
          <p:cNvPr id="5" name="Picture 4">
            <a:extLst>
              <a:ext uri="{FF2B5EF4-FFF2-40B4-BE49-F238E27FC236}">
                <a16:creationId xmlns:a16="http://schemas.microsoft.com/office/drawing/2014/main" id="{D4CC2D85-85E9-C443-AED0-5ED880D0C28D}"/>
              </a:ext>
            </a:extLst>
          </p:cNvPr>
          <p:cNvPicPr>
            <a:picLocks noChangeAspect="1"/>
          </p:cNvPicPr>
          <p:nvPr/>
        </p:nvPicPr>
        <p:blipFill>
          <a:blip r:embed="rId9"/>
          <a:stretch>
            <a:fillRect/>
          </a:stretch>
        </p:blipFill>
        <p:spPr>
          <a:xfrm>
            <a:off x="0" y="4346293"/>
            <a:ext cx="9144000" cy="1674995"/>
          </a:xfrm>
          <a:prstGeom prst="rect">
            <a:avLst/>
          </a:prstGeom>
        </p:spPr>
      </p:pic>
    </p:spTree>
    <p:extLst>
      <p:ext uri="{BB962C8B-B14F-4D97-AF65-F5344CB8AC3E}">
        <p14:creationId xmlns:p14="http://schemas.microsoft.com/office/powerpoint/2010/main" val="1447817764"/>
      </p:ext>
    </p:extLst>
  </p:cSld>
  <p:clrMapOvr>
    <a:masterClrMapping/>
  </p:clrMapOv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092CD-381C-7C45-9785-4A855047A957}"/>
              </a:ext>
            </a:extLst>
          </p:cNvPr>
          <p:cNvSpPr>
            <a:spLocks noGrp="1"/>
          </p:cNvSpPr>
          <p:nvPr>
            <p:ph type="title"/>
          </p:nvPr>
        </p:nvSpPr>
        <p:spPr>
          <a:xfrm>
            <a:off x="228600" y="152400"/>
            <a:ext cx="8915400" cy="1066800"/>
          </a:xfrm>
        </p:spPr>
        <p:txBody>
          <a:bodyPr/>
          <a:lstStyle/>
          <a:p>
            <a:r>
              <a:rPr lang="en-US" dirty="0"/>
              <a:t>3D NAND Flash Reliability II</a:t>
            </a:r>
            <a:r>
              <a:rPr lang="en-US" sz="2400" dirty="0"/>
              <a:t> </a:t>
            </a:r>
            <a:r>
              <a:rPr lang="en-US" sz="2400" b="1" dirty="0">
                <a:solidFill>
                  <a:srgbClr val="006633"/>
                </a:solidFill>
                <a:latin typeface="Garamond" charset="0"/>
                <a:ea typeface="ＭＳ Ｐゴシック" pitchFamily="-105" charset="-128"/>
                <a:cs typeface="ＭＳ Ｐゴシック" pitchFamily="-105" charset="-128"/>
              </a:rPr>
              <a:t>[SIGMETRICS’18]</a:t>
            </a:r>
            <a:r>
              <a:rPr lang="en-US" sz="2400" dirty="0"/>
              <a:t> </a:t>
            </a:r>
          </a:p>
        </p:txBody>
      </p:sp>
      <p:sp>
        <p:nvSpPr>
          <p:cNvPr id="3" name="Content Placeholder 2">
            <a:extLst>
              <a:ext uri="{FF2B5EF4-FFF2-40B4-BE49-F238E27FC236}">
                <a16:creationId xmlns:a16="http://schemas.microsoft.com/office/drawing/2014/main" id="{B3C132E5-3F90-7947-BD1B-0E3FAA005A5C}"/>
              </a:ext>
            </a:extLst>
          </p:cNvPr>
          <p:cNvSpPr>
            <a:spLocks noGrp="1"/>
          </p:cNvSpPr>
          <p:nvPr>
            <p:ph idx="1"/>
          </p:nvPr>
        </p:nvSpPr>
        <p:spPr/>
        <p:txBody>
          <a:bodyPr/>
          <a:lstStyle/>
          <a:p>
            <a:r>
              <a:rPr lang="en-US" sz="2000" dirty="0"/>
              <a:t>Yixin Luo, Saugata Ghose, Yu Cai, Erich F. </a:t>
            </a:r>
            <a:r>
              <a:rPr lang="en-US" sz="2000" dirty="0" err="1"/>
              <a:t>Haratsch</a:t>
            </a:r>
            <a:r>
              <a:rPr lang="en-US" sz="2000" dirty="0"/>
              <a:t>, and Onur Mutlu,</a:t>
            </a:r>
            <a:br>
              <a:rPr lang="en-US" sz="2000" dirty="0"/>
            </a:br>
            <a:r>
              <a:rPr lang="en-US" sz="2000" b="1" dirty="0"/>
              <a:t>"Improving 3D NAND Flash Memory Lifetime by Tolerating Early Retention Loss and Process Variation"</a:t>
            </a:r>
            <a:r>
              <a:rPr lang="en-US" sz="2000" dirty="0"/>
              <a:t> </a:t>
            </a:r>
            <a:br>
              <a:rPr lang="en-US" sz="2000" dirty="0"/>
            </a:br>
            <a:r>
              <a:rPr lang="en-US" sz="2000" i="1" dirty="0"/>
              <a:t>Proceedings of the </a:t>
            </a:r>
            <a:r>
              <a:rPr lang="en-US" sz="2000" i="1" dirty="0">
                <a:hlinkClick r:id="rId2"/>
              </a:rPr>
              <a:t>ACM International Conference on Measurement and Modeling of Computer Systems</a:t>
            </a:r>
            <a:r>
              <a:rPr lang="en-US" sz="2000" i="1" dirty="0"/>
              <a:t> (</a:t>
            </a:r>
            <a:r>
              <a:rPr lang="en-US" sz="2000" b="1" i="1" dirty="0"/>
              <a:t>SIGMETRICS</a:t>
            </a:r>
            <a:r>
              <a:rPr lang="en-US" sz="2000" i="1" dirty="0"/>
              <a:t>)</a:t>
            </a:r>
            <a:r>
              <a:rPr lang="en-US" sz="2000" dirty="0"/>
              <a:t>, Irvine, CA, USA, June 2018. </a:t>
            </a:r>
            <a:br>
              <a:rPr lang="en-US" sz="2000" dirty="0"/>
            </a:br>
            <a:r>
              <a:rPr lang="en-US" sz="2000" dirty="0"/>
              <a:t>[</a:t>
            </a:r>
            <a:r>
              <a:rPr lang="en-US" sz="2000" dirty="0">
                <a:hlinkClick r:id="rId3"/>
              </a:rPr>
              <a:t>Abstract</a:t>
            </a:r>
            <a:r>
              <a:rPr lang="en-US" sz="2000" dirty="0"/>
              <a:t>]</a:t>
            </a:r>
          </a:p>
          <a:p>
            <a:pPr marL="0" indent="0">
              <a:buNone/>
            </a:pPr>
            <a:br>
              <a:rPr lang="en-US" sz="2000" dirty="0"/>
            </a:br>
            <a:endParaRPr lang="en-US" dirty="0"/>
          </a:p>
        </p:txBody>
      </p:sp>
      <p:sp>
        <p:nvSpPr>
          <p:cNvPr id="4" name="Slide Number Placeholder 3">
            <a:extLst>
              <a:ext uri="{FF2B5EF4-FFF2-40B4-BE49-F238E27FC236}">
                <a16:creationId xmlns:a16="http://schemas.microsoft.com/office/drawing/2014/main" id="{3950B8C8-DAF4-6549-8895-6579AD5382E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574D81-B5DE-384D-B24B-566C679AE608}"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rPr>
              <a:pPr marL="0" marR="0" lvl="0" indent="0" algn="r" defTabSz="914400" rtl="0" eaLnBrk="1" fontAlgn="auto" latinLnBrk="0" hangingPunct="1">
                <a:lnSpc>
                  <a:spcPct val="100000"/>
                </a:lnSpc>
                <a:spcBef>
                  <a:spcPts val="0"/>
                </a:spcBef>
                <a:spcAft>
                  <a:spcPts val="0"/>
                </a:spcAft>
                <a:buClrTx/>
                <a:buSzTx/>
                <a:buFontTx/>
                <a:buNone/>
                <a:tabLst/>
                <a:defRPr/>
              </a:pPr>
              <a:t>215</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endParaRPr>
          </a:p>
        </p:txBody>
      </p:sp>
      <p:pic>
        <p:nvPicPr>
          <p:cNvPr id="6" name="Picture 5">
            <a:extLst>
              <a:ext uri="{FF2B5EF4-FFF2-40B4-BE49-F238E27FC236}">
                <a16:creationId xmlns:a16="http://schemas.microsoft.com/office/drawing/2014/main" id="{9DE96A07-FDB9-AD4A-A94E-B3BE0AD167ED}"/>
              </a:ext>
            </a:extLst>
          </p:cNvPr>
          <p:cNvPicPr>
            <a:picLocks noChangeAspect="1"/>
          </p:cNvPicPr>
          <p:nvPr/>
        </p:nvPicPr>
        <p:blipFill>
          <a:blip r:embed="rId4"/>
          <a:stretch>
            <a:fillRect/>
          </a:stretch>
        </p:blipFill>
        <p:spPr>
          <a:xfrm>
            <a:off x="0" y="4062093"/>
            <a:ext cx="9144000" cy="1743171"/>
          </a:xfrm>
          <a:prstGeom prst="rect">
            <a:avLst/>
          </a:prstGeom>
        </p:spPr>
      </p:pic>
    </p:spTree>
    <p:extLst>
      <p:ext uri="{BB962C8B-B14F-4D97-AF65-F5344CB8AC3E}">
        <p14:creationId xmlns:p14="http://schemas.microsoft.com/office/powerpoint/2010/main" val="964619847"/>
      </p:ext>
    </p:extLst>
  </p:cSld>
  <p:clrMapOvr>
    <a:masterClrMapping/>
  </p:clrMapOvr>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1411CA9-AB30-4ECB-BE47-077AB38CE1A7}"/>
              </a:ext>
            </a:extLst>
          </p:cNvPr>
          <p:cNvSpPr>
            <a:spLocks noGrp="1"/>
          </p:cNvSpPr>
          <p:nvPr>
            <p:ph type="title"/>
          </p:nvPr>
        </p:nvSpPr>
        <p:spPr/>
        <p:txBody>
          <a:bodyPr/>
          <a:lstStyle/>
          <a:p>
            <a:r>
              <a:rPr lang="en-US" dirty="0"/>
              <a:t>NAND Flash Memory Lifetime Problem</a:t>
            </a:r>
          </a:p>
        </p:txBody>
      </p:sp>
      <p:sp>
        <p:nvSpPr>
          <p:cNvPr id="4" name="Slide Number Placeholder 3">
            <a:extLst>
              <a:ext uri="{FF2B5EF4-FFF2-40B4-BE49-F238E27FC236}">
                <a16:creationId xmlns:a16="http://schemas.microsoft.com/office/drawing/2014/main" id="{695F027C-2B4A-4A51-BDE9-64DEAD83AC30}"/>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216</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
        <p:nvSpPr>
          <p:cNvPr id="6" name="Rectangle 5">
            <a:extLst>
              <a:ext uri="{FF2B5EF4-FFF2-40B4-BE49-F238E27FC236}">
                <a16:creationId xmlns:a16="http://schemas.microsoft.com/office/drawing/2014/main" id="{002AA7FA-7C48-4E89-9BC6-E89F1A07F739}"/>
              </a:ext>
            </a:extLst>
          </p:cNvPr>
          <p:cNvSpPr/>
          <p:nvPr/>
        </p:nvSpPr>
        <p:spPr>
          <a:xfrm>
            <a:off x="2285996" y="5836786"/>
            <a:ext cx="6796356" cy="4616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ko-KR" sz="2400" b="1" i="0" u="none" strike="noStrike" kern="1200" cap="none" spc="0" normalizeH="0" baseline="0" noProof="0" dirty="0" err="1">
                <a:ln>
                  <a:noFill/>
                </a:ln>
                <a:solidFill>
                  <a:prstClr val="black">
                    <a:lumMod val="75000"/>
                    <a:lumOff val="25000"/>
                  </a:prstClr>
                </a:solidFill>
                <a:effectLst/>
                <a:uLnTx/>
                <a:uFillTx/>
                <a:latin typeface="Cambria"/>
                <a:ea typeface="Dotum" pitchFamily="34" charset="-127"/>
                <a:cs typeface="+mn-cs"/>
              </a:rPr>
              <a:t>Wearout</a:t>
            </a:r>
            <a:r>
              <a:rPr kumimoji="0" lang="en-US" altLang="ko-KR" sz="2400" b="1" i="0" u="none" strike="noStrike" kern="1200" cap="none" spc="0" normalizeH="0" baseline="0" noProof="0" dirty="0">
                <a:ln>
                  <a:noFill/>
                </a:ln>
                <a:solidFill>
                  <a:prstClr val="black">
                    <a:lumMod val="75000"/>
                    <a:lumOff val="25000"/>
                  </a:prstClr>
                </a:solidFill>
                <a:effectLst/>
                <a:uLnTx/>
                <a:uFillTx/>
                <a:latin typeface="Cambria"/>
                <a:ea typeface="Dotum" pitchFamily="34" charset="-127"/>
                <a:cs typeface="+mn-cs"/>
              </a:rPr>
              <a:t> (Program/Erase Cycles, or PEC)</a:t>
            </a:r>
            <a:endParaRPr kumimoji="0" lang="ko-KR" altLang="ko-KR" sz="2400" b="1" i="0" u="none" strike="noStrike" kern="1200" cap="none" spc="0" normalizeH="0" baseline="0" noProof="0" dirty="0">
              <a:ln>
                <a:noFill/>
              </a:ln>
              <a:solidFill>
                <a:prstClr val="black">
                  <a:lumMod val="75000"/>
                  <a:lumOff val="25000"/>
                </a:prstClr>
              </a:solidFill>
              <a:effectLst/>
              <a:uLnTx/>
              <a:uFillTx/>
              <a:latin typeface="Cambria"/>
              <a:ea typeface="Dotum" pitchFamily="34" charset="-127"/>
              <a:cs typeface="+mn-cs"/>
            </a:endParaRPr>
          </a:p>
        </p:txBody>
      </p:sp>
      <p:sp>
        <p:nvSpPr>
          <p:cNvPr id="7" name="Rectangle 6">
            <a:extLst>
              <a:ext uri="{FF2B5EF4-FFF2-40B4-BE49-F238E27FC236}">
                <a16:creationId xmlns:a16="http://schemas.microsoft.com/office/drawing/2014/main" id="{5A72489B-B01D-4053-A5BE-92FC4431EAAB}"/>
              </a:ext>
            </a:extLst>
          </p:cNvPr>
          <p:cNvSpPr/>
          <p:nvPr/>
        </p:nvSpPr>
        <p:spPr>
          <a:xfrm rot="16200000">
            <a:off x="-1994482" y="3172412"/>
            <a:ext cx="4536426" cy="4616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ko-KR" sz="2400" b="1" i="0" u="none" strike="noStrike" kern="1200" cap="none" spc="0" normalizeH="0" baseline="0" noProof="0" dirty="0">
                <a:ln>
                  <a:noFill/>
                </a:ln>
                <a:solidFill>
                  <a:prstClr val="black">
                    <a:lumMod val="75000"/>
                    <a:lumOff val="25000"/>
                  </a:prstClr>
                </a:solidFill>
                <a:effectLst/>
                <a:uLnTx/>
                <a:uFillTx/>
                <a:latin typeface="Cambria"/>
                <a:ea typeface="Dotum" pitchFamily="34" charset="-127"/>
                <a:cs typeface="+mn-cs"/>
              </a:rPr>
              <a:t>Raw Bit Error Rate (RBER)</a:t>
            </a:r>
            <a:endParaRPr kumimoji="0" lang="ko-KR" altLang="ko-KR" sz="2400" b="1" i="0" u="none" strike="noStrike" kern="1200" cap="none" spc="0" normalizeH="0" baseline="0" noProof="0" dirty="0">
              <a:ln>
                <a:noFill/>
              </a:ln>
              <a:solidFill>
                <a:prstClr val="black">
                  <a:lumMod val="75000"/>
                  <a:lumOff val="25000"/>
                </a:prstClr>
              </a:solidFill>
              <a:effectLst/>
              <a:uLnTx/>
              <a:uFillTx/>
              <a:latin typeface="Cambria"/>
              <a:ea typeface="Dotum" pitchFamily="34" charset="-127"/>
              <a:cs typeface="+mn-cs"/>
            </a:endParaRPr>
          </a:p>
        </p:txBody>
      </p:sp>
      <p:cxnSp>
        <p:nvCxnSpPr>
          <p:cNvPr id="8" name="Straight Arrow Connector 7">
            <a:extLst>
              <a:ext uri="{FF2B5EF4-FFF2-40B4-BE49-F238E27FC236}">
                <a16:creationId xmlns:a16="http://schemas.microsoft.com/office/drawing/2014/main" id="{722BD108-D74A-4BD6-9E84-F79B7933146E}"/>
              </a:ext>
            </a:extLst>
          </p:cNvPr>
          <p:cNvCxnSpPr/>
          <p:nvPr/>
        </p:nvCxnSpPr>
        <p:spPr>
          <a:xfrm flipV="1">
            <a:off x="537349" y="1186543"/>
            <a:ext cx="0" cy="4634474"/>
          </a:xfrm>
          <a:prstGeom prst="straightConnector1">
            <a:avLst/>
          </a:prstGeom>
          <a:ln w="635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9B255093-31AB-4A8A-AB3D-B7721DBFE71B}"/>
              </a:ext>
            </a:extLst>
          </p:cNvPr>
          <p:cNvCxnSpPr/>
          <p:nvPr/>
        </p:nvCxnSpPr>
        <p:spPr>
          <a:xfrm>
            <a:off x="503270" y="5821017"/>
            <a:ext cx="8534400" cy="0"/>
          </a:xfrm>
          <a:prstGeom prst="straightConnector1">
            <a:avLst/>
          </a:prstGeom>
          <a:ln w="635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2560E04-7FE4-4A1C-AD93-F72173D76BCB}"/>
              </a:ext>
            </a:extLst>
          </p:cNvPr>
          <p:cNvCxnSpPr>
            <a:cxnSpLocks/>
          </p:cNvCxnSpPr>
          <p:nvPr/>
        </p:nvCxnSpPr>
        <p:spPr>
          <a:xfrm flipV="1">
            <a:off x="537347" y="2925246"/>
            <a:ext cx="8492034" cy="2895900"/>
          </a:xfrm>
          <a:prstGeom prst="straightConnector1">
            <a:avLst/>
          </a:prstGeom>
          <a:ln w="63500">
            <a:solidFill>
              <a:schemeClr val="accent1"/>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8996619-AA19-420F-8CD5-6F73C4EDAE30}"/>
              </a:ext>
            </a:extLst>
          </p:cNvPr>
          <p:cNvSpPr txBox="1"/>
          <p:nvPr/>
        </p:nvSpPr>
        <p:spPr>
          <a:xfrm rot="20465167">
            <a:off x="7957665" y="2635732"/>
            <a:ext cx="100860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Gen N</a:t>
            </a:r>
          </a:p>
        </p:txBody>
      </p:sp>
      <p:grpSp>
        <p:nvGrpSpPr>
          <p:cNvPr id="12" name="Group 11">
            <a:extLst>
              <a:ext uri="{FF2B5EF4-FFF2-40B4-BE49-F238E27FC236}">
                <a16:creationId xmlns:a16="http://schemas.microsoft.com/office/drawing/2014/main" id="{7E075AC2-F4EB-4CE1-AA6E-8FD950903AC8}"/>
              </a:ext>
            </a:extLst>
          </p:cNvPr>
          <p:cNvGrpSpPr/>
          <p:nvPr/>
        </p:nvGrpSpPr>
        <p:grpSpPr>
          <a:xfrm>
            <a:off x="6364139" y="2876064"/>
            <a:ext cx="2665242" cy="461665"/>
            <a:chOff x="6470469" y="2876064"/>
            <a:chExt cx="2665242" cy="461665"/>
          </a:xfrm>
        </p:grpSpPr>
        <p:cxnSp>
          <p:nvCxnSpPr>
            <p:cNvPr id="13" name="Straight Arrow Connector 12">
              <a:extLst>
                <a:ext uri="{FF2B5EF4-FFF2-40B4-BE49-F238E27FC236}">
                  <a16:creationId xmlns:a16="http://schemas.microsoft.com/office/drawing/2014/main" id="{94396FD5-E4A6-45A4-BAE9-47601DB2F628}"/>
                </a:ext>
              </a:extLst>
            </p:cNvPr>
            <p:cNvCxnSpPr>
              <a:cxnSpLocks/>
            </p:cNvCxnSpPr>
            <p:nvPr/>
          </p:nvCxnSpPr>
          <p:spPr>
            <a:xfrm>
              <a:off x="6470469" y="3337729"/>
              <a:ext cx="2665242" cy="0"/>
            </a:xfrm>
            <a:prstGeom prst="straightConnector1">
              <a:avLst/>
            </a:prstGeom>
            <a:ln w="63500">
              <a:solidFill>
                <a:schemeClr val="accent1"/>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2D49B1C1-BADE-471D-A45B-2A26310A528D}"/>
                </a:ext>
              </a:extLst>
            </p:cNvPr>
            <p:cNvSpPr txBox="1"/>
            <p:nvPr/>
          </p:nvSpPr>
          <p:spPr>
            <a:xfrm>
              <a:off x="6470469" y="2876064"/>
              <a:ext cx="152368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ECC Limit</a:t>
              </a:r>
            </a:p>
          </p:txBody>
        </p:sp>
      </p:grpSp>
      <p:grpSp>
        <p:nvGrpSpPr>
          <p:cNvPr id="15" name="Group 14">
            <a:extLst>
              <a:ext uri="{FF2B5EF4-FFF2-40B4-BE49-F238E27FC236}">
                <a16:creationId xmlns:a16="http://schemas.microsoft.com/office/drawing/2014/main" id="{0D9D8805-78A9-43F5-A085-7FDFE2738CBE}"/>
              </a:ext>
            </a:extLst>
          </p:cNvPr>
          <p:cNvGrpSpPr/>
          <p:nvPr/>
        </p:nvGrpSpPr>
        <p:grpSpPr>
          <a:xfrm>
            <a:off x="7435480" y="3337729"/>
            <a:ext cx="461665" cy="2482289"/>
            <a:chOff x="7541810" y="3337729"/>
            <a:chExt cx="461665" cy="2482289"/>
          </a:xfrm>
        </p:grpSpPr>
        <p:cxnSp>
          <p:nvCxnSpPr>
            <p:cNvPr id="16" name="Straight Arrow Connector 15">
              <a:extLst>
                <a:ext uri="{FF2B5EF4-FFF2-40B4-BE49-F238E27FC236}">
                  <a16:creationId xmlns:a16="http://schemas.microsoft.com/office/drawing/2014/main" id="{B2DEF5AA-AFA3-4C1F-8E15-472C7607DF24}"/>
                </a:ext>
              </a:extLst>
            </p:cNvPr>
            <p:cNvCxnSpPr>
              <a:cxnSpLocks/>
            </p:cNvCxnSpPr>
            <p:nvPr/>
          </p:nvCxnSpPr>
          <p:spPr>
            <a:xfrm flipV="1">
              <a:off x="8003475" y="3337729"/>
              <a:ext cx="0" cy="2482289"/>
            </a:xfrm>
            <a:prstGeom prst="straightConnector1">
              <a:avLst/>
            </a:prstGeom>
            <a:ln w="63500">
              <a:solidFill>
                <a:schemeClr val="accent1"/>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7A6BB81-3D69-44FE-BC2D-89D84A6B060A}"/>
                </a:ext>
              </a:extLst>
            </p:cNvPr>
            <p:cNvSpPr txBox="1"/>
            <p:nvPr/>
          </p:nvSpPr>
          <p:spPr>
            <a:xfrm rot="16200000">
              <a:off x="7092008" y="4442833"/>
              <a:ext cx="1361270"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Lifetime</a:t>
              </a:r>
            </a:p>
          </p:txBody>
        </p:sp>
      </p:grpSp>
      <p:grpSp>
        <p:nvGrpSpPr>
          <p:cNvPr id="18" name="Group 17">
            <a:extLst>
              <a:ext uri="{FF2B5EF4-FFF2-40B4-BE49-F238E27FC236}">
                <a16:creationId xmlns:a16="http://schemas.microsoft.com/office/drawing/2014/main" id="{F2C3D911-09C8-4BCC-B6C1-0B6E93C46618}"/>
              </a:ext>
            </a:extLst>
          </p:cNvPr>
          <p:cNvGrpSpPr/>
          <p:nvPr/>
        </p:nvGrpSpPr>
        <p:grpSpPr>
          <a:xfrm>
            <a:off x="2104892" y="2362888"/>
            <a:ext cx="2665242" cy="461665"/>
            <a:chOff x="2211222" y="2362888"/>
            <a:chExt cx="2665242" cy="461665"/>
          </a:xfrm>
        </p:grpSpPr>
        <p:cxnSp>
          <p:nvCxnSpPr>
            <p:cNvPr id="19" name="Straight Arrow Connector 18">
              <a:extLst>
                <a:ext uri="{FF2B5EF4-FFF2-40B4-BE49-F238E27FC236}">
                  <a16:creationId xmlns:a16="http://schemas.microsoft.com/office/drawing/2014/main" id="{17E6CCF6-BCC0-449F-85C7-602AB0FC0D97}"/>
                </a:ext>
              </a:extLst>
            </p:cNvPr>
            <p:cNvCxnSpPr>
              <a:cxnSpLocks/>
            </p:cNvCxnSpPr>
            <p:nvPr/>
          </p:nvCxnSpPr>
          <p:spPr>
            <a:xfrm>
              <a:off x="2211222" y="2824553"/>
              <a:ext cx="2665242" cy="0"/>
            </a:xfrm>
            <a:prstGeom prst="straightConnector1">
              <a:avLst/>
            </a:prstGeom>
            <a:ln w="63500">
              <a:solidFill>
                <a:schemeClr val="accent2"/>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43669496-6E5E-446F-824E-1DF9D93CCD76}"/>
                </a:ext>
              </a:extLst>
            </p:cNvPr>
            <p:cNvSpPr txBox="1"/>
            <p:nvPr/>
          </p:nvSpPr>
          <p:spPr>
            <a:xfrm>
              <a:off x="2716320" y="2362888"/>
              <a:ext cx="152368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ECC Limit</a:t>
              </a:r>
            </a:p>
          </p:txBody>
        </p:sp>
      </p:grpSp>
      <p:grpSp>
        <p:nvGrpSpPr>
          <p:cNvPr id="21" name="Group 20">
            <a:extLst>
              <a:ext uri="{FF2B5EF4-FFF2-40B4-BE49-F238E27FC236}">
                <a16:creationId xmlns:a16="http://schemas.microsoft.com/office/drawing/2014/main" id="{C7DDED23-7727-4DBA-BAAE-D58566947F19}"/>
              </a:ext>
            </a:extLst>
          </p:cNvPr>
          <p:cNvGrpSpPr/>
          <p:nvPr/>
        </p:nvGrpSpPr>
        <p:grpSpPr>
          <a:xfrm>
            <a:off x="3673043" y="2824554"/>
            <a:ext cx="469953" cy="3012232"/>
            <a:chOff x="3779373" y="2824554"/>
            <a:chExt cx="469953" cy="3012232"/>
          </a:xfrm>
        </p:grpSpPr>
        <p:cxnSp>
          <p:nvCxnSpPr>
            <p:cNvPr id="22" name="Straight Arrow Connector 21">
              <a:extLst>
                <a:ext uri="{FF2B5EF4-FFF2-40B4-BE49-F238E27FC236}">
                  <a16:creationId xmlns:a16="http://schemas.microsoft.com/office/drawing/2014/main" id="{40BB01D4-9326-4430-AE03-F7D1816AD531}"/>
                </a:ext>
              </a:extLst>
            </p:cNvPr>
            <p:cNvCxnSpPr>
              <a:cxnSpLocks/>
            </p:cNvCxnSpPr>
            <p:nvPr/>
          </p:nvCxnSpPr>
          <p:spPr>
            <a:xfrm flipV="1">
              <a:off x="4249326" y="2824554"/>
              <a:ext cx="0" cy="3012232"/>
            </a:xfrm>
            <a:prstGeom prst="straightConnector1">
              <a:avLst/>
            </a:prstGeom>
            <a:ln w="63500">
              <a:solidFill>
                <a:schemeClr val="accent2"/>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3D153285-5E9E-4FD6-932A-1D25C3ABA084}"/>
                </a:ext>
              </a:extLst>
            </p:cNvPr>
            <p:cNvSpPr txBox="1"/>
            <p:nvPr/>
          </p:nvSpPr>
          <p:spPr>
            <a:xfrm rot="16200000">
              <a:off x="3314564" y="3718148"/>
              <a:ext cx="139128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Lifetime</a:t>
              </a:r>
            </a:p>
          </p:txBody>
        </p:sp>
      </p:grpSp>
      <p:grpSp>
        <p:nvGrpSpPr>
          <p:cNvPr id="24" name="Group 23">
            <a:extLst>
              <a:ext uri="{FF2B5EF4-FFF2-40B4-BE49-F238E27FC236}">
                <a16:creationId xmlns:a16="http://schemas.microsoft.com/office/drawing/2014/main" id="{812023FD-F253-4B99-BDD2-DA01D1009893}"/>
              </a:ext>
            </a:extLst>
          </p:cNvPr>
          <p:cNvGrpSpPr/>
          <p:nvPr/>
        </p:nvGrpSpPr>
        <p:grpSpPr>
          <a:xfrm>
            <a:off x="537347" y="1185542"/>
            <a:ext cx="5626494" cy="4634477"/>
            <a:chOff x="643677" y="1185542"/>
            <a:chExt cx="5626494" cy="4634477"/>
          </a:xfrm>
        </p:grpSpPr>
        <p:cxnSp>
          <p:nvCxnSpPr>
            <p:cNvPr id="25" name="Straight Arrow Connector 24">
              <a:extLst>
                <a:ext uri="{FF2B5EF4-FFF2-40B4-BE49-F238E27FC236}">
                  <a16:creationId xmlns:a16="http://schemas.microsoft.com/office/drawing/2014/main" id="{2004C198-E9AD-4680-A0B8-13D6C6825DB1}"/>
                </a:ext>
              </a:extLst>
            </p:cNvPr>
            <p:cNvCxnSpPr>
              <a:cxnSpLocks/>
            </p:cNvCxnSpPr>
            <p:nvPr/>
          </p:nvCxnSpPr>
          <p:spPr>
            <a:xfrm flipV="1">
              <a:off x="643677" y="1185542"/>
              <a:ext cx="5626494" cy="4634477"/>
            </a:xfrm>
            <a:prstGeom prst="straightConnector1">
              <a:avLst/>
            </a:prstGeom>
            <a:ln w="63500">
              <a:solidFill>
                <a:schemeClr val="accent2"/>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837CB55D-8254-40D7-8F01-FC9E2527DA77}"/>
                </a:ext>
              </a:extLst>
            </p:cNvPr>
            <p:cNvSpPr txBox="1"/>
            <p:nvPr/>
          </p:nvSpPr>
          <p:spPr>
            <a:xfrm rot="19232319">
              <a:off x="4214992" y="1746298"/>
              <a:ext cx="143243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Gen N+1</a:t>
              </a:r>
            </a:p>
          </p:txBody>
        </p:sp>
      </p:grpSp>
      <p:cxnSp>
        <p:nvCxnSpPr>
          <p:cNvPr id="27" name="Straight Arrow Connector 26">
            <a:extLst>
              <a:ext uri="{FF2B5EF4-FFF2-40B4-BE49-F238E27FC236}">
                <a16:creationId xmlns:a16="http://schemas.microsoft.com/office/drawing/2014/main" id="{7D3A7B1F-E410-4D22-80BC-A4D2B69878D5}"/>
              </a:ext>
            </a:extLst>
          </p:cNvPr>
          <p:cNvCxnSpPr/>
          <p:nvPr/>
        </p:nvCxnSpPr>
        <p:spPr>
          <a:xfrm flipH="1">
            <a:off x="4160414" y="3850547"/>
            <a:ext cx="3735249" cy="0"/>
          </a:xfrm>
          <a:prstGeom prst="straightConnector1">
            <a:avLst/>
          </a:prstGeom>
          <a:ln w="762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Rounded Corners 27">
            <a:extLst>
              <a:ext uri="{FF2B5EF4-FFF2-40B4-BE49-F238E27FC236}">
                <a16:creationId xmlns:a16="http://schemas.microsoft.com/office/drawing/2014/main" id="{C6AF3F78-78EA-42B2-9D67-8A1E6AC8725E}"/>
              </a:ext>
            </a:extLst>
          </p:cNvPr>
          <p:cNvSpPr/>
          <p:nvPr/>
        </p:nvSpPr>
        <p:spPr>
          <a:xfrm>
            <a:off x="208198" y="4105429"/>
            <a:ext cx="8727603" cy="1018675"/>
          </a:xfrm>
          <a:prstGeom prst="round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mbria"/>
                <a:ea typeface="+mn-ea"/>
                <a:cs typeface="+mn-cs"/>
              </a:rPr>
              <a:t>Flash lifetime decreases in each generation</a:t>
            </a:r>
            <a:br>
              <a:rPr kumimoji="0" lang="en-US" sz="2800" b="1" i="0" u="none" strike="noStrike" kern="1200" cap="none" spc="0" normalizeH="0" baseline="0" noProof="0" dirty="0">
                <a:ln>
                  <a:noFill/>
                </a:ln>
                <a:solidFill>
                  <a:srgbClr val="FF0000"/>
                </a:solidFill>
                <a:effectLst/>
                <a:uLnTx/>
                <a:uFillTx/>
                <a:latin typeface="Cambria"/>
                <a:ea typeface="+mn-ea"/>
                <a:cs typeface="+mn-cs"/>
              </a:rPr>
            </a:br>
            <a:r>
              <a:rPr kumimoji="0" lang="en-US" sz="2800" b="1" i="0" u="none" strike="noStrike" kern="1200" cap="none" spc="0" normalizeH="0" baseline="0" noProof="0" dirty="0">
                <a:ln>
                  <a:noFill/>
                </a:ln>
                <a:solidFill>
                  <a:srgbClr val="FF0000"/>
                </a:solidFill>
                <a:effectLst/>
                <a:uLnTx/>
                <a:uFillTx/>
                <a:latin typeface="Cambria"/>
                <a:ea typeface="+mn-ea"/>
                <a:cs typeface="+mn-cs"/>
              </a:rPr>
              <a:t>despite increased ECC strength</a:t>
            </a:r>
          </a:p>
        </p:txBody>
      </p:sp>
    </p:spTree>
    <p:extLst>
      <p:ext uri="{BB962C8B-B14F-4D97-AF65-F5344CB8AC3E}">
        <p14:creationId xmlns:p14="http://schemas.microsoft.com/office/powerpoint/2010/main" val="13357630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down)">
                                      <p:cBhvr>
                                        <p:cTn id="38" dur="500"/>
                                        <p:tgtEl>
                                          <p:spTgt spid="24"/>
                                        </p:tgtEl>
                                      </p:cBhvr>
                                    </p:animEffect>
                                  </p:childTnLst>
                                </p:cTn>
                              </p:par>
                            </p:childTnLst>
                          </p:cTn>
                        </p:par>
                        <p:par>
                          <p:cTn id="39" fill="hold">
                            <p:stCondLst>
                              <p:cond delay="50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1000"/>
                            </p:stCondLst>
                            <p:childTnLst>
                              <p:par>
                                <p:cTn id="44" presetID="22" presetClass="entr" presetSubtype="1"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right)">
                                      <p:cBhvr>
                                        <p:cTn id="51" dur="500"/>
                                        <p:tgtEl>
                                          <p:spTgt spid="27"/>
                                        </p:tgtEl>
                                      </p:cBhvr>
                                    </p:animEffect>
                                  </p:childTnLst>
                                </p:cTn>
                              </p:par>
                            </p:childTnLst>
                          </p:cTn>
                        </p:par>
                        <p:par>
                          <p:cTn id="52" fill="hold">
                            <p:stCondLst>
                              <p:cond delay="500"/>
                            </p:stCondLst>
                            <p:childTnLst>
                              <p:par>
                                <p:cTn id="53" presetID="10"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28" grpId="0" animBg="1"/>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01453-7958-4A54-BAF9-695C68AC625E}"/>
              </a:ext>
            </a:extLst>
          </p:cNvPr>
          <p:cNvSpPr>
            <a:spLocks noGrp="1"/>
          </p:cNvSpPr>
          <p:nvPr>
            <p:ph type="title"/>
          </p:nvPr>
        </p:nvSpPr>
        <p:spPr/>
        <p:txBody>
          <a:bodyPr/>
          <a:lstStyle/>
          <a:p>
            <a:r>
              <a:rPr lang="en-US"/>
              <a:t>Planar </a:t>
            </a:r>
            <a:r>
              <a:rPr lang="en-US" dirty="0"/>
              <a:t>vs. 3D NAND Flash Memory</a:t>
            </a:r>
          </a:p>
        </p:txBody>
      </p:sp>
      <p:sp>
        <p:nvSpPr>
          <p:cNvPr id="141" name="Slide Number Placeholder 140">
            <a:extLst>
              <a:ext uri="{FF2B5EF4-FFF2-40B4-BE49-F238E27FC236}">
                <a16:creationId xmlns:a16="http://schemas.microsoft.com/office/drawing/2014/main" id="{8D86F0C3-DD9E-4D09-AAAE-055B4063E371}"/>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217</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grpSp>
        <p:nvGrpSpPr>
          <p:cNvPr id="137" name="Group 136">
            <a:extLst>
              <a:ext uri="{FF2B5EF4-FFF2-40B4-BE49-F238E27FC236}">
                <a16:creationId xmlns:a16="http://schemas.microsoft.com/office/drawing/2014/main" id="{F43CCB91-F7F1-496C-8F92-D392FA8254B0}"/>
              </a:ext>
            </a:extLst>
          </p:cNvPr>
          <p:cNvGrpSpPr/>
          <p:nvPr/>
        </p:nvGrpSpPr>
        <p:grpSpPr>
          <a:xfrm>
            <a:off x="2624089" y="1274968"/>
            <a:ext cx="2216724" cy="3109615"/>
            <a:chOff x="982742" y="3135154"/>
            <a:chExt cx="2216724" cy="3109615"/>
          </a:xfrm>
        </p:grpSpPr>
        <p:grpSp>
          <p:nvGrpSpPr>
            <p:cNvPr id="3" name="Group 2">
              <a:extLst>
                <a:ext uri="{FF2B5EF4-FFF2-40B4-BE49-F238E27FC236}">
                  <a16:creationId xmlns:a16="http://schemas.microsoft.com/office/drawing/2014/main" id="{B0B43A70-6934-4DA1-857A-8D51B22F60DD}"/>
                </a:ext>
              </a:extLst>
            </p:cNvPr>
            <p:cNvGrpSpPr/>
            <p:nvPr/>
          </p:nvGrpSpPr>
          <p:grpSpPr>
            <a:xfrm>
              <a:off x="1043354" y="3135154"/>
              <a:ext cx="2057400" cy="2057400"/>
              <a:chOff x="354092" y="2995316"/>
              <a:chExt cx="2057400" cy="2057400"/>
            </a:xfrm>
          </p:grpSpPr>
          <p:sp>
            <p:nvSpPr>
              <p:cNvPr id="4" name="Rectangle: Rounded Corners 3">
                <a:extLst>
                  <a:ext uri="{FF2B5EF4-FFF2-40B4-BE49-F238E27FC236}">
                    <a16:creationId xmlns:a16="http://schemas.microsoft.com/office/drawing/2014/main" id="{01A7A8C3-600E-4D60-ACDA-0C1CBC863586}"/>
                  </a:ext>
                </a:extLst>
              </p:cNvPr>
              <p:cNvSpPr/>
              <p:nvPr/>
            </p:nvSpPr>
            <p:spPr>
              <a:xfrm>
                <a:off x="354092" y="2995316"/>
                <a:ext cx="2057400" cy="2057400"/>
              </a:xfrm>
              <a:prstGeom prst="roundRect">
                <a:avLst>
                  <a:gd name="adj" fmla="val 8549"/>
                </a:avLst>
              </a:prstGeom>
              <a:solidFill>
                <a:schemeClr val="bg2">
                  <a:lumMod val="90000"/>
                </a:schemeClr>
              </a:solidFill>
              <a:scene3d>
                <a:camera prst="orthographicFront"/>
                <a:lightRig rig="threePt" dir="t"/>
              </a:scene3d>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grpSp>
            <p:nvGrpSpPr>
              <p:cNvPr id="5" name="Group 4">
                <a:extLst>
                  <a:ext uri="{FF2B5EF4-FFF2-40B4-BE49-F238E27FC236}">
                    <a16:creationId xmlns:a16="http://schemas.microsoft.com/office/drawing/2014/main" id="{43A710FE-CECC-4135-9B09-935A345EC84C}"/>
                  </a:ext>
                </a:extLst>
              </p:cNvPr>
              <p:cNvGrpSpPr/>
              <p:nvPr/>
            </p:nvGrpSpPr>
            <p:grpSpPr>
              <a:xfrm>
                <a:off x="594652" y="3216534"/>
                <a:ext cx="1614380" cy="1614964"/>
                <a:chOff x="5487711" y="2054238"/>
                <a:chExt cx="2152507" cy="2153285"/>
              </a:xfrm>
            </p:grpSpPr>
            <p:grpSp>
              <p:nvGrpSpPr>
                <p:cNvPr id="6" name="Group 5">
                  <a:extLst>
                    <a:ext uri="{FF2B5EF4-FFF2-40B4-BE49-F238E27FC236}">
                      <a16:creationId xmlns:a16="http://schemas.microsoft.com/office/drawing/2014/main" id="{70ED2CA1-C459-4334-8008-11E480C4C2A7}"/>
                    </a:ext>
                  </a:extLst>
                </p:cNvPr>
                <p:cNvGrpSpPr/>
                <p:nvPr/>
              </p:nvGrpSpPr>
              <p:grpSpPr>
                <a:xfrm>
                  <a:off x="5487711" y="2054238"/>
                  <a:ext cx="274320" cy="2153285"/>
                  <a:chOff x="5375951" y="2054238"/>
                  <a:chExt cx="274320" cy="2153285"/>
                </a:xfrm>
              </p:grpSpPr>
              <p:sp>
                <p:nvSpPr>
                  <p:cNvPr id="31" name="Oval 30">
                    <a:extLst>
                      <a:ext uri="{FF2B5EF4-FFF2-40B4-BE49-F238E27FC236}">
                        <a16:creationId xmlns:a16="http://schemas.microsoft.com/office/drawing/2014/main" id="{45DF8174-3279-4ACA-BE7F-1D4B0D494F65}"/>
                      </a:ext>
                    </a:extLst>
                  </p:cNvPr>
                  <p:cNvSpPr/>
                  <p:nvPr/>
                </p:nvSpPr>
                <p:spPr bwMode="auto">
                  <a:xfrm>
                    <a:off x="5375951"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2" name="Oval 31">
                    <a:extLst>
                      <a:ext uri="{FF2B5EF4-FFF2-40B4-BE49-F238E27FC236}">
                        <a16:creationId xmlns:a16="http://schemas.microsoft.com/office/drawing/2014/main" id="{1C17CDDA-86E4-41A5-B7B6-F2E8EC654E0F}"/>
                      </a:ext>
                    </a:extLst>
                  </p:cNvPr>
                  <p:cNvSpPr/>
                  <p:nvPr/>
                </p:nvSpPr>
                <p:spPr bwMode="auto">
                  <a:xfrm>
                    <a:off x="5375951"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3" name="Oval 32">
                    <a:extLst>
                      <a:ext uri="{FF2B5EF4-FFF2-40B4-BE49-F238E27FC236}">
                        <a16:creationId xmlns:a16="http://schemas.microsoft.com/office/drawing/2014/main" id="{AC65F805-B36A-4FFF-A50B-BF2C1BD9D17C}"/>
                      </a:ext>
                    </a:extLst>
                  </p:cNvPr>
                  <p:cNvSpPr/>
                  <p:nvPr/>
                </p:nvSpPr>
                <p:spPr bwMode="auto">
                  <a:xfrm>
                    <a:off x="5375951"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4" name="Oval 33">
                    <a:extLst>
                      <a:ext uri="{FF2B5EF4-FFF2-40B4-BE49-F238E27FC236}">
                        <a16:creationId xmlns:a16="http://schemas.microsoft.com/office/drawing/2014/main" id="{8DA50E45-7252-488F-81AA-D1013FAE66ED}"/>
                      </a:ext>
                    </a:extLst>
                  </p:cNvPr>
                  <p:cNvSpPr/>
                  <p:nvPr/>
                </p:nvSpPr>
                <p:spPr bwMode="auto">
                  <a:xfrm>
                    <a:off x="5375951"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5" name="Oval 34">
                    <a:extLst>
                      <a:ext uri="{FF2B5EF4-FFF2-40B4-BE49-F238E27FC236}">
                        <a16:creationId xmlns:a16="http://schemas.microsoft.com/office/drawing/2014/main" id="{1977DD5F-A23B-4158-8867-44104B636B14}"/>
                      </a:ext>
                    </a:extLst>
                  </p:cNvPr>
                  <p:cNvSpPr/>
                  <p:nvPr/>
                </p:nvSpPr>
                <p:spPr bwMode="auto">
                  <a:xfrm>
                    <a:off x="5375951"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7" name="Group 6">
                  <a:extLst>
                    <a:ext uri="{FF2B5EF4-FFF2-40B4-BE49-F238E27FC236}">
                      <a16:creationId xmlns:a16="http://schemas.microsoft.com/office/drawing/2014/main" id="{5F272983-34EE-4DA9-97E5-4E80051E56E2}"/>
                    </a:ext>
                  </a:extLst>
                </p:cNvPr>
                <p:cNvGrpSpPr/>
                <p:nvPr/>
              </p:nvGrpSpPr>
              <p:grpSpPr>
                <a:xfrm>
                  <a:off x="5957258" y="2054238"/>
                  <a:ext cx="274320" cy="2153285"/>
                  <a:chOff x="5888678" y="2054238"/>
                  <a:chExt cx="274320" cy="2153285"/>
                </a:xfrm>
              </p:grpSpPr>
              <p:sp>
                <p:nvSpPr>
                  <p:cNvPr id="26" name="Oval 25">
                    <a:extLst>
                      <a:ext uri="{FF2B5EF4-FFF2-40B4-BE49-F238E27FC236}">
                        <a16:creationId xmlns:a16="http://schemas.microsoft.com/office/drawing/2014/main" id="{433F1268-47BE-4E93-8A2F-C933ECD4AC14}"/>
                      </a:ext>
                    </a:extLst>
                  </p:cNvPr>
                  <p:cNvSpPr/>
                  <p:nvPr/>
                </p:nvSpPr>
                <p:spPr bwMode="auto">
                  <a:xfrm>
                    <a:off x="5888678"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7" name="Oval 26">
                    <a:extLst>
                      <a:ext uri="{FF2B5EF4-FFF2-40B4-BE49-F238E27FC236}">
                        <a16:creationId xmlns:a16="http://schemas.microsoft.com/office/drawing/2014/main" id="{62F118FA-CD9F-44A6-BC78-54CC5AEC86F8}"/>
                      </a:ext>
                    </a:extLst>
                  </p:cNvPr>
                  <p:cNvSpPr/>
                  <p:nvPr/>
                </p:nvSpPr>
                <p:spPr bwMode="auto">
                  <a:xfrm>
                    <a:off x="5888678"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8" name="Oval 27">
                    <a:extLst>
                      <a:ext uri="{FF2B5EF4-FFF2-40B4-BE49-F238E27FC236}">
                        <a16:creationId xmlns:a16="http://schemas.microsoft.com/office/drawing/2014/main" id="{AECE5475-2A8F-4A64-8D1E-B9F329301CDF}"/>
                      </a:ext>
                    </a:extLst>
                  </p:cNvPr>
                  <p:cNvSpPr/>
                  <p:nvPr/>
                </p:nvSpPr>
                <p:spPr bwMode="auto">
                  <a:xfrm>
                    <a:off x="5888678"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9" name="Oval 28">
                    <a:extLst>
                      <a:ext uri="{FF2B5EF4-FFF2-40B4-BE49-F238E27FC236}">
                        <a16:creationId xmlns:a16="http://schemas.microsoft.com/office/drawing/2014/main" id="{A65A2C73-8431-4708-9C7D-976A78F9E81F}"/>
                      </a:ext>
                    </a:extLst>
                  </p:cNvPr>
                  <p:cNvSpPr/>
                  <p:nvPr/>
                </p:nvSpPr>
                <p:spPr bwMode="auto">
                  <a:xfrm>
                    <a:off x="5888678"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0" name="Oval 29">
                    <a:extLst>
                      <a:ext uri="{FF2B5EF4-FFF2-40B4-BE49-F238E27FC236}">
                        <a16:creationId xmlns:a16="http://schemas.microsoft.com/office/drawing/2014/main" id="{DAAB842F-A796-41C6-8B38-39B97DD6A640}"/>
                      </a:ext>
                    </a:extLst>
                  </p:cNvPr>
                  <p:cNvSpPr/>
                  <p:nvPr/>
                </p:nvSpPr>
                <p:spPr bwMode="auto">
                  <a:xfrm>
                    <a:off x="5888678"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8" name="Group 7">
                  <a:extLst>
                    <a:ext uri="{FF2B5EF4-FFF2-40B4-BE49-F238E27FC236}">
                      <a16:creationId xmlns:a16="http://schemas.microsoft.com/office/drawing/2014/main" id="{D391C321-4DC2-4551-9A56-3240400EC968}"/>
                    </a:ext>
                  </a:extLst>
                </p:cNvPr>
                <p:cNvGrpSpPr/>
                <p:nvPr/>
              </p:nvGrpSpPr>
              <p:grpSpPr>
                <a:xfrm>
                  <a:off x="6426805" y="2054238"/>
                  <a:ext cx="274320" cy="2153285"/>
                  <a:chOff x="6401405" y="2054238"/>
                  <a:chExt cx="274320" cy="2153285"/>
                </a:xfrm>
              </p:grpSpPr>
              <p:sp>
                <p:nvSpPr>
                  <p:cNvPr id="21" name="Oval 20">
                    <a:extLst>
                      <a:ext uri="{FF2B5EF4-FFF2-40B4-BE49-F238E27FC236}">
                        <a16:creationId xmlns:a16="http://schemas.microsoft.com/office/drawing/2014/main" id="{EA4096CD-167C-44C5-A8D4-2F578DBA8DEE}"/>
                      </a:ext>
                    </a:extLst>
                  </p:cNvPr>
                  <p:cNvSpPr/>
                  <p:nvPr/>
                </p:nvSpPr>
                <p:spPr bwMode="auto">
                  <a:xfrm>
                    <a:off x="6401405"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2" name="Oval 21">
                    <a:extLst>
                      <a:ext uri="{FF2B5EF4-FFF2-40B4-BE49-F238E27FC236}">
                        <a16:creationId xmlns:a16="http://schemas.microsoft.com/office/drawing/2014/main" id="{24B9A7C6-5CEF-47E5-8813-4CC2AA837B0A}"/>
                      </a:ext>
                    </a:extLst>
                  </p:cNvPr>
                  <p:cNvSpPr/>
                  <p:nvPr/>
                </p:nvSpPr>
                <p:spPr bwMode="auto">
                  <a:xfrm>
                    <a:off x="6401405"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3" name="Oval 22">
                    <a:extLst>
                      <a:ext uri="{FF2B5EF4-FFF2-40B4-BE49-F238E27FC236}">
                        <a16:creationId xmlns:a16="http://schemas.microsoft.com/office/drawing/2014/main" id="{EA98CE14-BBCD-4063-A22B-E7A408D1D812}"/>
                      </a:ext>
                    </a:extLst>
                  </p:cNvPr>
                  <p:cNvSpPr/>
                  <p:nvPr/>
                </p:nvSpPr>
                <p:spPr bwMode="auto">
                  <a:xfrm>
                    <a:off x="6401405"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4" name="Oval 23">
                    <a:extLst>
                      <a:ext uri="{FF2B5EF4-FFF2-40B4-BE49-F238E27FC236}">
                        <a16:creationId xmlns:a16="http://schemas.microsoft.com/office/drawing/2014/main" id="{FFAF8A4B-C842-43B4-9B4E-F79E50BD86F2}"/>
                      </a:ext>
                    </a:extLst>
                  </p:cNvPr>
                  <p:cNvSpPr/>
                  <p:nvPr/>
                </p:nvSpPr>
                <p:spPr bwMode="auto">
                  <a:xfrm>
                    <a:off x="6401405"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5" name="Oval 24">
                    <a:extLst>
                      <a:ext uri="{FF2B5EF4-FFF2-40B4-BE49-F238E27FC236}">
                        <a16:creationId xmlns:a16="http://schemas.microsoft.com/office/drawing/2014/main" id="{9B975887-E221-4A2E-BE53-C589D6A92E43}"/>
                      </a:ext>
                    </a:extLst>
                  </p:cNvPr>
                  <p:cNvSpPr/>
                  <p:nvPr/>
                </p:nvSpPr>
                <p:spPr bwMode="auto">
                  <a:xfrm>
                    <a:off x="6401405"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9" name="Group 8">
                  <a:extLst>
                    <a:ext uri="{FF2B5EF4-FFF2-40B4-BE49-F238E27FC236}">
                      <a16:creationId xmlns:a16="http://schemas.microsoft.com/office/drawing/2014/main" id="{29FA3D51-DD93-48D5-AB7C-3568E853ABCF}"/>
                    </a:ext>
                  </a:extLst>
                </p:cNvPr>
                <p:cNvGrpSpPr/>
                <p:nvPr/>
              </p:nvGrpSpPr>
              <p:grpSpPr>
                <a:xfrm>
                  <a:off x="6896352" y="2054238"/>
                  <a:ext cx="274320" cy="2153285"/>
                  <a:chOff x="6914132" y="2054238"/>
                  <a:chExt cx="274320" cy="2153285"/>
                </a:xfrm>
              </p:grpSpPr>
              <p:sp>
                <p:nvSpPr>
                  <p:cNvPr id="16" name="Oval 15">
                    <a:extLst>
                      <a:ext uri="{FF2B5EF4-FFF2-40B4-BE49-F238E27FC236}">
                        <a16:creationId xmlns:a16="http://schemas.microsoft.com/office/drawing/2014/main" id="{81FB1258-C3A2-46E1-9028-6921D3F1E144}"/>
                      </a:ext>
                    </a:extLst>
                  </p:cNvPr>
                  <p:cNvSpPr/>
                  <p:nvPr/>
                </p:nvSpPr>
                <p:spPr bwMode="auto">
                  <a:xfrm>
                    <a:off x="6914132"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7" name="Oval 16">
                    <a:extLst>
                      <a:ext uri="{FF2B5EF4-FFF2-40B4-BE49-F238E27FC236}">
                        <a16:creationId xmlns:a16="http://schemas.microsoft.com/office/drawing/2014/main" id="{12BDA7A5-6411-404C-918C-D6A50282DC03}"/>
                      </a:ext>
                    </a:extLst>
                  </p:cNvPr>
                  <p:cNvSpPr/>
                  <p:nvPr/>
                </p:nvSpPr>
                <p:spPr bwMode="auto">
                  <a:xfrm>
                    <a:off x="6914132"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8" name="Oval 17">
                    <a:extLst>
                      <a:ext uri="{FF2B5EF4-FFF2-40B4-BE49-F238E27FC236}">
                        <a16:creationId xmlns:a16="http://schemas.microsoft.com/office/drawing/2014/main" id="{B1D07EF0-F541-4F04-BD1B-A1CD0C5D5C5A}"/>
                      </a:ext>
                    </a:extLst>
                  </p:cNvPr>
                  <p:cNvSpPr/>
                  <p:nvPr/>
                </p:nvSpPr>
                <p:spPr bwMode="auto">
                  <a:xfrm>
                    <a:off x="6914132"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9" name="Oval 18">
                    <a:extLst>
                      <a:ext uri="{FF2B5EF4-FFF2-40B4-BE49-F238E27FC236}">
                        <a16:creationId xmlns:a16="http://schemas.microsoft.com/office/drawing/2014/main" id="{9F061E45-B375-4BFF-8517-FDCFC702E0D8}"/>
                      </a:ext>
                    </a:extLst>
                  </p:cNvPr>
                  <p:cNvSpPr/>
                  <p:nvPr/>
                </p:nvSpPr>
                <p:spPr bwMode="auto">
                  <a:xfrm>
                    <a:off x="6914132"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0" name="Oval 19">
                    <a:extLst>
                      <a:ext uri="{FF2B5EF4-FFF2-40B4-BE49-F238E27FC236}">
                        <a16:creationId xmlns:a16="http://schemas.microsoft.com/office/drawing/2014/main" id="{95AB4898-EE20-4329-9A74-8400BAAC21C8}"/>
                      </a:ext>
                    </a:extLst>
                  </p:cNvPr>
                  <p:cNvSpPr/>
                  <p:nvPr/>
                </p:nvSpPr>
                <p:spPr bwMode="auto">
                  <a:xfrm>
                    <a:off x="6914132"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0" name="Group 9">
                  <a:extLst>
                    <a:ext uri="{FF2B5EF4-FFF2-40B4-BE49-F238E27FC236}">
                      <a16:creationId xmlns:a16="http://schemas.microsoft.com/office/drawing/2014/main" id="{9837CDCB-C0D0-4489-9956-352008C45192}"/>
                    </a:ext>
                  </a:extLst>
                </p:cNvPr>
                <p:cNvGrpSpPr/>
                <p:nvPr/>
              </p:nvGrpSpPr>
              <p:grpSpPr>
                <a:xfrm>
                  <a:off x="7365898" y="2054238"/>
                  <a:ext cx="274320" cy="2153285"/>
                  <a:chOff x="7426858" y="2054238"/>
                  <a:chExt cx="274320" cy="2153285"/>
                </a:xfrm>
              </p:grpSpPr>
              <p:sp>
                <p:nvSpPr>
                  <p:cNvPr id="11" name="Oval 10">
                    <a:extLst>
                      <a:ext uri="{FF2B5EF4-FFF2-40B4-BE49-F238E27FC236}">
                        <a16:creationId xmlns:a16="http://schemas.microsoft.com/office/drawing/2014/main" id="{09CAF8FD-1A7A-46F2-86BA-B33025381E68}"/>
                      </a:ext>
                    </a:extLst>
                  </p:cNvPr>
                  <p:cNvSpPr/>
                  <p:nvPr/>
                </p:nvSpPr>
                <p:spPr bwMode="auto">
                  <a:xfrm>
                    <a:off x="7426858"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 name="Oval 11">
                    <a:extLst>
                      <a:ext uri="{FF2B5EF4-FFF2-40B4-BE49-F238E27FC236}">
                        <a16:creationId xmlns:a16="http://schemas.microsoft.com/office/drawing/2014/main" id="{12BBEE2D-BBD6-452B-A21E-9212E639AA0B}"/>
                      </a:ext>
                    </a:extLst>
                  </p:cNvPr>
                  <p:cNvSpPr/>
                  <p:nvPr/>
                </p:nvSpPr>
                <p:spPr bwMode="auto">
                  <a:xfrm>
                    <a:off x="7426858"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3" name="Oval 12">
                    <a:extLst>
                      <a:ext uri="{FF2B5EF4-FFF2-40B4-BE49-F238E27FC236}">
                        <a16:creationId xmlns:a16="http://schemas.microsoft.com/office/drawing/2014/main" id="{7DC15B3B-C385-49E0-BA1D-CDAAB1F34362}"/>
                      </a:ext>
                    </a:extLst>
                  </p:cNvPr>
                  <p:cNvSpPr/>
                  <p:nvPr/>
                </p:nvSpPr>
                <p:spPr bwMode="auto">
                  <a:xfrm>
                    <a:off x="7426858"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4" name="Oval 13">
                    <a:extLst>
                      <a:ext uri="{FF2B5EF4-FFF2-40B4-BE49-F238E27FC236}">
                        <a16:creationId xmlns:a16="http://schemas.microsoft.com/office/drawing/2014/main" id="{2F702B58-FF5D-44CB-B3B7-439084FAC6D0}"/>
                      </a:ext>
                    </a:extLst>
                  </p:cNvPr>
                  <p:cNvSpPr/>
                  <p:nvPr/>
                </p:nvSpPr>
                <p:spPr bwMode="auto">
                  <a:xfrm>
                    <a:off x="7426858"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5" name="Oval 14">
                    <a:extLst>
                      <a:ext uri="{FF2B5EF4-FFF2-40B4-BE49-F238E27FC236}">
                        <a16:creationId xmlns:a16="http://schemas.microsoft.com/office/drawing/2014/main" id="{C6CB691E-1DC3-48FB-8289-9885C34BE5EE}"/>
                      </a:ext>
                    </a:extLst>
                  </p:cNvPr>
                  <p:cNvSpPr/>
                  <p:nvPr/>
                </p:nvSpPr>
                <p:spPr bwMode="auto">
                  <a:xfrm>
                    <a:off x="7426858"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grpSp>
        <p:sp>
          <p:nvSpPr>
            <p:cNvPr id="36" name="TextBox 35">
              <a:extLst>
                <a:ext uri="{FF2B5EF4-FFF2-40B4-BE49-F238E27FC236}">
                  <a16:creationId xmlns:a16="http://schemas.microsoft.com/office/drawing/2014/main" id="{37493E96-519A-4F5F-AADD-297C28C7B0C6}"/>
                </a:ext>
              </a:extLst>
            </p:cNvPr>
            <p:cNvSpPr txBox="1"/>
            <p:nvPr/>
          </p:nvSpPr>
          <p:spPr>
            <a:xfrm>
              <a:off x="982742" y="5413772"/>
              <a:ext cx="221672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Planar NAND Flash Memory</a:t>
              </a:r>
            </a:p>
          </p:txBody>
        </p:sp>
      </p:grpSp>
      <p:grpSp>
        <p:nvGrpSpPr>
          <p:cNvPr id="138" name="Group 137">
            <a:extLst>
              <a:ext uri="{FF2B5EF4-FFF2-40B4-BE49-F238E27FC236}">
                <a16:creationId xmlns:a16="http://schemas.microsoft.com/office/drawing/2014/main" id="{482BBCA4-C14E-41F0-B77D-AECF48BC5DAD}"/>
              </a:ext>
            </a:extLst>
          </p:cNvPr>
          <p:cNvGrpSpPr/>
          <p:nvPr/>
        </p:nvGrpSpPr>
        <p:grpSpPr>
          <a:xfrm>
            <a:off x="6054349" y="899713"/>
            <a:ext cx="2216724" cy="3484870"/>
            <a:chOff x="5367959" y="2872158"/>
            <a:chExt cx="2216724" cy="3484870"/>
          </a:xfrm>
        </p:grpSpPr>
        <p:grpSp>
          <p:nvGrpSpPr>
            <p:cNvPr id="37" name="Group 36">
              <a:extLst>
                <a:ext uri="{FF2B5EF4-FFF2-40B4-BE49-F238E27FC236}">
                  <a16:creationId xmlns:a16="http://schemas.microsoft.com/office/drawing/2014/main" id="{D3C5BBDD-5CAA-416E-B257-674817F52308}"/>
                </a:ext>
              </a:extLst>
            </p:cNvPr>
            <p:cNvGrpSpPr/>
            <p:nvPr/>
          </p:nvGrpSpPr>
          <p:grpSpPr>
            <a:xfrm>
              <a:off x="5432589" y="3487460"/>
              <a:ext cx="2057400" cy="2057400"/>
              <a:chOff x="354092" y="2995316"/>
              <a:chExt cx="2057400" cy="2057400"/>
            </a:xfrm>
            <a:scene3d>
              <a:camera prst="isometricTopUp"/>
              <a:lightRig rig="threePt" dir="t"/>
            </a:scene3d>
          </p:grpSpPr>
          <p:sp>
            <p:nvSpPr>
              <p:cNvPr id="38" name="Rectangle: Rounded Corners 37">
                <a:extLst>
                  <a:ext uri="{FF2B5EF4-FFF2-40B4-BE49-F238E27FC236}">
                    <a16:creationId xmlns:a16="http://schemas.microsoft.com/office/drawing/2014/main" id="{C5658320-175C-454A-A8E8-993A1B30BA7E}"/>
                  </a:ext>
                </a:extLst>
              </p:cNvPr>
              <p:cNvSpPr/>
              <p:nvPr/>
            </p:nvSpPr>
            <p:spPr>
              <a:xfrm>
                <a:off x="354092" y="2995316"/>
                <a:ext cx="2057400" cy="2057400"/>
              </a:xfrm>
              <a:prstGeom prst="roundRect">
                <a:avLst>
                  <a:gd name="adj" fmla="val 8549"/>
                </a:avLst>
              </a:prstGeom>
              <a:solidFill>
                <a:schemeClr val="bg2">
                  <a:lumMod val="90000"/>
                </a:schemeClr>
              </a:solidFill>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grpSp>
            <p:nvGrpSpPr>
              <p:cNvPr id="39" name="Group 38">
                <a:extLst>
                  <a:ext uri="{FF2B5EF4-FFF2-40B4-BE49-F238E27FC236}">
                    <a16:creationId xmlns:a16="http://schemas.microsoft.com/office/drawing/2014/main" id="{2A1CB2C0-6BA3-40AC-9F42-FE5BBBE75450}"/>
                  </a:ext>
                </a:extLst>
              </p:cNvPr>
              <p:cNvGrpSpPr/>
              <p:nvPr/>
            </p:nvGrpSpPr>
            <p:grpSpPr>
              <a:xfrm>
                <a:off x="594652" y="3216534"/>
                <a:ext cx="1614380" cy="1614964"/>
                <a:chOff x="5487711" y="2054238"/>
                <a:chExt cx="2152507" cy="2153285"/>
              </a:xfrm>
            </p:grpSpPr>
            <p:grpSp>
              <p:nvGrpSpPr>
                <p:cNvPr id="40" name="Group 39">
                  <a:extLst>
                    <a:ext uri="{FF2B5EF4-FFF2-40B4-BE49-F238E27FC236}">
                      <a16:creationId xmlns:a16="http://schemas.microsoft.com/office/drawing/2014/main" id="{A6B8C6C5-2FA1-4784-8959-BF1E9D35E44B}"/>
                    </a:ext>
                  </a:extLst>
                </p:cNvPr>
                <p:cNvGrpSpPr/>
                <p:nvPr/>
              </p:nvGrpSpPr>
              <p:grpSpPr>
                <a:xfrm>
                  <a:off x="5487711" y="2054238"/>
                  <a:ext cx="274320" cy="2153285"/>
                  <a:chOff x="5375951" y="2054238"/>
                  <a:chExt cx="274320" cy="2153285"/>
                </a:xfrm>
              </p:grpSpPr>
              <p:sp>
                <p:nvSpPr>
                  <p:cNvPr id="65" name="Oval 64">
                    <a:extLst>
                      <a:ext uri="{FF2B5EF4-FFF2-40B4-BE49-F238E27FC236}">
                        <a16:creationId xmlns:a16="http://schemas.microsoft.com/office/drawing/2014/main" id="{1A6B993A-E415-4C43-9D17-DEBF361DB86D}"/>
                      </a:ext>
                    </a:extLst>
                  </p:cNvPr>
                  <p:cNvSpPr/>
                  <p:nvPr/>
                </p:nvSpPr>
                <p:spPr bwMode="auto">
                  <a:xfrm>
                    <a:off x="5375951"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6" name="Oval 65">
                    <a:extLst>
                      <a:ext uri="{FF2B5EF4-FFF2-40B4-BE49-F238E27FC236}">
                        <a16:creationId xmlns:a16="http://schemas.microsoft.com/office/drawing/2014/main" id="{F547700A-5A3B-4A1F-AD89-78615EFC290A}"/>
                      </a:ext>
                    </a:extLst>
                  </p:cNvPr>
                  <p:cNvSpPr/>
                  <p:nvPr/>
                </p:nvSpPr>
                <p:spPr bwMode="auto">
                  <a:xfrm>
                    <a:off x="5375951"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7" name="Oval 66">
                    <a:extLst>
                      <a:ext uri="{FF2B5EF4-FFF2-40B4-BE49-F238E27FC236}">
                        <a16:creationId xmlns:a16="http://schemas.microsoft.com/office/drawing/2014/main" id="{356607BE-C8DC-4893-B5C1-CF91C940C9ED}"/>
                      </a:ext>
                    </a:extLst>
                  </p:cNvPr>
                  <p:cNvSpPr/>
                  <p:nvPr/>
                </p:nvSpPr>
                <p:spPr bwMode="auto">
                  <a:xfrm>
                    <a:off x="5375951"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8" name="Oval 67">
                    <a:extLst>
                      <a:ext uri="{FF2B5EF4-FFF2-40B4-BE49-F238E27FC236}">
                        <a16:creationId xmlns:a16="http://schemas.microsoft.com/office/drawing/2014/main" id="{63B5FBCD-A499-4124-8991-7B25C1E1EA17}"/>
                      </a:ext>
                    </a:extLst>
                  </p:cNvPr>
                  <p:cNvSpPr/>
                  <p:nvPr/>
                </p:nvSpPr>
                <p:spPr bwMode="auto">
                  <a:xfrm>
                    <a:off x="5375951"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9" name="Oval 68">
                    <a:extLst>
                      <a:ext uri="{FF2B5EF4-FFF2-40B4-BE49-F238E27FC236}">
                        <a16:creationId xmlns:a16="http://schemas.microsoft.com/office/drawing/2014/main" id="{43E60EC8-7F82-4CCE-BF3C-8AB4FA0087CF}"/>
                      </a:ext>
                    </a:extLst>
                  </p:cNvPr>
                  <p:cNvSpPr/>
                  <p:nvPr/>
                </p:nvSpPr>
                <p:spPr bwMode="auto">
                  <a:xfrm>
                    <a:off x="5375951"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41" name="Group 40">
                  <a:extLst>
                    <a:ext uri="{FF2B5EF4-FFF2-40B4-BE49-F238E27FC236}">
                      <a16:creationId xmlns:a16="http://schemas.microsoft.com/office/drawing/2014/main" id="{E39A79FA-0EA8-4919-98B7-21121FC930A8}"/>
                    </a:ext>
                  </a:extLst>
                </p:cNvPr>
                <p:cNvGrpSpPr/>
                <p:nvPr/>
              </p:nvGrpSpPr>
              <p:grpSpPr>
                <a:xfrm>
                  <a:off x="5957258" y="2054238"/>
                  <a:ext cx="274320" cy="2153285"/>
                  <a:chOff x="5888678" y="2054238"/>
                  <a:chExt cx="274320" cy="2153285"/>
                </a:xfrm>
              </p:grpSpPr>
              <p:sp>
                <p:nvSpPr>
                  <p:cNvPr id="60" name="Oval 59">
                    <a:extLst>
                      <a:ext uri="{FF2B5EF4-FFF2-40B4-BE49-F238E27FC236}">
                        <a16:creationId xmlns:a16="http://schemas.microsoft.com/office/drawing/2014/main" id="{B2A4D626-C64C-4115-B7B0-E496C8F6377E}"/>
                      </a:ext>
                    </a:extLst>
                  </p:cNvPr>
                  <p:cNvSpPr/>
                  <p:nvPr/>
                </p:nvSpPr>
                <p:spPr bwMode="auto">
                  <a:xfrm>
                    <a:off x="5888678"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1" name="Oval 60">
                    <a:extLst>
                      <a:ext uri="{FF2B5EF4-FFF2-40B4-BE49-F238E27FC236}">
                        <a16:creationId xmlns:a16="http://schemas.microsoft.com/office/drawing/2014/main" id="{ED594B62-AC82-4284-A660-6963B55701A6}"/>
                      </a:ext>
                    </a:extLst>
                  </p:cNvPr>
                  <p:cNvSpPr/>
                  <p:nvPr/>
                </p:nvSpPr>
                <p:spPr bwMode="auto">
                  <a:xfrm>
                    <a:off x="5888678"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2" name="Oval 61">
                    <a:extLst>
                      <a:ext uri="{FF2B5EF4-FFF2-40B4-BE49-F238E27FC236}">
                        <a16:creationId xmlns:a16="http://schemas.microsoft.com/office/drawing/2014/main" id="{A97A4C35-D192-4A4A-ABA5-16B823627BD4}"/>
                      </a:ext>
                    </a:extLst>
                  </p:cNvPr>
                  <p:cNvSpPr/>
                  <p:nvPr/>
                </p:nvSpPr>
                <p:spPr bwMode="auto">
                  <a:xfrm>
                    <a:off x="5888678"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3" name="Oval 62">
                    <a:extLst>
                      <a:ext uri="{FF2B5EF4-FFF2-40B4-BE49-F238E27FC236}">
                        <a16:creationId xmlns:a16="http://schemas.microsoft.com/office/drawing/2014/main" id="{9EDC7462-A7DF-4226-B3D8-25734FBD3BE3}"/>
                      </a:ext>
                    </a:extLst>
                  </p:cNvPr>
                  <p:cNvSpPr/>
                  <p:nvPr/>
                </p:nvSpPr>
                <p:spPr bwMode="auto">
                  <a:xfrm>
                    <a:off x="5888678"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4" name="Oval 63">
                    <a:extLst>
                      <a:ext uri="{FF2B5EF4-FFF2-40B4-BE49-F238E27FC236}">
                        <a16:creationId xmlns:a16="http://schemas.microsoft.com/office/drawing/2014/main" id="{E9C2BAA3-555B-42B2-86EB-E8B437555C33}"/>
                      </a:ext>
                    </a:extLst>
                  </p:cNvPr>
                  <p:cNvSpPr/>
                  <p:nvPr/>
                </p:nvSpPr>
                <p:spPr bwMode="auto">
                  <a:xfrm>
                    <a:off x="5888678"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42" name="Group 41">
                  <a:extLst>
                    <a:ext uri="{FF2B5EF4-FFF2-40B4-BE49-F238E27FC236}">
                      <a16:creationId xmlns:a16="http://schemas.microsoft.com/office/drawing/2014/main" id="{0399A0E3-7607-4F3D-9B45-39D75597576D}"/>
                    </a:ext>
                  </a:extLst>
                </p:cNvPr>
                <p:cNvGrpSpPr/>
                <p:nvPr/>
              </p:nvGrpSpPr>
              <p:grpSpPr>
                <a:xfrm>
                  <a:off x="6426805" y="2054238"/>
                  <a:ext cx="274320" cy="2153285"/>
                  <a:chOff x="6401405" y="2054238"/>
                  <a:chExt cx="274320" cy="2153285"/>
                </a:xfrm>
              </p:grpSpPr>
              <p:sp>
                <p:nvSpPr>
                  <p:cNvPr id="55" name="Oval 54">
                    <a:extLst>
                      <a:ext uri="{FF2B5EF4-FFF2-40B4-BE49-F238E27FC236}">
                        <a16:creationId xmlns:a16="http://schemas.microsoft.com/office/drawing/2014/main" id="{F091200A-3FE1-4323-A496-3C4A0FA0BE8D}"/>
                      </a:ext>
                    </a:extLst>
                  </p:cNvPr>
                  <p:cNvSpPr/>
                  <p:nvPr/>
                </p:nvSpPr>
                <p:spPr bwMode="auto">
                  <a:xfrm>
                    <a:off x="6401405"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6" name="Oval 55">
                    <a:extLst>
                      <a:ext uri="{FF2B5EF4-FFF2-40B4-BE49-F238E27FC236}">
                        <a16:creationId xmlns:a16="http://schemas.microsoft.com/office/drawing/2014/main" id="{AB3143F2-1766-4AEF-A87B-337445EA2EC3}"/>
                      </a:ext>
                    </a:extLst>
                  </p:cNvPr>
                  <p:cNvSpPr/>
                  <p:nvPr/>
                </p:nvSpPr>
                <p:spPr bwMode="auto">
                  <a:xfrm>
                    <a:off x="6401405"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7" name="Oval 56">
                    <a:extLst>
                      <a:ext uri="{FF2B5EF4-FFF2-40B4-BE49-F238E27FC236}">
                        <a16:creationId xmlns:a16="http://schemas.microsoft.com/office/drawing/2014/main" id="{5B8CE086-81FA-4687-9CB7-DDD205CA6455}"/>
                      </a:ext>
                    </a:extLst>
                  </p:cNvPr>
                  <p:cNvSpPr/>
                  <p:nvPr/>
                </p:nvSpPr>
                <p:spPr bwMode="auto">
                  <a:xfrm>
                    <a:off x="6401405"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8" name="Oval 57">
                    <a:extLst>
                      <a:ext uri="{FF2B5EF4-FFF2-40B4-BE49-F238E27FC236}">
                        <a16:creationId xmlns:a16="http://schemas.microsoft.com/office/drawing/2014/main" id="{D84A1D6F-47C5-4020-9873-CBDAED76BD36}"/>
                      </a:ext>
                    </a:extLst>
                  </p:cNvPr>
                  <p:cNvSpPr/>
                  <p:nvPr/>
                </p:nvSpPr>
                <p:spPr bwMode="auto">
                  <a:xfrm>
                    <a:off x="6401405"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9" name="Oval 58">
                    <a:extLst>
                      <a:ext uri="{FF2B5EF4-FFF2-40B4-BE49-F238E27FC236}">
                        <a16:creationId xmlns:a16="http://schemas.microsoft.com/office/drawing/2014/main" id="{CBAFADEF-208D-452A-B391-70D654E9602B}"/>
                      </a:ext>
                    </a:extLst>
                  </p:cNvPr>
                  <p:cNvSpPr/>
                  <p:nvPr/>
                </p:nvSpPr>
                <p:spPr bwMode="auto">
                  <a:xfrm>
                    <a:off x="6401405"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43" name="Group 42">
                  <a:extLst>
                    <a:ext uri="{FF2B5EF4-FFF2-40B4-BE49-F238E27FC236}">
                      <a16:creationId xmlns:a16="http://schemas.microsoft.com/office/drawing/2014/main" id="{9176E8FC-ACC0-4C22-8EB6-9BD880083DCA}"/>
                    </a:ext>
                  </a:extLst>
                </p:cNvPr>
                <p:cNvGrpSpPr/>
                <p:nvPr/>
              </p:nvGrpSpPr>
              <p:grpSpPr>
                <a:xfrm>
                  <a:off x="6896352" y="2054238"/>
                  <a:ext cx="274320" cy="2153285"/>
                  <a:chOff x="6914132" y="2054238"/>
                  <a:chExt cx="274320" cy="2153285"/>
                </a:xfrm>
              </p:grpSpPr>
              <p:sp>
                <p:nvSpPr>
                  <p:cNvPr id="50" name="Oval 49">
                    <a:extLst>
                      <a:ext uri="{FF2B5EF4-FFF2-40B4-BE49-F238E27FC236}">
                        <a16:creationId xmlns:a16="http://schemas.microsoft.com/office/drawing/2014/main" id="{9B5B2AA9-0255-4053-8DC0-A0575E33E501}"/>
                      </a:ext>
                    </a:extLst>
                  </p:cNvPr>
                  <p:cNvSpPr/>
                  <p:nvPr/>
                </p:nvSpPr>
                <p:spPr bwMode="auto">
                  <a:xfrm>
                    <a:off x="6914132"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1" name="Oval 50">
                    <a:extLst>
                      <a:ext uri="{FF2B5EF4-FFF2-40B4-BE49-F238E27FC236}">
                        <a16:creationId xmlns:a16="http://schemas.microsoft.com/office/drawing/2014/main" id="{75800BFA-C2B3-4F3C-9DEF-CECA18229FEC}"/>
                      </a:ext>
                    </a:extLst>
                  </p:cNvPr>
                  <p:cNvSpPr/>
                  <p:nvPr/>
                </p:nvSpPr>
                <p:spPr bwMode="auto">
                  <a:xfrm>
                    <a:off x="6914132"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2" name="Oval 51">
                    <a:extLst>
                      <a:ext uri="{FF2B5EF4-FFF2-40B4-BE49-F238E27FC236}">
                        <a16:creationId xmlns:a16="http://schemas.microsoft.com/office/drawing/2014/main" id="{53D0D99A-3EA1-4167-80AD-B210B0AEB625}"/>
                      </a:ext>
                    </a:extLst>
                  </p:cNvPr>
                  <p:cNvSpPr/>
                  <p:nvPr/>
                </p:nvSpPr>
                <p:spPr bwMode="auto">
                  <a:xfrm>
                    <a:off x="6914132"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3" name="Oval 52">
                    <a:extLst>
                      <a:ext uri="{FF2B5EF4-FFF2-40B4-BE49-F238E27FC236}">
                        <a16:creationId xmlns:a16="http://schemas.microsoft.com/office/drawing/2014/main" id="{DEA93DFA-28DE-49E7-B3C7-A8622BC919F2}"/>
                      </a:ext>
                    </a:extLst>
                  </p:cNvPr>
                  <p:cNvSpPr/>
                  <p:nvPr/>
                </p:nvSpPr>
                <p:spPr bwMode="auto">
                  <a:xfrm>
                    <a:off x="6914132"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4" name="Oval 53">
                    <a:extLst>
                      <a:ext uri="{FF2B5EF4-FFF2-40B4-BE49-F238E27FC236}">
                        <a16:creationId xmlns:a16="http://schemas.microsoft.com/office/drawing/2014/main" id="{43B561E2-97CA-4AE4-90CA-83360AEA7560}"/>
                      </a:ext>
                    </a:extLst>
                  </p:cNvPr>
                  <p:cNvSpPr/>
                  <p:nvPr/>
                </p:nvSpPr>
                <p:spPr bwMode="auto">
                  <a:xfrm>
                    <a:off x="6914132"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44" name="Group 43">
                  <a:extLst>
                    <a:ext uri="{FF2B5EF4-FFF2-40B4-BE49-F238E27FC236}">
                      <a16:creationId xmlns:a16="http://schemas.microsoft.com/office/drawing/2014/main" id="{35E4AB8E-83A9-435D-A2DC-967ED1D0367A}"/>
                    </a:ext>
                  </a:extLst>
                </p:cNvPr>
                <p:cNvGrpSpPr/>
                <p:nvPr/>
              </p:nvGrpSpPr>
              <p:grpSpPr>
                <a:xfrm>
                  <a:off x="7365898" y="2054238"/>
                  <a:ext cx="274320" cy="2153285"/>
                  <a:chOff x="7426858" y="2054238"/>
                  <a:chExt cx="274320" cy="2153285"/>
                </a:xfrm>
              </p:grpSpPr>
              <p:sp>
                <p:nvSpPr>
                  <p:cNvPr id="45" name="Oval 44">
                    <a:extLst>
                      <a:ext uri="{FF2B5EF4-FFF2-40B4-BE49-F238E27FC236}">
                        <a16:creationId xmlns:a16="http://schemas.microsoft.com/office/drawing/2014/main" id="{25B93D73-3D05-4530-8C5D-967C60B127E2}"/>
                      </a:ext>
                    </a:extLst>
                  </p:cNvPr>
                  <p:cNvSpPr/>
                  <p:nvPr/>
                </p:nvSpPr>
                <p:spPr bwMode="auto">
                  <a:xfrm>
                    <a:off x="7426858"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6" name="Oval 45">
                    <a:extLst>
                      <a:ext uri="{FF2B5EF4-FFF2-40B4-BE49-F238E27FC236}">
                        <a16:creationId xmlns:a16="http://schemas.microsoft.com/office/drawing/2014/main" id="{70B65629-DA8E-4D4D-A706-17D954011A1C}"/>
                      </a:ext>
                    </a:extLst>
                  </p:cNvPr>
                  <p:cNvSpPr/>
                  <p:nvPr/>
                </p:nvSpPr>
                <p:spPr bwMode="auto">
                  <a:xfrm>
                    <a:off x="7426858"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7" name="Oval 46">
                    <a:extLst>
                      <a:ext uri="{FF2B5EF4-FFF2-40B4-BE49-F238E27FC236}">
                        <a16:creationId xmlns:a16="http://schemas.microsoft.com/office/drawing/2014/main" id="{E668CE4E-4AC4-43B3-ACA3-8119B09FF5A6}"/>
                      </a:ext>
                    </a:extLst>
                  </p:cNvPr>
                  <p:cNvSpPr/>
                  <p:nvPr/>
                </p:nvSpPr>
                <p:spPr bwMode="auto">
                  <a:xfrm>
                    <a:off x="7426858"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8" name="Oval 47">
                    <a:extLst>
                      <a:ext uri="{FF2B5EF4-FFF2-40B4-BE49-F238E27FC236}">
                        <a16:creationId xmlns:a16="http://schemas.microsoft.com/office/drawing/2014/main" id="{FB0DEA6B-627D-4C8D-8142-C500438FBE32}"/>
                      </a:ext>
                    </a:extLst>
                  </p:cNvPr>
                  <p:cNvSpPr/>
                  <p:nvPr/>
                </p:nvSpPr>
                <p:spPr bwMode="auto">
                  <a:xfrm>
                    <a:off x="7426858"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9" name="Oval 48">
                    <a:extLst>
                      <a:ext uri="{FF2B5EF4-FFF2-40B4-BE49-F238E27FC236}">
                        <a16:creationId xmlns:a16="http://schemas.microsoft.com/office/drawing/2014/main" id="{0713F938-6185-46FF-9972-BFBBC38BB8C6}"/>
                      </a:ext>
                    </a:extLst>
                  </p:cNvPr>
                  <p:cNvSpPr/>
                  <p:nvPr/>
                </p:nvSpPr>
                <p:spPr bwMode="auto">
                  <a:xfrm>
                    <a:off x="7426858"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grpSp>
        <p:grpSp>
          <p:nvGrpSpPr>
            <p:cNvPr id="70" name="Group 69">
              <a:extLst>
                <a:ext uri="{FF2B5EF4-FFF2-40B4-BE49-F238E27FC236}">
                  <a16:creationId xmlns:a16="http://schemas.microsoft.com/office/drawing/2014/main" id="{01376E37-27DD-468C-8CAC-BE291494A328}"/>
                </a:ext>
              </a:extLst>
            </p:cNvPr>
            <p:cNvGrpSpPr/>
            <p:nvPr/>
          </p:nvGrpSpPr>
          <p:grpSpPr>
            <a:xfrm>
              <a:off x="5432589" y="3179809"/>
              <a:ext cx="2057400" cy="2057400"/>
              <a:chOff x="354092" y="2995316"/>
              <a:chExt cx="2057400" cy="2057400"/>
            </a:xfrm>
            <a:scene3d>
              <a:camera prst="isometricTopUp"/>
              <a:lightRig rig="threePt" dir="t"/>
            </a:scene3d>
          </p:grpSpPr>
          <p:sp>
            <p:nvSpPr>
              <p:cNvPr id="71" name="Rectangle: Rounded Corners 70">
                <a:extLst>
                  <a:ext uri="{FF2B5EF4-FFF2-40B4-BE49-F238E27FC236}">
                    <a16:creationId xmlns:a16="http://schemas.microsoft.com/office/drawing/2014/main" id="{9C9FF05B-A0DE-4061-AA63-39ACF56C539B}"/>
                  </a:ext>
                </a:extLst>
              </p:cNvPr>
              <p:cNvSpPr/>
              <p:nvPr/>
            </p:nvSpPr>
            <p:spPr>
              <a:xfrm>
                <a:off x="354092" y="2995316"/>
                <a:ext cx="2057400" cy="2057400"/>
              </a:xfrm>
              <a:prstGeom prst="roundRect">
                <a:avLst>
                  <a:gd name="adj" fmla="val 8549"/>
                </a:avLst>
              </a:prstGeom>
              <a:solidFill>
                <a:schemeClr val="bg2">
                  <a:lumMod val="90000"/>
                </a:schemeClr>
              </a:solidFill>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grpSp>
            <p:nvGrpSpPr>
              <p:cNvPr id="72" name="Group 71">
                <a:extLst>
                  <a:ext uri="{FF2B5EF4-FFF2-40B4-BE49-F238E27FC236}">
                    <a16:creationId xmlns:a16="http://schemas.microsoft.com/office/drawing/2014/main" id="{71F3B302-EEE9-4684-8B32-7CC49C61BA37}"/>
                  </a:ext>
                </a:extLst>
              </p:cNvPr>
              <p:cNvGrpSpPr/>
              <p:nvPr/>
            </p:nvGrpSpPr>
            <p:grpSpPr>
              <a:xfrm>
                <a:off x="594652" y="3216534"/>
                <a:ext cx="1614380" cy="1614964"/>
                <a:chOff x="5487711" y="2054238"/>
                <a:chExt cx="2152507" cy="2153285"/>
              </a:xfrm>
            </p:grpSpPr>
            <p:grpSp>
              <p:nvGrpSpPr>
                <p:cNvPr id="73" name="Group 72">
                  <a:extLst>
                    <a:ext uri="{FF2B5EF4-FFF2-40B4-BE49-F238E27FC236}">
                      <a16:creationId xmlns:a16="http://schemas.microsoft.com/office/drawing/2014/main" id="{BFE71500-E4C3-4ABE-A6F1-45566FC28F5F}"/>
                    </a:ext>
                  </a:extLst>
                </p:cNvPr>
                <p:cNvGrpSpPr/>
                <p:nvPr/>
              </p:nvGrpSpPr>
              <p:grpSpPr>
                <a:xfrm>
                  <a:off x="5487711" y="2054238"/>
                  <a:ext cx="274320" cy="2153285"/>
                  <a:chOff x="5375951" y="2054238"/>
                  <a:chExt cx="274320" cy="2153285"/>
                </a:xfrm>
              </p:grpSpPr>
              <p:sp>
                <p:nvSpPr>
                  <p:cNvPr id="98" name="Oval 97">
                    <a:extLst>
                      <a:ext uri="{FF2B5EF4-FFF2-40B4-BE49-F238E27FC236}">
                        <a16:creationId xmlns:a16="http://schemas.microsoft.com/office/drawing/2014/main" id="{A9482C95-81EF-491C-96A0-2DF2320D5964}"/>
                      </a:ext>
                    </a:extLst>
                  </p:cNvPr>
                  <p:cNvSpPr/>
                  <p:nvPr/>
                </p:nvSpPr>
                <p:spPr bwMode="auto">
                  <a:xfrm>
                    <a:off x="5375951"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9" name="Oval 98">
                    <a:extLst>
                      <a:ext uri="{FF2B5EF4-FFF2-40B4-BE49-F238E27FC236}">
                        <a16:creationId xmlns:a16="http://schemas.microsoft.com/office/drawing/2014/main" id="{D1AD3083-963B-497E-BA8C-301BC6888B21}"/>
                      </a:ext>
                    </a:extLst>
                  </p:cNvPr>
                  <p:cNvSpPr/>
                  <p:nvPr/>
                </p:nvSpPr>
                <p:spPr bwMode="auto">
                  <a:xfrm>
                    <a:off x="5375951"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00" name="Oval 99">
                    <a:extLst>
                      <a:ext uri="{FF2B5EF4-FFF2-40B4-BE49-F238E27FC236}">
                        <a16:creationId xmlns:a16="http://schemas.microsoft.com/office/drawing/2014/main" id="{69596AD4-7BEF-4706-8656-86D078DAD83A}"/>
                      </a:ext>
                    </a:extLst>
                  </p:cNvPr>
                  <p:cNvSpPr/>
                  <p:nvPr/>
                </p:nvSpPr>
                <p:spPr bwMode="auto">
                  <a:xfrm>
                    <a:off x="5375951"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01" name="Oval 100">
                    <a:extLst>
                      <a:ext uri="{FF2B5EF4-FFF2-40B4-BE49-F238E27FC236}">
                        <a16:creationId xmlns:a16="http://schemas.microsoft.com/office/drawing/2014/main" id="{F3A8FF6B-1A39-4969-9829-E7ABFAA87094}"/>
                      </a:ext>
                    </a:extLst>
                  </p:cNvPr>
                  <p:cNvSpPr/>
                  <p:nvPr/>
                </p:nvSpPr>
                <p:spPr bwMode="auto">
                  <a:xfrm>
                    <a:off x="5375951"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02" name="Oval 101">
                    <a:extLst>
                      <a:ext uri="{FF2B5EF4-FFF2-40B4-BE49-F238E27FC236}">
                        <a16:creationId xmlns:a16="http://schemas.microsoft.com/office/drawing/2014/main" id="{DCEE3F8B-3E9C-4D3E-A75C-4EFC99DCDBCA}"/>
                      </a:ext>
                    </a:extLst>
                  </p:cNvPr>
                  <p:cNvSpPr/>
                  <p:nvPr/>
                </p:nvSpPr>
                <p:spPr bwMode="auto">
                  <a:xfrm>
                    <a:off x="5375951"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74" name="Group 73">
                  <a:extLst>
                    <a:ext uri="{FF2B5EF4-FFF2-40B4-BE49-F238E27FC236}">
                      <a16:creationId xmlns:a16="http://schemas.microsoft.com/office/drawing/2014/main" id="{AD100405-EC20-4A3F-856D-68EFDBD4795C}"/>
                    </a:ext>
                  </a:extLst>
                </p:cNvPr>
                <p:cNvGrpSpPr/>
                <p:nvPr/>
              </p:nvGrpSpPr>
              <p:grpSpPr>
                <a:xfrm>
                  <a:off x="5957258" y="2054238"/>
                  <a:ext cx="274320" cy="2153285"/>
                  <a:chOff x="5888678" y="2054238"/>
                  <a:chExt cx="274320" cy="2153285"/>
                </a:xfrm>
              </p:grpSpPr>
              <p:sp>
                <p:nvSpPr>
                  <p:cNvPr id="93" name="Oval 92">
                    <a:extLst>
                      <a:ext uri="{FF2B5EF4-FFF2-40B4-BE49-F238E27FC236}">
                        <a16:creationId xmlns:a16="http://schemas.microsoft.com/office/drawing/2014/main" id="{0BAEC25B-1DD3-4509-AC4A-213CF730A041}"/>
                      </a:ext>
                    </a:extLst>
                  </p:cNvPr>
                  <p:cNvSpPr/>
                  <p:nvPr/>
                </p:nvSpPr>
                <p:spPr bwMode="auto">
                  <a:xfrm>
                    <a:off x="5888678"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4" name="Oval 93">
                    <a:extLst>
                      <a:ext uri="{FF2B5EF4-FFF2-40B4-BE49-F238E27FC236}">
                        <a16:creationId xmlns:a16="http://schemas.microsoft.com/office/drawing/2014/main" id="{673D0B74-D1E9-417B-B840-B6287E2D457F}"/>
                      </a:ext>
                    </a:extLst>
                  </p:cNvPr>
                  <p:cNvSpPr/>
                  <p:nvPr/>
                </p:nvSpPr>
                <p:spPr bwMode="auto">
                  <a:xfrm>
                    <a:off x="5888678"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5" name="Oval 94">
                    <a:extLst>
                      <a:ext uri="{FF2B5EF4-FFF2-40B4-BE49-F238E27FC236}">
                        <a16:creationId xmlns:a16="http://schemas.microsoft.com/office/drawing/2014/main" id="{8AA79DB0-5E3D-4159-B0B2-5202E3281A0B}"/>
                      </a:ext>
                    </a:extLst>
                  </p:cNvPr>
                  <p:cNvSpPr/>
                  <p:nvPr/>
                </p:nvSpPr>
                <p:spPr bwMode="auto">
                  <a:xfrm>
                    <a:off x="5888678"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6" name="Oval 95">
                    <a:extLst>
                      <a:ext uri="{FF2B5EF4-FFF2-40B4-BE49-F238E27FC236}">
                        <a16:creationId xmlns:a16="http://schemas.microsoft.com/office/drawing/2014/main" id="{C1337F2F-9A44-4B92-8528-9B23B01020C3}"/>
                      </a:ext>
                    </a:extLst>
                  </p:cNvPr>
                  <p:cNvSpPr/>
                  <p:nvPr/>
                </p:nvSpPr>
                <p:spPr bwMode="auto">
                  <a:xfrm>
                    <a:off x="5888678"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7" name="Oval 96">
                    <a:extLst>
                      <a:ext uri="{FF2B5EF4-FFF2-40B4-BE49-F238E27FC236}">
                        <a16:creationId xmlns:a16="http://schemas.microsoft.com/office/drawing/2014/main" id="{E682803D-94E0-4D14-A15B-588DFA96D806}"/>
                      </a:ext>
                    </a:extLst>
                  </p:cNvPr>
                  <p:cNvSpPr/>
                  <p:nvPr/>
                </p:nvSpPr>
                <p:spPr bwMode="auto">
                  <a:xfrm>
                    <a:off x="5888678"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75" name="Group 74">
                  <a:extLst>
                    <a:ext uri="{FF2B5EF4-FFF2-40B4-BE49-F238E27FC236}">
                      <a16:creationId xmlns:a16="http://schemas.microsoft.com/office/drawing/2014/main" id="{F3F6F5D7-4145-4F7C-92E7-65E81F9E9569}"/>
                    </a:ext>
                  </a:extLst>
                </p:cNvPr>
                <p:cNvGrpSpPr/>
                <p:nvPr/>
              </p:nvGrpSpPr>
              <p:grpSpPr>
                <a:xfrm>
                  <a:off x="6426805" y="2054238"/>
                  <a:ext cx="274320" cy="2153285"/>
                  <a:chOff x="6401405" y="2054238"/>
                  <a:chExt cx="274320" cy="2153285"/>
                </a:xfrm>
              </p:grpSpPr>
              <p:sp>
                <p:nvSpPr>
                  <p:cNvPr id="88" name="Oval 87">
                    <a:extLst>
                      <a:ext uri="{FF2B5EF4-FFF2-40B4-BE49-F238E27FC236}">
                        <a16:creationId xmlns:a16="http://schemas.microsoft.com/office/drawing/2014/main" id="{20D43039-8F95-4E74-9A54-6E98B57CFA1A}"/>
                      </a:ext>
                    </a:extLst>
                  </p:cNvPr>
                  <p:cNvSpPr/>
                  <p:nvPr/>
                </p:nvSpPr>
                <p:spPr bwMode="auto">
                  <a:xfrm>
                    <a:off x="6401405"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9" name="Oval 88">
                    <a:extLst>
                      <a:ext uri="{FF2B5EF4-FFF2-40B4-BE49-F238E27FC236}">
                        <a16:creationId xmlns:a16="http://schemas.microsoft.com/office/drawing/2014/main" id="{18E9EE57-A6B2-4B60-A266-3423936DC0FF}"/>
                      </a:ext>
                    </a:extLst>
                  </p:cNvPr>
                  <p:cNvSpPr/>
                  <p:nvPr/>
                </p:nvSpPr>
                <p:spPr bwMode="auto">
                  <a:xfrm>
                    <a:off x="6401405"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0" name="Oval 89">
                    <a:extLst>
                      <a:ext uri="{FF2B5EF4-FFF2-40B4-BE49-F238E27FC236}">
                        <a16:creationId xmlns:a16="http://schemas.microsoft.com/office/drawing/2014/main" id="{5AB45CD5-56C8-44C0-A53D-B3779D72FB46}"/>
                      </a:ext>
                    </a:extLst>
                  </p:cNvPr>
                  <p:cNvSpPr/>
                  <p:nvPr/>
                </p:nvSpPr>
                <p:spPr bwMode="auto">
                  <a:xfrm>
                    <a:off x="6401405"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1" name="Oval 90">
                    <a:extLst>
                      <a:ext uri="{FF2B5EF4-FFF2-40B4-BE49-F238E27FC236}">
                        <a16:creationId xmlns:a16="http://schemas.microsoft.com/office/drawing/2014/main" id="{C0BF23D5-F64B-4DDF-84F2-ECE843620ADC}"/>
                      </a:ext>
                    </a:extLst>
                  </p:cNvPr>
                  <p:cNvSpPr/>
                  <p:nvPr/>
                </p:nvSpPr>
                <p:spPr bwMode="auto">
                  <a:xfrm>
                    <a:off x="6401405"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92" name="Oval 91">
                    <a:extLst>
                      <a:ext uri="{FF2B5EF4-FFF2-40B4-BE49-F238E27FC236}">
                        <a16:creationId xmlns:a16="http://schemas.microsoft.com/office/drawing/2014/main" id="{FA7E6733-2A9E-4D52-B73B-CB0959A17C80}"/>
                      </a:ext>
                    </a:extLst>
                  </p:cNvPr>
                  <p:cNvSpPr/>
                  <p:nvPr/>
                </p:nvSpPr>
                <p:spPr bwMode="auto">
                  <a:xfrm>
                    <a:off x="6401405"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76" name="Group 75">
                  <a:extLst>
                    <a:ext uri="{FF2B5EF4-FFF2-40B4-BE49-F238E27FC236}">
                      <a16:creationId xmlns:a16="http://schemas.microsoft.com/office/drawing/2014/main" id="{C8E74A11-F008-4493-9C76-A548C34D683A}"/>
                    </a:ext>
                  </a:extLst>
                </p:cNvPr>
                <p:cNvGrpSpPr/>
                <p:nvPr/>
              </p:nvGrpSpPr>
              <p:grpSpPr>
                <a:xfrm>
                  <a:off x="6896352" y="2054238"/>
                  <a:ext cx="274320" cy="2153285"/>
                  <a:chOff x="6914132" y="2054238"/>
                  <a:chExt cx="274320" cy="2153285"/>
                </a:xfrm>
              </p:grpSpPr>
              <p:sp>
                <p:nvSpPr>
                  <p:cNvPr id="83" name="Oval 82">
                    <a:extLst>
                      <a:ext uri="{FF2B5EF4-FFF2-40B4-BE49-F238E27FC236}">
                        <a16:creationId xmlns:a16="http://schemas.microsoft.com/office/drawing/2014/main" id="{7C5084DA-F528-483A-B96A-34B1086F8C0D}"/>
                      </a:ext>
                    </a:extLst>
                  </p:cNvPr>
                  <p:cNvSpPr/>
                  <p:nvPr/>
                </p:nvSpPr>
                <p:spPr bwMode="auto">
                  <a:xfrm>
                    <a:off x="6914132"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4" name="Oval 83">
                    <a:extLst>
                      <a:ext uri="{FF2B5EF4-FFF2-40B4-BE49-F238E27FC236}">
                        <a16:creationId xmlns:a16="http://schemas.microsoft.com/office/drawing/2014/main" id="{6FA7665F-7E60-42C9-8B05-93B8CFDE8FEE}"/>
                      </a:ext>
                    </a:extLst>
                  </p:cNvPr>
                  <p:cNvSpPr/>
                  <p:nvPr/>
                </p:nvSpPr>
                <p:spPr bwMode="auto">
                  <a:xfrm>
                    <a:off x="6914132"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5" name="Oval 84">
                    <a:extLst>
                      <a:ext uri="{FF2B5EF4-FFF2-40B4-BE49-F238E27FC236}">
                        <a16:creationId xmlns:a16="http://schemas.microsoft.com/office/drawing/2014/main" id="{5B30A2D4-55D7-436B-AFAE-9F2CD17A7510}"/>
                      </a:ext>
                    </a:extLst>
                  </p:cNvPr>
                  <p:cNvSpPr/>
                  <p:nvPr/>
                </p:nvSpPr>
                <p:spPr bwMode="auto">
                  <a:xfrm>
                    <a:off x="6914132"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6" name="Oval 85">
                    <a:extLst>
                      <a:ext uri="{FF2B5EF4-FFF2-40B4-BE49-F238E27FC236}">
                        <a16:creationId xmlns:a16="http://schemas.microsoft.com/office/drawing/2014/main" id="{0CCCAB8A-6228-4EDC-975D-341F6E850E3D}"/>
                      </a:ext>
                    </a:extLst>
                  </p:cNvPr>
                  <p:cNvSpPr/>
                  <p:nvPr/>
                </p:nvSpPr>
                <p:spPr bwMode="auto">
                  <a:xfrm>
                    <a:off x="6914132"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7" name="Oval 86">
                    <a:extLst>
                      <a:ext uri="{FF2B5EF4-FFF2-40B4-BE49-F238E27FC236}">
                        <a16:creationId xmlns:a16="http://schemas.microsoft.com/office/drawing/2014/main" id="{532278AF-03F2-48CB-BF13-F451CBE0A510}"/>
                      </a:ext>
                    </a:extLst>
                  </p:cNvPr>
                  <p:cNvSpPr/>
                  <p:nvPr/>
                </p:nvSpPr>
                <p:spPr bwMode="auto">
                  <a:xfrm>
                    <a:off x="6914132"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77" name="Group 76">
                  <a:extLst>
                    <a:ext uri="{FF2B5EF4-FFF2-40B4-BE49-F238E27FC236}">
                      <a16:creationId xmlns:a16="http://schemas.microsoft.com/office/drawing/2014/main" id="{4916D8B7-38A0-41D1-90DB-0229614E71FD}"/>
                    </a:ext>
                  </a:extLst>
                </p:cNvPr>
                <p:cNvGrpSpPr/>
                <p:nvPr/>
              </p:nvGrpSpPr>
              <p:grpSpPr>
                <a:xfrm>
                  <a:off x="7365898" y="2054238"/>
                  <a:ext cx="274320" cy="2153285"/>
                  <a:chOff x="7426858" y="2054238"/>
                  <a:chExt cx="274320" cy="2153285"/>
                </a:xfrm>
              </p:grpSpPr>
              <p:sp>
                <p:nvSpPr>
                  <p:cNvPr id="78" name="Oval 77">
                    <a:extLst>
                      <a:ext uri="{FF2B5EF4-FFF2-40B4-BE49-F238E27FC236}">
                        <a16:creationId xmlns:a16="http://schemas.microsoft.com/office/drawing/2014/main" id="{CFA32059-62CD-449A-93EF-EE33FEF4C8C0}"/>
                      </a:ext>
                    </a:extLst>
                  </p:cNvPr>
                  <p:cNvSpPr/>
                  <p:nvPr/>
                </p:nvSpPr>
                <p:spPr bwMode="auto">
                  <a:xfrm>
                    <a:off x="7426858"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79" name="Oval 78">
                    <a:extLst>
                      <a:ext uri="{FF2B5EF4-FFF2-40B4-BE49-F238E27FC236}">
                        <a16:creationId xmlns:a16="http://schemas.microsoft.com/office/drawing/2014/main" id="{2BD81D98-FC12-4E32-B914-631622F9C158}"/>
                      </a:ext>
                    </a:extLst>
                  </p:cNvPr>
                  <p:cNvSpPr/>
                  <p:nvPr/>
                </p:nvSpPr>
                <p:spPr bwMode="auto">
                  <a:xfrm>
                    <a:off x="7426858"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0" name="Oval 79">
                    <a:extLst>
                      <a:ext uri="{FF2B5EF4-FFF2-40B4-BE49-F238E27FC236}">
                        <a16:creationId xmlns:a16="http://schemas.microsoft.com/office/drawing/2014/main" id="{49128393-9372-4A0A-889F-D07F8E76D489}"/>
                      </a:ext>
                    </a:extLst>
                  </p:cNvPr>
                  <p:cNvSpPr/>
                  <p:nvPr/>
                </p:nvSpPr>
                <p:spPr bwMode="auto">
                  <a:xfrm>
                    <a:off x="7426858"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1" name="Oval 80">
                    <a:extLst>
                      <a:ext uri="{FF2B5EF4-FFF2-40B4-BE49-F238E27FC236}">
                        <a16:creationId xmlns:a16="http://schemas.microsoft.com/office/drawing/2014/main" id="{36170AAD-161E-4572-B7AB-0F9E2F23B4BC}"/>
                      </a:ext>
                    </a:extLst>
                  </p:cNvPr>
                  <p:cNvSpPr/>
                  <p:nvPr/>
                </p:nvSpPr>
                <p:spPr bwMode="auto">
                  <a:xfrm>
                    <a:off x="7426858"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2" name="Oval 81">
                    <a:extLst>
                      <a:ext uri="{FF2B5EF4-FFF2-40B4-BE49-F238E27FC236}">
                        <a16:creationId xmlns:a16="http://schemas.microsoft.com/office/drawing/2014/main" id="{C2E59335-D5BE-4B88-BC65-F3E534E92FF5}"/>
                      </a:ext>
                    </a:extLst>
                  </p:cNvPr>
                  <p:cNvSpPr/>
                  <p:nvPr/>
                </p:nvSpPr>
                <p:spPr bwMode="auto">
                  <a:xfrm>
                    <a:off x="7426858"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grpSp>
        <p:grpSp>
          <p:nvGrpSpPr>
            <p:cNvPr id="103" name="Group 102">
              <a:extLst>
                <a:ext uri="{FF2B5EF4-FFF2-40B4-BE49-F238E27FC236}">
                  <a16:creationId xmlns:a16="http://schemas.microsoft.com/office/drawing/2014/main" id="{4A1FFF67-A0A7-42D3-89E9-71D9BA268AED}"/>
                </a:ext>
              </a:extLst>
            </p:cNvPr>
            <p:cNvGrpSpPr/>
            <p:nvPr/>
          </p:nvGrpSpPr>
          <p:grpSpPr>
            <a:xfrm>
              <a:off x="5432589" y="2872158"/>
              <a:ext cx="2057400" cy="2057400"/>
              <a:chOff x="354092" y="2995316"/>
              <a:chExt cx="2057400" cy="2057400"/>
            </a:xfrm>
            <a:scene3d>
              <a:camera prst="isometricTopUp"/>
              <a:lightRig rig="threePt" dir="t"/>
            </a:scene3d>
          </p:grpSpPr>
          <p:sp>
            <p:nvSpPr>
              <p:cNvPr id="104" name="Rectangle: Rounded Corners 103">
                <a:extLst>
                  <a:ext uri="{FF2B5EF4-FFF2-40B4-BE49-F238E27FC236}">
                    <a16:creationId xmlns:a16="http://schemas.microsoft.com/office/drawing/2014/main" id="{6309EC66-E10D-4A93-9E3C-FBD99AD4E099}"/>
                  </a:ext>
                </a:extLst>
              </p:cNvPr>
              <p:cNvSpPr/>
              <p:nvPr/>
            </p:nvSpPr>
            <p:spPr>
              <a:xfrm>
                <a:off x="354092" y="2995316"/>
                <a:ext cx="2057400" cy="2057400"/>
              </a:xfrm>
              <a:prstGeom prst="roundRect">
                <a:avLst>
                  <a:gd name="adj" fmla="val 8549"/>
                </a:avLst>
              </a:prstGeom>
              <a:solidFill>
                <a:schemeClr val="bg2">
                  <a:lumMod val="90000"/>
                </a:schemeClr>
              </a:solidFill>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grpSp>
            <p:nvGrpSpPr>
              <p:cNvPr id="105" name="Group 104">
                <a:extLst>
                  <a:ext uri="{FF2B5EF4-FFF2-40B4-BE49-F238E27FC236}">
                    <a16:creationId xmlns:a16="http://schemas.microsoft.com/office/drawing/2014/main" id="{C602167F-1EFF-40E0-BD2D-2A8AA6140F41}"/>
                  </a:ext>
                </a:extLst>
              </p:cNvPr>
              <p:cNvGrpSpPr/>
              <p:nvPr/>
            </p:nvGrpSpPr>
            <p:grpSpPr>
              <a:xfrm>
                <a:off x="594652" y="3216534"/>
                <a:ext cx="1614380" cy="1614964"/>
                <a:chOff x="5487711" y="2054238"/>
                <a:chExt cx="2152507" cy="2153285"/>
              </a:xfrm>
            </p:grpSpPr>
            <p:grpSp>
              <p:nvGrpSpPr>
                <p:cNvPr id="106" name="Group 105">
                  <a:extLst>
                    <a:ext uri="{FF2B5EF4-FFF2-40B4-BE49-F238E27FC236}">
                      <a16:creationId xmlns:a16="http://schemas.microsoft.com/office/drawing/2014/main" id="{E1D91F24-2A9B-40B7-8FB0-17283ED75631}"/>
                    </a:ext>
                  </a:extLst>
                </p:cNvPr>
                <p:cNvGrpSpPr/>
                <p:nvPr/>
              </p:nvGrpSpPr>
              <p:grpSpPr>
                <a:xfrm>
                  <a:off x="5487711" y="2054238"/>
                  <a:ext cx="274320" cy="2153285"/>
                  <a:chOff x="5375951" y="2054238"/>
                  <a:chExt cx="274320" cy="2153285"/>
                </a:xfrm>
              </p:grpSpPr>
              <p:sp>
                <p:nvSpPr>
                  <p:cNvPr id="131" name="Oval 130">
                    <a:extLst>
                      <a:ext uri="{FF2B5EF4-FFF2-40B4-BE49-F238E27FC236}">
                        <a16:creationId xmlns:a16="http://schemas.microsoft.com/office/drawing/2014/main" id="{F99DAEF2-BF2C-4F32-810C-E3D8EBCF83A8}"/>
                      </a:ext>
                    </a:extLst>
                  </p:cNvPr>
                  <p:cNvSpPr/>
                  <p:nvPr/>
                </p:nvSpPr>
                <p:spPr bwMode="auto">
                  <a:xfrm>
                    <a:off x="5375951"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32" name="Oval 131">
                    <a:extLst>
                      <a:ext uri="{FF2B5EF4-FFF2-40B4-BE49-F238E27FC236}">
                        <a16:creationId xmlns:a16="http://schemas.microsoft.com/office/drawing/2014/main" id="{57B2698A-45B6-4D19-B8D1-22F3637CDF70}"/>
                      </a:ext>
                    </a:extLst>
                  </p:cNvPr>
                  <p:cNvSpPr/>
                  <p:nvPr/>
                </p:nvSpPr>
                <p:spPr bwMode="auto">
                  <a:xfrm>
                    <a:off x="5375951"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33" name="Oval 132">
                    <a:extLst>
                      <a:ext uri="{FF2B5EF4-FFF2-40B4-BE49-F238E27FC236}">
                        <a16:creationId xmlns:a16="http://schemas.microsoft.com/office/drawing/2014/main" id="{39D85FC2-49BA-444B-95F8-ABAC446776D0}"/>
                      </a:ext>
                    </a:extLst>
                  </p:cNvPr>
                  <p:cNvSpPr/>
                  <p:nvPr/>
                </p:nvSpPr>
                <p:spPr bwMode="auto">
                  <a:xfrm>
                    <a:off x="5375951"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34" name="Oval 133">
                    <a:extLst>
                      <a:ext uri="{FF2B5EF4-FFF2-40B4-BE49-F238E27FC236}">
                        <a16:creationId xmlns:a16="http://schemas.microsoft.com/office/drawing/2014/main" id="{C6F200E6-9436-48AB-BDB8-A962D0111156}"/>
                      </a:ext>
                    </a:extLst>
                  </p:cNvPr>
                  <p:cNvSpPr/>
                  <p:nvPr/>
                </p:nvSpPr>
                <p:spPr bwMode="auto">
                  <a:xfrm>
                    <a:off x="5375951"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35" name="Oval 134">
                    <a:extLst>
                      <a:ext uri="{FF2B5EF4-FFF2-40B4-BE49-F238E27FC236}">
                        <a16:creationId xmlns:a16="http://schemas.microsoft.com/office/drawing/2014/main" id="{8AABF524-ED7E-4113-A1DE-810645FCC077}"/>
                      </a:ext>
                    </a:extLst>
                  </p:cNvPr>
                  <p:cNvSpPr/>
                  <p:nvPr/>
                </p:nvSpPr>
                <p:spPr bwMode="auto">
                  <a:xfrm>
                    <a:off x="5375951"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07" name="Group 106">
                  <a:extLst>
                    <a:ext uri="{FF2B5EF4-FFF2-40B4-BE49-F238E27FC236}">
                      <a16:creationId xmlns:a16="http://schemas.microsoft.com/office/drawing/2014/main" id="{7B27F5B3-DAE8-42EF-86A6-D0F81D02B5FA}"/>
                    </a:ext>
                  </a:extLst>
                </p:cNvPr>
                <p:cNvGrpSpPr/>
                <p:nvPr/>
              </p:nvGrpSpPr>
              <p:grpSpPr>
                <a:xfrm>
                  <a:off x="5957258" y="2054238"/>
                  <a:ext cx="274320" cy="2153285"/>
                  <a:chOff x="5888678" y="2054238"/>
                  <a:chExt cx="274320" cy="2153285"/>
                </a:xfrm>
              </p:grpSpPr>
              <p:sp>
                <p:nvSpPr>
                  <p:cNvPr id="126" name="Oval 125">
                    <a:extLst>
                      <a:ext uri="{FF2B5EF4-FFF2-40B4-BE49-F238E27FC236}">
                        <a16:creationId xmlns:a16="http://schemas.microsoft.com/office/drawing/2014/main" id="{05DCBF6D-C19B-40EA-B448-92B72C224EA8}"/>
                      </a:ext>
                    </a:extLst>
                  </p:cNvPr>
                  <p:cNvSpPr/>
                  <p:nvPr/>
                </p:nvSpPr>
                <p:spPr bwMode="auto">
                  <a:xfrm>
                    <a:off x="5888678"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7" name="Oval 126">
                    <a:extLst>
                      <a:ext uri="{FF2B5EF4-FFF2-40B4-BE49-F238E27FC236}">
                        <a16:creationId xmlns:a16="http://schemas.microsoft.com/office/drawing/2014/main" id="{66F13253-1A1E-4856-A215-51E28FF63624}"/>
                      </a:ext>
                    </a:extLst>
                  </p:cNvPr>
                  <p:cNvSpPr/>
                  <p:nvPr/>
                </p:nvSpPr>
                <p:spPr bwMode="auto">
                  <a:xfrm>
                    <a:off x="5888678"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8" name="Oval 127">
                    <a:extLst>
                      <a:ext uri="{FF2B5EF4-FFF2-40B4-BE49-F238E27FC236}">
                        <a16:creationId xmlns:a16="http://schemas.microsoft.com/office/drawing/2014/main" id="{8123DD10-E2C5-4F95-83F3-DB525BC78B22}"/>
                      </a:ext>
                    </a:extLst>
                  </p:cNvPr>
                  <p:cNvSpPr/>
                  <p:nvPr/>
                </p:nvSpPr>
                <p:spPr bwMode="auto">
                  <a:xfrm>
                    <a:off x="5888678"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9" name="Oval 128">
                    <a:extLst>
                      <a:ext uri="{FF2B5EF4-FFF2-40B4-BE49-F238E27FC236}">
                        <a16:creationId xmlns:a16="http://schemas.microsoft.com/office/drawing/2014/main" id="{59236867-75CF-4F6E-A8EB-F0814C04DC49}"/>
                      </a:ext>
                    </a:extLst>
                  </p:cNvPr>
                  <p:cNvSpPr/>
                  <p:nvPr/>
                </p:nvSpPr>
                <p:spPr bwMode="auto">
                  <a:xfrm>
                    <a:off x="5888678"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30" name="Oval 129">
                    <a:extLst>
                      <a:ext uri="{FF2B5EF4-FFF2-40B4-BE49-F238E27FC236}">
                        <a16:creationId xmlns:a16="http://schemas.microsoft.com/office/drawing/2014/main" id="{1E30B8F9-D7C1-4C00-9F07-0152DC4951BA}"/>
                      </a:ext>
                    </a:extLst>
                  </p:cNvPr>
                  <p:cNvSpPr/>
                  <p:nvPr/>
                </p:nvSpPr>
                <p:spPr bwMode="auto">
                  <a:xfrm>
                    <a:off x="5888678"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08" name="Group 107">
                  <a:extLst>
                    <a:ext uri="{FF2B5EF4-FFF2-40B4-BE49-F238E27FC236}">
                      <a16:creationId xmlns:a16="http://schemas.microsoft.com/office/drawing/2014/main" id="{CB21543F-FCDC-4BD7-B61D-94AF95F0F215}"/>
                    </a:ext>
                  </a:extLst>
                </p:cNvPr>
                <p:cNvGrpSpPr/>
                <p:nvPr/>
              </p:nvGrpSpPr>
              <p:grpSpPr>
                <a:xfrm>
                  <a:off x="6426805" y="2054238"/>
                  <a:ext cx="274320" cy="2153285"/>
                  <a:chOff x="6401405" y="2054238"/>
                  <a:chExt cx="274320" cy="2153285"/>
                </a:xfrm>
              </p:grpSpPr>
              <p:sp>
                <p:nvSpPr>
                  <p:cNvPr id="121" name="Oval 120">
                    <a:extLst>
                      <a:ext uri="{FF2B5EF4-FFF2-40B4-BE49-F238E27FC236}">
                        <a16:creationId xmlns:a16="http://schemas.microsoft.com/office/drawing/2014/main" id="{44DE52CA-3FF8-4869-9363-E06B8EAB9731}"/>
                      </a:ext>
                    </a:extLst>
                  </p:cNvPr>
                  <p:cNvSpPr/>
                  <p:nvPr/>
                </p:nvSpPr>
                <p:spPr bwMode="auto">
                  <a:xfrm>
                    <a:off x="6401405"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2" name="Oval 121">
                    <a:extLst>
                      <a:ext uri="{FF2B5EF4-FFF2-40B4-BE49-F238E27FC236}">
                        <a16:creationId xmlns:a16="http://schemas.microsoft.com/office/drawing/2014/main" id="{E01BD92E-660C-402D-8493-B18C46138E43}"/>
                      </a:ext>
                    </a:extLst>
                  </p:cNvPr>
                  <p:cNvSpPr/>
                  <p:nvPr/>
                </p:nvSpPr>
                <p:spPr bwMode="auto">
                  <a:xfrm>
                    <a:off x="6401405"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3" name="Oval 122">
                    <a:extLst>
                      <a:ext uri="{FF2B5EF4-FFF2-40B4-BE49-F238E27FC236}">
                        <a16:creationId xmlns:a16="http://schemas.microsoft.com/office/drawing/2014/main" id="{50D5A842-DA1C-457C-9675-53722D1A00DC}"/>
                      </a:ext>
                    </a:extLst>
                  </p:cNvPr>
                  <p:cNvSpPr/>
                  <p:nvPr/>
                </p:nvSpPr>
                <p:spPr bwMode="auto">
                  <a:xfrm>
                    <a:off x="6401405"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4" name="Oval 123">
                    <a:extLst>
                      <a:ext uri="{FF2B5EF4-FFF2-40B4-BE49-F238E27FC236}">
                        <a16:creationId xmlns:a16="http://schemas.microsoft.com/office/drawing/2014/main" id="{40CA9E3A-DF2B-4C6D-9D78-6FDE0343DD28}"/>
                      </a:ext>
                    </a:extLst>
                  </p:cNvPr>
                  <p:cNvSpPr/>
                  <p:nvPr/>
                </p:nvSpPr>
                <p:spPr bwMode="auto">
                  <a:xfrm>
                    <a:off x="6401405"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5" name="Oval 124">
                    <a:extLst>
                      <a:ext uri="{FF2B5EF4-FFF2-40B4-BE49-F238E27FC236}">
                        <a16:creationId xmlns:a16="http://schemas.microsoft.com/office/drawing/2014/main" id="{8C5AB859-C4F2-4091-AD00-5254065A69B1}"/>
                      </a:ext>
                    </a:extLst>
                  </p:cNvPr>
                  <p:cNvSpPr/>
                  <p:nvPr/>
                </p:nvSpPr>
                <p:spPr bwMode="auto">
                  <a:xfrm>
                    <a:off x="6401405"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09" name="Group 108">
                  <a:extLst>
                    <a:ext uri="{FF2B5EF4-FFF2-40B4-BE49-F238E27FC236}">
                      <a16:creationId xmlns:a16="http://schemas.microsoft.com/office/drawing/2014/main" id="{3F4A9B5D-E0FC-49BD-BA14-F26414BBC680}"/>
                    </a:ext>
                  </a:extLst>
                </p:cNvPr>
                <p:cNvGrpSpPr/>
                <p:nvPr/>
              </p:nvGrpSpPr>
              <p:grpSpPr>
                <a:xfrm>
                  <a:off x="6896352" y="2054238"/>
                  <a:ext cx="274320" cy="2153285"/>
                  <a:chOff x="6914132" y="2054238"/>
                  <a:chExt cx="274320" cy="2153285"/>
                </a:xfrm>
              </p:grpSpPr>
              <p:sp>
                <p:nvSpPr>
                  <p:cNvPr id="116" name="Oval 115">
                    <a:extLst>
                      <a:ext uri="{FF2B5EF4-FFF2-40B4-BE49-F238E27FC236}">
                        <a16:creationId xmlns:a16="http://schemas.microsoft.com/office/drawing/2014/main" id="{21934018-0894-4E1D-ACCB-B0D4B1AD7BFF}"/>
                      </a:ext>
                    </a:extLst>
                  </p:cNvPr>
                  <p:cNvSpPr/>
                  <p:nvPr/>
                </p:nvSpPr>
                <p:spPr bwMode="auto">
                  <a:xfrm>
                    <a:off x="6914132"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7" name="Oval 116">
                    <a:extLst>
                      <a:ext uri="{FF2B5EF4-FFF2-40B4-BE49-F238E27FC236}">
                        <a16:creationId xmlns:a16="http://schemas.microsoft.com/office/drawing/2014/main" id="{FE31533E-B25C-4130-B201-7203D77271C4}"/>
                      </a:ext>
                    </a:extLst>
                  </p:cNvPr>
                  <p:cNvSpPr/>
                  <p:nvPr/>
                </p:nvSpPr>
                <p:spPr bwMode="auto">
                  <a:xfrm>
                    <a:off x="6914132"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8" name="Oval 117">
                    <a:extLst>
                      <a:ext uri="{FF2B5EF4-FFF2-40B4-BE49-F238E27FC236}">
                        <a16:creationId xmlns:a16="http://schemas.microsoft.com/office/drawing/2014/main" id="{EEFFA724-2F17-4868-8B9D-DFCBE8643492}"/>
                      </a:ext>
                    </a:extLst>
                  </p:cNvPr>
                  <p:cNvSpPr/>
                  <p:nvPr/>
                </p:nvSpPr>
                <p:spPr bwMode="auto">
                  <a:xfrm>
                    <a:off x="6914132"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9" name="Oval 118">
                    <a:extLst>
                      <a:ext uri="{FF2B5EF4-FFF2-40B4-BE49-F238E27FC236}">
                        <a16:creationId xmlns:a16="http://schemas.microsoft.com/office/drawing/2014/main" id="{F9A1EFF1-71B7-4E3C-B7AC-8AC96F2E1EED}"/>
                      </a:ext>
                    </a:extLst>
                  </p:cNvPr>
                  <p:cNvSpPr/>
                  <p:nvPr/>
                </p:nvSpPr>
                <p:spPr bwMode="auto">
                  <a:xfrm>
                    <a:off x="6914132"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0" name="Oval 119">
                    <a:extLst>
                      <a:ext uri="{FF2B5EF4-FFF2-40B4-BE49-F238E27FC236}">
                        <a16:creationId xmlns:a16="http://schemas.microsoft.com/office/drawing/2014/main" id="{DF477ED8-9463-4D42-9E84-1ED0412F478C}"/>
                      </a:ext>
                    </a:extLst>
                  </p:cNvPr>
                  <p:cNvSpPr/>
                  <p:nvPr/>
                </p:nvSpPr>
                <p:spPr bwMode="auto">
                  <a:xfrm>
                    <a:off x="6914132"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10" name="Group 109">
                  <a:extLst>
                    <a:ext uri="{FF2B5EF4-FFF2-40B4-BE49-F238E27FC236}">
                      <a16:creationId xmlns:a16="http://schemas.microsoft.com/office/drawing/2014/main" id="{EC4E9030-32EF-4111-8B58-F54D7289DAED}"/>
                    </a:ext>
                  </a:extLst>
                </p:cNvPr>
                <p:cNvGrpSpPr/>
                <p:nvPr/>
              </p:nvGrpSpPr>
              <p:grpSpPr>
                <a:xfrm>
                  <a:off x="7365898" y="2054238"/>
                  <a:ext cx="274320" cy="2153285"/>
                  <a:chOff x="7426858" y="2054238"/>
                  <a:chExt cx="274320" cy="2153285"/>
                </a:xfrm>
              </p:grpSpPr>
              <p:sp>
                <p:nvSpPr>
                  <p:cNvPr id="111" name="Oval 110">
                    <a:extLst>
                      <a:ext uri="{FF2B5EF4-FFF2-40B4-BE49-F238E27FC236}">
                        <a16:creationId xmlns:a16="http://schemas.microsoft.com/office/drawing/2014/main" id="{A6A29AE4-8DAC-4125-A64F-5BC51B013A00}"/>
                      </a:ext>
                    </a:extLst>
                  </p:cNvPr>
                  <p:cNvSpPr/>
                  <p:nvPr/>
                </p:nvSpPr>
                <p:spPr bwMode="auto">
                  <a:xfrm>
                    <a:off x="7426858" y="2993720"/>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2" name="Oval 111">
                    <a:extLst>
                      <a:ext uri="{FF2B5EF4-FFF2-40B4-BE49-F238E27FC236}">
                        <a16:creationId xmlns:a16="http://schemas.microsoft.com/office/drawing/2014/main" id="{2FC75453-3857-4CB6-B400-FA83922D7BDF}"/>
                      </a:ext>
                    </a:extLst>
                  </p:cNvPr>
                  <p:cNvSpPr/>
                  <p:nvPr/>
                </p:nvSpPr>
                <p:spPr bwMode="auto">
                  <a:xfrm>
                    <a:off x="7426858" y="2523979"/>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3" name="Oval 112">
                    <a:extLst>
                      <a:ext uri="{FF2B5EF4-FFF2-40B4-BE49-F238E27FC236}">
                        <a16:creationId xmlns:a16="http://schemas.microsoft.com/office/drawing/2014/main" id="{F3867CF2-F6FF-4FBA-A6BC-61ECEC6C4662}"/>
                      </a:ext>
                    </a:extLst>
                  </p:cNvPr>
                  <p:cNvSpPr/>
                  <p:nvPr/>
                </p:nvSpPr>
                <p:spPr bwMode="auto">
                  <a:xfrm>
                    <a:off x="7426858" y="2054238"/>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4" name="Oval 113">
                    <a:extLst>
                      <a:ext uri="{FF2B5EF4-FFF2-40B4-BE49-F238E27FC236}">
                        <a16:creationId xmlns:a16="http://schemas.microsoft.com/office/drawing/2014/main" id="{DDBAF159-0943-444C-B7EB-264CD5903E5B}"/>
                      </a:ext>
                    </a:extLst>
                  </p:cNvPr>
                  <p:cNvSpPr/>
                  <p:nvPr/>
                </p:nvSpPr>
                <p:spPr bwMode="auto">
                  <a:xfrm>
                    <a:off x="7426858" y="3933203"/>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5" name="Oval 114">
                    <a:extLst>
                      <a:ext uri="{FF2B5EF4-FFF2-40B4-BE49-F238E27FC236}">
                        <a16:creationId xmlns:a16="http://schemas.microsoft.com/office/drawing/2014/main" id="{4337BB60-1B95-403D-B293-8C5F9B3BB6AC}"/>
                      </a:ext>
                    </a:extLst>
                  </p:cNvPr>
                  <p:cNvSpPr/>
                  <p:nvPr/>
                </p:nvSpPr>
                <p:spPr bwMode="auto">
                  <a:xfrm>
                    <a:off x="7426858" y="3463461"/>
                    <a:ext cx="274320" cy="274320"/>
                  </a:xfrm>
                  <a:prstGeom prst="ellipse">
                    <a:avLst/>
                  </a:prstGeom>
                  <a:ln>
                    <a:headEnd type="none" w="med" len="med"/>
                    <a:tailEnd type="none" w="med" len="med"/>
                  </a:ln>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grpSp>
        <p:sp>
          <p:nvSpPr>
            <p:cNvPr id="136" name="TextBox 135">
              <a:extLst>
                <a:ext uri="{FF2B5EF4-FFF2-40B4-BE49-F238E27FC236}">
                  <a16:creationId xmlns:a16="http://schemas.microsoft.com/office/drawing/2014/main" id="{58DC0E0C-568B-4B70-834A-DEC01DA4137F}"/>
                </a:ext>
              </a:extLst>
            </p:cNvPr>
            <p:cNvSpPr txBox="1"/>
            <p:nvPr/>
          </p:nvSpPr>
          <p:spPr>
            <a:xfrm>
              <a:off x="5367959" y="5526031"/>
              <a:ext cx="221672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3D NAND Flash Memory</a:t>
              </a:r>
            </a:p>
          </p:txBody>
        </p:sp>
      </p:grpSp>
      <p:sp>
        <p:nvSpPr>
          <p:cNvPr id="139" name="TextBox 138">
            <a:extLst>
              <a:ext uri="{FF2B5EF4-FFF2-40B4-BE49-F238E27FC236}">
                <a16:creationId xmlns:a16="http://schemas.microsoft.com/office/drawing/2014/main" id="{13EF5647-B349-4AC6-AC6B-60E6F756A0C0}"/>
              </a:ext>
            </a:extLst>
          </p:cNvPr>
          <p:cNvSpPr txBox="1"/>
          <p:nvPr/>
        </p:nvSpPr>
        <p:spPr>
          <a:xfrm>
            <a:off x="481965" y="4656223"/>
            <a:ext cx="1191993"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Scaling</a:t>
            </a:r>
          </a:p>
        </p:txBody>
      </p:sp>
      <p:sp>
        <p:nvSpPr>
          <p:cNvPr id="140" name="TextBox 139">
            <a:extLst>
              <a:ext uri="{FF2B5EF4-FFF2-40B4-BE49-F238E27FC236}">
                <a16:creationId xmlns:a16="http://schemas.microsoft.com/office/drawing/2014/main" id="{EE46F65E-422C-4AAE-B65A-9D797FE87424}"/>
              </a:ext>
            </a:extLst>
          </p:cNvPr>
          <p:cNvSpPr txBox="1"/>
          <p:nvPr/>
        </p:nvSpPr>
        <p:spPr>
          <a:xfrm>
            <a:off x="254244" y="5696724"/>
            <a:ext cx="164743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Reliability</a:t>
            </a:r>
          </a:p>
        </p:txBody>
      </p:sp>
      <p:sp>
        <p:nvSpPr>
          <p:cNvPr id="142" name="TextBox 141">
            <a:extLst>
              <a:ext uri="{FF2B5EF4-FFF2-40B4-BE49-F238E27FC236}">
                <a16:creationId xmlns:a16="http://schemas.microsoft.com/office/drawing/2014/main" id="{E16ED9E5-1899-4A25-8F2C-F48EDDA8B47C}"/>
              </a:ext>
            </a:extLst>
          </p:cNvPr>
          <p:cNvSpPr txBox="1"/>
          <p:nvPr/>
        </p:nvSpPr>
        <p:spPr>
          <a:xfrm>
            <a:off x="1933305" y="4471557"/>
            <a:ext cx="3598293"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t>Reduce flash cell size,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t>Reduce distance b/w cells</a:t>
            </a:r>
          </a:p>
        </p:txBody>
      </p:sp>
      <p:sp>
        <p:nvSpPr>
          <p:cNvPr id="143" name="TextBox 142">
            <a:extLst>
              <a:ext uri="{FF2B5EF4-FFF2-40B4-BE49-F238E27FC236}">
                <a16:creationId xmlns:a16="http://schemas.microsoft.com/office/drawing/2014/main" id="{B82E4CF5-8E6C-406B-BF3B-A33DAEC9743D}"/>
              </a:ext>
            </a:extLst>
          </p:cNvPr>
          <p:cNvSpPr txBox="1"/>
          <p:nvPr/>
        </p:nvSpPr>
        <p:spPr>
          <a:xfrm>
            <a:off x="5794644" y="4656223"/>
            <a:ext cx="2736135"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t>Increase # of layers</a:t>
            </a:r>
          </a:p>
        </p:txBody>
      </p:sp>
      <p:sp>
        <p:nvSpPr>
          <p:cNvPr id="144" name="TextBox 143">
            <a:extLst>
              <a:ext uri="{FF2B5EF4-FFF2-40B4-BE49-F238E27FC236}">
                <a16:creationId xmlns:a16="http://schemas.microsoft.com/office/drawing/2014/main" id="{0D589652-9960-4BFA-BEF5-009E8E8A6440}"/>
              </a:ext>
            </a:extLst>
          </p:cNvPr>
          <p:cNvSpPr txBox="1"/>
          <p:nvPr/>
        </p:nvSpPr>
        <p:spPr>
          <a:xfrm>
            <a:off x="2118708" y="5696724"/>
            <a:ext cx="322748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Scaling hurts reliability</a:t>
            </a:r>
          </a:p>
        </p:txBody>
      </p:sp>
      <p:sp>
        <p:nvSpPr>
          <p:cNvPr id="145" name="TextBox 144">
            <a:extLst>
              <a:ext uri="{FF2B5EF4-FFF2-40B4-BE49-F238E27FC236}">
                <a16:creationId xmlns:a16="http://schemas.microsoft.com/office/drawing/2014/main" id="{F99CAB94-9199-4A67-987E-EFA6B82E5113}"/>
              </a:ext>
            </a:extLst>
          </p:cNvPr>
          <p:cNvSpPr txBox="1"/>
          <p:nvPr/>
        </p:nvSpPr>
        <p:spPr>
          <a:xfrm>
            <a:off x="5660160" y="5638076"/>
            <a:ext cx="3005113" cy="578882"/>
          </a:xfrm>
          <a:prstGeom prst="roundRect">
            <a:avLst/>
          </a:prstGeom>
          <a:ln w="38100"/>
        </p:spPr>
        <p:style>
          <a:lnRef idx="2">
            <a:schemeClr val="accent5"/>
          </a:lnRef>
          <a:fillRef idx="1">
            <a:schemeClr val="lt1"/>
          </a:fillRef>
          <a:effectRef idx="0">
            <a:schemeClr val="accent5"/>
          </a:effectRef>
          <a:fontRef idx="minor">
            <a:schemeClr val="dk1"/>
          </a:fontRef>
        </p:style>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Not well studied!</a:t>
            </a:r>
          </a:p>
        </p:txBody>
      </p:sp>
    </p:spTree>
    <p:extLst>
      <p:ext uri="{BB962C8B-B14F-4D97-AF65-F5344CB8AC3E}">
        <p14:creationId xmlns:p14="http://schemas.microsoft.com/office/powerpoint/2010/main" val="996148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fade">
                                      <p:cBhvr>
                                        <p:cTn id="7" dur="500"/>
                                        <p:tgtEl>
                                          <p:spTgt spid="1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4"/>
                                        </p:tgtEl>
                                        <p:attrNameLst>
                                          <p:attrName>style.visibility</p:attrName>
                                        </p:attrNameLst>
                                      </p:cBhvr>
                                      <p:to>
                                        <p:strVal val="visible"/>
                                      </p:to>
                                    </p:set>
                                    <p:animEffect transition="in" filter="fade">
                                      <p:cBhvr>
                                        <p:cTn id="10" dur="500"/>
                                        <p:tgtEl>
                                          <p:spTgt spid="1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5"/>
                                        </p:tgtEl>
                                        <p:attrNameLst>
                                          <p:attrName>style.visibility</p:attrName>
                                        </p:attrNameLst>
                                      </p:cBhvr>
                                      <p:to>
                                        <p:strVal val="visible"/>
                                      </p:to>
                                    </p:set>
                                    <p:animEffect transition="in" filter="fade">
                                      <p:cBhvr>
                                        <p:cTn id="1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P spid="144" grpId="0"/>
      <p:bldP spid="145" grpId="0" animBg="1"/>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le 1"/>
          <p:cNvSpPr>
            <a:spLocks noGrp="1"/>
          </p:cNvSpPr>
          <p:nvPr>
            <p:ph type="title"/>
          </p:nvPr>
        </p:nvSpPr>
        <p:spPr/>
        <p:txBody>
          <a:bodyPr/>
          <a:lstStyle/>
          <a:p>
            <a:r>
              <a:rPr lang="en-US" dirty="0">
                <a:latin typeface="Garamond" charset="0"/>
                <a:ea typeface="ＭＳ Ｐゴシック" charset="0"/>
                <a:cs typeface="ＭＳ Ｐゴシック" charset="0"/>
              </a:rPr>
              <a:t>Charge Trap Based 3D Flash Cell</a:t>
            </a:r>
          </a:p>
        </p:txBody>
      </p:sp>
      <p:sp>
        <p:nvSpPr>
          <p:cNvPr id="261122" name="Content Placeholder 2"/>
          <p:cNvSpPr>
            <a:spLocks noGrp="1"/>
          </p:cNvSpPr>
          <p:nvPr>
            <p:ph idx="1"/>
          </p:nvPr>
        </p:nvSpPr>
        <p:spPr>
          <a:xfrm>
            <a:off x="228600" y="996950"/>
            <a:ext cx="8777288" cy="5194300"/>
          </a:xfrm>
        </p:spPr>
        <p:txBody>
          <a:bodyPr/>
          <a:lstStyle/>
          <a:p>
            <a:r>
              <a:rPr lang="en-US" sz="3000" dirty="0">
                <a:latin typeface="Tahoma" charset="0"/>
                <a:ea typeface="ＭＳ Ｐゴシック" charset="0"/>
                <a:cs typeface="ＭＳ Ｐゴシック" charset="0"/>
              </a:rPr>
              <a:t>Cross-section of a charge trap transistor</a:t>
            </a:r>
          </a:p>
        </p:txBody>
      </p:sp>
      <p:sp>
        <p:nvSpPr>
          <p:cNvPr id="26112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4E2A71C-AAD6-1343-AD29-0DFA78FE85A5}"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218</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cs typeface="Arial" charset="0"/>
            </a:endParaRPr>
          </a:p>
        </p:txBody>
      </p:sp>
      <p:pic>
        <p:nvPicPr>
          <p:cNvPr id="2" name="Picture 1">
            <a:extLst>
              <a:ext uri="{FF2B5EF4-FFF2-40B4-BE49-F238E27FC236}">
                <a16:creationId xmlns:a16="http://schemas.microsoft.com/office/drawing/2014/main" id="{C2A8BCB9-FF86-5B42-9C40-6DA8F09FE4B0}"/>
              </a:ext>
            </a:extLst>
          </p:cNvPr>
          <p:cNvPicPr>
            <a:picLocks noChangeAspect="1"/>
          </p:cNvPicPr>
          <p:nvPr/>
        </p:nvPicPr>
        <p:blipFill>
          <a:blip r:embed="rId2"/>
          <a:stretch>
            <a:fillRect/>
          </a:stretch>
        </p:blipFill>
        <p:spPr>
          <a:xfrm>
            <a:off x="3009900" y="2825016"/>
            <a:ext cx="3543300" cy="2286000"/>
          </a:xfrm>
          <a:prstGeom prst="rect">
            <a:avLst/>
          </a:prstGeom>
        </p:spPr>
      </p:pic>
    </p:spTree>
    <p:extLst>
      <p:ext uri="{BB962C8B-B14F-4D97-AF65-F5344CB8AC3E}">
        <p14:creationId xmlns:p14="http://schemas.microsoft.com/office/powerpoint/2010/main" val="12260690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593CA1-16D2-42FB-901E-E149119F807F}"/>
              </a:ext>
            </a:extLst>
          </p:cNvPr>
          <p:cNvSpPr>
            <a:spLocks noGrp="1"/>
          </p:cNvSpPr>
          <p:nvPr>
            <p:ph type="title"/>
          </p:nvPr>
        </p:nvSpPr>
        <p:spPr/>
        <p:txBody>
          <a:bodyPr>
            <a:normAutofit/>
          </a:bodyPr>
          <a:lstStyle/>
          <a:p>
            <a:r>
              <a:rPr lang="en-US" dirty="0"/>
              <a:t>2D vs. 3D Flash Cell Design</a:t>
            </a:r>
          </a:p>
        </p:txBody>
      </p:sp>
      <p:sp>
        <p:nvSpPr>
          <p:cNvPr id="222" name="Slide Number Placeholder 221">
            <a:extLst>
              <a:ext uri="{FF2B5EF4-FFF2-40B4-BE49-F238E27FC236}">
                <a16:creationId xmlns:a16="http://schemas.microsoft.com/office/drawing/2014/main" id="{71F56B0A-289D-4F63-ADFA-735BB67DD154}"/>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219</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grpSp>
        <p:nvGrpSpPr>
          <p:cNvPr id="2" name="Group 1">
            <a:extLst>
              <a:ext uri="{FF2B5EF4-FFF2-40B4-BE49-F238E27FC236}">
                <a16:creationId xmlns:a16="http://schemas.microsoft.com/office/drawing/2014/main" id="{1D0FFA56-81A1-4E14-B9F5-AF5E038AD230}"/>
              </a:ext>
            </a:extLst>
          </p:cNvPr>
          <p:cNvGrpSpPr/>
          <p:nvPr/>
        </p:nvGrpSpPr>
        <p:grpSpPr>
          <a:xfrm>
            <a:off x="4526280" y="1299560"/>
            <a:ext cx="4407993" cy="2610649"/>
            <a:chOff x="4526280" y="1299560"/>
            <a:chExt cx="4407993" cy="2610649"/>
          </a:xfrm>
        </p:grpSpPr>
        <p:grpSp>
          <p:nvGrpSpPr>
            <p:cNvPr id="123" name="Group 122">
              <a:extLst>
                <a:ext uri="{FF2B5EF4-FFF2-40B4-BE49-F238E27FC236}">
                  <a16:creationId xmlns:a16="http://schemas.microsoft.com/office/drawing/2014/main" id="{8BBD9B70-A7A2-4A54-8C63-045C478E6F19}"/>
                </a:ext>
              </a:extLst>
            </p:cNvPr>
            <p:cNvGrpSpPr/>
            <p:nvPr/>
          </p:nvGrpSpPr>
          <p:grpSpPr>
            <a:xfrm>
              <a:off x="4526280" y="1869861"/>
              <a:ext cx="2960812" cy="1326647"/>
              <a:chOff x="1281282" y="1145826"/>
              <a:chExt cx="2645264" cy="1326647"/>
            </a:xfrm>
            <a:solidFill>
              <a:schemeClr val="accent2"/>
            </a:solidFill>
          </p:grpSpPr>
          <p:sp>
            <p:nvSpPr>
              <p:cNvPr id="124" name="Oval 123">
                <a:extLst>
                  <a:ext uri="{FF2B5EF4-FFF2-40B4-BE49-F238E27FC236}">
                    <a16:creationId xmlns:a16="http://schemas.microsoft.com/office/drawing/2014/main" id="{77D3CE2F-510B-4104-ACD2-F86B2D712402}"/>
                  </a:ext>
                </a:extLst>
              </p:cNvPr>
              <p:cNvSpPr/>
              <p:nvPr/>
            </p:nvSpPr>
            <p:spPr>
              <a:xfrm>
                <a:off x="1281282" y="1145826"/>
                <a:ext cx="2645264" cy="846481"/>
              </a:xfrm>
              <a:prstGeom prst="ellipse">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125" name="Rectangle 124">
                <a:extLst>
                  <a:ext uri="{FF2B5EF4-FFF2-40B4-BE49-F238E27FC236}">
                    <a16:creationId xmlns:a16="http://schemas.microsoft.com/office/drawing/2014/main" id="{ED9E4CA8-894E-46FA-B67E-975490FA477D}"/>
                  </a:ext>
                </a:extLst>
              </p:cNvPr>
              <p:cNvSpPr/>
              <p:nvPr/>
            </p:nvSpPr>
            <p:spPr>
              <a:xfrm>
                <a:off x="1281282" y="1572235"/>
                <a:ext cx="2645264" cy="900238"/>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26" name="Group 125">
              <a:extLst>
                <a:ext uri="{FF2B5EF4-FFF2-40B4-BE49-F238E27FC236}">
                  <a16:creationId xmlns:a16="http://schemas.microsoft.com/office/drawing/2014/main" id="{3A87B846-B19B-4DB7-9490-05677ED88C2C}"/>
                </a:ext>
              </a:extLst>
            </p:cNvPr>
            <p:cNvGrpSpPr/>
            <p:nvPr/>
          </p:nvGrpSpPr>
          <p:grpSpPr>
            <a:xfrm>
              <a:off x="5257799" y="1299560"/>
              <a:ext cx="1497774" cy="529476"/>
              <a:chOff x="1923607" y="262890"/>
              <a:chExt cx="1497774" cy="529476"/>
            </a:xfrm>
          </p:grpSpPr>
          <p:sp>
            <p:nvSpPr>
              <p:cNvPr id="127" name="Oval 126">
                <a:extLst>
                  <a:ext uri="{FF2B5EF4-FFF2-40B4-BE49-F238E27FC236}">
                    <a16:creationId xmlns:a16="http://schemas.microsoft.com/office/drawing/2014/main" id="{04605E91-1F30-48EC-9FDF-3C23366A3E81}"/>
                  </a:ext>
                </a:extLst>
              </p:cNvPr>
              <p:cNvSpPr/>
              <p:nvPr/>
            </p:nvSpPr>
            <p:spPr>
              <a:xfrm>
                <a:off x="1923607" y="262890"/>
                <a:ext cx="1497774" cy="529476"/>
              </a:xfrm>
              <a:prstGeom prst="ellipse">
                <a:avLst/>
              </a:prstGeom>
              <a:solidFill>
                <a:srgbClr val="4BACC6"/>
              </a:solidFill>
              <a:ln w="12700" cap="flat" cmpd="sng" algn="ctr">
                <a:solidFill>
                  <a:srgbClr val="4BACC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endParaRPr>
              </a:p>
            </p:txBody>
          </p:sp>
          <p:sp>
            <p:nvSpPr>
              <p:cNvPr id="128" name="Oval 127">
                <a:extLst>
                  <a:ext uri="{FF2B5EF4-FFF2-40B4-BE49-F238E27FC236}">
                    <a16:creationId xmlns:a16="http://schemas.microsoft.com/office/drawing/2014/main" id="{16A391F2-8B81-44A2-A623-84B0CE549256}"/>
                  </a:ext>
                </a:extLst>
              </p:cNvPr>
              <p:cNvSpPr/>
              <p:nvPr/>
            </p:nvSpPr>
            <p:spPr>
              <a:xfrm>
                <a:off x="2021914" y="312440"/>
                <a:ext cx="1301160" cy="430376"/>
              </a:xfrm>
              <a:prstGeom prst="ellipse">
                <a:avLst/>
              </a:prstGeom>
              <a:solidFill>
                <a:srgbClr val="4F81BD"/>
              </a:solidFill>
              <a:ln w="12700" cap="flat" cmpd="sng" algn="ctr">
                <a:solidFill>
                  <a:srgbClr val="4F81BD">
                    <a:lumMod val="75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endParaRPr>
              </a:p>
            </p:txBody>
          </p:sp>
          <p:sp>
            <p:nvSpPr>
              <p:cNvPr id="129" name="Oval 128">
                <a:extLst>
                  <a:ext uri="{FF2B5EF4-FFF2-40B4-BE49-F238E27FC236}">
                    <a16:creationId xmlns:a16="http://schemas.microsoft.com/office/drawing/2014/main" id="{D941CA4C-CD1E-4EC6-9CD2-1F85278BB608}"/>
                  </a:ext>
                </a:extLst>
              </p:cNvPr>
              <p:cNvSpPr/>
              <p:nvPr/>
            </p:nvSpPr>
            <p:spPr>
              <a:xfrm>
                <a:off x="2251267" y="399153"/>
                <a:ext cx="842454" cy="256950"/>
              </a:xfrm>
              <a:prstGeom prst="ellipse">
                <a:avLst/>
              </a:prstGeom>
              <a:solidFill>
                <a:srgbClr val="4BACC6"/>
              </a:solidFill>
              <a:ln w="12700" cap="flat" cmpd="sng" algn="ctr">
                <a:solidFill>
                  <a:srgbClr val="4BACC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endParaRPr>
              </a:p>
            </p:txBody>
          </p:sp>
          <p:sp>
            <p:nvSpPr>
              <p:cNvPr id="130" name="Oval 129">
                <a:extLst>
                  <a:ext uri="{FF2B5EF4-FFF2-40B4-BE49-F238E27FC236}">
                    <a16:creationId xmlns:a16="http://schemas.microsoft.com/office/drawing/2014/main" id="{E9221EE4-EBC2-4C4C-BFB5-24E8C5EA27F5}"/>
                  </a:ext>
                </a:extLst>
              </p:cNvPr>
              <p:cNvSpPr/>
              <p:nvPr/>
            </p:nvSpPr>
            <p:spPr>
              <a:xfrm>
                <a:off x="2347204" y="443018"/>
                <a:ext cx="650580" cy="169220"/>
              </a:xfrm>
              <a:prstGeom prst="ellipse">
                <a:avLst/>
              </a:prstGeom>
              <a:solidFill>
                <a:schemeClr val="bg1">
                  <a:lumMod val="65000"/>
                </a:schemeClr>
              </a:solidFill>
              <a:ln w="12700" cap="flat" cmpd="sng" algn="ctr">
                <a:solidFill>
                  <a:srgbClr val="4BACC6">
                    <a:lumMod val="75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endParaRPr>
              </a:p>
            </p:txBody>
          </p:sp>
        </p:grpSp>
        <p:sp>
          <p:nvSpPr>
            <p:cNvPr id="131" name="Rectangle 130">
              <a:extLst>
                <a:ext uri="{FF2B5EF4-FFF2-40B4-BE49-F238E27FC236}">
                  <a16:creationId xmlns:a16="http://schemas.microsoft.com/office/drawing/2014/main" id="{F185938F-2794-4819-9311-D04E48BF3E7D}"/>
                </a:ext>
              </a:extLst>
            </p:cNvPr>
            <p:cNvSpPr/>
            <p:nvPr/>
          </p:nvSpPr>
          <p:spPr>
            <a:xfrm>
              <a:off x="5257799" y="1564298"/>
              <a:ext cx="1497774" cy="2304546"/>
            </a:xfrm>
            <a:prstGeom prst="rect">
              <a:avLst/>
            </a:prstGeom>
            <a:solidFill>
              <a:srgbClr val="4BACC6"/>
            </a:solidFill>
            <a:ln w="12700" cap="flat" cmpd="sng" algn="ctr">
              <a:solidFill>
                <a:srgbClr val="4BACC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endParaRPr>
            </a:p>
          </p:txBody>
        </p:sp>
        <p:sp>
          <p:nvSpPr>
            <p:cNvPr id="132" name="Rectangle 131">
              <a:extLst>
                <a:ext uri="{FF2B5EF4-FFF2-40B4-BE49-F238E27FC236}">
                  <a16:creationId xmlns:a16="http://schemas.microsoft.com/office/drawing/2014/main" id="{EE5A1935-8776-48ED-B79F-B58166D9EDE4}"/>
                </a:ext>
              </a:extLst>
            </p:cNvPr>
            <p:cNvSpPr/>
            <p:nvPr/>
          </p:nvSpPr>
          <p:spPr>
            <a:xfrm>
              <a:off x="5356106" y="1564298"/>
              <a:ext cx="1301160" cy="2304546"/>
            </a:xfrm>
            <a:prstGeom prst="rect">
              <a:avLst/>
            </a:prstGeom>
            <a:solidFill>
              <a:srgbClr val="4F81BD"/>
            </a:solidFill>
            <a:ln w="12700" cap="flat" cmpd="sng" algn="ctr">
              <a:solidFill>
                <a:srgbClr val="4F81BD">
                  <a:lumMod val="75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endParaRPr>
            </a:p>
          </p:txBody>
        </p:sp>
        <p:sp>
          <p:nvSpPr>
            <p:cNvPr id="133" name="Rectangle 132">
              <a:extLst>
                <a:ext uri="{FF2B5EF4-FFF2-40B4-BE49-F238E27FC236}">
                  <a16:creationId xmlns:a16="http://schemas.microsoft.com/office/drawing/2014/main" id="{714C5FEB-083A-4981-ADCF-3711DF55DA1E}"/>
                </a:ext>
              </a:extLst>
            </p:cNvPr>
            <p:cNvSpPr/>
            <p:nvPr/>
          </p:nvSpPr>
          <p:spPr>
            <a:xfrm>
              <a:off x="5681396" y="1564298"/>
              <a:ext cx="650580" cy="2304546"/>
            </a:xfrm>
            <a:prstGeom prst="rect">
              <a:avLst/>
            </a:prstGeom>
            <a:solidFill>
              <a:schemeClr val="bg1">
                <a:lumMod val="65000"/>
              </a:schemeClr>
            </a:solidFill>
            <a:ln w="12700" cap="flat" cmpd="sng" algn="ctr">
              <a:solidFill>
                <a:schemeClr val="bg2">
                  <a:lumMod val="50000"/>
                </a:schemeClr>
              </a:solidFill>
              <a:prstDash val="solid"/>
              <a:miter lim="800000"/>
            </a:ln>
            <a:effectLst/>
          </p:spPr>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Substrate</a:t>
              </a:r>
            </a:p>
          </p:txBody>
        </p:sp>
        <p:sp>
          <p:nvSpPr>
            <p:cNvPr id="134" name="Rectangle 133">
              <a:extLst>
                <a:ext uri="{FF2B5EF4-FFF2-40B4-BE49-F238E27FC236}">
                  <a16:creationId xmlns:a16="http://schemas.microsoft.com/office/drawing/2014/main" id="{71C96472-3AE0-4A78-974A-191EC6CBBFFC}"/>
                </a:ext>
              </a:extLst>
            </p:cNvPr>
            <p:cNvSpPr/>
            <p:nvPr/>
          </p:nvSpPr>
          <p:spPr>
            <a:xfrm>
              <a:off x="5681396" y="1716698"/>
              <a:ext cx="650580" cy="292681"/>
            </a:xfrm>
            <a:prstGeom prst="rect">
              <a:avLst/>
            </a:prstGeom>
            <a:solidFill>
              <a:schemeClr val="bg2">
                <a:lumMod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S</a:t>
              </a:r>
            </a:p>
          </p:txBody>
        </p:sp>
        <p:sp>
          <p:nvSpPr>
            <p:cNvPr id="135" name="Rectangle 134">
              <a:extLst>
                <a:ext uri="{FF2B5EF4-FFF2-40B4-BE49-F238E27FC236}">
                  <a16:creationId xmlns:a16="http://schemas.microsoft.com/office/drawing/2014/main" id="{33A63764-26AE-4C5D-A7F7-D156BB03F9AF}"/>
                </a:ext>
              </a:extLst>
            </p:cNvPr>
            <p:cNvSpPr/>
            <p:nvPr/>
          </p:nvSpPr>
          <p:spPr>
            <a:xfrm>
              <a:off x="5681396" y="3479352"/>
              <a:ext cx="650580" cy="292681"/>
            </a:xfrm>
            <a:prstGeom prst="rect">
              <a:avLst/>
            </a:prstGeom>
            <a:solidFill>
              <a:schemeClr val="bg2">
                <a:lumMod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D</a:t>
              </a:r>
            </a:p>
          </p:txBody>
        </p:sp>
        <p:sp>
          <p:nvSpPr>
            <p:cNvPr id="136" name="TextBox 135">
              <a:extLst>
                <a:ext uri="{FF2B5EF4-FFF2-40B4-BE49-F238E27FC236}">
                  <a16:creationId xmlns:a16="http://schemas.microsoft.com/office/drawing/2014/main" id="{7C30317D-84C1-41C2-B34E-CC453515AB5F}"/>
                </a:ext>
              </a:extLst>
            </p:cNvPr>
            <p:cNvSpPr txBox="1"/>
            <p:nvPr/>
          </p:nvSpPr>
          <p:spPr>
            <a:xfrm>
              <a:off x="7429533" y="1575756"/>
              <a:ext cx="1447832"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Charge Trap</a:t>
              </a:r>
              <a:b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br>
              <a: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a:t>
              </a:r>
              <a:r>
                <a:rPr kumimoji="0" lang="en-US" sz="2000" b="1" i="0" u="none" strike="noStrike" kern="0" cap="none" spc="0" normalizeH="0" baseline="0" noProof="0" dirty="0">
                  <a:ln>
                    <a:noFill/>
                  </a:ln>
                  <a:solidFill>
                    <a:srgbClr val="FF0000"/>
                  </a:solidFill>
                  <a:effectLst/>
                  <a:uLnTx/>
                  <a:uFillTx/>
                  <a:latin typeface="Cambria"/>
                  <a:ea typeface="ＭＳ Ｐゴシック" panose="020B0600070205080204" pitchFamily="34" charset="-128"/>
                  <a:cs typeface="+mn-cs"/>
                </a:rPr>
                <a:t>Insulator</a:t>
              </a:r>
              <a: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cxnSp>
          <p:nvCxnSpPr>
            <p:cNvPr id="137" name="Straight Arrow Connector 136">
              <a:extLst>
                <a:ext uri="{FF2B5EF4-FFF2-40B4-BE49-F238E27FC236}">
                  <a16:creationId xmlns:a16="http://schemas.microsoft.com/office/drawing/2014/main" id="{9F428670-872A-44DF-9CE0-1278EFBC2C67}"/>
                </a:ext>
              </a:extLst>
            </p:cNvPr>
            <p:cNvCxnSpPr>
              <a:cxnSpLocks/>
              <a:endCxn id="136" idx="1"/>
            </p:cNvCxnSpPr>
            <p:nvPr/>
          </p:nvCxnSpPr>
          <p:spPr>
            <a:xfrm flipV="1">
              <a:off x="6549170" y="1929699"/>
              <a:ext cx="880363" cy="1"/>
            </a:xfrm>
            <a:prstGeom prst="straightConnector1">
              <a:avLst/>
            </a:prstGeom>
            <a:noFill/>
            <a:ln w="28575" cap="flat" cmpd="sng" algn="ctr">
              <a:solidFill>
                <a:sysClr val="windowText" lastClr="000000"/>
              </a:solidFill>
              <a:prstDash val="solid"/>
              <a:miter lim="800000"/>
              <a:headEnd type="oval" w="med" len="med"/>
              <a:tailEnd type="triangle" w="med" len="med"/>
            </a:ln>
            <a:effectLst/>
          </p:spPr>
        </p:cxnSp>
        <p:sp>
          <p:nvSpPr>
            <p:cNvPr id="138" name="TextBox 137">
              <a:extLst>
                <a:ext uri="{FF2B5EF4-FFF2-40B4-BE49-F238E27FC236}">
                  <a16:creationId xmlns:a16="http://schemas.microsoft.com/office/drawing/2014/main" id="{B2C59247-9AA5-4715-8A8C-D078C850359B}"/>
                </a:ext>
              </a:extLst>
            </p:cNvPr>
            <p:cNvSpPr txBox="1"/>
            <p:nvPr/>
          </p:nvSpPr>
          <p:spPr>
            <a:xfrm>
              <a:off x="7673189" y="2421896"/>
              <a:ext cx="960519" cy="707886"/>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Control</a:t>
              </a:r>
              <a:b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br>
              <a: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Gate</a:t>
              </a:r>
            </a:p>
          </p:txBody>
        </p:sp>
        <p:cxnSp>
          <p:nvCxnSpPr>
            <p:cNvPr id="139" name="Straight Arrow Connector 138">
              <a:extLst>
                <a:ext uri="{FF2B5EF4-FFF2-40B4-BE49-F238E27FC236}">
                  <a16:creationId xmlns:a16="http://schemas.microsoft.com/office/drawing/2014/main" id="{F8A34389-F209-4037-ABF7-34B314A122BF}"/>
                </a:ext>
              </a:extLst>
            </p:cNvPr>
            <p:cNvCxnSpPr>
              <a:cxnSpLocks/>
              <a:endCxn id="138" idx="1"/>
            </p:cNvCxnSpPr>
            <p:nvPr/>
          </p:nvCxnSpPr>
          <p:spPr>
            <a:xfrm flipV="1">
              <a:off x="7128290" y="2775839"/>
              <a:ext cx="544899" cy="1"/>
            </a:xfrm>
            <a:prstGeom prst="straightConnector1">
              <a:avLst/>
            </a:prstGeom>
            <a:noFill/>
            <a:ln w="28575" cap="flat" cmpd="sng" algn="ctr">
              <a:solidFill>
                <a:sysClr val="windowText" lastClr="000000"/>
              </a:solidFill>
              <a:prstDash val="solid"/>
              <a:miter lim="800000"/>
              <a:headEnd type="oval" w="med" len="med"/>
              <a:tailEnd type="triangle" w="med" len="med"/>
            </a:ln>
            <a:effectLst/>
          </p:spPr>
        </p:cxnSp>
        <p:sp>
          <p:nvSpPr>
            <p:cNvPr id="140" name="Rectangle 139">
              <a:extLst>
                <a:ext uri="{FF2B5EF4-FFF2-40B4-BE49-F238E27FC236}">
                  <a16:creationId xmlns:a16="http://schemas.microsoft.com/office/drawing/2014/main" id="{5518C5CF-FDC4-4D61-BC26-E22E0E9B22AC}"/>
                </a:ext>
              </a:extLst>
            </p:cNvPr>
            <p:cNvSpPr/>
            <p:nvPr/>
          </p:nvSpPr>
          <p:spPr>
            <a:xfrm>
              <a:off x="6331975" y="1564298"/>
              <a:ext cx="95937" cy="2304546"/>
            </a:xfrm>
            <a:prstGeom prst="rect">
              <a:avLst/>
            </a:prstGeom>
            <a:solidFill>
              <a:srgbClr val="4BACC6"/>
            </a:solidFill>
            <a:ln w="12700" cap="flat" cmpd="sng" algn="ctr">
              <a:solidFill>
                <a:srgbClr val="4BACC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endParaRPr>
            </a:p>
          </p:txBody>
        </p:sp>
        <p:sp>
          <p:nvSpPr>
            <p:cNvPr id="141" name="Rectangle 140">
              <a:extLst>
                <a:ext uri="{FF2B5EF4-FFF2-40B4-BE49-F238E27FC236}">
                  <a16:creationId xmlns:a16="http://schemas.microsoft.com/office/drawing/2014/main" id="{50068848-4B89-478E-BAFA-EE9C4599D858}"/>
                </a:ext>
              </a:extLst>
            </p:cNvPr>
            <p:cNvSpPr/>
            <p:nvPr/>
          </p:nvSpPr>
          <p:spPr>
            <a:xfrm>
              <a:off x="5585884" y="1564298"/>
              <a:ext cx="95937" cy="2304546"/>
            </a:xfrm>
            <a:prstGeom prst="rect">
              <a:avLst/>
            </a:prstGeom>
            <a:solidFill>
              <a:srgbClr val="4BACC6"/>
            </a:solidFill>
            <a:ln w="12700" cap="flat" cmpd="sng" algn="ctr">
              <a:solidFill>
                <a:srgbClr val="4BACC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endParaRPr>
            </a:p>
          </p:txBody>
        </p:sp>
        <p:grpSp>
          <p:nvGrpSpPr>
            <p:cNvPr id="142" name="Group 141">
              <a:extLst>
                <a:ext uri="{FF2B5EF4-FFF2-40B4-BE49-F238E27FC236}">
                  <a16:creationId xmlns:a16="http://schemas.microsoft.com/office/drawing/2014/main" id="{D32E133B-40C0-4275-BB5C-B66D2A97B9BB}"/>
                </a:ext>
              </a:extLst>
            </p:cNvPr>
            <p:cNvGrpSpPr/>
            <p:nvPr/>
          </p:nvGrpSpPr>
          <p:grpSpPr>
            <a:xfrm>
              <a:off x="6428667" y="2343731"/>
              <a:ext cx="228600" cy="805315"/>
              <a:chOff x="2977549" y="1597597"/>
              <a:chExt cx="228600" cy="805315"/>
            </a:xfrm>
          </p:grpSpPr>
          <p:sp>
            <p:nvSpPr>
              <p:cNvPr id="143" name="Oval 142">
                <a:extLst>
                  <a:ext uri="{FF2B5EF4-FFF2-40B4-BE49-F238E27FC236}">
                    <a16:creationId xmlns:a16="http://schemas.microsoft.com/office/drawing/2014/main" id="{8280F1D4-8962-44C1-B904-EBAC47031419}"/>
                  </a:ext>
                </a:extLst>
              </p:cNvPr>
              <p:cNvSpPr/>
              <p:nvPr/>
            </p:nvSpPr>
            <p:spPr>
              <a:xfrm>
                <a:off x="2977549" y="1597597"/>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sp>
            <p:nvSpPr>
              <p:cNvPr id="144" name="Oval 143">
                <a:extLst>
                  <a:ext uri="{FF2B5EF4-FFF2-40B4-BE49-F238E27FC236}">
                    <a16:creationId xmlns:a16="http://schemas.microsoft.com/office/drawing/2014/main" id="{087D58E4-0549-4148-89AB-E394EA783765}"/>
                  </a:ext>
                </a:extLst>
              </p:cNvPr>
              <p:cNvSpPr/>
              <p:nvPr/>
            </p:nvSpPr>
            <p:spPr>
              <a:xfrm>
                <a:off x="2977549" y="1885954"/>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sp>
            <p:nvSpPr>
              <p:cNvPr id="145" name="Oval 144">
                <a:extLst>
                  <a:ext uri="{FF2B5EF4-FFF2-40B4-BE49-F238E27FC236}">
                    <a16:creationId xmlns:a16="http://schemas.microsoft.com/office/drawing/2014/main" id="{33124223-256F-41CB-B866-4009C812FA9A}"/>
                  </a:ext>
                </a:extLst>
              </p:cNvPr>
              <p:cNvSpPr/>
              <p:nvPr/>
            </p:nvSpPr>
            <p:spPr>
              <a:xfrm>
                <a:off x="2977549" y="2174312"/>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grpSp>
        <p:grpSp>
          <p:nvGrpSpPr>
            <p:cNvPr id="146" name="Group 145">
              <a:extLst>
                <a:ext uri="{FF2B5EF4-FFF2-40B4-BE49-F238E27FC236}">
                  <a16:creationId xmlns:a16="http://schemas.microsoft.com/office/drawing/2014/main" id="{70A1CB9D-F766-40A9-A1E3-1E71F7BE152E}"/>
                </a:ext>
              </a:extLst>
            </p:cNvPr>
            <p:cNvGrpSpPr/>
            <p:nvPr/>
          </p:nvGrpSpPr>
          <p:grpSpPr>
            <a:xfrm>
              <a:off x="5356105" y="2343731"/>
              <a:ext cx="228600" cy="805315"/>
              <a:chOff x="2977549" y="1597597"/>
              <a:chExt cx="228600" cy="805315"/>
            </a:xfrm>
          </p:grpSpPr>
          <p:sp>
            <p:nvSpPr>
              <p:cNvPr id="147" name="Oval 146">
                <a:extLst>
                  <a:ext uri="{FF2B5EF4-FFF2-40B4-BE49-F238E27FC236}">
                    <a16:creationId xmlns:a16="http://schemas.microsoft.com/office/drawing/2014/main" id="{AA4C4452-B163-4A70-A157-57C9151850DF}"/>
                  </a:ext>
                </a:extLst>
              </p:cNvPr>
              <p:cNvSpPr/>
              <p:nvPr/>
            </p:nvSpPr>
            <p:spPr>
              <a:xfrm>
                <a:off x="2977549" y="1597597"/>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sp>
            <p:nvSpPr>
              <p:cNvPr id="148" name="Oval 147">
                <a:extLst>
                  <a:ext uri="{FF2B5EF4-FFF2-40B4-BE49-F238E27FC236}">
                    <a16:creationId xmlns:a16="http://schemas.microsoft.com/office/drawing/2014/main" id="{9ACD4F01-E49A-4446-9A0E-29A645CFD93A}"/>
                  </a:ext>
                </a:extLst>
              </p:cNvPr>
              <p:cNvSpPr/>
              <p:nvPr/>
            </p:nvSpPr>
            <p:spPr>
              <a:xfrm>
                <a:off x="2977549" y="1885954"/>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sp>
            <p:nvSpPr>
              <p:cNvPr id="149" name="Oval 148">
                <a:extLst>
                  <a:ext uri="{FF2B5EF4-FFF2-40B4-BE49-F238E27FC236}">
                    <a16:creationId xmlns:a16="http://schemas.microsoft.com/office/drawing/2014/main" id="{077ABFBE-F564-4231-98EB-EA58C209729F}"/>
                  </a:ext>
                </a:extLst>
              </p:cNvPr>
              <p:cNvSpPr/>
              <p:nvPr/>
            </p:nvSpPr>
            <p:spPr>
              <a:xfrm>
                <a:off x="2977549" y="2174312"/>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grpSp>
        <p:sp>
          <p:nvSpPr>
            <p:cNvPr id="150" name="TextBox 149">
              <a:extLst>
                <a:ext uri="{FF2B5EF4-FFF2-40B4-BE49-F238E27FC236}">
                  <a16:creationId xmlns:a16="http://schemas.microsoft.com/office/drawing/2014/main" id="{2D4843B5-16AB-4097-B454-73A77ECCBDC9}"/>
                </a:ext>
              </a:extLst>
            </p:cNvPr>
            <p:cNvSpPr txBox="1"/>
            <p:nvPr/>
          </p:nvSpPr>
          <p:spPr>
            <a:xfrm>
              <a:off x="7480828" y="3168783"/>
              <a:ext cx="1345240" cy="400110"/>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Gate Oxide</a:t>
              </a:r>
            </a:p>
          </p:txBody>
        </p:sp>
        <p:cxnSp>
          <p:nvCxnSpPr>
            <p:cNvPr id="151" name="Straight Arrow Connector 150">
              <a:extLst>
                <a:ext uri="{FF2B5EF4-FFF2-40B4-BE49-F238E27FC236}">
                  <a16:creationId xmlns:a16="http://schemas.microsoft.com/office/drawing/2014/main" id="{485DC3EC-C244-4601-B4A3-A73055B138EA}"/>
                </a:ext>
              </a:extLst>
            </p:cNvPr>
            <p:cNvCxnSpPr>
              <a:cxnSpLocks/>
              <a:endCxn id="150" idx="1"/>
            </p:cNvCxnSpPr>
            <p:nvPr/>
          </p:nvCxnSpPr>
          <p:spPr>
            <a:xfrm flipV="1">
              <a:off x="6707285" y="3368838"/>
              <a:ext cx="773543" cy="1"/>
            </a:xfrm>
            <a:prstGeom prst="straightConnector1">
              <a:avLst/>
            </a:prstGeom>
            <a:noFill/>
            <a:ln w="28575" cap="flat" cmpd="sng" algn="ctr">
              <a:solidFill>
                <a:sysClr val="windowText" lastClr="000000"/>
              </a:solidFill>
              <a:prstDash val="solid"/>
              <a:miter lim="800000"/>
              <a:headEnd type="oval" w="med" len="med"/>
              <a:tailEnd type="triangle" w="med" len="med"/>
            </a:ln>
            <a:effectLst/>
          </p:spPr>
        </p:cxnSp>
        <p:sp>
          <p:nvSpPr>
            <p:cNvPr id="152" name="TextBox 151">
              <a:extLst>
                <a:ext uri="{FF2B5EF4-FFF2-40B4-BE49-F238E27FC236}">
                  <a16:creationId xmlns:a16="http://schemas.microsoft.com/office/drawing/2014/main" id="{466C533E-35CB-402D-AC07-24BDBEEE8B36}"/>
                </a:ext>
              </a:extLst>
            </p:cNvPr>
            <p:cNvSpPr txBox="1"/>
            <p:nvPr/>
          </p:nvSpPr>
          <p:spPr>
            <a:xfrm>
              <a:off x="7372628" y="3510099"/>
              <a:ext cx="1561645" cy="400110"/>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Tunnel Oxide</a:t>
              </a:r>
            </a:p>
          </p:txBody>
        </p:sp>
        <p:cxnSp>
          <p:nvCxnSpPr>
            <p:cNvPr id="153" name="Straight Arrow Connector 152">
              <a:extLst>
                <a:ext uri="{FF2B5EF4-FFF2-40B4-BE49-F238E27FC236}">
                  <a16:creationId xmlns:a16="http://schemas.microsoft.com/office/drawing/2014/main" id="{EFE23141-587E-446A-8999-BACD2340098E}"/>
                </a:ext>
              </a:extLst>
            </p:cNvPr>
            <p:cNvCxnSpPr>
              <a:cxnSpLocks/>
              <a:endCxn id="152" idx="1"/>
            </p:cNvCxnSpPr>
            <p:nvPr/>
          </p:nvCxnSpPr>
          <p:spPr>
            <a:xfrm flipV="1">
              <a:off x="6381530" y="3710154"/>
              <a:ext cx="991098" cy="1"/>
            </a:xfrm>
            <a:prstGeom prst="straightConnector1">
              <a:avLst/>
            </a:prstGeom>
            <a:noFill/>
            <a:ln w="28575" cap="flat" cmpd="sng" algn="ctr">
              <a:solidFill>
                <a:sysClr val="windowText" lastClr="000000"/>
              </a:solidFill>
              <a:prstDash val="solid"/>
              <a:miter lim="800000"/>
              <a:headEnd type="oval" w="med" len="med"/>
              <a:tailEnd type="triangle" w="med" len="med"/>
            </a:ln>
            <a:effectLst/>
          </p:spPr>
        </p:cxnSp>
      </p:grpSp>
      <p:sp>
        <p:nvSpPr>
          <p:cNvPr id="193" name="TextBox 192">
            <a:extLst>
              <a:ext uri="{FF2B5EF4-FFF2-40B4-BE49-F238E27FC236}">
                <a16:creationId xmlns:a16="http://schemas.microsoft.com/office/drawing/2014/main" id="{276C3BE4-8486-4AE4-B7EA-A2A149D54123}"/>
              </a:ext>
            </a:extLst>
          </p:cNvPr>
          <p:cNvSpPr txBox="1"/>
          <p:nvPr/>
        </p:nvSpPr>
        <p:spPr>
          <a:xfrm>
            <a:off x="287319" y="4147524"/>
            <a:ext cx="2954655"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2D Floating-Gate Cell</a:t>
            </a:r>
          </a:p>
        </p:txBody>
      </p:sp>
      <p:grpSp>
        <p:nvGrpSpPr>
          <p:cNvPr id="3" name="Group 2">
            <a:extLst>
              <a:ext uri="{FF2B5EF4-FFF2-40B4-BE49-F238E27FC236}">
                <a16:creationId xmlns:a16="http://schemas.microsoft.com/office/drawing/2014/main" id="{F2884BC5-C84E-4228-8E15-655B9C8E2B5D}"/>
              </a:ext>
            </a:extLst>
          </p:cNvPr>
          <p:cNvGrpSpPr/>
          <p:nvPr/>
        </p:nvGrpSpPr>
        <p:grpSpPr>
          <a:xfrm>
            <a:off x="488451" y="1537182"/>
            <a:ext cx="3674099" cy="2365969"/>
            <a:chOff x="488451" y="1537182"/>
            <a:chExt cx="3674099" cy="2365969"/>
          </a:xfrm>
        </p:grpSpPr>
        <p:sp>
          <p:nvSpPr>
            <p:cNvPr id="177" name="Rectangle 992">
              <a:extLst>
                <a:ext uri="{FF2B5EF4-FFF2-40B4-BE49-F238E27FC236}">
                  <a16:creationId xmlns:a16="http://schemas.microsoft.com/office/drawing/2014/main" id="{74ABE316-F500-4667-94BB-0FAB964E1FD0}"/>
                </a:ext>
              </a:extLst>
            </p:cNvPr>
            <p:cNvSpPr>
              <a:spLocks noChangeArrowheads="1"/>
            </p:cNvSpPr>
            <p:nvPr/>
          </p:nvSpPr>
          <p:spPr bwMode="auto">
            <a:xfrm>
              <a:off x="1090550" y="2085571"/>
              <a:ext cx="1348197" cy="1155859"/>
            </a:xfrm>
            <a:prstGeom prst="rect">
              <a:avLst/>
            </a:prstGeom>
            <a:solidFill>
              <a:srgbClr val="4BACC6"/>
            </a:solidFill>
            <a:ln>
              <a:solidFill>
                <a:srgbClr val="3F869A"/>
              </a:solidFill>
              <a:headEnd/>
              <a:tailEnd/>
            </a:ln>
          </p:spPr>
          <p:style>
            <a:lnRef idx="2">
              <a:schemeClr val="accent3">
                <a:shade val="50000"/>
              </a:schemeClr>
            </a:lnRef>
            <a:fillRef idx="1">
              <a:schemeClr val="accent3"/>
            </a:fillRef>
            <a:effectRef idx="0">
              <a:schemeClr val="accent3"/>
            </a:effectRef>
            <a:fontRef idx="minor">
              <a:schemeClr val="lt1"/>
            </a:fontRef>
          </p:style>
          <p:txBody>
            <a:bodyPr wrap="square" lIns="0" tIns="0" rIns="0" bIns="0" anchor="b">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1" fontAlgn="auto" latinLnBrk="0" hangingPunct="1">
                <a:lnSpc>
                  <a:spcPts val="2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itchFamily="34" charset="-128"/>
                <a:cs typeface="+mn-cs"/>
              </a:endParaRPr>
            </a:p>
          </p:txBody>
        </p:sp>
        <p:sp>
          <p:nvSpPr>
            <p:cNvPr id="178" name="Rounded Rectangle 14">
              <a:extLst>
                <a:ext uri="{FF2B5EF4-FFF2-40B4-BE49-F238E27FC236}">
                  <a16:creationId xmlns:a16="http://schemas.microsoft.com/office/drawing/2014/main" id="{94DD3FD1-E4D7-4097-BFE3-77325B2D280E}"/>
                </a:ext>
              </a:extLst>
            </p:cNvPr>
            <p:cNvSpPr/>
            <p:nvPr/>
          </p:nvSpPr>
          <p:spPr>
            <a:xfrm>
              <a:off x="488451" y="3229043"/>
              <a:ext cx="2552395" cy="674108"/>
            </a:xfrm>
            <a:prstGeom prst="roundRect">
              <a:avLst/>
            </a:prstGeom>
            <a:solidFill>
              <a:schemeClr val="bg1">
                <a:lumMod val="65000"/>
              </a:schemeClr>
            </a:solidFill>
            <a:ln w="12700" cap="flat" cmpd="sng" algn="ctr">
              <a:noFill/>
              <a:prstDash val="solid"/>
              <a:miter lim="800000"/>
            </a:ln>
            <a:effectLst/>
          </p:spPr>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Substrate</a:t>
              </a:r>
            </a:p>
          </p:txBody>
        </p:sp>
        <p:sp>
          <p:nvSpPr>
            <p:cNvPr id="179" name="Rectangle 990">
              <a:extLst>
                <a:ext uri="{FF2B5EF4-FFF2-40B4-BE49-F238E27FC236}">
                  <a16:creationId xmlns:a16="http://schemas.microsoft.com/office/drawing/2014/main" id="{DBF1C0B4-EF92-4BDA-B621-9CA77F83120F}"/>
                </a:ext>
              </a:extLst>
            </p:cNvPr>
            <p:cNvSpPr>
              <a:spLocks noChangeArrowheads="1"/>
            </p:cNvSpPr>
            <p:nvPr/>
          </p:nvSpPr>
          <p:spPr bwMode="auto">
            <a:xfrm>
              <a:off x="1090550" y="2276001"/>
              <a:ext cx="1348197" cy="78720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ts val="2000"/>
                </a:lnSpc>
                <a:spcBef>
                  <a:spcPts val="0"/>
                </a:spcBef>
                <a:spcAft>
                  <a:spcPts val="0"/>
                </a:spcAft>
                <a:buClrTx/>
                <a:buSzTx/>
                <a:buFontTx/>
                <a:buNone/>
                <a:tabLst/>
                <a:defRPr/>
              </a:pPr>
              <a:endParaRPr kumimoji="0" lang="ko-KR" altLang="ko-KR" sz="2400" b="0" i="0" u="none" strike="noStrike" kern="0" cap="none" spc="0" normalizeH="0" baseline="0" noProof="0" dirty="0">
                <a:ln>
                  <a:noFill/>
                </a:ln>
                <a:solidFill>
                  <a:prstClr val="white"/>
                </a:solidFill>
                <a:effectLst/>
                <a:uLnTx/>
                <a:uFillTx/>
                <a:latin typeface="Calibri" panose="020F0502020204030204"/>
                <a:ea typeface="Dotum" pitchFamily="34" charset="-127"/>
                <a:cs typeface="+mn-cs"/>
              </a:endParaRPr>
            </a:p>
          </p:txBody>
        </p:sp>
        <p:sp>
          <p:nvSpPr>
            <p:cNvPr id="180" name="Freeform 18">
              <a:extLst>
                <a:ext uri="{FF2B5EF4-FFF2-40B4-BE49-F238E27FC236}">
                  <a16:creationId xmlns:a16="http://schemas.microsoft.com/office/drawing/2014/main" id="{E3F4D5F5-B04B-4445-9D54-72511F47E15F}"/>
                </a:ext>
              </a:extLst>
            </p:cNvPr>
            <p:cNvSpPr/>
            <p:nvPr/>
          </p:nvSpPr>
          <p:spPr>
            <a:xfrm>
              <a:off x="2266257" y="3227830"/>
              <a:ext cx="774589"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2">
                <a:lumMod val="50000"/>
              </a:schemeClr>
            </a:solidFill>
            <a:ln w="12700" cap="flat" cmpd="sng" algn="ctr">
              <a:noFill/>
              <a:prstDash val="solid"/>
              <a:miter lim="800000"/>
            </a:ln>
            <a:effectLst/>
          </p:spPr>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D</a:t>
              </a:r>
            </a:p>
          </p:txBody>
        </p:sp>
        <p:sp>
          <p:nvSpPr>
            <p:cNvPr id="181" name="Freeform 19">
              <a:extLst>
                <a:ext uri="{FF2B5EF4-FFF2-40B4-BE49-F238E27FC236}">
                  <a16:creationId xmlns:a16="http://schemas.microsoft.com/office/drawing/2014/main" id="{6BD0718C-4A67-47FE-8EF9-87A68A6C9543}"/>
                </a:ext>
              </a:extLst>
            </p:cNvPr>
            <p:cNvSpPr/>
            <p:nvPr/>
          </p:nvSpPr>
          <p:spPr>
            <a:xfrm flipH="1">
              <a:off x="488451" y="3226709"/>
              <a:ext cx="776518"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2">
                <a:lumMod val="50000"/>
              </a:schemeClr>
            </a:solidFill>
            <a:ln w="12700" cap="flat" cmpd="sng" algn="ctr">
              <a:noFill/>
              <a:prstDash val="solid"/>
              <a:miter lim="800000"/>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S</a:t>
              </a:r>
            </a:p>
          </p:txBody>
        </p:sp>
        <p:sp>
          <p:nvSpPr>
            <p:cNvPr id="182" name="Rectangle 992">
              <a:extLst>
                <a:ext uri="{FF2B5EF4-FFF2-40B4-BE49-F238E27FC236}">
                  <a16:creationId xmlns:a16="http://schemas.microsoft.com/office/drawing/2014/main" id="{77D62285-1FAC-48B8-8788-A5C7996BB10C}"/>
                </a:ext>
              </a:extLst>
            </p:cNvPr>
            <p:cNvSpPr>
              <a:spLocks noChangeArrowheads="1"/>
            </p:cNvSpPr>
            <p:nvPr/>
          </p:nvSpPr>
          <p:spPr bwMode="auto">
            <a:xfrm>
              <a:off x="1090550" y="1537182"/>
              <a:ext cx="1348197" cy="552862"/>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square" lIns="0" tIns="0" rIns="0" bIns="0" anchor="b">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libri" panose="020F0502020204030204"/>
                  <a:ea typeface="ＭＳ Ｐゴシック" pitchFamily="34" charset="-128"/>
                  <a:cs typeface="+mn-cs"/>
                </a:rPr>
                <a:t>Control Gate</a:t>
              </a:r>
            </a:p>
          </p:txBody>
        </p:sp>
        <p:sp>
          <p:nvSpPr>
            <p:cNvPr id="194" name="TextBox 193">
              <a:extLst>
                <a:ext uri="{FF2B5EF4-FFF2-40B4-BE49-F238E27FC236}">
                  <a16:creationId xmlns:a16="http://schemas.microsoft.com/office/drawing/2014/main" id="{06879C60-A116-47AD-B57F-A5B4FFF8B663}"/>
                </a:ext>
              </a:extLst>
            </p:cNvPr>
            <p:cNvSpPr txBox="1"/>
            <p:nvPr/>
          </p:nvSpPr>
          <p:spPr>
            <a:xfrm>
              <a:off x="2590773" y="2288648"/>
              <a:ext cx="1571777"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Floating Gate</a:t>
              </a:r>
              <a:b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br>
              <a: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a:t>
              </a:r>
              <a:r>
                <a:rPr kumimoji="0" lang="en-US" sz="2000" b="1" i="0" u="none" strike="noStrike" kern="0" cap="none" spc="0" normalizeH="0" baseline="0" noProof="0" dirty="0">
                  <a:ln>
                    <a:noFill/>
                  </a:ln>
                  <a:solidFill>
                    <a:srgbClr val="FF0000"/>
                  </a:solidFill>
                  <a:effectLst/>
                  <a:uLnTx/>
                  <a:uFillTx/>
                  <a:latin typeface="Cambria"/>
                  <a:ea typeface="ＭＳ Ｐゴシック" panose="020B0600070205080204" pitchFamily="34" charset="-128"/>
                  <a:cs typeface="+mn-cs"/>
                </a:rPr>
                <a:t>Conductor</a:t>
              </a:r>
              <a: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cxnSp>
          <p:nvCxnSpPr>
            <p:cNvPr id="195" name="Straight Arrow Connector 194">
              <a:extLst>
                <a:ext uri="{FF2B5EF4-FFF2-40B4-BE49-F238E27FC236}">
                  <a16:creationId xmlns:a16="http://schemas.microsoft.com/office/drawing/2014/main" id="{428C852B-B46C-4796-A684-A295E09A18E7}"/>
                </a:ext>
              </a:extLst>
            </p:cNvPr>
            <p:cNvCxnSpPr>
              <a:endCxn id="194" idx="1"/>
            </p:cNvCxnSpPr>
            <p:nvPr/>
          </p:nvCxnSpPr>
          <p:spPr>
            <a:xfrm>
              <a:off x="2112624" y="2642591"/>
              <a:ext cx="478149" cy="0"/>
            </a:xfrm>
            <a:prstGeom prst="straightConnector1">
              <a:avLst/>
            </a:prstGeom>
            <a:noFill/>
            <a:ln w="28575" cap="flat" cmpd="sng" algn="ctr">
              <a:solidFill>
                <a:sysClr val="windowText" lastClr="000000"/>
              </a:solidFill>
              <a:prstDash val="solid"/>
              <a:miter lim="800000"/>
              <a:headEnd type="oval" w="med" len="med"/>
              <a:tailEnd type="triangle" w="med" len="med"/>
            </a:ln>
            <a:effectLst/>
          </p:spPr>
        </p:cxnSp>
        <p:sp>
          <p:nvSpPr>
            <p:cNvPr id="196" name="TextBox 195">
              <a:extLst>
                <a:ext uri="{FF2B5EF4-FFF2-40B4-BE49-F238E27FC236}">
                  <a16:creationId xmlns:a16="http://schemas.microsoft.com/office/drawing/2014/main" id="{FA365C2A-D904-41E4-9114-55BB9F468A0D}"/>
                </a:ext>
              </a:extLst>
            </p:cNvPr>
            <p:cNvSpPr txBox="1"/>
            <p:nvPr/>
          </p:nvSpPr>
          <p:spPr>
            <a:xfrm>
              <a:off x="2599759" y="1979961"/>
              <a:ext cx="1553804"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Gate Oxide</a:t>
              </a:r>
            </a:p>
          </p:txBody>
        </p:sp>
        <p:cxnSp>
          <p:nvCxnSpPr>
            <p:cNvPr id="197" name="Straight Arrow Connector 196">
              <a:extLst>
                <a:ext uri="{FF2B5EF4-FFF2-40B4-BE49-F238E27FC236}">
                  <a16:creationId xmlns:a16="http://schemas.microsoft.com/office/drawing/2014/main" id="{0F9B9719-B886-44AC-A065-A78DEDD39935}"/>
                </a:ext>
              </a:extLst>
            </p:cNvPr>
            <p:cNvCxnSpPr>
              <a:cxnSpLocks/>
              <a:endCxn id="196" idx="1"/>
            </p:cNvCxnSpPr>
            <p:nvPr/>
          </p:nvCxnSpPr>
          <p:spPr>
            <a:xfrm>
              <a:off x="2194729" y="2180016"/>
              <a:ext cx="405030" cy="0"/>
            </a:xfrm>
            <a:prstGeom prst="straightConnector1">
              <a:avLst/>
            </a:prstGeom>
            <a:noFill/>
            <a:ln w="28575" cap="flat" cmpd="sng" algn="ctr">
              <a:solidFill>
                <a:sysClr val="windowText" lastClr="000000"/>
              </a:solidFill>
              <a:prstDash val="solid"/>
              <a:miter lim="800000"/>
              <a:headEnd type="oval" w="med" len="med"/>
              <a:tailEnd type="triangle" w="med" len="med"/>
            </a:ln>
            <a:effectLst/>
          </p:spPr>
        </p:cxnSp>
        <p:cxnSp>
          <p:nvCxnSpPr>
            <p:cNvPr id="198" name="Straight Arrow Connector 197">
              <a:extLst>
                <a:ext uri="{FF2B5EF4-FFF2-40B4-BE49-F238E27FC236}">
                  <a16:creationId xmlns:a16="http://schemas.microsoft.com/office/drawing/2014/main" id="{8157D58A-9640-4C08-BFBB-3F793851CB81}"/>
                </a:ext>
              </a:extLst>
            </p:cNvPr>
            <p:cNvCxnSpPr>
              <a:cxnSpLocks/>
              <a:endCxn id="205" idx="1"/>
            </p:cNvCxnSpPr>
            <p:nvPr/>
          </p:nvCxnSpPr>
          <p:spPr>
            <a:xfrm flipV="1">
              <a:off x="2203176" y="3131353"/>
              <a:ext cx="392663" cy="3117"/>
            </a:xfrm>
            <a:prstGeom prst="straightConnector1">
              <a:avLst/>
            </a:prstGeom>
            <a:noFill/>
            <a:ln w="28575" cap="flat" cmpd="sng" algn="ctr">
              <a:solidFill>
                <a:sysClr val="windowText" lastClr="000000"/>
              </a:solidFill>
              <a:prstDash val="solid"/>
              <a:miter lim="800000"/>
              <a:headEnd type="oval" w="med" len="med"/>
              <a:tailEnd type="triangle" w="med" len="med"/>
            </a:ln>
            <a:effectLst/>
          </p:spPr>
        </p:cxnSp>
        <p:sp>
          <p:nvSpPr>
            <p:cNvPr id="205" name="TextBox 204">
              <a:extLst>
                <a:ext uri="{FF2B5EF4-FFF2-40B4-BE49-F238E27FC236}">
                  <a16:creationId xmlns:a16="http://schemas.microsoft.com/office/drawing/2014/main" id="{8C374B4B-1020-4B5F-BD1A-70F080C9ACE6}"/>
                </a:ext>
              </a:extLst>
            </p:cNvPr>
            <p:cNvSpPr txBox="1"/>
            <p:nvPr/>
          </p:nvSpPr>
          <p:spPr>
            <a:xfrm>
              <a:off x="2595839" y="2931298"/>
              <a:ext cx="1561645" cy="400110"/>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Tunnel Oxide</a:t>
              </a:r>
            </a:p>
          </p:txBody>
        </p:sp>
        <p:sp>
          <p:nvSpPr>
            <p:cNvPr id="211" name="Oval 210">
              <a:extLst>
                <a:ext uri="{FF2B5EF4-FFF2-40B4-BE49-F238E27FC236}">
                  <a16:creationId xmlns:a16="http://schemas.microsoft.com/office/drawing/2014/main" id="{ECD04458-A489-4557-8661-AACF75EA2A3D}"/>
                </a:ext>
              </a:extLst>
            </p:cNvPr>
            <p:cNvSpPr/>
            <p:nvPr/>
          </p:nvSpPr>
          <p:spPr>
            <a:xfrm>
              <a:off x="1153759" y="2277985"/>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sp>
          <p:nvSpPr>
            <p:cNvPr id="212" name="Oval 211">
              <a:extLst>
                <a:ext uri="{FF2B5EF4-FFF2-40B4-BE49-F238E27FC236}">
                  <a16:creationId xmlns:a16="http://schemas.microsoft.com/office/drawing/2014/main" id="{6D9D636B-58DF-4E2E-AF96-BA73F75FB7AC}"/>
                </a:ext>
              </a:extLst>
            </p:cNvPr>
            <p:cNvSpPr/>
            <p:nvPr/>
          </p:nvSpPr>
          <p:spPr>
            <a:xfrm>
              <a:off x="1476388" y="2282771"/>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sp>
          <p:nvSpPr>
            <p:cNvPr id="215" name="Oval 214">
              <a:extLst>
                <a:ext uri="{FF2B5EF4-FFF2-40B4-BE49-F238E27FC236}">
                  <a16:creationId xmlns:a16="http://schemas.microsoft.com/office/drawing/2014/main" id="{D017D3F9-2DA7-4986-8A07-456E684CF446}"/>
                </a:ext>
              </a:extLst>
            </p:cNvPr>
            <p:cNvSpPr/>
            <p:nvPr/>
          </p:nvSpPr>
          <p:spPr>
            <a:xfrm>
              <a:off x="1799017" y="2276588"/>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sp>
          <p:nvSpPr>
            <p:cNvPr id="216" name="Oval 215">
              <a:extLst>
                <a:ext uri="{FF2B5EF4-FFF2-40B4-BE49-F238E27FC236}">
                  <a16:creationId xmlns:a16="http://schemas.microsoft.com/office/drawing/2014/main" id="{119822D6-95EE-4DE9-9C8A-8CD6DCE34BC6}"/>
                </a:ext>
              </a:extLst>
            </p:cNvPr>
            <p:cNvSpPr/>
            <p:nvPr/>
          </p:nvSpPr>
          <p:spPr>
            <a:xfrm>
              <a:off x="2121646" y="2281374"/>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sp>
          <p:nvSpPr>
            <p:cNvPr id="217" name="Oval 216">
              <a:extLst>
                <a:ext uri="{FF2B5EF4-FFF2-40B4-BE49-F238E27FC236}">
                  <a16:creationId xmlns:a16="http://schemas.microsoft.com/office/drawing/2014/main" id="{90BB6D03-473D-419E-BCE7-1AE272621BDB}"/>
                </a:ext>
              </a:extLst>
            </p:cNvPr>
            <p:cNvSpPr/>
            <p:nvPr/>
          </p:nvSpPr>
          <p:spPr>
            <a:xfrm>
              <a:off x="1153759" y="2831841"/>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sp>
          <p:nvSpPr>
            <p:cNvPr id="218" name="Oval 217">
              <a:extLst>
                <a:ext uri="{FF2B5EF4-FFF2-40B4-BE49-F238E27FC236}">
                  <a16:creationId xmlns:a16="http://schemas.microsoft.com/office/drawing/2014/main" id="{A9D09667-B3C4-46B0-A536-6A8CF0D1CCE3}"/>
                </a:ext>
              </a:extLst>
            </p:cNvPr>
            <p:cNvSpPr/>
            <p:nvPr/>
          </p:nvSpPr>
          <p:spPr>
            <a:xfrm>
              <a:off x="1476388" y="2836627"/>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sp>
          <p:nvSpPr>
            <p:cNvPr id="219" name="Oval 218">
              <a:extLst>
                <a:ext uri="{FF2B5EF4-FFF2-40B4-BE49-F238E27FC236}">
                  <a16:creationId xmlns:a16="http://schemas.microsoft.com/office/drawing/2014/main" id="{3087B616-1AB9-43AF-A090-4319D613EBB7}"/>
                </a:ext>
              </a:extLst>
            </p:cNvPr>
            <p:cNvSpPr/>
            <p:nvPr/>
          </p:nvSpPr>
          <p:spPr>
            <a:xfrm>
              <a:off x="1799017" y="2830444"/>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sp>
          <p:nvSpPr>
            <p:cNvPr id="220" name="Oval 219">
              <a:extLst>
                <a:ext uri="{FF2B5EF4-FFF2-40B4-BE49-F238E27FC236}">
                  <a16:creationId xmlns:a16="http://schemas.microsoft.com/office/drawing/2014/main" id="{7680BCCF-FF8B-41C3-A6C6-0C2976193670}"/>
                </a:ext>
              </a:extLst>
            </p:cNvPr>
            <p:cNvSpPr/>
            <p:nvPr/>
          </p:nvSpPr>
          <p:spPr>
            <a:xfrm>
              <a:off x="2121646" y="2835230"/>
              <a:ext cx="228600" cy="228600"/>
            </a:xfrm>
            <a:prstGeom prst="ellipse">
              <a:avLst/>
            </a:prstGeom>
            <a:solidFill>
              <a:srgbClr val="F79646"/>
            </a:solidFill>
            <a:ln w="12700" cap="flat" cmpd="sng" algn="ctr">
              <a:solidFill>
                <a:srgbClr val="F79646">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34" charset="-128"/>
                  <a:cs typeface="+mn-cs"/>
                </a:rPr>
                <a:t>e</a:t>
              </a:r>
            </a:p>
          </p:txBody>
        </p:sp>
      </p:grpSp>
      <p:sp>
        <p:nvSpPr>
          <p:cNvPr id="221" name="TextBox 220">
            <a:extLst>
              <a:ext uri="{FF2B5EF4-FFF2-40B4-BE49-F238E27FC236}">
                <a16:creationId xmlns:a16="http://schemas.microsoft.com/office/drawing/2014/main" id="{6EA0D975-5E69-48F4-BE59-8980CCF3CEB2}"/>
              </a:ext>
            </a:extLst>
          </p:cNvPr>
          <p:cNvSpPr txBox="1"/>
          <p:nvPr/>
        </p:nvSpPr>
        <p:spPr>
          <a:xfrm>
            <a:off x="4686456" y="4147524"/>
            <a:ext cx="264046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mbria"/>
                <a:ea typeface="ＭＳ Ｐゴシック" panose="020B0600070205080204" pitchFamily="34" charset="-128"/>
                <a:cs typeface="+mn-cs"/>
              </a:rPr>
              <a:t>3D Charge-Trap Cell</a:t>
            </a:r>
          </a:p>
        </p:txBody>
      </p:sp>
    </p:spTree>
    <p:extLst>
      <p:ext uri="{BB962C8B-B14F-4D97-AF65-F5344CB8AC3E}">
        <p14:creationId xmlns:p14="http://schemas.microsoft.com/office/powerpoint/2010/main" val="2632520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3"/>
                                        </p:tgtEl>
                                        <p:attrNameLst>
                                          <p:attrName>style.visibility</p:attrName>
                                        </p:attrNameLst>
                                      </p:cBhvr>
                                      <p:to>
                                        <p:strVal val="visible"/>
                                      </p:to>
                                    </p:set>
                                    <p:animEffect transition="in" filter="fade">
                                      <p:cBhvr>
                                        <p:cTn id="10" dur="500"/>
                                        <p:tgtEl>
                                          <p:spTgt spid="19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1"/>
                                        </p:tgtEl>
                                        <p:attrNameLst>
                                          <p:attrName>style.visibility</p:attrName>
                                        </p:attrNameLst>
                                      </p:cBhvr>
                                      <p:to>
                                        <p:strVal val="visible"/>
                                      </p:to>
                                    </p:set>
                                    <p:animEffect transition="in" filter="fade">
                                      <p:cBhvr>
                                        <p:cTn id="18" dur="5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 grpId="0"/>
      <p:bldP spid="2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le 1"/>
          <p:cNvSpPr>
            <a:spLocks noGrp="1"/>
          </p:cNvSpPr>
          <p:nvPr>
            <p:ph type="title"/>
          </p:nvPr>
        </p:nvSpPr>
        <p:spPr/>
        <p:txBody>
          <a:bodyPr/>
          <a:lstStyle/>
          <a:p>
            <a:r>
              <a:rPr lang="en-US" dirty="0">
                <a:latin typeface="Garamond" charset="0"/>
                <a:ea typeface="ＭＳ Ｐゴシック" charset="0"/>
                <a:cs typeface="ＭＳ Ｐゴシック" charset="0"/>
              </a:rPr>
              <a:t>Charge Trap Based 3D Flash Cell</a:t>
            </a:r>
          </a:p>
        </p:txBody>
      </p:sp>
      <p:sp>
        <p:nvSpPr>
          <p:cNvPr id="261122" name="Content Placeholder 2"/>
          <p:cNvSpPr>
            <a:spLocks noGrp="1"/>
          </p:cNvSpPr>
          <p:nvPr>
            <p:ph idx="1"/>
          </p:nvPr>
        </p:nvSpPr>
        <p:spPr>
          <a:xfrm>
            <a:off x="228600" y="996950"/>
            <a:ext cx="8777288" cy="5194300"/>
          </a:xfrm>
        </p:spPr>
        <p:txBody>
          <a:bodyPr/>
          <a:lstStyle/>
          <a:p>
            <a:r>
              <a:rPr lang="en-US" sz="3000" dirty="0">
                <a:latin typeface="Tahoma" charset="0"/>
                <a:ea typeface="ＭＳ Ｐゴシック" charset="0"/>
                <a:cs typeface="ＭＳ Ｐゴシック" charset="0"/>
              </a:rPr>
              <a:t>Cross-section of a charge trap transistor</a:t>
            </a:r>
          </a:p>
        </p:txBody>
      </p:sp>
      <p:sp>
        <p:nvSpPr>
          <p:cNvPr id="26112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4E2A71C-AAD6-1343-AD29-0DFA78FE85A5}"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cs typeface="Arial" charset="0"/>
            </a:endParaRPr>
          </a:p>
        </p:txBody>
      </p:sp>
      <p:pic>
        <p:nvPicPr>
          <p:cNvPr id="2" name="Picture 1">
            <a:extLst>
              <a:ext uri="{FF2B5EF4-FFF2-40B4-BE49-F238E27FC236}">
                <a16:creationId xmlns:a16="http://schemas.microsoft.com/office/drawing/2014/main" id="{C2A8BCB9-FF86-5B42-9C40-6DA8F09FE4B0}"/>
              </a:ext>
            </a:extLst>
          </p:cNvPr>
          <p:cNvPicPr>
            <a:picLocks noChangeAspect="1"/>
          </p:cNvPicPr>
          <p:nvPr/>
        </p:nvPicPr>
        <p:blipFill>
          <a:blip r:embed="rId2"/>
          <a:stretch>
            <a:fillRect/>
          </a:stretch>
        </p:blipFill>
        <p:spPr>
          <a:xfrm>
            <a:off x="3009900" y="2825016"/>
            <a:ext cx="3543300" cy="2286000"/>
          </a:xfrm>
          <a:prstGeom prst="rect">
            <a:avLst/>
          </a:prstGeom>
        </p:spPr>
      </p:pic>
    </p:spTree>
    <p:extLst>
      <p:ext uri="{BB962C8B-B14F-4D97-AF65-F5344CB8AC3E}">
        <p14:creationId xmlns:p14="http://schemas.microsoft.com/office/powerpoint/2010/main" val="40079382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13830-0BFD-B34A-8ADF-C0A8C0FD169C}"/>
              </a:ext>
            </a:extLst>
          </p:cNvPr>
          <p:cNvSpPr>
            <a:spLocks noGrp="1"/>
          </p:cNvSpPr>
          <p:nvPr>
            <p:ph type="title"/>
          </p:nvPr>
        </p:nvSpPr>
        <p:spPr/>
        <p:txBody>
          <a:bodyPr/>
          <a:lstStyle/>
          <a:p>
            <a:r>
              <a:rPr lang="en-US" dirty="0"/>
              <a:t>3D NAND Flash Memory Organization</a:t>
            </a:r>
          </a:p>
        </p:txBody>
      </p:sp>
      <p:sp>
        <p:nvSpPr>
          <p:cNvPr id="3" name="Content Placeholder 2">
            <a:extLst>
              <a:ext uri="{FF2B5EF4-FFF2-40B4-BE49-F238E27FC236}">
                <a16:creationId xmlns:a16="http://schemas.microsoft.com/office/drawing/2014/main" id="{3C127976-E8AB-8744-8E3A-FB1755196E09}"/>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142D2F49-F731-354C-8CA3-08D02F122C7B}"/>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220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2D1F58E6-EDB3-D241-B9C7-B97C67B41658}"/>
              </a:ext>
            </a:extLst>
          </p:cNvPr>
          <p:cNvPicPr>
            <a:picLocks noChangeAspect="1"/>
          </p:cNvPicPr>
          <p:nvPr/>
        </p:nvPicPr>
        <p:blipFill>
          <a:blip r:embed="rId2"/>
          <a:stretch>
            <a:fillRect/>
          </a:stretch>
        </p:blipFill>
        <p:spPr>
          <a:xfrm>
            <a:off x="0" y="1483217"/>
            <a:ext cx="9144000" cy="4765183"/>
          </a:xfrm>
          <a:prstGeom prst="rect">
            <a:avLst/>
          </a:prstGeom>
        </p:spPr>
      </p:pic>
    </p:spTree>
    <p:extLst>
      <p:ext uri="{BB962C8B-B14F-4D97-AF65-F5344CB8AC3E}">
        <p14:creationId xmlns:p14="http://schemas.microsoft.com/office/powerpoint/2010/main" val="544117513"/>
      </p:ext>
    </p:extLst>
  </p:cSld>
  <p:clrMapOvr>
    <a:masterClrMapping/>
  </p:clrMapOvr>
  <p:transition/>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D83ED-8D61-7D4B-8BDA-299FED5D00C8}"/>
              </a:ext>
            </a:extLst>
          </p:cNvPr>
          <p:cNvSpPr>
            <a:spLocks noGrp="1"/>
          </p:cNvSpPr>
          <p:nvPr>
            <p:ph type="title"/>
          </p:nvPr>
        </p:nvSpPr>
        <p:spPr/>
        <p:txBody>
          <a:bodyPr/>
          <a:lstStyle/>
          <a:p>
            <a:r>
              <a:rPr lang="en-US" dirty="0"/>
              <a:t>More Background and State-of-the-Art </a:t>
            </a:r>
          </a:p>
        </p:txBody>
      </p:sp>
      <p:sp>
        <p:nvSpPr>
          <p:cNvPr id="3" name="Content Placeholder 2">
            <a:extLst>
              <a:ext uri="{FF2B5EF4-FFF2-40B4-BE49-F238E27FC236}">
                <a16:creationId xmlns:a16="http://schemas.microsoft.com/office/drawing/2014/main" id="{F51F3C2B-FBF5-604C-A420-89D4E30F398F}"/>
              </a:ext>
            </a:extLst>
          </p:cNvPr>
          <p:cNvSpPr>
            <a:spLocks noGrp="1"/>
          </p:cNvSpPr>
          <p:nvPr>
            <p:ph idx="1"/>
          </p:nvPr>
        </p:nvSpPr>
        <p:spPr>
          <a:xfrm>
            <a:off x="228600" y="990600"/>
            <a:ext cx="8610600" cy="4876800"/>
          </a:xfrm>
        </p:spPr>
        <p:txBody>
          <a:bodyPr/>
          <a:lstStyle/>
          <a:p>
            <a:r>
              <a:rPr lang="en-US" sz="2000" dirty="0"/>
              <a:t>Yu Cai, Saugata Ghose, Erich F. </a:t>
            </a:r>
            <a:r>
              <a:rPr lang="en-US" sz="2000" dirty="0" err="1"/>
              <a:t>Haratsch</a:t>
            </a:r>
            <a:r>
              <a:rPr lang="en-US" sz="2000" dirty="0"/>
              <a:t>, Yixin Luo, and Onur Mutlu,</a:t>
            </a:r>
            <a:br>
              <a:rPr lang="en-US" sz="2000" dirty="0"/>
            </a:br>
            <a:r>
              <a:rPr lang="en-US" sz="2000" b="1" dirty="0">
                <a:hlinkClick r:id="rId2"/>
              </a:rPr>
              <a:t>"Errors in Flash-Memory-Based Solid-State Drives: Analysis, Mitigation, and Recovery"</a:t>
            </a:r>
            <a:br>
              <a:rPr lang="en-US" sz="2000" dirty="0"/>
            </a:br>
            <a:r>
              <a:rPr lang="en-US" sz="2000" i="1" dirty="0"/>
              <a:t>Invited Book Chapter in </a:t>
            </a:r>
            <a:r>
              <a:rPr lang="en-US" sz="2000" i="1" dirty="0">
                <a:hlinkClick r:id="rId3"/>
              </a:rPr>
              <a:t>Inside Solid State Drives</a:t>
            </a:r>
            <a:r>
              <a:rPr lang="en-US" sz="2000" dirty="0"/>
              <a:t>, 2018. </a:t>
            </a:r>
            <a:br>
              <a:rPr lang="en-US" sz="2000" dirty="0"/>
            </a:br>
            <a:r>
              <a:rPr lang="en-US" sz="2000" dirty="0"/>
              <a:t>[</a:t>
            </a:r>
            <a:r>
              <a:rPr lang="en-US" sz="2000" dirty="0">
                <a:hlinkClick r:id="rId2"/>
              </a:rPr>
              <a:t>Preliminary arxiv.org version</a:t>
            </a:r>
            <a:r>
              <a:rPr lang="en-US" sz="2000" dirty="0"/>
              <a:t>] </a:t>
            </a:r>
          </a:p>
        </p:txBody>
      </p:sp>
      <p:sp>
        <p:nvSpPr>
          <p:cNvPr id="4" name="Slide Number Placeholder 3">
            <a:extLst>
              <a:ext uri="{FF2B5EF4-FFF2-40B4-BE49-F238E27FC236}">
                <a16:creationId xmlns:a16="http://schemas.microsoft.com/office/drawing/2014/main" id="{30327C0F-6FA8-934A-A9EA-A9F8B37EA0AA}"/>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221</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B58D9410-9D17-1D47-9E39-319FC10A30EF}"/>
              </a:ext>
            </a:extLst>
          </p:cNvPr>
          <p:cNvPicPr>
            <a:picLocks noChangeAspect="1"/>
          </p:cNvPicPr>
          <p:nvPr/>
        </p:nvPicPr>
        <p:blipFill>
          <a:blip r:embed="rId4"/>
          <a:stretch>
            <a:fillRect/>
          </a:stretch>
        </p:blipFill>
        <p:spPr>
          <a:xfrm>
            <a:off x="1409700" y="2743200"/>
            <a:ext cx="6667500" cy="3962400"/>
          </a:xfrm>
          <a:prstGeom prst="rect">
            <a:avLst/>
          </a:prstGeom>
        </p:spPr>
      </p:pic>
    </p:spTree>
    <p:extLst>
      <p:ext uri="{BB962C8B-B14F-4D97-AF65-F5344CB8AC3E}">
        <p14:creationId xmlns:p14="http://schemas.microsoft.com/office/powerpoint/2010/main" val="3031190644"/>
      </p:ext>
    </p:extLst>
  </p:cSld>
  <p:clrMapOvr>
    <a:masterClrMapping/>
  </p:clrMapOvr>
  <p:transition/>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7EB7-19D1-DE4B-A156-A6331EC94C3E}"/>
              </a:ext>
            </a:extLst>
          </p:cNvPr>
          <p:cNvSpPr>
            <a:spLocks noGrp="1"/>
          </p:cNvSpPr>
          <p:nvPr>
            <p:ph type="title"/>
          </p:nvPr>
        </p:nvSpPr>
        <p:spPr/>
        <p:txBody>
          <a:bodyPr/>
          <a:lstStyle/>
          <a:p>
            <a:r>
              <a:rPr lang="en-US" dirty="0"/>
              <a:t>3D vs. Planar NAND Errors: Comparison </a:t>
            </a:r>
          </a:p>
        </p:txBody>
      </p:sp>
      <p:sp>
        <p:nvSpPr>
          <p:cNvPr id="4" name="Slide Number Placeholder 3">
            <a:extLst>
              <a:ext uri="{FF2B5EF4-FFF2-40B4-BE49-F238E27FC236}">
                <a16:creationId xmlns:a16="http://schemas.microsoft.com/office/drawing/2014/main" id="{4414D634-990D-294C-A358-7B7937E05091}"/>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222</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52429D30-6964-7A44-A347-5B76EC92004C}"/>
              </a:ext>
            </a:extLst>
          </p:cNvPr>
          <p:cNvPicPr>
            <a:picLocks noChangeAspect="1"/>
          </p:cNvPicPr>
          <p:nvPr/>
        </p:nvPicPr>
        <p:blipFill>
          <a:blip r:embed="rId2"/>
          <a:stretch>
            <a:fillRect/>
          </a:stretch>
        </p:blipFill>
        <p:spPr>
          <a:xfrm>
            <a:off x="0" y="1729488"/>
            <a:ext cx="9144000" cy="3399024"/>
          </a:xfrm>
          <a:prstGeom prst="rect">
            <a:avLst/>
          </a:prstGeom>
        </p:spPr>
      </p:pic>
    </p:spTree>
    <p:extLst>
      <p:ext uri="{BB962C8B-B14F-4D97-AF65-F5344CB8AC3E}">
        <p14:creationId xmlns:p14="http://schemas.microsoft.com/office/powerpoint/2010/main" val="2182924244"/>
      </p:ext>
    </p:extLst>
  </p:cSld>
  <p:clrMapOvr>
    <a:masterClrMapping/>
  </p:clrMapOvr>
  <p:transition/>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FE1449A-021B-4DDA-93D8-BE8490C5C507}"/>
              </a:ext>
            </a:extLst>
          </p:cNvPr>
          <p:cNvSpPr txBox="1">
            <a:spLocks/>
          </p:cNvSpPr>
          <p:nvPr/>
        </p:nvSpPr>
        <p:spPr>
          <a:xfrm>
            <a:off x="0" y="-97736"/>
            <a:ext cx="9144000" cy="3158292"/>
          </a:xfrm>
          <a:prstGeom prst="rect">
            <a:avLst/>
          </a:prstGeom>
          <a:solidFill>
            <a:schemeClr val="accent6">
              <a:lumMod val="75000"/>
            </a:schemeClr>
          </a:solidFill>
        </p:spPr>
        <p:txBody>
          <a:bodyPr vert="horz" lIns="68580" tIns="34290" rIns="68580" bIns="3429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4950" b="1" i="0" u="none" strike="noStrike" kern="1200" cap="none" spc="0" normalizeH="0" baseline="0" noProof="0" dirty="0">
              <a:ln>
                <a:noFill/>
              </a:ln>
              <a:solidFill>
                <a:srgbClr val="70AD47"/>
              </a:solidFill>
              <a:effectLst/>
              <a:uLnTx/>
              <a:uFillTx/>
              <a:latin typeface="Cambria"/>
              <a:ea typeface="+mj-ea"/>
              <a:cs typeface="+mj-cs"/>
            </a:endParaRPr>
          </a:p>
        </p:txBody>
      </p:sp>
      <p:sp>
        <p:nvSpPr>
          <p:cNvPr id="2" name="Title 1">
            <a:extLst>
              <a:ext uri="{FF2B5EF4-FFF2-40B4-BE49-F238E27FC236}">
                <a16:creationId xmlns:a16="http://schemas.microsoft.com/office/drawing/2014/main" id="{747A3292-70A5-4D27-B7B2-321A43A49A3E}"/>
              </a:ext>
            </a:extLst>
          </p:cNvPr>
          <p:cNvSpPr>
            <a:spLocks noGrp="1"/>
          </p:cNvSpPr>
          <p:nvPr>
            <p:ph type="ctrTitle"/>
          </p:nvPr>
        </p:nvSpPr>
        <p:spPr>
          <a:xfrm>
            <a:off x="342896" y="133350"/>
            <a:ext cx="8458204" cy="2503562"/>
          </a:xfrm>
        </p:spPr>
        <p:txBody>
          <a:bodyPr/>
          <a:lstStyle/>
          <a:p>
            <a:pPr algn="r"/>
            <a:r>
              <a:rPr lang="en-US" sz="4000" b="1" dirty="0">
                <a:solidFill>
                  <a:schemeClr val="bg1"/>
                </a:solidFill>
              </a:rPr>
              <a:t>Improving 3D NAND </a:t>
            </a:r>
            <a:br>
              <a:rPr lang="en-US" sz="4000" b="1" dirty="0">
                <a:solidFill>
                  <a:schemeClr val="bg1"/>
                </a:solidFill>
              </a:rPr>
            </a:br>
            <a:r>
              <a:rPr lang="en-US" sz="4000" b="1" dirty="0">
                <a:solidFill>
                  <a:schemeClr val="bg1"/>
                </a:solidFill>
              </a:rPr>
              <a:t>Flash Memory Lifetime by</a:t>
            </a:r>
            <a:br>
              <a:rPr lang="en-US" sz="4000" b="1" dirty="0">
                <a:solidFill>
                  <a:schemeClr val="bg1"/>
                </a:solidFill>
              </a:rPr>
            </a:br>
            <a:r>
              <a:rPr lang="en-US" sz="4000" b="1" dirty="0">
                <a:solidFill>
                  <a:schemeClr val="bg1"/>
                </a:solidFill>
              </a:rPr>
              <a:t> Tolerating Early Retention Loss</a:t>
            </a:r>
            <a:br>
              <a:rPr lang="en-US" sz="4000" b="1" dirty="0">
                <a:solidFill>
                  <a:schemeClr val="bg1"/>
                </a:solidFill>
              </a:rPr>
            </a:br>
            <a:r>
              <a:rPr lang="en-US" sz="4000" b="1" dirty="0">
                <a:solidFill>
                  <a:schemeClr val="bg1"/>
                </a:solidFill>
              </a:rPr>
              <a:t>and Process Variation</a:t>
            </a:r>
          </a:p>
        </p:txBody>
      </p:sp>
      <p:sp>
        <p:nvSpPr>
          <p:cNvPr id="3" name="Subtitle 2">
            <a:extLst>
              <a:ext uri="{FF2B5EF4-FFF2-40B4-BE49-F238E27FC236}">
                <a16:creationId xmlns:a16="http://schemas.microsoft.com/office/drawing/2014/main" id="{7752D3DA-FE55-4C49-877F-A626759B9D49}"/>
              </a:ext>
            </a:extLst>
          </p:cNvPr>
          <p:cNvSpPr>
            <a:spLocks noGrp="1"/>
          </p:cNvSpPr>
          <p:nvPr>
            <p:ph type="subTitle" idx="1"/>
          </p:nvPr>
        </p:nvSpPr>
        <p:spPr>
          <a:xfrm>
            <a:off x="228592" y="3599886"/>
            <a:ext cx="8686808" cy="384163"/>
          </a:xfrm>
        </p:spPr>
        <p:txBody>
          <a:bodyPr>
            <a:normAutofit/>
          </a:bodyPr>
          <a:lstStyle/>
          <a:p>
            <a:pPr algn="ctr"/>
            <a:r>
              <a:rPr lang="en-US" sz="2100" b="1" dirty="0">
                <a:solidFill>
                  <a:schemeClr val="tx1"/>
                </a:solidFill>
              </a:rPr>
              <a:t>Yixin Luo</a:t>
            </a:r>
            <a:r>
              <a:rPr lang="en-US" sz="2100" b="1" dirty="0">
                <a:solidFill>
                  <a:schemeClr val="tx1">
                    <a:lumMod val="75000"/>
                    <a:lumOff val="25000"/>
                  </a:schemeClr>
                </a:solidFill>
              </a:rPr>
              <a:t>     Saugata Ghose     Yu Cai     Erich F. Haratsch     Onur Mutlu</a:t>
            </a:r>
          </a:p>
        </p:txBody>
      </p:sp>
      <p:sp>
        <p:nvSpPr>
          <p:cNvPr id="9" name="Slide Number Placeholder 8">
            <a:extLst>
              <a:ext uri="{FF2B5EF4-FFF2-40B4-BE49-F238E27FC236}">
                <a16:creationId xmlns:a16="http://schemas.microsoft.com/office/drawing/2014/main" id="{F2474E3A-72BD-432D-A9C6-3B1D4618EF3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kumimoji="0" lang="en-US" sz="1600" b="1" i="0" u="none" strike="noStrike" kern="1200" cap="none" spc="0" normalizeH="0" baseline="0" noProof="0" smtClean="0">
                <a:ln>
                  <a:noFill/>
                </a:ln>
                <a:solidFill>
                  <a:prstClr val="black"/>
                </a:solidFill>
                <a:effectLst/>
                <a:uLnTx/>
                <a:uFillTx/>
                <a:latin typeface="Cambria"/>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223</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grpSp>
        <p:nvGrpSpPr>
          <p:cNvPr id="4" name="Group 3">
            <a:extLst>
              <a:ext uri="{FF2B5EF4-FFF2-40B4-BE49-F238E27FC236}">
                <a16:creationId xmlns:a16="http://schemas.microsoft.com/office/drawing/2014/main" id="{5D76EAC0-416E-4F19-AC48-6A97BB4F5705}"/>
              </a:ext>
            </a:extLst>
          </p:cNvPr>
          <p:cNvGrpSpPr/>
          <p:nvPr/>
        </p:nvGrpSpPr>
        <p:grpSpPr>
          <a:xfrm>
            <a:off x="667317" y="4559475"/>
            <a:ext cx="7815822" cy="1647300"/>
            <a:chOff x="888222" y="4606033"/>
            <a:chExt cx="7374011" cy="1554183"/>
          </a:xfrm>
        </p:grpSpPr>
        <p:pic>
          <p:nvPicPr>
            <p:cNvPr id="5" name="Picture 4" descr="Burgundy_CMU_JPG_Logo.jpg">
              <a:extLst>
                <a:ext uri="{FF2B5EF4-FFF2-40B4-BE49-F238E27FC236}">
                  <a16:creationId xmlns:a16="http://schemas.microsoft.com/office/drawing/2014/main" id="{CEA55B19-CFC8-4078-B3FB-182E66F3017E}"/>
                </a:ext>
              </a:extLst>
            </p:cNvPr>
            <p:cNvPicPr>
              <a:picLocks noChangeAspect="1"/>
            </p:cNvPicPr>
            <p:nvPr/>
          </p:nvPicPr>
          <p:blipFill rotWithShape="1">
            <a:blip r:embed="rId3" cstate="print">
              <a:clrChange>
                <a:clrFrom>
                  <a:srgbClr val="FFFFFF"/>
                </a:clrFrom>
                <a:clrTo>
                  <a:srgbClr val="FFFFFF">
                    <a:alpha val="0"/>
                  </a:srgbClr>
                </a:clrTo>
              </a:clrChange>
            </a:blip>
            <a:srcRect t="26333" b="26267"/>
            <a:stretch/>
          </p:blipFill>
          <p:spPr>
            <a:xfrm>
              <a:off x="888222" y="4777890"/>
              <a:ext cx="2544303" cy="435499"/>
            </a:xfrm>
            <a:prstGeom prst="rect">
              <a:avLst/>
            </a:prstGeom>
          </p:spPr>
        </p:pic>
        <p:pic>
          <p:nvPicPr>
            <p:cNvPr id="6" name="Picture 5" descr="safari.png">
              <a:extLst>
                <a:ext uri="{FF2B5EF4-FFF2-40B4-BE49-F238E27FC236}">
                  <a16:creationId xmlns:a16="http://schemas.microsoft.com/office/drawing/2014/main" id="{E9675C6F-0484-469F-9C84-8B906B21FCE7}"/>
                </a:ext>
              </a:extLst>
            </p:cNvPr>
            <p:cNvPicPr>
              <a:picLocks noChangeAspect="1"/>
            </p:cNvPicPr>
            <p:nvPr/>
          </p:nvPicPr>
          <p:blipFill>
            <a:blip r:embed="rId4" cstate="print"/>
            <a:srcRect/>
            <a:stretch>
              <a:fillRect/>
            </a:stretch>
          </p:blipFill>
          <p:spPr bwMode="auto">
            <a:xfrm>
              <a:off x="1413271" y="5529552"/>
              <a:ext cx="1494206" cy="432334"/>
            </a:xfrm>
            <a:prstGeom prst="rect">
              <a:avLst/>
            </a:prstGeom>
            <a:noFill/>
            <a:ln w="9525">
              <a:noFill/>
              <a:miter lim="800000"/>
              <a:headEnd/>
              <a:tailEnd/>
            </a:ln>
          </p:spPr>
        </p:pic>
        <p:pic>
          <p:nvPicPr>
            <p:cNvPr id="7" name="Picture 4" descr="Image result for eth zurich (swiss federal institute of technology) logo">
              <a:extLst>
                <a:ext uri="{FF2B5EF4-FFF2-40B4-BE49-F238E27FC236}">
                  <a16:creationId xmlns:a16="http://schemas.microsoft.com/office/drawing/2014/main" id="{C7CFE395-C732-4687-80AF-6FC338BA4CA4}"/>
                </a:ext>
              </a:extLst>
            </p:cNvPr>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t="18277" b="18277"/>
            <a:stretch/>
          </p:blipFill>
          <p:spPr bwMode="auto">
            <a:xfrm>
              <a:off x="6537035" y="4777892"/>
              <a:ext cx="1725198" cy="43745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6" descr="Image result for sk hynix logo">
              <a:extLst>
                <a:ext uri="{FF2B5EF4-FFF2-40B4-BE49-F238E27FC236}">
                  <a16:creationId xmlns:a16="http://schemas.microsoft.com/office/drawing/2014/main" id="{C40596BB-A6B6-4277-AE13-644FE6899EC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64148" y="4606033"/>
              <a:ext cx="1229307" cy="6073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https://www.seagate.com/files/www-content/about-seagate/_shared/images/presskit/hi-res/seagate-green-horizontal.jpg">
              <a:extLst>
                <a:ext uri="{FF2B5EF4-FFF2-40B4-BE49-F238E27FC236}">
                  <a16:creationId xmlns:a16="http://schemas.microsoft.com/office/drawing/2014/main" id="{0392314F-9D7C-4C12-882F-7C039695944E}"/>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33193" y="5331219"/>
              <a:ext cx="2481819" cy="82899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250268623"/>
      </p:ext>
    </p:extLst>
  </p:cSld>
  <p:clrMapOvr>
    <a:masterClrMapping/>
  </p:clrMapOvr>
  <p:transition/>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97DB6-5DED-4EBA-B644-243E48E6C9F7}"/>
              </a:ext>
            </a:extLst>
          </p:cNvPr>
          <p:cNvSpPr>
            <a:spLocks noGrp="1"/>
          </p:cNvSpPr>
          <p:nvPr>
            <p:ph type="title"/>
          </p:nvPr>
        </p:nvSpPr>
        <p:spPr/>
        <p:txBody>
          <a:bodyPr/>
          <a:lstStyle/>
          <a:p>
            <a:r>
              <a:rPr lang="en-US" dirty="0"/>
              <a:t>Executive Summary</a:t>
            </a:r>
          </a:p>
        </p:txBody>
      </p:sp>
      <p:sp>
        <p:nvSpPr>
          <p:cNvPr id="3" name="Content Placeholder 2">
            <a:extLst>
              <a:ext uri="{FF2B5EF4-FFF2-40B4-BE49-F238E27FC236}">
                <a16:creationId xmlns:a16="http://schemas.microsoft.com/office/drawing/2014/main" id="{7EC15247-8C26-4B1F-AD63-5497C373876E}"/>
              </a:ext>
            </a:extLst>
          </p:cNvPr>
          <p:cNvSpPr>
            <a:spLocks noGrp="1"/>
          </p:cNvSpPr>
          <p:nvPr>
            <p:ph sz="quarter" idx="11"/>
          </p:nvPr>
        </p:nvSpPr>
        <p:spPr>
          <a:xfrm>
            <a:off x="123825" y="1085850"/>
            <a:ext cx="9020175" cy="5730240"/>
          </a:xfrm>
        </p:spPr>
        <p:txBody>
          <a:bodyPr>
            <a:normAutofit/>
          </a:bodyPr>
          <a:lstStyle/>
          <a:p>
            <a:r>
              <a:rPr lang="en-US" dirty="0">
                <a:solidFill>
                  <a:schemeClr val="accent5"/>
                </a:solidFill>
              </a:rPr>
              <a:t>Problem: 3D NAND error characteristics are </a:t>
            </a:r>
            <a:r>
              <a:rPr lang="en-US" b="1" dirty="0">
                <a:solidFill>
                  <a:schemeClr val="accent5"/>
                </a:solidFill>
              </a:rPr>
              <a:t>not well studied</a:t>
            </a:r>
          </a:p>
          <a:p>
            <a:r>
              <a:rPr lang="en-US" dirty="0">
                <a:solidFill>
                  <a:schemeClr val="accent2">
                    <a:lumMod val="75000"/>
                  </a:schemeClr>
                </a:solidFill>
              </a:rPr>
              <a:t>Goal: </a:t>
            </a:r>
            <a:r>
              <a:rPr lang="en-US" b="1" i="1" dirty="0">
                <a:solidFill>
                  <a:schemeClr val="accent2">
                    <a:lumMod val="75000"/>
                  </a:schemeClr>
                </a:solidFill>
              </a:rPr>
              <a:t>Understand</a:t>
            </a:r>
            <a:r>
              <a:rPr lang="en-US" dirty="0">
                <a:solidFill>
                  <a:schemeClr val="accent2">
                    <a:lumMod val="75000"/>
                  </a:schemeClr>
                </a:solidFill>
              </a:rPr>
              <a:t> &amp; </a:t>
            </a:r>
            <a:r>
              <a:rPr lang="en-US" b="1" i="1" dirty="0">
                <a:solidFill>
                  <a:schemeClr val="accent2">
                    <a:lumMod val="75000"/>
                  </a:schemeClr>
                </a:solidFill>
              </a:rPr>
              <a:t>mitigate</a:t>
            </a:r>
            <a:r>
              <a:rPr lang="en-US" i="1" dirty="0">
                <a:solidFill>
                  <a:schemeClr val="accent2">
                    <a:lumMod val="75000"/>
                  </a:schemeClr>
                </a:solidFill>
              </a:rPr>
              <a:t> </a:t>
            </a:r>
            <a:r>
              <a:rPr lang="en-US" dirty="0">
                <a:solidFill>
                  <a:schemeClr val="accent2">
                    <a:lumMod val="75000"/>
                  </a:schemeClr>
                </a:solidFill>
              </a:rPr>
              <a:t>3D NAND errors to improve lifetime</a:t>
            </a:r>
          </a:p>
          <a:p>
            <a:pPr>
              <a:spcBef>
                <a:spcPts val="1200"/>
              </a:spcBef>
            </a:pPr>
            <a:r>
              <a:rPr lang="en-US" b="1" dirty="0">
                <a:solidFill>
                  <a:schemeClr val="accent1">
                    <a:lumMod val="75000"/>
                  </a:schemeClr>
                </a:solidFill>
              </a:rPr>
              <a:t>Contribution 1: Characterize</a:t>
            </a:r>
            <a:r>
              <a:rPr lang="en-US" dirty="0">
                <a:solidFill>
                  <a:schemeClr val="accent1">
                    <a:lumMod val="75000"/>
                  </a:schemeClr>
                </a:solidFill>
              </a:rPr>
              <a:t> real 3D NAND flash chips</a:t>
            </a:r>
          </a:p>
          <a:p>
            <a:pPr lvl="1"/>
            <a:r>
              <a:rPr lang="en-US" b="1" i="1" dirty="0">
                <a:solidFill>
                  <a:schemeClr val="accent5"/>
                </a:solidFill>
              </a:rPr>
              <a:t>Process variation: </a:t>
            </a:r>
            <a:r>
              <a:rPr lang="en-US" b="1" i="1" dirty="0"/>
              <a:t>21×</a:t>
            </a:r>
            <a:r>
              <a:rPr lang="en-US" i="1" dirty="0"/>
              <a:t> error rate difference across layers</a:t>
            </a:r>
          </a:p>
          <a:p>
            <a:pPr lvl="1"/>
            <a:r>
              <a:rPr lang="en-US" b="1" i="1" dirty="0">
                <a:solidFill>
                  <a:schemeClr val="accent5"/>
                </a:solidFill>
              </a:rPr>
              <a:t>Early retention loss: </a:t>
            </a:r>
            <a:r>
              <a:rPr lang="en-US" i="1" dirty="0"/>
              <a:t>Error rate increases by </a:t>
            </a:r>
            <a:r>
              <a:rPr lang="en-US" b="1" i="1" dirty="0"/>
              <a:t>10×</a:t>
            </a:r>
            <a:r>
              <a:rPr lang="en-US" i="1" dirty="0"/>
              <a:t> after 3 hours</a:t>
            </a:r>
          </a:p>
          <a:p>
            <a:pPr lvl="1"/>
            <a:r>
              <a:rPr lang="en-US" b="1" i="1" dirty="0">
                <a:solidFill>
                  <a:schemeClr val="accent5"/>
                </a:solidFill>
              </a:rPr>
              <a:t>Retention interference: </a:t>
            </a:r>
            <a:r>
              <a:rPr lang="en-US" b="1" i="1" dirty="0"/>
              <a:t>Not observed before</a:t>
            </a:r>
            <a:r>
              <a:rPr lang="en-US" i="1" dirty="0"/>
              <a:t> in planar NAND</a:t>
            </a:r>
          </a:p>
          <a:p>
            <a:pPr>
              <a:spcBef>
                <a:spcPts val="1200"/>
              </a:spcBef>
            </a:pPr>
            <a:r>
              <a:rPr lang="en-US" b="1" dirty="0">
                <a:solidFill>
                  <a:schemeClr val="accent1">
                    <a:lumMod val="75000"/>
                  </a:schemeClr>
                </a:solidFill>
              </a:rPr>
              <a:t>Contribution 2: Model</a:t>
            </a:r>
            <a:r>
              <a:rPr lang="en-US" dirty="0">
                <a:solidFill>
                  <a:schemeClr val="accent1">
                    <a:lumMod val="75000"/>
                  </a:schemeClr>
                </a:solidFill>
              </a:rPr>
              <a:t> RBER and threshold voltage</a:t>
            </a:r>
          </a:p>
          <a:p>
            <a:pPr lvl="1"/>
            <a:r>
              <a:rPr lang="en-US" i="1" dirty="0"/>
              <a:t>RBER (raw bit error rate) variation model</a:t>
            </a:r>
          </a:p>
          <a:p>
            <a:pPr lvl="1"/>
            <a:r>
              <a:rPr lang="en-US" i="1" dirty="0"/>
              <a:t>Retention loss model</a:t>
            </a:r>
          </a:p>
          <a:p>
            <a:pPr>
              <a:spcBef>
                <a:spcPts val="1200"/>
              </a:spcBef>
            </a:pPr>
            <a:r>
              <a:rPr lang="en-US" b="1" dirty="0">
                <a:solidFill>
                  <a:schemeClr val="accent1">
                    <a:lumMod val="75000"/>
                  </a:schemeClr>
                </a:solidFill>
              </a:rPr>
              <a:t>Contribution 3: Mitigate</a:t>
            </a:r>
            <a:r>
              <a:rPr lang="en-US" dirty="0">
                <a:solidFill>
                  <a:schemeClr val="accent1">
                    <a:lumMod val="75000"/>
                  </a:schemeClr>
                </a:solidFill>
              </a:rPr>
              <a:t> 3D NAND flash errors</a:t>
            </a:r>
          </a:p>
          <a:p>
            <a:pPr lvl="1"/>
            <a:r>
              <a:rPr lang="en-US" b="1" i="1" dirty="0" err="1">
                <a:solidFill>
                  <a:schemeClr val="accent6">
                    <a:lumMod val="75000"/>
                  </a:schemeClr>
                </a:solidFill>
              </a:rPr>
              <a:t>LaVAR</a:t>
            </a:r>
            <a:r>
              <a:rPr lang="en-US" b="1" i="1" dirty="0">
                <a:solidFill>
                  <a:schemeClr val="accent6">
                    <a:lumMod val="75000"/>
                  </a:schemeClr>
                </a:solidFill>
              </a:rPr>
              <a:t>: </a:t>
            </a:r>
            <a:r>
              <a:rPr lang="en-US" i="1" dirty="0"/>
              <a:t>Layer Variation Aware Reading</a:t>
            </a:r>
          </a:p>
          <a:p>
            <a:pPr lvl="1"/>
            <a:r>
              <a:rPr lang="en-US" b="1" i="1" dirty="0">
                <a:solidFill>
                  <a:schemeClr val="accent6">
                    <a:lumMod val="75000"/>
                  </a:schemeClr>
                </a:solidFill>
              </a:rPr>
              <a:t>LI-RAID: </a:t>
            </a:r>
            <a:r>
              <a:rPr lang="en-US" i="1" dirty="0"/>
              <a:t>Layer-Interleaved RAID</a:t>
            </a:r>
          </a:p>
          <a:p>
            <a:pPr lvl="1"/>
            <a:r>
              <a:rPr lang="en-US" b="1" i="1" dirty="0" err="1">
                <a:solidFill>
                  <a:schemeClr val="accent6">
                    <a:lumMod val="75000"/>
                  </a:schemeClr>
                </a:solidFill>
              </a:rPr>
              <a:t>ReMAR</a:t>
            </a:r>
            <a:r>
              <a:rPr lang="en-US" b="1" i="1" dirty="0">
                <a:solidFill>
                  <a:schemeClr val="accent6">
                    <a:lumMod val="75000"/>
                  </a:schemeClr>
                </a:solidFill>
              </a:rPr>
              <a:t>: </a:t>
            </a:r>
            <a:r>
              <a:rPr lang="en-US" i="1" dirty="0"/>
              <a:t>Retention Model Aware Reading</a:t>
            </a:r>
          </a:p>
          <a:p>
            <a:pPr lvl="1"/>
            <a:r>
              <a:rPr lang="en-US" i="1" dirty="0">
                <a:solidFill>
                  <a:schemeClr val="accent6">
                    <a:lumMod val="75000"/>
                  </a:schemeClr>
                </a:solidFill>
              </a:rPr>
              <a:t>Improve flash lifetime by </a:t>
            </a:r>
            <a:r>
              <a:rPr lang="en-US" b="1" i="1" dirty="0">
                <a:solidFill>
                  <a:schemeClr val="accent6">
                    <a:lumMod val="75000"/>
                  </a:schemeClr>
                </a:solidFill>
              </a:rPr>
              <a:t>1.85×</a:t>
            </a:r>
            <a:r>
              <a:rPr lang="en-US" i="1" dirty="0">
                <a:solidFill>
                  <a:schemeClr val="accent6">
                    <a:lumMod val="75000"/>
                  </a:schemeClr>
                </a:solidFill>
              </a:rPr>
              <a:t> or reduce ECC overhead by </a:t>
            </a:r>
            <a:r>
              <a:rPr lang="en-US" b="1" i="1" dirty="0">
                <a:solidFill>
                  <a:schemeClr val="accent6">
                    <a:lumMod val="75000"/>
                  </a:schemeClr>
                </a:solidFill>
              </a:rPr>
              <a:t>78.9%</a:t>
            </a:r>
          </a:p>
        </p:txBody>
      </p:sp>
      <p:sp>
        <p:nvSpPr>
          <p:cNvPr id="4" name="Slide Number Placeholder 3">
            <a:extLst>
              <a:ext uri="{FF2B5EF4-FFF2-40B4-BE49-F238E27FC236}">
                <a16:creationId xmlns:a16="http://schemas.microsoft.com/office/drawing/2014/main" id="{D1EFF646-4264-4C9C-84A4-402E4F5CCB3E}"/>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224</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4082787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500"/>
                                        <p:tgtEl>
                                          <p:spTgt spid="3">
                                            <p:txEl>
                                              <p:pRg st="6" end="6"/>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500"/>
                                        <p:tgtEl>
                                          <p:spTgt spid="3">
                                            <p:txEl>
                                              <p:pRg st="7" end="7"/>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fade">
                                      <p:cBhvr>
                                        <p:cTn id="32" dur="500"/>
                                        <p:tgtEl>
                                          <p:spTgt spid="3">
                                            <p:txEl>
                                              <p:pRg st="9" end="9"/>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500"/>
                                        <p:tgtEl>
                                          <p:spTgt spid="3">
                                            <p:txEl>
                                              <p:pRg st="10" end="10"/>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animEffect transition="in" filter="fade">
                                      <p:cBhvr>
                                        <p:cTn id="38" dur="500"/>
                                        <p:tgtEl>
                                          <p:spTgt spid="3">
                                            <p:txEl>
                                              <p:pRg st="11" end="11"/>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
                                            <p:txEl>
                                              <p:pRg st="12" end="12"/>
                                            </p:txEl>
                                          </p:spTgt>
                                        </p:tgtEl>
                                        <p:attrNameLst>
                                          <p:attrName>style.visibility</p:attrName>
                                        </p:attrNameLst>
                                      </p:cBhvr>
                                      <p:to>
                                        <p:strVal val="visible"/>
                                      </p:to>
                                    </p:set>
                                    <p:animEffect transition="in" filter="fade">
                                      <p:cBhvr>
                                        <p:cTn id="41" dur="500"/>
                                        <p:tgtEl>
                                          <p:spTgt spid="3">
                                            <p:txEl>
                                              <p:pRg st="12" end="12"/>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
                                            <p:txEl>
                                              <p:pRg st="13" end="13"/>
                                            </p:txEl>
                                          </p:spTgt>
                                        </p:tgtEl>
                                        <p:attrNameLst>
                                          <p:attrName>style.visibility</p:attrName>
                                        </p:attrNameLst>
                                      </p:cBhvr>
                                      <p:to>
                                        <p:strVal val="visible"/>
                                      </p:to>
                                    </p:set>
                                    <p:animEffect transition="in" filter="fade">
                                      <p:cBhvr>
                                        <p:cTn id="44"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3D199-DA89-4CA8-A4BC-D236A1E62BF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AA837000-47D7-43AD-8A1E-14CE5AEE2397}"/>
              </a:ext>
            </a:extLst>
          </p:cNvPr>
          <p:cNvSpPr>
            <a:spLocks noGrp="1"/>
          </p:cNvSpPr>
          <p:nvPr>
            <p:ph sz="quarter" idx="11"/>
          </p:nvPr>
        </p:nvSpPr>
        <p:spPr/>
        <p:txBody>
          <a:bodyPr>
            <a:normAutofit/>
          </a:bodyPr>
          <a:lstStyle/>
          <a:p>
            <a:r>
              <a:rPr lang="en-US" dirty="0"/>
              <a:t>Background &amp; Introduction</a:t>
            </a:r>
          </a:p>
          <a:p>
            <a:endParaRPr lang="en-US" dirty="0"/>
          </a:p>
          <a:p>
            <a:r>
              <a:rPr lang="en-US" dirty="0"/>
              <a:t>Contribution 1: Characterize real 3D NAND flash chips</a:t>
            </a:r>
          </a:p>
          <a:p>
            <a:endParaRPr lang="en-US" dirty="0"/>
          </a:p>
          <a:p>
            <a:r>
              <a:rPr lang="en-US" dirty="0"/>
              <a:t>Contribution 2: Model RBER and threshold voltage</a:t>
            </a:r>
          </a:p>
          <a:p>
            <a:endParaRPr lang="en-US" dirty="0"/>
          </a:p>
          <a:p>
            <a:r>
              <a:rPr lang="en-US" dirty="0"/>
              <a:t>Contribution 3: Mitigate 3D NAND flash errors</a:t>
            </a:r>
          </a:p>
          <a:p>
            <a:endParaRPr lang="en-US" dirty="0"/>
          </a:p>
          <a:p>
            <a:r>
              <a:rPr lang="en-US" dirty="0"/>
              <a:t>Conclusion</a:t>
            </a:r>
          </a:p>
        </p:txBody>
      </p:sp>
      <p:sp>
        <p:nvSpPr>
          <p:cNvPr id="4" name="Slide Number Placeholder 3">
            <a:extLst>
              <a:ext uri="{FF2B5EF4-FFF2-40B4-BE49-F238E27FC236}">
                <a16:creationId xmlns:a16="http://schemas.microsoft.com/office/drawing/2014/main" id="{44CA431A-42C5-4BE8-87F3-4BF280954FB8}"/>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225</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2393701619"/>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3D199-DA89-4CA8-A4BC-D236A1E62BF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AA837000-47D7-43AD-8A1E-14CE5AEE2397}"/>
              </a:ext>
            </a:extLst>
          </p:cNvPr>
          <p:cNvSpPr>
            <a:spLocks noGrp="1"/>
          </p:cNvSpPr>
          <p:nvPr>
            <p:ph sz="quarter" idx="11"/>
          </p:nvPr>
        </p:nvSpPr>
        <p:spPr/>
        <p:txBody>
          <a:bodyPr>
            <a:normAutofit/>
          </a:bodyPr>
          <a:lstStyle/>
          <a:p>
            <a:r>
              <a:rPr lang="en-US" dirty="0">
                <a:solidFill>
                  <a:schemeClr val="bg1">
                    <a:lumMod val="65000"/>
                  </a:schemeClr>
                </a:solidFill>
              </a:rPr>
              <a:t>Background &amp; Introduction</a:t>
            </a:r>
          </a:p>
          <a:p>
            <a:endParaRPr lang="en-US" dirty="0"/>
          </a:p>
          <a:p>
            <a:r>
              <a:rPr lang="en-US" dirty="0"/>
              <a:t>Contribution 1: Characterize real 3D NAND flash chips</a:t>
            </a:r>
          </a:p>
          <a:p>
            <a:pPr lvl="1"/>
            <a:r>
              <a:rPr lang="en-US" dirty="0"/>
              <a:t>Process variation</a:t>
            </a:r>
          </a:p>
          <a:p>
            <a:pPr lvl="1"/>
            <a:r>
              <a:rPr lang="en-US" dirty="0"/>
              <a:t>Early retention loss</a:t>
            </a:r>
          </a:p>
          <a:p>
            <a:pPr lvl="1"/>
            <a:r>
              <a:rPr lang="en-US" dirty="0"/>
              <a:t>Retention interference</a:t>
            </a:r>
          </a:p>
          <a:p>
            <a:pPr lvl="1"/>
            <a:endParaRPr lang="en-US" dirty="0"/>
          </a:p>
          <a:p>
            <a:r>
              <a:rPr lang="en-US" dirty="0">
                <a:solidFill>
                  <a:schemeClr val="bg1">
                    <a:lumMod val="65000"/>
                  </a:schemeClr>
                </a:solidFill>
              </a:rPr>
              <a:t>Contribution 2: Model RBER and threshold voltage</a:t>
            </a:r>
          </a:p>
          <a:p>
            <a:endParaRPr lang="en-US" dirty="0">
              <a:solidFill>
                <a:schemeClr val="bg1">
                  <a:lumMod val="65000"/>
                </a:schemeClr>
              </a:solidFill>
            </a:endParaRPr>
          </a:p>
          <a:p>
            <a:r>
              <a:rPr lang="en-US" dirty="0">
                <a:solidFill>
                  <a:schemeClr val="bg1">
                    <a:lumMod val="65000"/>
                  </a:schemeClr>
                </a:solidFill>
              </a:rPr>
              <a:t>Contribution 3: Mitigate 3D NAND flash errors</a:t>
            </a:r>
          </a:p>
          <a:p>
            <a:endParaRPr lang="en-US" dirty="0">
              <a:solidFill>
                <a:schemeClr val="bg1">
                  <a:lumMod val="65000"/>
                </a:schemeClr>
              </a:solidFill>
            </a:endParaRPr>
          </a:p>
          <a:p>
            <a:r>
              <a:rPr lang="en-US" dirty="0">
                <a:solidFill>
                  <a:schemeClr val="bg1">
                    <a:lumMod val="65000"/>
                  </a:schemeClr>
                </a:solidFill>
              </a:rPr>
              <a:t>Conclusion</a:t>
            </a:r>
          </a:p>
        </p:txBody>
      </p:sp>
      <p:sp>
        <p:nvSpPr>
          <p:cNvPr id="4" name="Slide Number Placeholder 3">
            <a:extLst>
              <a:ext uri="{FF2B5EF4-FFF2-40B4-BE49-F238E27FC236}">
                <a16:creationId xmlns:a16="http://schemas.microsoft.com/office/drawing/2014/main" id="{44CA431A-42C5-4BE8-87F3-4BF280954FB8}"/>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226</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2823389918"/>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 name="Group 265">
            <a:extLst>
              <a:ext uri="{FF2B5EF4-FFF2-40B4-BE49-F238E27FC236}">
                <a16:creationId xmlns:a16="http://schemas.microsoft.com/office/drawing/2014/main" id="{B7454F47-4013-4741-9F48-5F94F9F9CD31}"/>
              </a:ext>
            </a:extLst>
          </p:cNvPr>
          <p:cNvGrpSpPr/>
          <p:nvPr/>
        </p:nvGrpSpPr>
        <p:grpSpPr>
          <a:xfrm>
            <a:off x="3245699" y="1050699"/>
            <a:ext cx="5146858" cy="3612692"/>
            <a:chOff x="7278436" y="1325425"/>
            <a:chExt cx="5146858" cy="3612692"/>
          </a:xfrm>
        </p:grpSpPr>
        <p:sp>
          <p:nvSpPr>
            <p:cNvPr id="267" name="Oval 266">
              <a:extLst>
                <a:ext uri="{FF2B5EF4-FFF2-40B4-BE49-F238E27FC236}">
                  <a16:creationId xmlns:a16="http://schemas.microsoft.com/office/drawing/2014/main" id="{A22041FC-0599-41E1-BC61-50E37675090E}"/>
                </a:ext>
              </a:extLst>
            </p:cNvPr>
            <p:cNvSpPr/>
            <p:nvPr/>
          </p:nvSpPr>
          <p:spPr>
            <a:xfrm>
              <a:off x="7847579"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68" name="Rectangle 267">
              <a:extLst>
                <a:ext uri="{FF2B5EF4-FFF2-40B4-BE49-F238E27FC236}">
                  <a16:creationId xmlns:a16="http://schemas.microsoft.com/office/drawing/2014/main" id="{8759DB18-C28E-4DD0-926A-0681F134FB7A}"/>
                </a:ext>
              </a:extLst>
            </p:cNvPr>
            <p:cNvSpPr/>
            <p:nvPr/>
          </p:nvSpPr>
          <p:spPr>
            <a:xfrm>
              <a:off x="7847579"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69" name="Oval 268">
              <a:extLst>
                <a:ext uri="{FF2B5EF4-FFF2-40B4-BE49-F238E27FC236}">
                  <a16:creationId xmlns:a16="http://schemas.microsoft.com/office/drawing/2014/main" id="{78EA9E87-24CB-4E33-9D81-A784689718B8}"/>
                </a:ext>
              </a:extLst>
            </p:cNvPr>
            <p:cNvSpPr/>
            <p:nvPr/>
          </p:nvSpPr>
          <p:spPr>
            <a:xfrm>
              <a:off x="7847579"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0" name="Oval 269">
              <a:extLst>
                <a:ext uri="{FF2B5EF4-FFF2-40B4-BE49-F238E27FC236}">
                  <a16:creationId xmlns:a16="http://schemas.microsoft.com/office/drawing/2014/main" id="{70F1E8E8-80DC-4677-A783-CF042C9E94B6}"/>
                </a:ext>
              </a:extLst>
            </p:cNvPr>
            <p:cNvSpPr/>
            <p:nvPr/>
          </p:nvSpPr>
          <p:spPr>
            <a:xfrm>
              <a:off x="9899272"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1" name="Rectangle 270">
              <a:extLst>
                <a:ext uri="{FF2B5EF4-FFF2-40B4-BE49-F238E27FC236}">
                  <a16:creationId xmlns:a16="http://schemas.microsoft.com/office/drawing/2014/main" id="{3DD75325-98DF-4869-8086-E96C4406DCE6}"/>
                </a:ext>
              </a:extLst>
            </p:cNvPr>
            <p:cNvSpPr/>
            <p:nvPr/>
          </p:nvSpPr>
          <p:spPr>
            <a:xfrm>
              <a:off x="9899272"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2" name="Oval 271">
              <a:extLst>
                <a:ext uri="{FF2B5EF4-FFF2-40B4-BE49-F238E27FC236}">
                  <a16:creationId xmlns:a16="http://schemas.microsoft.com/office/drawing/2014/main" id="{2EC2E8F3-184C-4FCF-A327-DAB4EE6E2901}"/>
                </a:ext>
              </a:extLst>
            </p:cNvPr>
            <p:cNvSpPr/>
            <p:nvPr/>
          </p:nvSpPr>
          <p:spPr>
            <a:xfrm>
              <a:off x="9899272"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3" name="Oval 272">
              <a:extLst>
                <a:ext uri="{FF2B5EF4-FFF2-40B4-BE49-F238E27FC236}">
                  <a16:creationId xmlns:a16="http://schemas.microsoft.com/office/drawing/2014/main" id="{B34C96E8-310C-4EE9-BB29-95C7172FD8A1}"/>
                </a:ext>
              </a:extLst>
            </p:cNvPr>
            <p:cNvSpPr/>
            <p:nvPr/>
          </p:nvSpPr>
          <p:spPr>
            <a:xfrm>
              <a:off x="11275569"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4" name="Rectangle 273">
              <a:extLst>
                <a:ext uri="{FF2B5EF4-FFF2-40B4-BE49-F238E27FC236}">
                  <a16:creationId xmlns:a16="http://schemas.microsoft.com/office/drawing/2014/main" id="{A0B129B5-F5CD-405D-AD1F-AF3BA1CCAD6F}"/>
                </a:ext>
              </a:extLst>
            </p:cNvPr>
            <p:cNvSpPr/>
            <p:nvPr/>
          </p:nvSpPr>
          <p:spPr>
            <a:xfrm>
              <a:off x="11275569"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5" name="Oval 274">
              <a:extLst>
                <a:ext uri="{FF2B5EF4-FFF2-40B4-BE49-F238E27FC236}">
                  <a16:creationId xmlns:a16="http://schemas.microsoft.com/office/drawing/2014/main" id="{8E132523-668B-4E5F-B904-94DED135A59C}"/>
                </a:ext>
              </a:extLst>
            </p:cNvPr>
            <p:cNvSpPr/>
            <p:nvPr/>
          </p:nvSpPr>
          <p:spPr>
            <a:xfrm>
              <a:off x="11275569"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6" name="Cube 275">
              <a:extLst>
                <a:ext uri="{FF2B5EF4-FFF2-40B4-BE49-F238E27FC236}">
                  <a16:creationId xmlns:a16="http://schemas.microsoft.com/office/drawing/2014/main" id="{AFE03DBB-9F73-436F-9255-330E97FD7B39}"/>
                </a:ext>
              </a:extLst>
            </p:cNvPr>
            <p:cNvSpPr/>
            <p:nvPr/>
          </p:nvSpPr>
          <p:spPr>
            <a:xfrm>
              <a:off x="7278436" y="3887339"/>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77" name="Oval 276">
              <a:extLst>
                <a:ext uri="{FF2B5EF4-FFF2-40B4-BE49-F238E27FC236}">
                  <a16:creationId xmlns:a16="http://schemas.microsoft.com/office/drawing/2014/main" id="{7F866823-66F7-4D39-B353-1A73F36B0293}"/>
                </a:ext>
              </a:extLst>
            </p:cNvPr>
            <p:cNvSpPr/>
            <p:nvPr/>
          </p:nvSpPr>
          <p:spPr>
            <a:xfrm>
              <a:off x="7536691"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8" name="Oval 277">
              <a:extLst>
                <a:ext uri="{FF2B5EF4-FFF2-40B4-BE49-F238E27FC236}">
                  <a16:creationId xmlns:a16="http://schemas.microsoft.com/office/drawing/2014/main" id="{D9E6BF9F-0071-4134-AA4A-BFED767BA60C}"/>
                </a:ext>
              </a:extLst>
            </p:cNvPr>
            <p:cNvSpPr/>
            <p:nvPr/>
          </p:nvSpPr>
          <p:spPr>
            <a:xfrm>
              <a:off x="7847579"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79" name="Rectangle 278">
              <a:extLst>
                <a:ext uri="{FF2B5EF4-FFF2-40B4-BE49-F238E27FC236}">
                  <a16:creationId xmlns:a16="http://schemas.microsoft.com/office/drawing/2014/main" id="{D73112CD-65F3-482A-93B3-95BADEA78642}"/>
                </a:ext>
              </a:extLst>
            </p:cNvPr>
            <p:cNvSpPr/>
            <p:nvPr/>
          </p:nvSpPr>
          <p:spPr>
            <a:xfrm>
              <a:off x="7847579"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0" name="Oval 279">
              <a:extLst>
                <a:ext uri="{FF2B5EF4-FFF2-40B4-BE49-F238E27FC236}">
                  <a16:creationId xmlns:a16="http://schemas.microsoft.com/office/drawing/2014/main" id="{9C1CBEEB-8904-4CE3-9A2D-25AC38491287}"/>
                </a:ext>
              </a:extLst>
            </p:cNvPr>
            <p:cNvSpPr/>
            <p:nvPr/>
          </p:nvSpPr>
          <p:spPr>
            <a:xfrm>
              <a:off x="9588383"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1" name="Oval 280">
              <a:extLst>
                <a:ext uri="{FF2B5EF4-FFF2-40B4-BE49-F238E27FC236}">
                  <a16:creationId xmlns:a16="http://schemas.microsoft.com/office/drawing/2014/main" id="{8CD9B0F4-E8BC-4D89-8A06-695D6A3BD200}"/>
                </a:ext>
              </a:extLst>
            </p:cNvPr>
            <p:cNvSpPr/>
            <p:nvPr/>
          </p:nvSpPr>
          <p:spPr>
            <a:xfrm>
              <a:off x="9899272"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2" name="Rectangle 281">
              <a:extLst>
                <a:ext uri="{FF2B5EF4-FFF2-40B4-BE49-F238E27FC236}">
                  <a16:creationId xmlns:a16="http://schemas.microsoft.com/office/drawing/2014/main" id="{6DE9FEE4-F9EF-4CE8-99E5-F0443FBA27FE}"/>
                </a:ext>
              </a:extLst>
            </p:cNvPr>
            <p:cNvSpPr/>
            <p:nvPr/>
          </p:nvSpPr>
          <p:spPr>
            <a:xfrm>
              <a:off x="9899272"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3" name="Oval 282">
              <a:extLst>
                <a:ext uri="{FF2B5EF4-FFF2-40B4-BE49-F238E27FC236}">
                  <a16:creationId xmlns:a16="http://schemas.microsoft.com/office/drawing/2014/main" id="{11861D03-85FF-48E7-B8BE-D62B42F0552C}"/>
                </a:ext>
              </a:extLst>
            </p:cNvPr>
            <p:cNvSpPr/>
            <p:nvPr/>
          </p:nvSpPr>
          <p:spPr>
            <a:xfrm>
              <a:off x="10964680"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4" name="Oval 283">
              <a:extLst>
                <a:ext uri="{FF2B5EF4-FFF2-40B4-BE49-F238E27FC236}">
                  <a16:creationId xmlns:a16="http://schemas.microsoft.com/office/drawing/2014/main" id="{55F1C5D9-03F0-4169-806E-330CA940F636}"/>
                </a:ext>
              </a:extLst>
            </p:cNvPr>
            <p:cNvSpPr/>
            <p:nvPr/>
          </p:nvSpPr>
          <p:spPr>
            <a:xfrm>
              <a:off x="11275569"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5" name="Rectangle 284">
              <a:extLst>
                <a:ext uri="{FF2B5EF4-FFF2-40B4-BE49-F238E27FC236}">
                  <a16:creationId xmlns:a16="http://schemas.microsoft.com/office/drawing/2014/main" id="{6058AC6E-972F-4FCD-A9F8-CCBA53833192}"/>
                </a:ext>
              </a:extLst>
            </p:cNvPr>
            <p:cNvSpPr/>
            <p:nvPr/>
          </p:nvSpPr>
          <p:spPr>
            <a:xfrm>
              <a:off x="11275569"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6" name="Cube 285">
              <a:extLst>
                <a:ext uri="{FF2B5EF4-FFF2-40B4-BE49-F238E27FC236}">
                  <a16:creationId xmlns:a16="http://schemas.microsoft.com/office/drawing/2014/main" id="{E934946A-C2F9-4CC7-894D-2DB53D3544CB}"/>
                </a:ext>
              </a:extLst>
            </p:cNvPr>
            <p:cNvSpPr/>
            <p:nvPr/>
          </p:nvSpPr>
          <p:spPr>
            <a:xfrm>
              <a:off x="7278436" y="3014345"/>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87" name="Oval 286">
              <a:extLst>
                <a:ext uri="{FF2B5EF4-FFF2-40B4-BE49-F238E27FC236}">
                  <a16:creationId xmlns:a16="http://schemas.microsoft.com/office/drawing/2014/main" id="{6E8E3274-29DC-4034-90A3-B0905FE6AA39}"/>
                </a:ext>
              </a:extLst>
            </p:cNvPr>
            <p:cNvSpPr/>
            <p:nvPr/>
          </p:nvSpPr>
          <p:spPr>
            <a:xfrm>
              <a:off x="7536691"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8" name="Oval 287">
              <a:extLst>
                <a:ext uri="{FF2B5EF4-FFF2-40B4-BE49-F238E27FC236}">
                  <a16:creationId xmlns:a16="http://schemas.microsoft.com/office/drawing/2014/main" id="{69D19CB0-5652-4A97-8643-587070EBEDE6}"/>
                </a:ext>
              </a:extLst>
            </p:cNvPr>
            <p:cNvSpPr/>
            <p:nvPr/>
          </p:nvSpPr>
          <p:spPr>
            <a:xfrm>
              <a:off x="9588383"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89" name="Oval 288">
              <a:extLst>
                <a:ext uri="{FF2B5EF4-FFF2-40B4-BE49-F238E27FC236}">
                  <a16:creationId xmlns:a16="http://schemas.microsoft.com/office/drawing/2014/main" id="{A9505663-8021-4161-9834-6CA7FDCCDA02}"/>
                </a:ext>
              </a:extLst>
            </p:cNvPr>
            <p:cNvSpPr/>
            <p:nvPr/>
          </p:nvSpPr>
          <p:spPr>
            <a:xfrm>
              <a:off x="10964680"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0" name="Rectangle 289">
              <a:extLst>
                <a:ext uri="{FF2B5EF4-FFF2-40B4-BE49-F238E27FC236}">
                  <a16:creationId xmlns:a16="http://schemas.microsoft.com/office/drawing/2014/main" id="{05F06108-0BA2-4AE6-93A8-74BBA98A1287}"/>
                </a:ext>
              </a:extLst>
            </p:cNvPr>
            <p:cNvSpPr/>
            <p:nvPr/>
          </p:nvSpPr>
          <p:spPr>
            <a:xfrm>
              <a:off x="7847579"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1" name="Rectangle 290">
              <a:extLst>
                <a:ext uri="{FF2B5EF4-FFF2-40B4-BE49-F238E27FC236}">
                  <a16:creationId xmlns:a16="http://schemas.microsoft.com/office/drawing/2014/main" id="{E87A085C-67A4-43AA-8155-AC40476FB9DC}"/>
                </a:ext>
              </a:extLst>
            </p:cNvPr>
            <p:cNvSpPr/>
            <p:nvPr/>
          </p:nvSpPr>
          <p:spPr>
            <a:xfrm>
              <a:off x="9899272"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2" name="Rectangle 291">
              <a:extLst>
                <a:ext uri="{FF2B5EF4-FFF2-40B4-BE49-F238E27FC236}">
                  <a16:creationId xmlns:a16="http://schemas.microsoft.com/office/drawing/2014/main" id="{A44CB72B-093B-4166-82C8-0738B14C8BF9}"/>
                </a:ext>
              </a:extLst>
            </p:cNvPr>
            <p:cNvSpPr/>
            <p:nvPr/>
          </p:nvSpPr>
          <p:spPr>
            <a:xfrm>
              <a:off x="11275569"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3" name="Cube 292">
              <a:extLst>
                <a:ext uri="{FF2B5EF4-FFF2-40B4-BE49-F238E27FC236}">
                  <a16:creationId xmlns:a16="http://schemas.microsoft.com/office/drawing/2014/main" id="{47FD91C8-0271-4652-8696-9265063875D9}"/>
                </a:ext>
              </a:extLst>
            </p:cNvPr>
            <p:cNvSpPr/>
            <p:nvPr/>
          </p:nvSpPr>
          <p:spPr>
            <a:xfrm>
              <a:off x="7278436" y="1580608"/>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94" name="Oval 293">
              <a:extLst>
                <a:ext uri="{FF2B5EF4-FFF2-40B4-BE49-F238E27FC236}">
                  <a16:creationId xmlns:a16="http://schemas.microsoft.com/office/drawing/2014/main" id="{AF0BBE03-F857-4F49-AADD-753BD26DE5CD}"/>
                </a:ext>
              </a:extLst>
            </p:cNvPr>
            <p:cNvSpPr/>
            <p:nvPr/>
          </p:nvSpPr>
          <p:spPr>
            <a:xfrm>
              <a:off x="7536691"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5" name="Oval 294">
              <a:extLst>
                <a:ext uri="{FF2B5EF4-FFF2-40B4-BE49-F238E27FC236}">
                  <a16:creationId xmlns:a16="http://schemas.microsoft.com/office/drawing/2014/main" id="{5F149FBB-ADBA-4D0E-A30F-8580809BB48B}"/>
                </a:ext>
              </a:extLst>
            </p:cNvPr>
            <p:cNvSpPr/>
            <p:nvPr/>
          </p:nvSpPr>
          <p:spPr>
            <a:xfrm>
              <a:off x="7847579"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6" name="Rectangle 295">
              <a:extLst>
                <a:ext uri="{FF2B5EF4-FFF2-40B4-BE49-F238E27FC236}">
                  <a16:creationId xmlns:a16="http://schemas.microsoft.com/office/drawing/2014/main" id="{5400454F-9AC2-4590-8C89-4ED0CF2A0D06}"/>
                </a:ext>
              </a:extLst>
            </p:cNvPr>
            <p:cNvSpPr/>
            <p:nvPr/>
          </p:nvSpPr>
          <p:spPr>
            <a:xfrm>
              <a:off x="7847579"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297" name="Group 296">
              <a:extLst>
                <a:ext uri="{FF2B5EF4-FFF2-40B4-BE49-F238E27FC236}">
                  <a16:creationId xmlns:a16="http://schemas.microsoft.com/office/drawing/2014/main" id="{9CCB9E1A-2764-4622-ABB1-EFA46874417C}"/>
                </a:ext>
              </a:extLst>
            </p:cNvPr>
            <p:cNvGrpSpPr/>
            <p:nvPr/>
          </p:nvGrpSpPr>
          <p:grpSpPr>
            <a:xfrm>
              <a:off x="7847579" y="1325425"/>
              <a:ext cx="601912" cy="192611"/>
              <a:chOff x="1174172" y="623454"/>
              <a:chExt cx="1039092" cy="332508"/>
            </a:xfrm>
          </p:grpSpPr>
          <p:sp>
            <p:nvSpPr>
              <p:cNvPr id="313" name="Oval 312">
                <a:extLst>
                  <a:ext uri="{FF2B5EF4-FFF2-40B4-BE49-F238E27FC236}">
                    <a16:creationId xmlns:a16="http://schemas.microsoft.com/office/drawing/2014/main" id="{7D9B2AF2-F88A-4A35-9501-013EBD02D7DE}"/>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314" name="Oval 313">
                <a:extLst>
                  <a:ext uri="{FF2B5EF4-FFF2-40B4-BE49-F238E27FC236}">
                    <a16:creationId xmlns:a16="http://schemas.microsoft.com/office/drawing/2014/main" id="{40138A52-D6D9-45EE-B64A-B466360B56BE}"/>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298" name="Oval 297">
              <a:extLst>
                <a:ext uri="{FF2B5EF4-FFF2-40B4-BE49-F238E27FC236}">
                  <a16:creationId xmlns:a16="http://schemas.microsoft.com/office/drawing/2014/main" id="{03DC9AC5-E18B-4F25-A832-BA4D2F0C875A}"/>
                </a:ext>
              </a:extLst>
            </p:cNvPr>
            <p:cNvSpPr/>
            <p:nvPr/>
          </p:nvSpPr>
          <p:spPr>
            <a:xfrm>
              <a:off x="9588383"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99" name="Oval 298">
              <a:extLst>
                <a:ext uri="{FF2B5EF4-FFF2-40B4-BE49-F238E27FC236}">
                  <a16:creationId xmlns:a16="http://schemas.microsoft.com/office/drawing/2014/main" id="{5890493A-9AA1-437A-B64A-9F6359C1E04B}"/>
                </a:ext>
              </a:extLst>
            </p:cNvPr>
            <p:cNvSpPr/>
            <p:nvPr/>
          </p:nvSpPr>
          <p:spPr>
            <a:xfrm>
              <a:off x="9899272"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300" name="Rectangle 299">
              <a:extLst>
                <a:ext uri="{FF2B5EF4-FFF2-40B4-BE49-F238E27FC236}">
                  <a16:creationId xmlns:a16="http://schemas.microsoft.com/office/drawing/2014/main" id="{23BA706B-6112-4A32-8AD4-B58518FBC0B6}"/>
                </a:ext>
              </a:extLst>
            </p:cNvPr>
            <p:cNvSpPr/>
            <p:nvPr/>
          </p:nvSpPr>
          <p:spPr>
            <a:xfrm>
              <a:off x="9899272"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301" name="Group 300">
              <a:extLst>
                <a:ext uri="{FF2B5EF4-FFF2-40B4-BE49-F238E27FC236}">
                  <a16:creationId xmlns:a16="http://schemas.microsoft.com/office/drawing/2014/main" id="{26A3645D-8284-46B3-B436-E6D97ACB6F7A}"/>
                </a:ext>
              </a:extLst>
            </p:cNvPr>
            <p:cNvGrpSpPr/>
            <p:nvPr/>
          </p:nvGrpSpPr>
          <p:grpSpPr>
            <a:xfrm>
              <a:off x="9899272" y="1325425"/>
              <a:ext cx="601912" cy="192611"/>
              <a:chOff x="1174172" y="623454"/>
              <a:chExt cx="1039092" cy="332508"/>
            </a:xfrm>
          </p:grpSpPr>
          <p:sp>
            <p:nvSpPr>
              <p:cNvPr id="311" name="Oval 310">
                <a:extLst>
                  <a:ext uri="{FF2B5EF4-FFF2-40B4-BE49-F238E27FC236}">
                    <a16:creationId xmlns:a16="http://schemas.microsoft.com/office/drawing/2014/main" id="{B90D9BBA-EE73-45AD-BE90-922E3680B54B}"/>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312" name="Oval 311">
                <a:extLst>
                  <a:ext uri="{FF2B5EF4-FFF2-40B4-BE49-F238E27FC236}">
                    <a16:creationId xmlns:a16="http://schemas.microsoft.com/office/drawing/2014/main" id="{EA545A3D-6BAD-418B-B150-D4326444931D}"/>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302" name="Oval 301">
              <a:extLst>
                <a:ext uri="{FF2B5EF4-FFF2-40B4-BE49-F238E27FC236}">
                  <a16:creationId xmlns:a16="http://schemas.microsoft.com/office/drawing/2014/main" id="{1FC659A7-C88A-4298-84CB-EFA9366A4370}"/>
                </a:ext>
              </a:extLst>
            </p:cNvPr>
            <p:cNvSpPr/>
            <p:nvPr/>
          </p:nvSpPr>
          <p:spPr>
            <a:xfrm>
              <a:off x="10964680"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303" name="Oval 302">
              <a:extLst>
                <a:ext uri="{FF2B5EF4-FFF2-40B4-BE49-F238E27FC236}">
                  <a16:creationId xmlns:a16="http://schemas.microsoft.com/office/drawing/2014/main" id="{3FA30B6D-CDCB-40BB-8078-7455879E961C}"/>
                </a:ext>
              </a:extLst>
            </p:cNvPr>
            <p:cNvSpPr/>
            <p:nvPr/>
          </p:nvSpPr>
          <p:spPr>
            <a:xfrm>
              <a:off x="11275569"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304" name="Rectangle 303">
              <a:extLst>
                <a:ext uri="{FF2B5EF4-FFF2-40B4-BE49-F238E27FC236}">
                  <a16:creationId xmlns:a16="http://schemas.microsoft.com/office/drawing/2014/main" id="{27B11B59-3C09-45C7-BDE5-00D11451F3A5}"/>
                </a:ext>
              </a:extLst>
            </p:cNvPr>
            <p:cNvSpPr/>
            <p:nvPr/>
          </p:nvSpPr>
          <p:spPr>
            <a:xfrm>
              <a:off x="11275569"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305" name="Group 304">
              <a:extLst>
                <a:ext uri="{FF2B5EF4-FFF2-40B4-BE49-F238E27FC236}">
                  <a16:creationId xmlns:a16="http://schemas.microsoft.com/office/drawing/2014/main" id="{C44E1170-9670-434D-BE95-F327EC217AC1}"/>
                </a:ext>
              </a:extLst>
            </p:cNvPr>
            <p:cNvGrpSpPr/>
            <p:nvPr/>
          </p:nvGrpSpPr>
          <p:grpSpPr>
            <a:xfrm>
              <a:off x="11275569" y="1325425"/>
              <a:ext cx="601912" cy="192611"/>
              <a:chOff x="1174172" y="623454"/>
              <a:chExt cx="1039092" cy="332508"/>
            </a:xfrm>
          </p:grpSpPr>
          <p:sp>
            <p:nvSpPr>
              <p:cNvPr id="309" name="Oval 308">
                <a:extLst>
                  <a:ext uri="{FF2B5EF4-FFF2-40B4-BE49-F238E27FC236}">
                    <a16:creationId xmlns:a16="http://schemas.microsoft.com/office/drawing/2014/main" id="{2A386AD8-D930-40E8-AC8A-16231DC26FD4}"/>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310" name="Oval 309">
                <a:extLst>
                  <a:ext uri="{FF2B5EF4-FFF2-40B4-BE49-F238E27FC236}">
                    <a16:creationId xmlns:a16="http://schemas.microsoft.com/office/drawing/2014/main" id="{28ED6B04-60C9-46C6-8EE6-E92D266055B3}"/>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306" name="Oval 305">
              <a:extLst>
                <a:ext uri="{FF2B5EF4-FFF2-40B4-BE49-F238E27FC236}">
                  <a16:creationId xmlns:a16="http://schemas.microsoft.com/office/drawing/2014/main" id="{D1FEE96D-AC3E-4325-AAA9-12ED15D5680D}"/>
                </a:ext>
              </a:extLst>
            </p:cNvPr>
            <p:cNvSpPr/>
            <p:nvPr/>
          </p:nvSpPr>
          <p:spPr>
            <a:xfrm>
              <a:off x="7847579"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307" name="Oval 306">
              <a:extLst>
                <a:ext uri="{FF2B5EF4-FFF2-40B4-BE49-F238E27FC236}">
                  <a16:creationId xmlns:a16="http://schemas.microsoft.com/office/drawing/2014/main" id="{89AB1965-5799-44E0-B922-F2C544DC1EAE}"/>
                </a:ext>
              </a:extLst>
            </p:cNvPr>
            <p:cNvSpPr/>
            <p:nvPr/>
          </p:nvSpPr>
          <p:spPr>
            <a:xfrm>
              <a:off x="9899272"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308" name="Oval 307">
              <a:extLst>
                <a:ext uri="{FF2B5EF4-FFF2-40B4-BE49-F238E27FC236}">
                  <a16:creationId xmlns:a16="http://schemas.microsoft.com/office/drawing/2014/main" id="{73B5FC65-6DAF-46E4-BD0C-FE80D2A655EF}"/>
                </a:ext>
              </a:extLst>
            </p:cNvPr>
            <p:cNvSpPr/>
            <p:nvPr/>
          </p:nvSpPr>
          <p:spPr>
            <a:xfrm>
              <a:off x="11275569"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grpSp>
      <p:grpSp>
        <p:nvGrpSpPr>
          <p:cNvPr id="217" name="Group 216">
            <a:extLst>
              <a:ext uri="{FF2B5EF4-FFF2-40B4-BE49-F238E27FC236}">
                <a16:creationId xmlns:a16="http://schemas.microsoft.com/office/drawing/2014/main" id="{000E4C87-F6B8-45F8-9876-4A9442A2533A}"/>
              </a:ext>
            </a:extLst>
          </p:cNvPr>
          <p:cNvGrpSpPr/>
          <p:nvPr/>
        </p:nvGrpSpPr>
        <p:grpSpPr>
          <a:xfrm>
            <a:off x="2761728" y="1536831"/>
            <a:ext cx="5146858" cy="3612692"/>
            <a:chOff x="7278436" y="1325425"/>
            <a:chExt cx="5146858" cy="3612692"/>
          </a:xfrm>
        </p:grpSpPr>
        <p:sp>
          <p:nvSpPr>
            <p:cNvPr id="218" name="Oval 217">
              <a:extLst>
                <a:ext uri="{FF2B5EF4-FFF2-40B4-BE49-F238E27FC236}">
                  <a16:creationId xmlns:a16="http://schemas.microsoft.com/office/drawing/2014/main" id="{E4BF5E83-9979-42AD-98BA-1020AB8ABAA6}"/>
                </a:ext>
              </a:extLst>
            </p:cNvPr>
            <p:cNvSpPr/>
            <p:nvPr/>
          </p:nvSpPr>
          <p:spPr>
            <a:xfrm>
              <a:off x="7847579"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19" name="Rectangle 218">
              <a:extLst>
                <a:ext uri="{FF2B5EF4-FFF2-40B4-BE49-F238E27FC236}">
                  <a16:creationId xmlns:a16="http://schemas.microsoft.com/office/drawing/2014/main" id="{9654F9C7-82A2-4956-BF2A-5DD85E2B98AF}"/>
                </a:ext>
              </a:extLst>
            </p:cNvPr>
            <p:cNvSpPr/>
            <p:nvPr/>
          </p:nvSpPr>
          <p:spPr>
            <a:xfrm>
              <a:off x="7847579"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0" name="Oval 219">
              <a:extLst>
                <a:ext uri="{FF2B5EF4-FFF2-40B4-BE49-F238E27FC236}">
                  <a16:creationId xmlns:a16="http://schemas.microsoft.com/office/drawing/2014/main" id="{AC8AF327-E8E8-4E25-B56A-1D1B842EAF3D}"/>
                </a:ext>
              </a:extLst>
            </p:cNvPr>
            <p:cNvSpPr/>
            <p:nvPr/>
          </p:nvSpPr>
          <p:spPr>
            <a:xfrm>
              <a:off x="7847579"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1" name="Oval 220">
              <a:extLst>
                <a:ext uri="{FF2B5EF4-FFF2-40B4-BE49-F238E27FC236}">
                  <a16:creationId xmlns:a16="http://schemas.microsoft.com/office/drawing/2014/main" id="{EB902700-1215-4C88-8CF8-E19551711B4B}"/>
                </a:ext>
              </a:extLst>
            </p:cNvPr>
            <p:cNvSpPr/>
            <p:nvPr/>
          </p:nvSpPr>
          <p:spPr>
            <a:xfrm>
              <a:off x="9899272"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2" name="Rectangle 221">
              <a:extLst>
                <a:ext uri="{FF2B5EF4-FFF2-40B4-BE49-F238E27FC236}">
                  <a16:creationId xmlns:a16="http://schemas.microsoft.com/office/drawing/2014/main" id="{7DD1972E-487F-4121-A334-6A557C2CC9C5}"/>
                </a:ext>
              </a:extLst>
            </p:cNvPr>
            <p:cNvSpPr/>
            <p:nvPr/>
          </p:nvSpPr>
          <p:spPr>
            <a:xfrm>
              <a:off x="9899272"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3" name="Oval 222">
              <a:extLst>
                <a:ext uri="{FF2B5EF4-FFF2-40B4-BE49-F238E27FC236}">
                  <a16:creationId xmlns:a16="http://schemas.microsoft.com/office/drawing/2014/main" id="{193D931A-3D2F-4E13-B119-0CC737DC43F2}"/>
                </a:ext>
              </a:extLst>
            </p:cNvPr>
            <p:cNvSpPr/>
            <p:nvPr/>
          </p:nvSpPr>
          <p:spPr>
            <a:xfrm>
              <a:off x="9899272"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4" name="Oval 223">
              <a:extLst>
                <a:ext uri="{FF2B5EF4-FFF2-40B4-BE49-F238E27FC236}">
                  <a16:creationId xmlns:a16="http://schemas.microsoft.com/office/drawing/2014/main" id="{03D98455-78F3-4E38-9FE7-137548ABE64C}"/>
                </a:ext>
              </a:extLst>
            </p:cNvPr>
            <p:cNvSpPr/>
            <p:nvPr/>
          </p:nvSpPr>
          <p:spPr>
            <a:xfrm>
              <a:off x="11275569"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5" name="Rectangle 224">
              <a:extLst>
                <a:ext uri="{FF2B5EF4-FFF2-40B4-BE49-F238E27FC236}">
                  <a16:creationId xmlns:a16="http://schemas.microsoft.com/office/drawing/2014/main" id="{9D1B44F8-D271-4BDE-BE6C-7249EE0810AB}"/>
                </a:ext>
              </a:extLst>
            </p:cNvPr>
            <p:cNvSpPr/>
            <p:nvPr/>
          </p:nvSpPr>
          <p:spPr>
            <a:xfrm>
              <a:off x="11275569"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6" name="Oval 225">
              <a:extLst>
                <a:ext uri="{FF2B5EF4-FFF2-40B4-BE49-F238E27FC236}">
                  <a16:creationId xmlns:a16="http://schemas.microsoft.com/office/drawing/2014/main" id="{4AAB76EA-411C-45EC-8772-7D304670BE71}"/>
                </a:ext>
              </a:extLst>
            </p:cNvPr>
            <p:cNvSpPr/>
            <p:nvPr/>
          </p:nvSpPr>
          <p:spPr>
            <a:xfrm>
              <a:off x="11275569"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7" name="Cube 226">
              <a:extLst>
                <a:ext uri="{FF2B5EF4-FFF2-40B4-BE49-F238E27FC236}">
                  <a16:creationId xmlns:a16="http://schemas.microsoft.com/office/drawing/2014/main" id="{288A2436-4E5D-4D44-9086-C3BC02F65866}"/>
                </a:ext>
              </a:extLst>
            </p:cNvPr>
            <p:cNvSpPr/>
            <p:nvPr/>
          </p:nvSpPr>
          <p:spPr>
            <a:xfrm>
              <a:off x="7278436" y="3887339"/>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28" name="Oval 227">
              <a:extLst>
                <a:ext uri="{FF2B5EF4-FFF2-40B4-BE49-F238E27FC236}">
                  <a16:creationId xmlns:a16="http://schemas.microsoft.com/office/drawing/2014/main" id="{17FF991F-4F9B-49DF-A156-09D3FFD2F26A}"/>
                </a:ext>
              </a:extLst>
            </p:cNvPr>
            <p:cNvSpPr/>
            <p:nvPr/>
          </p:nvSpPr>
          <p:spPr>
            <a:xfrm>
              <a:off x="7536691"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29" name="Oval 228">
              <a:extLst>
                <a:ext uri="{FF2B5EF4-FFF2-40B4-BE49-F238E27FC236}">
                  <a16:creationId xmlns:a16="http://schemas.microsoft.com/office/drawing/2014/main" id="{3FED978B-BE12-46E2-86A3-85D2A2BE2B1C}"/>
                </a:ext>
              </a:extLst>
            </p:cNvPr>
            <p:cNvSpPr/>
            <p:nvPr/>
          </p:nvSpPr>
          <p:spPr>
            <a:xfrm>
              <a:off x="7847579"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0" name="Rectangle 229">
              <a:extLst>
                <a:ext uri="{FF2B5EF4-FFF2-40B4-BE49-F238E27FC236}">
                  <a16:creationId xmlns:a16="http://schemas.microsoft.com/office/drawing/2014/main" id="{D348CEC9-6F9A-43E6-9AE1-2DA975A7E52C}"/>
                </a:ext>
              </a:extLst>
            </p:cNvPr>
            <p:cNvSpPr/>
            <p:nvPr/>
          </p:nvSpPr>
          <p:spPr>
            <a:xfrm>
              <a:off x="7847579"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1" name="Oval 230">
              <a:extLst>
                <a:ext uri="{FF2B5EF4-FFF2-40B4-BE49-F238E27FC236}">
                  <a16:creationId xmlns:a16="http://schemas.microsoft.com/office/drawing/2014/main" id="{872237EF-7F6B-43E9-B73C-247370DA5658}"/>
                </a:ext>
              </a:extLst>
            </p:cNvPr>
            <p:cNvSpPr/>
            <p:nvPr/>
          </p:nvSpPr>
          <p:spPr>
            <a:xfrm>
              <a:off x="9588383"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2" name="Oval 231">
              <a:extLst>
                <a:ext uri="{FF2B5EF4-FFF2-40B4-BE49-F238E27FC236}">
                  <a16:creationId xmlns:a16="http://schemas.microsoft.com/office/drawing/2014/main" id="{F28DE8DA-F1C9-403C-8C1B-A586C49572A5}"/>
                </a:ext>
              </a:extLst>
            </p:cNvPr>
            <p:cNvSpPr/>
            <p:nvPr/>
          </p:nvSpPr>
          <p:spPr>
            <a:xfrm>
              <a:off x="9899272"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3" name="Rectangle 232">
              <a:extLst>
                <a:ext uri="{FF2B5EF4-FFF2-40B4-BE49-F238E27FC236}">
                  <a16:creationId xmlns:a16="http://schemas.microsoft.com/office/drawing/2014/main" id="{E898CF94-842A-4B34-ABAB-077BBED77451}"/>
                </a:ext>
              </a:extLst>
            </p:cNvPr>
            <p:cNvSpPr/>
            <p:nvPr/>
          </p:nvSpPr>
          <p:spPr>
            <a:xfrm>
              <a:off x="9899272"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4" name="Oval 233">
              <a:extLst>
                <a:ext uri="{FF2B5EF4-FFF2-40B4-BE49-F238E27FC236}">
                  <a16:creationId xmlns:a16="http://schemas.microsoft.com/office/drawing/2014/main" id="{BBDCFDFD-13E9-403A-84E9-C35FB7A6311E}"/>
                </a:ext>
              </a:extLst>
            </p:cNvPr>
            <p:cNvSpPr/>
            <p:nvPr/>
          </p:nvSpPr>
          <p:spPr>
            <a:xfrm>
              <a:off x="10964680"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5" name="Oval 234">
              <a:extLst>
                <a:ext uri="{FF2B5EF4-FFF2-40B4-BE49-F238E27FC236}">
                  <a16:creationId xmlns:a16="http://schemas.microsoft.com/office/drawing/2014/main" id="{87E8726F-52D7-4D7A-90E2-E9A23C6A0982}"/>
                </a:ext>
              </a:extLst>
            </p:cNvPr>
            <p:cNvSpPr/>
            <p:nvPr/>
          </p:nvSpPr>
          <p:spPr>
            <a:xfrm>
              <a:off x="11275569"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6" name="Rectangle 235">
              <a:extLst>
                <a:ext uri="{FF2B5EF4-FFF2-40B4-BE49-F238E27FC236}">
                  <a16:creationId xmlns:a16="http://schemas.microsoft.com/office/drawing/2014/main" id="{21F066DC-AC6E-4A29-9BC8-F4E64BBECDE0}"/>
                </a:ext>
              </a:extLst>
            </p:cNvPr>
            <p:cNvSpPr/>
            <p:nvPr/>
          </p:nvSpPr>
          <p:spPr>
            <a:xfrm>
              <a:off x="11275569"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7" name="Cube 236">
              <a:extLst>
                <a:ext uri="{FF2B5EF4-FFF2-40B4-BE49-F238E27FC236}">
                  <a16:creationId xmlns:a16="http://schemas.microsoft.com/office/drawing/2014/main" id="{9E2D0508-1F2E-4650-A923-FCDDBC0DCC86}"/>
                </a:ext>
              </a:extLst>
            </p:cNvPr>
            <p:cNvSpPr/>
            <p:nvPr/>
          </p:nvSpPr>
          <p:spPr>
            <a:xfrm>
              <a:off x="7278436" y="3014345"/>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38" name="Oval 237">
              <a:extLst>
                <a:ext uri="{FF2B5EF4-FFF2-40B4-BE49-F238E27FC236}">
                  <a16:creationId xmlns:a16="http://schemas.microsoft.com/office/drawing/2014/main" id="{70411E2A-2F4A-4AD5-8927-C9A07CA5108C}"/>
                </a:ext>
              </a:extLst>
            </p:cNvPr>
            <p:cNvSpPr/>
            <p:nvPr/>
          </p:nvSpPr>
          <p:spPr>
            <a:xfrm>
              <a:off x="7536691"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39" name="Oval 238">
              <a:extLst>
                <a:ext uri="{FF2B5EF4-FFF2-40B4-BE49-F238E27FC236}">
                  <a16:creationId xmlns:a16="http://schemas.microsoft.com/office/drawing/2014/main" id="{8CDE5BDB-433F-43FA-A2BB-6BD0A408AF33}"/>
                </a:ext>
              </a:extLst>
            </p:cNvPr>
            <p:cNvSpPr/>
            <p:nvPr/>
          </p:nvSpPr>
          <p:spPr>
            <a:xfrm>
              <a:off x="9588383"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0" name="Oval 239">
              <a:extLst>
                <a:ext uri="{FF2B5EF4-FFF2-40B4-BE49-F238E27FC236}">
                  <a16:creationId xmlns:a16="http://schemas.microsoft.com/office/drawing/2014/main" id="{75F60D5C-6BDD-4966-BD7E-7E807A8A20D5}"/>
                </a:ext>
              </a:extLst>
            </p:cNvPr>
            <p:cNvSpPr/>
            <p:nvPr/>
          </p:nvSpPr>
          <p:spPr>
            <a:xfrm>
              <a:off x="10964680"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1" name="Rectangle 240">
              <a:extLst>
                <a:ext uri="{FF2B5EF4-FFF2-40B4-BE49-F238E27FC236}">
                  <a16:creationId xmlns:a16="http://schemas.microsoft.com/office/drawing/2014/main" id="{C596CCAC-F1ED-4396-B20C-35F925FAA74D}"/>
                </a:ext>
              </a:extLst>
            </p:cNvPr>
            <p:cNvSpPr/>
            <p:nvPr/>
          </p:nvSpPr>
          <p:spPr>
            <a:xfrm>
              <a:off x="7847579"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2" name="Rectangle 241">
              <a:extLst>
                <a:ext uri="{FF2B5EF4-FFF2-40B4-BE49-F238E27FC236}">
                  <a16:creationId xmlns:a16="http://schemas.microsoft.com/office/drawing/2014/main" id="{9FAA7DEE-2DFF-4E9B-8EE6-2EE517B3F8F0}"/>
                </a:ext>
              </a:extLst>
            </p:cNvPr>
            <p:cNvSpPr/>
            <p:nvPr/>
          </p:nvSpPr>
          <p:spPr>
            <a:xfrm>
              <a:off x="9899272"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3" name="Rectangle 242">
              <a:extLst>
                <a:ext uri="{FF2B5EF4-FFF2-40B4-BE49-F238E27FC236}">
                  <a16:creationId xmlns:a16="http://schemas.microsoft.com/office/drawing/2014/main" id="{DDA7226F-DE4D-42D7-871E-FFAB5DCA48E9}"/>
                </a:ext>
              </a:extLst>
            </p:cNvPr>
            <p:cNvSpPr/>
            <p:nvPr/>
          </p:nvSpPr>
          <p:spPr>
            <a:xfrm>
              <a:off x="11275569"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4" name="Cube 243">
              <a:extLst>
                <a:ext uri="{FF2B5EF4-FFF2-40B4-BE49-F238E27FC236}">
                  <a16:creationId xmlns:a16="http://schemas.microsoft.com/office/drawing/2014/main" id="{DA64BF58-1DEE-4F57-89CC-06B32CF34699}"/>
                </a:ext>
              </a:extLst>
            </p:cNvPr>
            <p:cNvSpPr/>
            <p:nvPr/>
          </p:nvSpPr>
          <p:spPr>
            <a:xfrm>
              <a:off x="7278436" y="1580608"/>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45" name="Oval 244">
              <a:extLst>
                <a:ext uri="{FF2B5EF4-FFF2-40B4-BE49-F238E27FC236}">
                  <a16:creationId xmlns:a16="http://schemas.microsoft.com/office/drawing/2014/main" id="{E396BDB3-9D8F-4973-A4B3-C856B0C8F10F}"/>
                </a:ext>
              </a:extLst>
            </p:cNvPr>
            <p:cNvSpPr/>
            <p:nvPr/>
          </p:nvSpPr>
          <p:spPr>
            <a:xfrm>
              <a:off x="7536691"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6" name="Oval 245">
              <a:extLst>
                <a:ext uri="{FF2B5EF4-FFF2-40B4-BE49-F238E27FC236}">
                  <a16:creationId xmlns:a16="http://schemas.microsoft.com/office/drawing/2014/main" id="{293D250A-56ED-4396-B5EA-0FDD35856B3C}"/>
                </a:ext>
              </a:extLst>
            </p:cNvPr>
            <p:cNvSpPr/>
            <p:nvPr/>
          </p:nvSpPr>
          <p:spPr>
            <a:xfrm>
              <a:off x="7847579"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47" name="Rectangle 246">
              <a:extLst>
                <a:ext uri="{FF2B5EF4-FFF2-40B4-BE49-F238E27FC236}">
                  <a16:creationId xmlns:a16="http://schemas.microsoft.com/office/drawing/2014/main" id="{3411ABF1-B4B8-4F4D-A4E3-9637EEF02AC4}"/>
                </a:ext>
              </a:extLst>
            </p:cNvPr>
            <p:cNvSpPr/>
            <p:nvPr/>
          </p:nvSpPr>
          <p:spPr>
            <a:xfrm>
              <a:off x="7847579"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248" name="Group 247">
              <a:extLst>
                <a:ext uri="{FF2B5EF4-FFF2-40B4-BE49-F238E27FC236}">
                  <a16:creationId xmlns:a16="http://schemas.microsoft.com/office/drawing/2014/main" id="{EE042989-5DD4-430D-87C2-370ECAA117B1}"/>
                </a:ext>
              </a:extLst>
            </p:cNvPr>
            <p:cNvGrpSpPr/>
            <p:nvPr/>
          </p:nvGrpSpPr>
          <p:grpSpPr>
            <a:xfrm>
              <a:off x="7847579" y="1325425"/>
              <a:ext cx="601912" cy="192611"/>
              <a:chOff x="1174172" y="623454"/>
              <a:chExt cx="1039092" cy="332508"/>
            </a:xfrm>
          </p:grpSpPr>
          <p:sp>
            <p:nvSpPr>
              <p:cNvPr id="264" name="Oval 263">
                <a:extLst>
                  <a:ext uri="{FF2B5EF4-FFF2-40B4-BE49-F238E27FC236}">
                    <a16:creationId xmlns:a16="http://schemas.microsoft.com/office/drawing/2014/main" id="{623DC98C-1C12-4799-9500-FD0F8E274029}"/>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265" name="Oval 264">
                <a:extLst>
                  <a:ext uri="{FF2B5EF4-FFF2-40B4-BE49-F238E27FC236}">
                    <a16:creationId xmlns:a16="http://schemas.microsoft.com/office/drawing/2014/main" id="{B9468C8B-9816-4951-8157-B3FCFF5B5133}"/>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249" name="Oval 248">
              <a:extLst>
                <a:ext uri="{FF2B5EF4-FFF2-40B4-BE49-F238E27FC236}">
                  <a16:creationId xmlns:a16="http://schemas.microsoft.com/office/drawing/2014/main" id="{467DD119-B226-4C1D-8FDF-2B1C120BB8E9}"/>
                </a:ext>
              </a:extLst>
            </p:cNvPr>
            <p:cNvSpPr/>
            <p:nvPr/>
          </p:nvSpPr>
          <p:spPr>
            <a:xfrm>
              <a:off x="9588383"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50" name="Oval 249">
              <a:extLst>
                <a:ext uri="{FF2B5EF4-FFF2-40B4-BE49-F238E27FC236}">
                  <a16:creationId xmlns:a16="http://schemas.microsoft.com/office/drawing/2014/main" id="{34DE68D5-2F20-4D05-9298-7950FE89717D}"/>
                </a:ext>
              </a:extLst>
            </p:cNvPr>
            <p:cNvSpPr/>
            <p:nvPr/>
          </p:nvSpPr>
          <p:spPr>
            <a:xfrm>
              <a:off x="9899272"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51" name="Rectangle 250">
              <a:extLst>
                <a:ext uri="{FF2B5EF4-FFF2-40B4-BE49-F238E27FC236}">
                  <a16:creationId xmlns:a16="http://schemas.microsoft.com/office/drawing/2014/main" id="{7B5A7A6A-CB56-4C5A-A629-D5D038E14DFF}"/>
                </a:ext>
              </a:extLst>
            </p:cNvPr>
            <p:cNvSpPr/>
            <p:nvPr/>
          </p:nvSpPr>
          <p:spPr>
            <a:xfrm>
              <a:off x="9899272"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252" name="Group 251">
              <a:extLst>
                <a:ext uri="{FF2B5EF4-FFF2-40B4-BE49-F238E27FC236}">
                  <a16:creationId xmlns:a16="http://schemas.microsoft.com/office/drawing/2014/main" id="{F641A6B6-44EB-4603-9B52-4F9017526928}"/>
                </a:ext>
              </a:extLst>
            </p:cNvPr>
            <p:cNvGrpSpPr/>
            <p:nvPr/>
          </p:nvGrpSpPr>
          <p:grpSpPr>
            <a:xfrm>
              <a:off x="9899272" y="1325425"/>
              <a:ext cx="601912" cy="192611"/>
              <a:chOff x="1174172" y="623454"/>
              <a:chExt cx="1039092" cy="332508"/>
            </a:xfrm>
          </p:grpSpPr>
          <p:sp>
            <p:nvSpPr>
              <p:cNvPr id="262" name="Oval 261">
                <a:extLst>
                  <a:ext uri="{FF2B5EF4-FFF2-40B4-BE49-F238E27FC236}">
                    <a16:creationId xmlns:a16="http://schemas.microsoft.com/office/drawing/2014/main" id="{8A842ED8-FFFC-481B-B22B-0761F2D5A6D4}"/>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263" name="Oval 262">
                <a:extLst>
                  <a:ext uri="{FF2B5EF4-FFF2-40B4-BE49-F238E27FC236}">
                    <a16:creationId xmlns:a16="http://schemas.microsoft.com/office/drawing/2014/main" id="{F8CD3CCB-47C1-4539-841A-DAB44D25E6AE}"/>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253" name="Oval 252">
              <a:extLst>
                <a:ext uri="{FF2B5EF4-FFF2-40B4-BE49-F238E27FC236}">
                  <a16:creationId xmlns:a16="http://schemas.microsoft.com/office/drawing/2014/main" id="{3FF9106C-1D00-4060-81E0-4E88D99237CE}"/>
                </a:ext>
              </a:extLst>
            </p:cNvPr>
            <p:cNvSpPr/>
            <p:nvPr/>
          </p:nvSpPr>
          <p:spPr>
            <a:xfrm>
              <a:off x="10964680"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54" name="Oval 253">
              <a:extLst>
                <a:ext uri="{FF2B5EF4-FFF2-40B4-BE49-F238E27FC236}">
                  <a16:creationId xmlns:a16="http://schemas.microsoft.com/office/drawing/2014/main" id="{D4D03462-22E4-4FBA-B9DB-28E6840322EB}"/>
                </a:ext>
              </a:extLst>
            </p:cNvPr>
            <p:cNvSpPr/>
            <p:nvPr/>
          </p:nvSpPr>
          <p:spPr>
            <a:xfrm>
              <a:off x="11275569"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55" name="Rectangle 254">
              <a:extLst>
                <a:ext uri="{FF2B5EF4-FFF2-40B4-BE49-F238E27FC236}">
                  <a16:creationId xmlns:a16="http://schemas.microsoft.com/office/drawing/2014/main" id="{5FAD95EC-7E16-43A8-B62E-C65DE2D05B3A}"/>
                </a:ext>
              </a:extLst>
            </p:cNvPr>
            <p:cNvSpPr/>
            <p:nvPr/>
          </p:nvSpPr>
          <p:spPr>
            <a:xfrm>
              <a:off x="11275569"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256" name="Group 255">
              <a:extLst>
                <a:ext uri="{FF2B5EF4-FFF2-40B4-BE49-F238E27FC236}">
                  <a16:creationId xmlns:a16="http://schemas.microsoft.com/office/drawing/2014/main" id="{D6626F6A-12B6-4AD7-B139-1A2109088A55}"/>
                </a:ext>
              </a:extLst>
            </p:cNvPr>
            <p:cNvGrpSpPr/>
            <p:nvPr/>
          </p:nvGrpSpPr>
          <p:grpSpPr>
            <a:xfrm>
              <a:off x="11275569" y="1325425"/>
              <a:ext cx="601912" cy="192611"/>
              <a:chOff x="1174172" y="623454"/>
              <a:chExt cx="1039092" cy="332508"/>
            </a:xfrm>
          </p:grpSpPr>
          <p:sp>
            <p:nvSpPr>
              <p:cNvPr id="260" name="Oval 259">
                <a:extLst>
                  <a:ext uri="{FF2B5EF4-FFF2-40B4-BE49-F238E27FC236}">
                    <a16:creationId xmlns:a16="http://schemas.microsoft.com/office/drawing/2014/main" id="{AEFD5103-4746-43C8-9D07-B9889D4ADE6B}"/>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261" name="Oval 260">
                <a:extLst>
                  <a:ext uri="{FF2B5EF4-FFF2-40B4-BE49-F238E27FC236}">
                    <a16:creationId xmlns:a16="http://schemas.microsoft.com/office/drawing/2014/main" id="{D7CD8D4E-DA5D-42BE-8028-16BB2CB8560B}"/>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257" name="Oval 256">
              <a:extLst>
                <a:ext uri="{FF2B5EF4-FFF2-40B4-BE49-F238E27FC236}">
                  <a16:creationId xmlns:a16="http://schemas.microsoft.com/office/drawing/2014/main" id="{2426F924-79C3-4334-8924-FF41F99A2CA9}"/>
                </a:ext>
              </a:extLst>
            </p:cNvPr>
            <p:cNvSpPr/>
            <p:nvPr/>
          </p:nvSpPr>
          <p:spPr>
            <a:xfrm>
              <a:off x="7847579"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58" name="Oval 257">
              <a:extLst>
                <a:ext uri="{FF2B5EF4-FFF2-40B4-BE49-F238E27FC236}">
                  <a16:creationId xmlns:a16="http://schemas.microsoft.com/office/drawing/2014/main" id="{554D0820-2C1F-49D3-91AF-EC00FFF19101}"/>
                </a:ext>
              </a:extLst>
            </p:cNvPr>
            <p:cNvSpPr/>
            <p:nvPr/>
          </p:nvSpPr>
          <p:spPr>
            <a:xfrm>
              <a:off x="9899272"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59" name="Oval 258">
              <a:extLst>
                <a:ext uri="{FF2B5EF4-FFF2-40B4-BE49-F238E27FC236}">
                  <a16:creationId xmlns:a16="http://schemas.microsoft.com/office/drawing/2014/main" id="{1435C363-EBBC-412F-95D9-3178C186B194}"/>
                </a:ext>
              </a:extLst>
            </p:cNvPr>
            <p:cNvSpPr/>
            <p:nvPr/>
          </p:nvSpPr>
          <p:spPr>
            <a:xfrm>
              <a:off x="11275569"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grpSp>
      <p:grpSp>
        <p:nvGrpSpPr>
          <p:cNvPr id="3" name="Group 2">
            <a:extLst>
              <a:ext uri="{FF2B5EF4-FFF2-40B4-BE49-F238E27FC236}">
                <a16:creationId xmlns:a16="http://schemas.microsoft.com/office/drawing/2014/main" id="{67C952A0-44FE-4AD7-ACB7-004ACB85E6CA}"/>
              </a:ext>
            </a:extLst>
          </p:cNvPr>
          <p:cNvGrpSpPr/>
          <p:nvPr/>
        </p:nvGrpSpPr>
        <p:grpSpPr>
          <a:xfrm>
            <a:off x="2277757" y="2022962"/>
            <a:ext cx="5146858" cy="3612692"/>
            <a:chOff x="7278436" y="1325425"/>
            <a:chExt cx="5146858" cy="3612692"/>
          </a:xfrm>
        </p:grpSpPr>
        <p:sp>
          <p:nvSpPr>
            <p:cNvPr id="82" name="Oval 81">
              <a:extLst>
                <a:ext uri="{FF2B5EF4-FFF2-40B4-BE49-F238E27FC236}">
                  <a16:creationId xmlns:a16="http://schemas.microsoft.com/office/drawing/2014/main" id="{A1AFA9F7-7B5C-441A-B46C-E3D0F5CB622B}"/>
                </a:ext>
              </a:extLst>
            </p:cNvPr>
            <p:cNvSpPr/>
            <p:nvPr/>
          </p:nvSpPr>
          <p:spPr>
            <a:xfrm>
              <a:off x="7847579"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3" name="Rectangle 82">
              <a:extLst>
                <a:ext uri="{FF2B5EF4-FFF2-40B4-BE49-F238E27FC236}">
                  <a16:creationId xmlns:a16="http://schemas.microsoft.com/office/drawing/2014/main" id="{C3C9B35A-5203-4EAC-9F15-143B5BC62E29}"/>
                </a:ext>
              </a:extLst>
            </p:cNvPr>
            <p:cNvSpPr/>
            <p:nvPr/>
          </p:nvSpPr>
          <p:spPr>
            <a:xfrm>
              <a:off x="7847579"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4" name="Oval 83">
              <a:extLst>
                <a:ext uri="{FF2B5EF4-FFF2-40B4-BE49-F238E27FC236}">
                  <a16:creationId xmlns:a16="http://schemas.microsoft.com/office/drawing/2014/main" id="{BA1A17D4-9069-4FA6-BEC4-07E40EF61EA2}"/>
                </a:ext>
              </a:extLst>
            </p:cNvPr>
            <p:cNvSpPr/>
            <p:nvPr/>
          </p:nvSpPr>
          <p:spPr>
            <a:xfrm>
              <a:off x="7847579"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5" name="Oval 84">
              <a:extLst>
                <a:ext uri="{FF2B5EF4-FFF2-40B4-BE49-F238E27FC236}">
                  <a16:creationId xmlns:a16="http://schemas.microsoft.com/office/drawing/2014/main" id="{DD4EE6DF-938A-4212-9ADD-272035FDECD6}"/>
                </a:ext>
              </a:extLst>
            </p:cNvPr>
            <p:cNvSpPr/>
            <p:nvPr/>
          </p:nvSpPr>
          <p:spPr>
            <a:xfrm>
              <a:off x="9899272"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6" name="Rectangle 85">
              <a:extLst>
                <a:ext uri="{FF2B5EF4-FFF2-40B4-BE49-F238E27FC236}">
                  <a16:creationId xmlns:a16="http://schemas.microsoft.com/office/drawing/2014/main" id="{544A8567-D124-45B5-B8E9-EE1D3AB8557B}"/>
                </a:ext>
              </a:extLst>
            </p:cNvPr>
            <p:cNvSpPr/>
            <p:nvPr/>
          </p:nvSpPr>
          <p:spPr>
            <a:xfrm>
              <a:off x="9899272"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7" name="Oval 86">
              <a:extLst>
                <a:ext uri="{FF2B5EF4-FFF2-40B4-BE49-F238E27FC236}">
                  <a16:creationId xmlns:a16="http://schemas.microsoft.com/office/drawing/2014/main" id="{4DB96F0F-9BBA-414E-A9A0-E666E88735E5}"/>
                </a:ext>
              </a:extLst>
            </p:cNvPr>
            <p:cNvSpPr/>
            <p:nvPr/>
          </p:nvSpPr>
          <p:spPr>
            <a:xfrm>
              <a:off x="9899272"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8" name="Oval 87">
              <a:extLst>
                <a:ext uri="{FF2B5EF4-FFF2-40B4-BE49-F238E27FC236}">
                  <a16:creationId xmlns:a16="http://schemas.microsoft.com/office/drawing/2014/main" id="{B23C464B-731F-4EC8-AECD-BF4D0E5DAA00}"/>
                </a:ext>
              </a:extLst>
            </p:cNvPr>
            <p:cNvSpPr/>
            <p:nvPr/>
          </p:nvSpPr>
          <p:spPr>
            <a:xfrm>
              <a:off x="11275569" y="474550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89" name="Rectangle 88">
              <a:extLst>
                <a:ext uri="{FF2B5EF4-FFF2-40B4-BE49-F238E27FC236}">
                  <a16:creationId xmlns:a16="http://schemas.microsoft.com/office/drawing/2014/main" id="{12C8D3A9-49D6-4777-984C-16715D5F80DE}"/>
                </a:ext>
              </a:extLst>
            </p:cNvPr>
            <p:cNvSpPr/>
            <p:nvPr/>
          </p:nvSpPr>
          <p:spPr>
            <a:xfrm>
              <a:off x="11275569" y="4497930"/>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90" name="Oval 89">
              <a:extLst>
                <a:ext uri="{FF2B5EF4-FFF2-40B4-BE49-F238E27FC236}">
                  <a16:creationId xmlns:a16="http://schemas.microsoft.com/office/drawing/2014/main" id="{C6B6FAFC-214E-408F-BC39-7857466E5906}"/>
                </a:ext>
              </a:extLst>
            </p:cNvPr>
            <p:cNvSpPr/>
            <p:nvPr/>
          </p:nvSpPr>
          <p:spPr>
            <a:xfrm>
              <a:off x="11275569" y="310989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93" name="Cube 92">
              <a:extLst>
                <a:ext uri="{FF2B5EF4-FFF2-40B4-BE49-F238E27FC236}">
                  <a16:creationId xmlns:a16="http://schemas.microsoft.com/office/drawing/2014/main" id="{448E02AF-6CA7-4598-BF7C-55FA570507CE}"/>
                </a:ext>
              </a:extLst>
            </p:cNvPr>
            <p:cNvSpPr/>
            <p:nvPr/>
          </p:nvSpPr>
          <p:spPr>
            <a:xfrm>
              <a:off x="7278436" y="3887339"/>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94" name="Oval 93">
              <a:extLst>
                <a:ext uri="{FF2B5EF4-FFF2-40B4-BE49-F238E27FC236}">
                  <a16:creationId xmlns:a16="http://schemas.microsoft.com/office/drawing/2014/main" id="{5C637DF6-334B-4BD5-9CA5-C6916343438B}"/>
                </a:ext>
              </a:extLst>
            </p:cNvPr>
            <p:cNvSpPr/>
            <p:nvPr/>
          </p:nvSpPr>
          <p:spPr>
            <a:xfrm>
              <a:off x="7536691"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95" name="Oval 94">
              <a:extLst>
                <a:ext uri="{FF2B5EF4-FFF2-40B4-BE49-F238E27FC236}">
                  <a16:creationId xmlns:a16="http://schemas.microsoft.com/office/drawing/2014/main" id="{60448842-B1DF-46D9-98DA-12ABFD51DB62}"/>
                </a:ext>
              </a:extLst>
            </p:cNvPr>
            <p:cNvSpPr/>
            <p:nvPr/>
          </p:nvSpPr>
          <p:spPr>
            <a:xfrm>
              <a:off x="7847579"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96" name="Rectangle 95">
              <a:extLst>
                <a:ext uri="{FF2B5EF4-FFF2-40B4-BE49-F238E27FC236}">
                  <a16:creationId xmlns:a16="http://schemas.microsoft.com/office/drawing/2014/main" id="{226A48E5-018C-4B03-96EA-860CC432C2AF}"/>
                </a:ext>
              </a:extLst>
            </p:cNvPr>
            <p:cNvSpPr/>
            <p:nvPr/>
          </p:nvSpPr>
          <p:spPr>
            <a:xfrm>
              <a:off x="7847579"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98" name="Oval 97">
              <a:extLst>
                <a:ext uri="{FF2B5EF4-FFF2-40B4-BE49-F238E27FC236}">
                  <a16:creationId xmlns:a16="http://schemas.microsoft.com/office/drawing/2014/main" id="{32B8FC78-11A5-439E-A472-C2B48EA94A92}"/>
                </a:ext>
              </a:extLst>
            </p:cNvPr>
            <p:cNvSpPr/>
            <p:nvPr/>
          </p:nvSpPr>
          <p:spPr>
            <a:xfrm>
              <a:off x="9588383"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99" name="Oval 98">
              <a:extLst>
                <a:ext uri="{FF2B5EF4-FFF2-40B4-BE49-F238E27FC236}">
                  <a16:creationId xmlns:a16="http://schemas.microsoft.com/office/drawing/2014/main" id="{F20D596F-8F05-441F-AEAF-3EF1AB45496F}"/>
                </a:ext>
              </a:extLst>
            </p:cNvPr>
            <p:cNvSpPr/>
            <p:nvPr/>
          </p:nvSpPr>
          <p:spPr>
            <a:xfrm>
              <a:off x="9899272"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46" name="Rectangle 145">
              <a:extLst>
                <a:ext uri="{FF2B5EF4-FFF2-40B4-BE49-F238E27FC236}">
                  <a16:creationId xmlns:a16="http://schemas.microsoft.com/office/drawing/2014/main" id="{B1AE5A0F-63F3-4A65-B6E5-3438F0B9A51D}"/>
                </a:ext>
              </a:extLst>
            </p:cNvPr>
            <p:cNvSpPr/>
            <p:nvPr/>
          </p:nvSpPr>
          <p:spPr>
            <a:xfrm>
              <a:off x="9899272"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54" name="Oval 153">
              <a:extLst>
                <a:ext uri="{FF2B5EF4-FFF2-40B4-BE49-F238E27FC236}">
                  <a16:creationId xmlns:a16="http://schemas.microsoft.com/office/drawing/2014/main" id="{68D57F23-8B29-49AB-B14A-E9DBCB914291}"/>
                </a:ext>
              </a:extLst>
            </p:cNvPr>
            <p:cNvSpPr/>
            <p:nvPr/>
          </p:nvSpPr>
          <p:spPr>
            <a:xfrm>
              <a:off x="10964680" y="3875277"/>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69" name="Oval 168">
              <a:extLst>
                <a:ext uri="{FF2B5EF4-FFF2-40B4-BE49-F238E27FC236}">
                  <a16:creationId xmlns:a16="http://schemas.microsoft.com/office/drawing/2014/main" id="{F7954975-7062-442E-B651-138C01BE2B30}"/>
                </a:ext>
              </a:extLst>
            </p:cNvPr>
            <p:cNvSpPr/>
            <p:nvPr/>
          </p:nvSpPr>
          <p:spPr>
            <a:xfrm>
              <a:off x="11275569" y="3976562"/>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70" name="Rectangle 169">
              <a:extLst>
                <a:ext uri="{FF2B5EF4-FFF2-40B4-BE49-F238E27FC236}">
                  <a16:creationId xmlns:a16="http://schemas.microsoft.com/office/drawing/2014/main" id="{D2B1C4F6-3F52-471C-AE15-947414C99DF6}"/>
                </a:ext>
              </a:extLst>
            </p:cNvPr>
            <p:cNvSpPr/>
            <p:nvPr/>
          </p:nvSpPr>
          <p:spPr>
            <a:xfrm>
              <a:off x="11275569" y="3724349"/>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71" name="Cube 170">
              <a:extLst>
                <a:ext uri="{FF2B5EF4-FFF2-40B4-BE49-F238E27FC236}">
                  <a16:creationId xmlns:a16="http://schemas.microsoft.com/office/drawing/2014/main" id="{07956D86-0FB5-446E-9030-44749D26D400}"/>
                </a:ext>
              </a:extLst>
            </p:cNvPr>
            <p:cNvSpPr/>
            <p:nvPr/>
          </p:nvSpPr>
          <p:spPr>
            <a:xfrm>
              <a:off x="7278436" y="3014345"/>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72" name="Oval 171">
              <a:extLst>
                <a:ext uri="{FF2B5EF4-FFF2-40B4-BE49-F238E27FC236}">
                  <a16:creationId xmlns:a16="http://schemas.microsoft.com/office/drawing/2014/main" id="{859A6871-1C7D-4E7F-940B-5C6EDF7FC95B}"/>
                </a:ext>
              </a:extLst>
            </p:cNvPr>
            <p:cNvSpPr/>
            <p:nvPr/>
          </p:nvSpPr>
          <p:spPr>
            <a:xfrm>
              <a:off x="7536691"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80" name="Oval 179">
              <a:extLst>
                <a:ext uri="{FF2B5EF4-FFF2-40B4-BE49-F238E27FC236}">
                  <a16:creationId xmlns:a16="http://schemas.microsoft.com/office/drawing/2014/main" id="{E140A2C7-666E-4D48-953F-18B74CB0AC4D}"/>
                </a:ext>
              </a:extLst>
            </p:cNvPr>
            <p:cNvSpPr/>
            <p:nvPr/>
          </p:nvSpPr>
          <p:spPr>
            <a:xfrm>
              <a:off x="9588383"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83" name="Oval 182">
              <a:extLst>
                <a:ext uri="{FF2B5EF4-FFF2-40B4-BE49-F238E27FC236}">
                  <a16:creationId xmlns:a16="http://schemas.microsoft.com/office/drawing/2014/main" id="{A1281D43-C4F3-46F5-816A-E2DA0A74E842}"/>
                </a:ext>
              </a:extLst>
            </p:cNvPr>
            <p:cNvSpPr/>
            <p:nvPr/>
          </p:nvSpPr>
          <p:spPr>
            <a:xfrm>
              <a:off x="10964680" y="3009362"/>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86" name="Rectangle 185">
              <a:extLst>
                <a:ext uri="{FF2B5EF4-FFF2-40B4-BE49-F238E27FC236}">
                  <a16:creationId xmlns:a16="http://schemas.microsoft.com/office/drawing/2014/main" id="{04F6FB3C-E20E-484C-9D62-001002B4D980}"/>
                </a:ext>
              </a:extLst>
            </p:cNvPr>
            <p:cNvSpPr/>
            <p:nvPr/>
          </p:nvSpPr>
          <p:spPr>
            <a:xfrm>
              <a:off x="7847579"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87" name="Rectangle 186">
              <a:extLst>
                <a:ext uri="{FF2B5EF4-FFF2-40B4-BE49-F238E27FC236}">
                  <a16:creationId xmlns:a16="http://schemas.microsoft.com/office/drawing/2014/main" id="{D7F6554C-77AA-4B26-B840-D789994C3FFF}"/>
                </a:ext>
              </a:extLst>
            </p:cNvPr>
            <p:cNvSpPr/>
            <p:nvPr/>
          </p:nvSpPr>
          <p:spPr>
            <a:xfrm>
              <a:off x="9899272"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88" name="Rectangle 187">
              <a:extLst>
                <a:ext uri="{FF2B5EF4-FFF2-40B4-BE49-F238E27FC236}">
                  <a16:creationId xmlns:a16="http://schemas.microsoft.com/office/drawing/2014/main" id="{F91653D3-11A4-4961-84E5-CA4D69E997D8}"/>
                </a:ext>
              </a:extLst>
            </p:cNvPr>
            <p:cNvSpPr/>
            <p:nvPr/>
          </p:nvSpPr>
          <p:spPr>
            <a:xfrm>
              <a:off x="11275569" y="2286316"/>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90" name="Cube 189">
              <a:extLst>
                <a:ext uri="{FF2B5EF4-FFF2-40B4-BE49-F238E27FC236}">
                  <a16:creationId xmlns:a16="http://schemas.microsoft.com/office/drawing/2014/main" id="{7C4412D8-C361-49F6-86BA-3FA9C3138B79}"/>
                </a:ext>
              </a:extLst>
            </p:cNvPr>
            <p:cNvSpPr/>
            <p:nvPr/>
          </p:nvSpPr>
          <p:spPr>
            <a:xfrm>
              <a:off x="7278436" y="1580608"/>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91" name="Oval 190">
              <a:extLst>
                <a:ext uri="{FF2B5EF4-FFF2-40B4-BE49-F238E27FC236}">
                  <a16:creationId xmlns:a16="http://schemas.microsoft.com/office/drawing/2014/main" id="{716D1142-6412-4A88-BC30-552168831757}"/>
                </a:ext>
              </a:extLst>
            </p:cNvPr>
            <p:cNvSpPr/>
            <p:nvPr/>
          </p:nvSpPr>
          <p:spPr>
            <a:xfrm>
              <a:off x="7536691"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92" name="Oval 191">
              <a:extLst>
                <a:ext uri="{FF2B5EF4-FFF2-40B4-BE49-F238E27FC236}">
                  <a16:creationId xmlns:a16="http://schemas.microsoft.com/office/drawing/2014/main" id="{363A0E01-61CF-4A47-92C6-7A86A2476F99}"/>
                </a:ext>
              </a:extLst>
            </p:cNvPr>
            <p:cNvSpPr/>
            <p:nvPr/>
          </p:nvSpPr>
          <p:spPr>
            <a:xfrm>
              <a:off x="7847579"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93" name="Rectangle 192">
              <a:extLst>
                <a:ext uri="{FF2B5EF4-FFF2-40B4-BE49-F238E27FC236}">
                  <a16:creationId xmlns:a16="http://schemas.microsoft.com/office/drawing/2014/main" id="{57AB6C34-9ECA-4A72-9F25-F8EB7F01B7B0}"/>
                </a:ext>
              </a:extLst>
            </p:cNvPr>
            <p:cNvSpPr/>
            <p:nvPr/>
          </p:nvSpPr>
          <p:spPr>
            <a:xfrm>
              <a:off x="7847579"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194" name="Group 193">
              <a:extLst>
                <a:ext uri="{FF2B5EF4-FFF2-40B4-BE49-F238E27FC236}">
                  <a16:creationId xmlns:a16="http://schemas.microsoft.com/office/drawing/2014/main" id="{41F88A06-D765-4763-8A92-81C59C381E04}"/>
                </a:ext>
              </a:extLst>
            </p:cNvPr>
            <p:cNvGrpSpPr/>
            <p:nvPr/>
          </p:nvGrpSpPr>
          <p:grpSpPr>
            <a:xfrm>
              <a:off x="7847579" y="1325425"/>
              <a:ext cx="601912" cy="192611"/>
              <a:chOff x="1174172" y="623454"/>
              <a:chExt cx="1039092" cy="332508"/>
            </a:xfrm>
          </p:grpSpPr>
          <p:sp>
            <p:nvSpPr>
              <p:cNvPr id="195" name="Oval 194">
                <a:extLst>
                  <a:ext uri="{FF2B5EF4-FFF2-40B4-BE49-F238E27FC236}">
                    <a16:creationId xmlns:a16="http://schemas.microsoft.com/office/drawing/2014/main" id="{638818D1-99A5-4BAD-80A6-06747FB8CCEB}"/>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196" name="Oval 195">
                <a:extLst>
                  <a:ext uri="{FF2B5EF4-FFF2-40B4-BE49-F238E27FC236}">
                    <a16:creationId xmlns:a16="http://schemas.microsoft.com/office/drawing/2014/main" id="{7BAFA21C-5FEC-49D6-9CC3-BED6A6E0319C}"/>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197" name="Oval 196">
              <a:extLst>
                <a:ext uri="{FF2B5EF4-FFF2-40B4-BE49-F238E27FC236}">
                  <a16:creationId xmlns:a16="http://schemas.microsoft.com/office/drawing/2014/main" id="{A9574CC5-A098-4AFA-BECA-B70BE2577633}"/>
                </a:ext>
              </a:extLst>
            </p:cNvPr>
            <p:cNvSpPr/>
            <p:nvPr/>
          </p:nvSpPr>
          <p:spPr>
            <a:xfrm>
              <a:off x="9588383"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98" name="Oval 197">
              <a:extLst>
                <a:ext uri="{FF2B5EF4-FFF2-40B4-BE49-F238E27FC236}">
                  <a16:creationId xmlns:a16="http://schemas.microsoft.com/office/drawing/2014/main" id="{45CB4A06-2F8A-4957-882C-DC10B9D2039F}"/>
                </a:ext>
              </a:extLst>
            </p:cNvPr>
            <p:cNvSpPr/>
            <p:nvPr/>
          </p:nvSpPr>
          <p:spPr>
            <a:xfrm>
              <a:off x="9899272"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99" name="Rectangle 198">
              <a:extLst>
                <a:ext uri="{FF2B5EF4-FFF2-40B4-BE49-F238E27FC236}">
                  <a16:creationId xmlns:a16="http://schemas.microsoft.com/office/drawing/2014/main" id="{8297C24C-8F40-4981-A8C0-38CCC5D17820}"/>
                </a:ext>
              </a:extLst>
            </p:cNvPr>
            <p:cNvSpPr/>
            <p:nvPr/>
          </p:nvSpPr>
          <p:spPr>
            <a:xfrm>
              <a:off x="9899272"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200" name="Group 199">
              <a:extLst>
                <a:ext uri="{FF2B5EF4-FFF2-40B4-BE49-F238E27FC236}">
                  <a16:creationId xmlns:a16="http://schemas.microsoft.com/office/drawing/2014/main" id="{0FE7E572-8B32-476D-8401-D33FD2C2FA86}"/>
                </a:ext>
              </a:extLst>
            </p:cNvPr>
            <p:cNvGrpSpPr/>
            <p:nvPr/>
          </p:nvGrpSpPr>
          <p:grpSpPr>
            <a:xfrm>
              <a:off x="9899272" y="1325425"/>
              <a:ext cx="601912" cy="192611"/>
              <a:chOff x="1174172" y="623454"/>
              <a:chExt cx="1039092" cy="332508"/>
            </a:xfrm>
          </p:grpSpPr>
          <p:sp>
            <p:nvSpPr>
              <p:cNvPr id="201" name="Oval 200">
                <a:extLst>
                  <a:ext uri="{FF2B5EF4-FFF2-40B4-BE49-F238E27FC236}">
                    <a16:creationId xmlns:a16="http://schemas.microsoft.com/office/drawing/2014/main" id="{BDC1BF98-3284-4BA8-91BC-B22183A833F6}"/>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202" name="Oval 201">
                <a:extLst>
                  <a:ext uri="{FF2B5EF4-FFF2-40B4-BE49-F238E27FC236}">
                    <a16:creationId xmlns:a16="http://schemas.microsoft.com/office/drawing/2014/main" id="{0F8699CC-7152-4DE4-B340-AA0F4CC5F282}"/>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203" name="Oval 202">
              <a:extLst>
                <a:ext uri="{FF2B5EF4-FFF2-40B4-BE49-F238E27FC236}">
                  <a16:creationId xmlns:a16="http://schemas.microsoft.com/office/drawing/2014/main" id="{D396837A-9002-4048-B8C8-661C885F45ED}"/>
                </a:ext>
              </a:extLst>
            </p:cNvPr>
            <p:cNvSpPr/>
            <p:nvPr/>
          </p:nvSpPr>
          <p:spPr>
            <a:xfrm>
              <a:off x="10964680" y="156802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04" name="Oval 203">
              <a:extLst>
                <a:ext uri="{FF2B5EF4-FFF2-40B4-BE49-F238E27FC236}">
                  <a16:creationId xmlns:a16="http://schemas.microsoft.com/office/drawing/2014/main" id="{1C410AC3-BFC4-4720-BF9C-58D6EAE9EF80}"/>
                </a:ext>
              </a:extLst>
            </p:cNvPr>
            <p:cNvSpPr/>
            <p:nvPr/>
          </p:nvSpPr>
          <p:spPr>
            <a:xfrm>
              <a:off x="11275569" y="166751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05" name="Rectangle 204">
              <a:extLst>
                <a:ext uri="{FF2B5EF4-FFF2-40B4-BE49-F238E27FC236}">
                  <a16:creationId xmlns:a16="http://schemas.microsoft.com/office/drawing/2014/main" id="{DAB9933C-E318-4053-816C-BCCD32E22982}"/>
                </a:ext>
              </a:extLst>
            </p:cNvPr>
            <p:cNvSpPr/>
            <p:nvPr/>
          </p:nvSpPr>
          <p:spPr>
            <a:xfrm>
              <a:off x="11275569" y="141993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206" name="Group 205">
              <a:extLst>
                <a:ext uri="{FF2B5EF4-FFF2-40B4-BE49-F238E27FC236}">
                  <a16:creationId xmlns:a16="http://schemas.microsoft.com/office/drawing/2014/main" id="{9EC75C17-DBF3-43FB-B902-91168FC5B3EF}"/>
                </a:ext>
              </a:extLst>
            </p:cNvPr>
            <p:cNvGrpSpPr/>
            <p:nvPr/>
          </p:nvGrpSpPr>
          <p:grpSpPr>
            <a:xfrm>
              <a:off x="11275569" y="1325425"/>
              <a:ext cx="601912" cy="192611"/>
              <a:chOff x="1174172" y="623454"/>
              <a:chExt cx="1039092" cy="332508"/>
            </a:xfrm>
          </p:grpSpPr>
          <p:sp>
            <p:nvSpPr>
              <p:cNvPr id="207" name="Oval 206">
                <a:extLst>
                  <a:ext uri="{FF2B5EF4-FFF2-40B4-BE49-F238E27FC236}">
                    <a16:creationId xmlns:a16="http://schemas.microsoft.com/office/drawing/2014/main" id="{3D0EEADC-EBA8-40D4-8513-8EA25D688656}"/>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208" name="Oval 207">
                <a:extLst>
                  <a:ext uri="{FF2B5EF4-FFF2-40B4-BE49-F238E27FC236}">
                    <a16:creationId xmlns:a16="http://schemas.microsoft.com/office/drawing/2014/main" id="{DFE4D41A-ABB2-44CF-8C0C-DA2AA64B5215}"/>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210" name="Oval 209">
              <a:extLst>
                <a:ext uri="{FF2B5EF4-FFF2-40B4-BE49-F238E27FC236}">
                  <a16:creationId xmlns:a16="http://schemas.microsoft.com/office/drawing/2014/main" id="{46A71715-F9EF-430E-B5F6-22873D63ABF5}"/>
                </a:ext>
              </a:extLst>
            </p:cNvPr>
            <p:cNvSpPr/>
            <p:nvPr/>
          </p:nvSpPr>
          <p:spPr>
            <a:xfrm>
              <a:off x="7847579"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11" name="Oval 210">
              <a:extLst>
                <a:ext uri="{FF2B5EF4-FFF2-40B4-BE49-F238E27FC236}">
                  <a16:creationId xmlns:a16="http://schemas.microsoft.com/office/drawing/2014/main" id="{9CC5D8EA-8439-427F-BA2F-D7A1E6BD54E4}"/>
                </a:ext>
              </a:extLst>
            </p:cNvPr>
            <p:cNvSpPr/>
            <p:nvPr/>
          </p:nvSpPr>
          <p:spPr>
            <a:xfrm>
              <a:off x="9899272"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212" name="Oval 211">
              <a:extLst>
                <a:ext uri="{FF2B5EF4-FFF2-40B4-BE49-F238E27FC236}">
                  <a16:creationId xmlns:a16="http://schemas.microsoft.com/office/drawing/2014/main" id="{C0EED932-07BF-4AAA-954A-122F5844FFF7}"/>
                </a:ext>
              </a:extLst>
            </p:cNvPr>
            <p:cNvSpPr/>
            <p:nvPr/>
          </p:nvSpPr>
          <p:spPr>
            <a:xfrm>
              <a:off x="11275569" y="3106709"/>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grpSp>
      <p:sp>
        <p:nvSpPr>
          <p:cNvPr id="11" name="Rectangle 10">
            <a:extLst>
              <a:ext uri="{FF2B5EF4-FFF2-40B4-BE49-F238E27FC236}">
                <a16:creationId xmlns:a16="http://schemas.microsoft.com/office/drawing/2014/main" id="{D10FD5E1-066B-4E0D-B363-0D55B3C0F8F7}"/>
              </a:ext>
            </a:extLst>
          </p:cNvPr>
          <p:cNvSpPr/>
          <p:nvPr/>
        </p:nvSpPr>
        <p:spPr>
          <a:xfrm>
            <a:off x="1514656" y="872412"/>
            <a:ext cx="7114994" cy="5451066"/>
          </a:xfrm>
          <a:prstGeom prst="rect">
            <a:avLst/>
          </a:prstGeom>
          <a:solidFill>
            <a:srgbClr val="FFFFFF">
              <a:alpha val="40000"/>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a:ea typeface="+mn-ea"/>
              <a:cs typeface="+mn-cs"/>
            </a:endParaRPr>
          </a:p>
        </p:txBody>
      </p:sp>
      <p:sp>
        <p:nvSpPr>
          <p:cNvPr id="2" name="Title 1">
            <a:extLst>
              <a:ext uri="{FF2B5EF4-FFF2-40B4-BE49-F238E27FC236}">
                <a16:creationId xmlns:a16="http://schemas.microsoft.com/office/drawing/2014/main" id="{042911E8-7DF5-4589-9D20-3AB293DF08B8}"/>
              </a:ext>
            </a:extLst>
          </p:cNvPr>
          <p:cNvSpPr>
            <a:spLocks noGrp="1"/>
          </p:cNvSpPr>
          <p:nvPr>
            <p:ph type="title"/>
          </p:nvPr>
        </p:nvSpPr>
        <p:spPr/>
        <p:txBody>
          <a:bodyPr/>
          <a:lstStyle/>
          <a:p>
            <a:r>
              <a:rPr lang="en-US" dirty="0"/>
              <a:t>Process Variation Across Layers</a:t>
            </a:r>
          </a:p>
        </p:txBody>
      </p:sp>
      <p:sp>
        <p:nvSpPr>
          <p:cNvPr id="4" name="Slide Number Placeholder 3">
            <a:extLst>
              <a:ext uri="{FF2B5EF4-FFF2-40B4-BE49-F238E27FC236}">
                <a16:creationId xmlns:a16="http://schemas.microsoft.com/office/drawing/2014/main" id="{669E6B3A-4F6F-41C5-B33E-0DF0789B9627}"/>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227</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
        <p:nvSpPr>
          <p:cNvPr id="106" name="Oval 105">
            <a:extLst>
              <a:ext uri="{FF2B5EF4-FFF2-40B4-BE49-F238E27FC236}">
                <a16:creationId xmlns:a16="http://schemas.microsoft.com/office/drawing/2014/main" id="{20A4C222-80EE-4F7A-8F59-FE015CA5E5E2}"/>
              </a:ext>
            </a:extLst>
          </p:cNvPr>
          <p:cNvSpPr/>
          <p:nvPr/>
        </p:nvSpPr>
        <p:spPr>
          <a:xfrm>
            <a:off x="2244764" y="603586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07" name="Rectangle 106">
            <a:extLst>
              <a:ext uri="{FF2B5EF4-FFF2-40B4-BE49-F238E27FC236}">
                <a16:creationId xmlns:a16="http://schemas.microsoft.com/office/drawing/2014/main" id="{ED547E3A-9DA1-4DDC-A217-58897B8E9A3E}"/>
              </a:ext>
            </a:extLst>
          </p:cNvPr>
          <p:cNvSpPr/>
          <p:nvPr/>
        </p:nvSpPr>
        <p:spPr>
          <a:xfrm>
            <a:off x="2244764" y="578828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08" name="Oval 107">
            <a:extLst>
              <a:ext uri="{FF2B5EF4-FFF2-40B4-BE49-F238E27FC236}">
                <a16:creationId xmlns:a16="http://schemas.microsoft.com/office/drawing/2014/main" id="{E6712813-74F7-4ED0-909F-0634F164E746}"/>
              </a:ext>
            </a:extLst>
          </p:cNvPr>
          <p:cNvSpPr/>
          <p:nvPr/>
        </p:nvSpPr>
        <p:spPr>
          <a:xfrm>
            <a:off x="2244764" y="4400244"/>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grpSp>
        <p:nvGrpSpPr>
          <p:cNvPr id="109" name="Group 108">
            <a:extLst>
              <a:ext uri="{FF2B5EF4-FFF2-40B4-BE49-F238E27FC236}">
                <a16:creationId xmlns:a16="http://schemas.microsoft.com/office/drawing/2014/main" id="{61CA63B2-2CB8-44FA-97AA-946DD658A127}"/>
              </a:ext>
            </a:extLst>
          </p:cNvPr>
          <p:cNvGrpSpPr/>
          <p:nvPr/>
        </p:nvGrpSpPr>
        <p:grpSpPr>
          <a:xfrm>
            <a:off x="402813" y="3077650"/>
            <a:ext cx="1111843" cy="2710032"/>
            <a:chOff x="5525988" y="1574153"/>
            <a:chExt cx="1713722" cy="4177071"/>
          </a:xfrm>
        </p:grpSpPr>
        <p:sp>
          <p:nvSpPr>
            <p:cNvPr id="110" name="TextBox 109">
              <a:extLst>
                <a:ext uri="{FF2B5EF4-FFF2-40B4-BE49-F238E27FC236}">
                  <a16:creationId xmlns:a16="http://schemas.microsoft.com/office/drawing/2014/main" id="{565E37C8-F973-4714-96D8-FDBD6FEEBF58}"/>
                </a:ext>
              </a:extLst>
            </p:cNvPr>
            <p:cNvSpPr txBox="1"/>
            <p:nvPr/>
          </p:nvSpPr>
          <p:spPr>
            <a:xfrm>
              <a:off x="5525988" y="1574153"/>
              <a:ext cx="1713722" cy="61670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Layer M</a:t>
              </a:r>
            </a:p>
          </p:txBody>
        </p:sp>
        <p:sp>
          <p:nvSpPr>
            <p:cNvPr id="111" name="TextBox 110">
              <a:extLst>
                <a:ext uri="{FF2B5EF4-FFF2-40B4-BE49-F238E27FC236}">
                  <a16:creationId xmlns:a16="http://schemas.microsoft.com/office/drawing/2014/main" id="{1819C527-0464-466A-9790-9E0ECE4F8AE0}"/>
                </a:ext>
              </a:extLst>
            </p:cNvPr>
            <p:cNvSpPr txBox="1"/>
            <p:nvPr/>
          </p:nvSpPr>
          <p:spPr>
            <a:xfrm>
              <a:off x="5525988" y="3828484"/>
              <a:ext cx="1614892" cy="61670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Layer 1</a:t>
              </a:r>
            </a:p>
          </p:txBody>
        </p:sp>
        <p:sp>
          <p:nvSpPr>
            <p:cNvPr id="112" name="TextBox 111">
              <a:extLst>
                <a:ext uri="{FF2B5EF4-FFF2-40B4-BE49-F238E27FC236}">
                  <a16:creationId xmlns:a16="http://schemas.microsoft.com/office/drawing/2014/main" id="{0FCEFC12-E58D-43B0-950A-86A3725F0F2D}"/>
                </a:ext>
              </a:extLst>
            </p:cNvPr>
            <p:cNvSpPr txBox="1"/>
            <p:nvPr/>
          </p:nvSpPr>
          <p:spPr>
            <a:xfrm>
              <a:off x="5525988" y="5134520"/>
              <a:ext cx="1614892" cy="61670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Layer 0</a:t>
              </a:r>
            </a:p>
          </p:txBody>
        </p:sp>
      </p:grpSp>
      <p:sp>
        <p:nvSpPr>
          <p:cNvPr id="113" name="Oval 112">
            <a:extLst>
              <a:ext uri="{FF2B5EF4-FFF2-40B4-BE49-F238E27FC236}">
                <a16:creationId xmlns:a16="http://schemas.microsoft.com/office/drawing/2014/main" id="{E068BA04-6D58-41A5-8816-2F7D38A82B34}"/>
              </a:ext>
            </a:extLst>
          </p:cNvPr>
          <p:cNvSpPr/>
          <p:nvPr/>
        </p:nvSpPr>
        <p:spPr>
          <a:xfrm>
            <a:off x="4296457" y="603586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14" name="Rectangle 113">
            <a:extLst>
              <a:ext uri="{FF2B5EF4-FFF2-40B4-BE49-F238E27FC236}">
                <a16:creationId xmlns:a16="http://schemas.microsoft.com/office/drawing/2014/main" id="{63BA707A-8F6A-471A-9E75-E0EE40EA3FF6}"/>
              </a:ext>
            </a:extLst>
          </p:cNvPr>
          <p:cNvSpPr/>
          <p:nvPr/>
        </p:nvSpPr>
        <p:spPr>
          <a:xfrm>
            <a:off x="4296457" y="578828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15" name="Oval 114">
            <a:extLst>
              <a:ext uri="{FF2B5EF4-FFF2-40B4-BE49-F238E27FC236}">
                <a16:creationId xmlns:a16="http://schemas.microsoft.com/office/drawing/2014/main" id="{63B12424-F386-41B6-A460-E00F121040CE}"/>
              </a:ext>
            </a:extLst>
          </p:cNvPr>
          <p:cNvSpPr/>
          <p:nvPr/>
        </p:nvSpPr>
        <p:spPr>
          <a:xfrm>
            <a:off x="4296457" y="4400244"/>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16" name="Oval 115">
            <a:extLst>
              <a:ext uri="{FF2B5EF4-FFF2-40B4-BE49-F238E27FC236}">
                <a16:creationId xmlns:a16="http://schemas.microsoft.com/office/drawing/2014/main" id="{40B17697-96A2-4CB7-AFE8-201204E56D99}"/>
              </a:ext>
            </a:extLst>
          </p:cNvPr>
          <p:cNvSpPr/>
          <p:nvPr/>
        </p:nvSpPr>
        <p:spPr>
          <a:xfrm>
            <a:off x="5672754" y="6035860"/>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17" name="Rectangle 116">
            <a:extLst>
              <a:ext uri="{FF2B5EF4-FFF2-40B4-BE49-F238E27FC236}">
                <a16:creationId xmlns:a16="http://schemas.microsoft.com/office/drawing/2014/main" id="{44AEE330-782F-46A2-A4C4-C0B1DF521537}"/>
              </a:ext>
            </a:extLst>
          </p:cNvPr>
          <p:cNvSpPr/>
          <p:nvPr/>
        </p:nvSpPr>
        <p:spPr>
          <a:xfrm>
            <a:off x="5672754" y="5788284"/>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18" name="Oval 117">
            <a:extLst>
              <a:ext uri="{FF2B5EF4-FFF2-40B4-BE49-F238E27FC236}">
                <a16:creationId xmlns:a16="http://schemas.microsoft.com/office/drawing/2014/main" id="{C43543E1-B069-4E4D-B846-8107E1BDA31D}"/>
              </a:ext>
            </a:extLst>
          </p:cNvPr>
          <p:cNvSpPr/>
          <p:nvPr/>
        </p:nvSpPr>
        <p:spPr>
          <a:xfrm>
            <a:off x="5672754" y="4400244"/>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19" name="Cube 118">
            <a:extLst>
              <a:ext uri="{FF2B5EF4-FFF2-40B4-BE49-F238E27FC236}">
                <a16:creationId xmlns:a16="http://schemas.microsoft.com/office/drawing/2014/main" id="{BB46CAB3-8507-4491-9BE8-6C3097176925}"/>
              </a:ext>
            </a:extLst>
          </p:cNvPr>
          <p:cNvSpPr/>
          <p:nvPr/>
        </p:nvSpPr>
        <p:spPr>
          <a:xfrm>
            <a:off x="1675621" y="5177693"/>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20" name="Oval 119">
            <a:extLst>
              <a:ext uri="{FF2B5EF4-FFF2-40B4-BE49-F238E27FC236}">
                <a16:creationId xmlns:a16="http://schemas.microsoft.com/office/drawing/2014/main" id="{0B63047F-EB59-4D1D-B756-F26F2DAD63DB}"/>
              </a:ext>
            </a:extLst>
          </p:cNvPr>
          <p:cNvSpPr/>
          <p:nvPr/>
        </p:nvSpPr>
        <p:spPr>
          <a:xfrm>
            <a:off x="1933876" y="5165631"/>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1" name="Oval 120">
            <a:extLst>
              <a:ext uri="{FF2B5EF4-FFF2-40B4-BE49-F238E27FC236}">
                <a16:creationId xmlns:a16="http://schemas.microsoft.com/office/drawing/2014/main" id="{F9B0C533-BDF6-4EA7-9B31-35DDAF387359}"/>
              </a:ext>
            </a:extLst>
          </p:cNvPr>
          <p:cNvSpPr/>
          <p:nvPr/>
        </p:nvSpPr>
        <p:spPr>
          <a:xfrm>
            <a:off x="2244764" y="526691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2" name="Rectangle 121">
            <a:extLst>
              <a:ext uri="{FF2B5EF4-FFF2-40B4-BE49-F238E27FC236}">
                <a16:creationId xmlns:a16="http://schemas.microsoft.com/office/drawing/2014/main" id="{B9360B42-7EDA-4EBB-9891-92E858F839D6}"/>
              </a:ext>
            </a:extLst>
          </p:cNvPr>
          <p:cNvSpPr/>
          <p:nvPr/>
        </p:nvSpPr>
        <p:spPr>
          <a:xfrm>
            <a:off x="2244764" y="5014703"/>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4" name="Oval 123">
            <a:extLst>
              <a:ext uri="{FF2B5EF4-FFF2-40B4-BE49-F238E27FC236}">
                <a16:creationId xmlns:a16="http://schemas.microsoft.com/office/drawing/2014/main" id="{DDC5013E-0D3E-4DF1-B25C-6A04A692C6F7}"/>
              </a:ext>
            </a:extLst>
          </p:cNvPr>
          <p:cNvSpPr/>
          <p:nvPr/>
        </p:nvSpPr>
        <p:spPr>
          <a:xfrm>
            <a:off x="3985568" y="5165631"/>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5" name="Oval 124">
            <a:extLst>
              <a:ext uri="{FF2B5EF4-FFF2-40B4-BE49-F238E27FC236}">
                <a16:creationId xmlns:a16="http://schemas.microsoft.com/office/drawing/2014/main" id="{CEAC60BA-71FD-401B-BE3C-DC20BBC01680}"/>
              </a:ext>
            </a:extLst>
          </p:cNvPr>
          <p:cNvSpPr/>
          <p:nvPr/>
        </p:nvSpPr>
        <p:spPr>
          <a:xfrm>
            <a:off x="4296457" y="526691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6" name="Rectangle 125">
            <a:extLst>
              <a:ext uri="{FF2B5EF4-FFF2-40B4-BE49-F238E27FC236}">
                <a16:creationId xmlns:a16="http://schemas.microsoft.com/office/drawing/2014/main" id="{211CC3C1-17FB-4EBD-B690-069A8944EBEA}"/>
              </a:ext>
            </a:extLst>
          </p:cNvPr>
          <p:cNvSpPr/>
          <p:nvPr/>
        </p:nvSpPr>
        <p:spPr>
          <a:xfrm>
            <a:off x="4296457" y="5014703"/>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7" name="Oval 126">
            <a:extLst>
              <a:ext uri="{FF2B5EF4-FFF2-40B4-BE49-F238E27FC236}">
                <a16:creationId xmlns:a16="http://schemas.microsoft.com/office/drawing/2014/main" id="{8F356B2B-B376-4AD3-B6A8-31DD4DC6B787}"/>
              </a:ext>
            </a:extLst>
          </p:cNvPr>
          <p:cNvSpPr/>
          <p:nvPr/>
        </p:nvSpPr>
        <p:spPr>
          <a:xfrm>
            <a:off x="5361865" y="5165631"/>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8" name="Oval 127">
            <a:extLst>
              <a:ext uri="{FF2B5EF4-FFF2-40B4-BE49-F238E27FC236}">
                <a16:creationId xmlns:a16="http://schemas.microsoft.com/office/drawing/2014/main" id="{0F8CBBF6-F6AA-43DC-BC6E-66A6FF2347CC}"/>
              </a:ext>
            </a:extLst>
          </p:cNvPr>
          <p:cNvSpPr/>
          <p:nvPr/>
        </p:nvSpPr>
        <p:spPr>
          <a:xfrm>
            <a:off x="5672754" y="5266916"/>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29" name="Rectangle 128">
            <a:extLst>
              <a:ext uri="{FF2B5EF4-FFF2-40B4-BE49-F238E27FC236}">
                <a16:creationId xmlns:a16="http://schemas.microsoft.com/office/drawing/2014/main" id="{0B19E95F-F56B-4B9A-8704-08E1AD0E276C}"/>
              </a:ext>
            </a:extLst>
          </p:cNvPr>
          <p:cNvSpPr/>
          <p:nvPr/>
        </p:nvSpPr>
        <p:spPr>
          <a:xfrm>
            <a:off x="5672754" y="5014703"/>
            <a:ext cx="601912" cy="3488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30" name="Cube 129">
            <a:extLst>
              <a:ext uri="{FF2B5EF4-FFF2-40B4-BE49-F238E27FC236}">
                <a16:creationId xmlns:a16="http://schemas.microsoft.com/office/drawing/2014/main" id="{85C77F3A-9D94-4391-B086-0880C653FA0F}"/>
              </a:ext>
            </a:extLst>
          </p:cNvPr>
          <p:cNvSpPr/>
          <p:nvPr/>
        </p:nvSpPr>
        <p:spPr>
          <a:xfrm>
            <a:off x="1675621" y="4304699"/>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31" name="Oval 130">
            <a:extLst>
              <a:ext uri="{FF2B5EF4-FFF2-40B4-BE49-F238E27FC236}">
                <a16:creationId xmlns:a16="http://schemas.microsoft.com/office/drawing/2014/main" id="{75026A57-DED3-4340-ADFA-7A5887C2FF05}"/>
              </a:ext>
            </a:extLst>
          </p:cNvPr>
          <p:cNvSpPr/>
          <p:nvPr/>
        </p:nvSpPr>
        <p:spPr>
          <a:xfrm>
            <a:off x="1933876" y="429971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32" name="TextBox 131">
            <a:extLst>
              <a:ext uri="{FF2B5EF4-FFF2-40B4-BE49-F238E27FC236}">
                <a16:creationId xmlns:a16="http://schemas.microsoft.com/office/drawing/2014/main" id="{2D81E1D0-F9C5-4203-9CB8-FD537F2F9A52}"/>
              </a:ext>
            </a:extLst>
          </p:cNvPr>
          <p:cNvSpPr txBox="1"/>
          <p:nvPr/>
        </p:nvSpPr>
        <p:spPr>
          <a:xfrm>
            <a:off x="2955581"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33" name="TextBox 132">
            <a:extLst>
              <a:ext uri="{FF2B5EF4-FFF2-40B4-BE49-F238E27FC236}">
                <a16:creationId xmlns:a16="http://schemas.microsoft.com/office/drawing/2014/main" id="{948E9D15-719B-460F-88F7-DFE6906A1136}"/>
              </a:ext>
            </a:extLst>
          </p:cNvPr>
          <p:cNvSpPr txBox="1"/>
          <p:nvPr/>
        </p:nvSpPr>
        <p:spPr>
          <a:xfrm>
            <a:off x="2014096"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34" name="TextBox 133">
            <a:extLst>
              <a:ext uri="{FF2B5EF4-FFF2-40B4-BE49-F238E27FC236}">
                <a16:creationId xmlns:a16="http://schemas.microsoft.com/office/drawing/2014/main" id="{A04E2D0F-CC62-4344-9907-11C9E7FA1C18}"/>
              </a:ext>
            </a:extLst>
          </p:cNvPr>
          <p:cNvSpPr txBox="1"/>
          <p:nvPr/>
        </p:nvSpPr>
        <p:spPr>
          <a:xfrm>
            <a:off x="2479703"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ＭＳ Ｐゴシック" panose="020B0600070205080204" pitchFamily="34" charset="-128"/>
                <a:cs typeface="+mn-cs"/>
              </a:rPr>
              <a:t>…</a:t>
            </a:r>
          </a:p>
        </p:txBody>
      </p:sp>
      <p:sp>
        <p:nvSpPr>
          <p:cNvPr id="135" name="Oval 134">
            <a:extLst>
              <a:ext uri="{FF2B5EF4-FFF2-40B4-BE49-F238E27FC236}">
                <a16:creationId xmlns:a16="http://schemas.microsoft.com/office/drawing/2014/main" id="{D6B7D636-EF31-4BD3-A07D-A042D938312F}"/>
              </a:ext>
            </a:extLst>
          </p:cNvPr>
          <p:cNvSpPr/>
          <p:nvPr/>
        </p:nvSpPr>
        <p:spPr>
          <a:xfrm>
            <a:off x="3985568" y="429971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36" name="TextBox 135">
            <a:extLst>
              <a:ext uri="{FF2B5EF4-FFF2-40B4-BE49-F238E27FC236}">
                <a16:creationId xmlns:a16="http://schemas.microsoft.com/office/drawing/2014/main" id="{59F81826-55BF-4714-BFB1-81B002C7C4FA}"/>
              </a:ext>
            </a:extLst>
          </p:cNvPr>
          <p:cNvSpPr txBox="1"/>
          <p:nvPr/>
        </p:nvSpPr>
        <p:spPr>
          <a:xfrm>
            <a:off x="5007274"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37" name="TextBox 136">
            <a:extLst>
              <a:ext uri="{FF2B5EF4-FFF2-40B4-BE49-F238E27FC236}">
                <a16:creationId xmlns:a16="http://schemas.microsoft.com/office/drawing/2014/main" id="{BA311C48-0C4A-403D-A0F6-067042CF816D}"/>
              </a:ext>
            </a:extLst>
          </p:cNvPr>
          <p:cNvSpPr txBox="1"/>
          <p:nvPr/>
        </p:nvSpPr>
        <p:spPr>
          <a:xfrm>
            <a:off x="4065788"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38" name="Oval 137">
            <a:extLst>
              <a:ext uri="{FF2B5EF4-FFF2-40B4-BE49-F238E27FC236}">
                <a16:creationId xmlns:a16="http://schemas.microsoft.com/office/drawing/2014/main" id="{4147493E-AD22-4CAC-B412-1F7896A8A42C}"/>
              </a:ext>
            </a:extLst>
          </p:cNvPr>
          <p:cNvSpPr/>
          <p:nvPr/>
        </p:nvSpPr>
        <p:spPr>
          <a:xfrm>
            <a:off x="5361865" y="4299716"/>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39" name="TextBox 138">
            <a:extLst>
              <a:ext uri="{FF2B5EF4-FFF2-40B4-BE49-F238E27FC236}">
                <a16:creationId xmlns:a16="http://schemas.microsoft.com/office/drawing/2014/main" id="{185D120A-3016-47CA-BC99-370515B3270A}"/>
              </a:ext>
            </a:extLst>
          </p:cNvPr>
          <p:cNvSpPr txBox="1"/>
          <p:nvPr/>
        </p:nvSpPr>
        <p:spPr>
          <a:xfrm>
            <a:off x="6383571"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40" name="TextBox 139">
            <a:extLst>
              <a:ext uri="{FF2B5EF4-FFF2-40B4-BE49-F238E27FC236}">
                <a16:creationId xmlns:a16="http://schemas.microsoft.com/office/drawing/2014/main" id="{D9AD5F47-BBDE-490E-9001-FC10F9711553}"/>
              </a:ext>
            </a:extLst>
          </p:cNvPr>
          <p:cNvSpPr txBox="1"/>
          <p:nvPr/>
        </p:nvSpPr>
        <p:spPr>
          <a:xfrm>
            <a:off x="5442085" y="3877696"/>
            <a:ext cx="480589" cy="271082"/>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41" name="Rectangle 140">
            <a:extLst>
              <a:ext uri="{FF2B5EF4-FFF2-40B4-BE49-F238E27FC236}">
                <a16:creationId xmlns:a16="http://schemas.microsoft.com/office/drawing/2014/main" id="{DCFAD676-4C07-4C85-B746-E457059389F3}"/>
              </a:ext>
            </a:extLst>
          </p:cNvPr>
          <p:cNvSpPr/>
          <p:nvPr/>
        </p:nvSpPr>
        <p:spPr>
          <a:xfrm>
            <a:off x="2244764" y="3576670"/>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42" name="Rectangle 141">
            <a:extLst>
              <a:ext uri="{FF2B5EF4-FFF2-40B4-BE49-F238E27FC236}">
                <a16:creationId xmlns:a16="http://schemas.microsoft.com/office/drawing/2014/main" id="{792EED8F-E951-41EA-9087-88CF26F41E7F}"/>
              </a:ext>
            </a:extLst>
          </p:cNvPr>
          <p:cNvSpPr/>
          <p:nvPr/>
        </p:nvSpPr>
        <p:spPr>
          <a:xfrm>
            <a:off x="4296457" y="3576670"/>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43" name="Rectangle 142">
            <a:extLst>
              <a:ext uri="{FF2B5EF4-FFF2-40B4-BE49-F238E27FC236}">
                <a16:creationId xmlns:a16="http://schemas.microsoft.com/office/drawing/2014/main" id="{F03ABB77-1017-4CA2-BD85-556BD71431C7}"/>
              </a:ext>
            </a:extLst>
          </p:cNvPr>
          <p:cNvSpPr/>
          <p:nvPr/>
        </p:nvSpPr>
        <p:spPr>
          <a:xfrm>
            <a:off x="5672754" y="3576670"/>
            <a:ext cx="601912" cy="916699"/>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45" name="Cube 144">
            <a:extLst>
              <a:ext uri="{FF2B5EF4-FFF2-40B4-BE49-F238E27FC236}">
                <a16:creationId xmlns:a16="http://schemas.microsoft.com/office/drawing/2014/main" id="{6557043A-895F-4D11-8B3B-62945E592E37}"/>
              </a:ext>
            </a:extLst>
          </p:cNvPr>
          <p:cNvSpPr/>
          <p:nvPr/>
        </p:nvSpPr>
        <p:spPr>
          <a:xfrm>
            <a:off x="1675621" y="2870962"/>
            <a:ext cx="5146858" cy="807895"/>
          </a:xfrm>
          <a:prstGeom prst="cube">
            <a:avLst>
              <a:gd name="adj" fmla="val 4764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47" name="Oval 146">
            <a:extLst>
              <a:ext uri="{FF2B5EF4-FFF2-40B4-BE49-F238E27FC236}">
                <a16:creationId xmlns:a16="http://schemas.microsoft.com/office/drawing/2014/main" id="{5ED75963-357A-4446-878E-377334895688}"/>
              </a:ext>
            </a:extLst>
          </p:cNvPr>
          <p:cNvSpPr/>
          <p:nvPr/>
        </p:nvSpPr>
        <p:spPr>
          <a:xfrm>
            <a:off x="1933876" y="2858380"/>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48" name="Oval 147">
            <a:extLst>
              <a:ext uri="{FF2B5EF4-FFF2-40B4-BE49-F238E27FC236}">
                <a16:creationId xmlns:a16="http://schemas.microsoft.com/office/drawing/2014/main" id="{FCC79BB2-1727-4158-9CAF-33770F584218}"/>
              </a:ext>
            </a:extLst>
          </p:cNvPr>
          <p:cNvSpPr/>
          <p:nvPr/>
        </p:nvSpPr>
        <p:spPr>
          <a:xfrm>
            <a:off x="2244764" y="2957864"/>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49" name="Rectangle 148">
            <a:extLst>
              <a:ext uri="{FF2B5EF4-FFF2-40B4-BE49-F238E27FC236}">
                <a16:creationId xmlns:a16="http://schemas.microsoft.com/office/drawing/2014/main" id="{4FE5F4E0-0A27-46E5-A025-6D0B5F67B910}"/>
              </a:ext>
            </a:extLst>
          </p:cNvPr>
          <p:cNvSpPr/>
          <p:nvPr/>
        </p:nvSpPr>
        <p:spPr>
          <a:xfrm>
            <a:off x="2244764" y="2710288"/>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150" name="Group 149">
            <a:extLst>
              <a:ext uri="{FF2B5EF4-FFF2-40B4-BE49-F238E27FC236}">
                <a16:creationId xmlns:a16="http://schemas.microsoft.com/office/drawing/2014/main" id="{C344286D-7145-4C02-9BBA-F5D49B209520}"/>
              </a:ext>
            </a:extLst>
          </p:cNvPr>
          <p:cNvGrpSpPr/>
          <p:nvPr/>
        </p:nvGrpSpPr>
        <p:grpSpPr>
          <a:xfrm>
            <a:off x="2244764" y="2615779"/>
            <a:ext cx="601912" cy="192611"/>
            <a:chOff x="1174172" y="623454"/>
            <a:chExt cx="1039092" cy="332508"/>
          </a:xfrm>
        </p:grpSpPr>
        <p:sp>
          <p:nvSpPr>
            <p:cNvPr id="151" name="Oval 150">
              <a:extLst>
                <a:ext uri="{FF2B5EF4-FFF2-40B4-BE49-F238E27FC236}">
                  <a16:creationId xmlns:a16="http://schemas.microsoft.com/office/drawing/2014/main" id="{D9184C75-47F4-4428-8178-C4AAC3FF4E33}"/>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152" name="Oval 151">
              <a:extLst>
                <a:ext uri="{FF2B5EF4-FFF2-40B4-BE49-F238E27FC236}">
                  <a16:creationId xmlns:a16="http://schemas.microsoft.com/office/drawing/2014/main" id="{E6E855AF-BF2B-445C-B80A-3330FB4E8978}"/>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153" name="TextBox 152">
            <a:extLst>
              <a:ext uri="{FF2B5EF4-FFF2-40B4-BE49-F238E27FC236}">
                <a16:creationId xmlns:a16="http://schemas.microsoft.com/office/drawing/2014/main" id="{58DA691E-5694-4577-BFA8-E447645B925F}"/>
              </a:ext>
            </a:extLst>
          </p:cNvPr>
          <p:cNvSpPr txBox="1"/>
          <p:nvPr/>
        </p:nvSpPr>
        <p:spPr>
          <a:xfrm>
            <a:off x="2157692" y="6323478"/>
            <a:ext cx="723275"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BL N</a:t>
            </a:r>
          </a:p>
        </p:txBody>
      </p:sp>
      <p:sp>
        <p:nvSpPr>
          <p:cNvPr id="155" name="Oval 154">
            <a:extLst>
              <a:ext uri="{FF2B5EF4-FFF2-40B4-BE49-F238E27FC236}">
                <a16:creationId xmlns:a16="http://schemas.microsoft.com/office/drawing/2014/main" id="{ED648975-F592-43EC-B6DE-E483A4EEBC47}"/>
              </a:ext>
            </a:extLst>
          </p:cNvPr>
          <p:cNvSpPr/>
          <p:nvPr/>
        </p:nvSpPr>
        <p:spPr>
          <a:xfrm>
            <a:off x="3985568" y="2858380"/>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56" name="Oval 155">
            <a:extLst>
              <a:ext uri="{FF2B5EF4-FFF2-40B4-BE49-F238E27FC236}">
                <a16:creationId xmlns:a16="http://schemas.microsoft.com/office/drawing/2014/main" id="{1DDADA36-ECF5-42A6-8B5A-2A7725AC75B0}"/>
              </a:ext>
            </a:extLst>
          </p:cNvPr>
          <p:cNvSpPr/>
          <p:nvPr/>
        </p:nvSpPr>
        <p:spPr>
          <a:xfrm>
            <a:off x="4296457" y="2957864"/>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57" name="Rectangle 156">
            <a:extLst>
              <a:ext uri="{FF2B5EF4-FFF2-40B4-BE49-F238E27FC236}">
                <a16:creationId xmlns:a16="http://schemas.microsoft.com/office/drawing/2014/main" id="{632B26A1-3468-4DA3-88EF-E32B592F21AE}"/>
              </a:ext>
            </a:extLst>
          </p:cNvPr>
          <p:cNvSpPr/>
          <p:nvPr/>
        </p:nvSpPr>
        <p:spPr>
          <a:xfrm>
            <a:off x="4296457" y="2710288"/>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158" name="Group 157">
            <a:extLst>
              <a:ext uri="{FF2B5EF4-FFF2-40B4-BE49-F238E27FC236}">
                <a16:creationId xmlns:a16="http://schemas.microsoft.com/office/drawing/2014/main" id="{4364A577-96F6-43A8-A0CE-A63E6A940185}"/>
              </a:ext>
            </a:extLst>
          </p:cNvPr>
          <p:cNvGrpSpPr/>
          <p:nvPr/>
        </p:nvGrpSpPr>
        <p:grpSpPr>
          <a:xfrm>
            <a:off x="4296457" y="2615779"/>
            <a:ext cx="601912" cy="192611"/>
            <a:chOff x="1174172" y="623454"/>
            <a:chExt cx="1039092" cy="332508"/>
          </a:xfrm>
        </p:grpSpPr>
        <p:sp>
          <p:nvSpPr>
            <p:cNvPr id="159" name="Oval 158">
              <a:extLst>
                <a:ext uri="{FF2B5EF4-FFF2-40B4-BE49-F238E27FC236}">
                  <a16:creationId xmlns:a16="http://schemas.microsoft.com/office/drawing/2014/main" id="{39E6878B-1026-4547-AE70-DBE705802626}"/>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160" name="Oval 159">
              <a:extLst>
                <a:ext uri="{FF2B5EF4-FFF2-40B4-BE49-F238E27FC236}">
                  <a16:creationId xmlns:a16="http://schemas.microsoft.com/office/drawing/2014/main" id="{C48EBB1C-C424-4553-BE68-1FF8BF77F6D9}"/>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161" name="TextBox 160">
            <a:extLst>
              <a:ext uri="{FF2B5EF4-FFF2-40B4-BE49-F238E27FC236}">
                <a16:creationId xmlns:a16="http://schemas.microsoft.com/office/drawing/2014/main" id="{B1E9EB5C-D258-4813-AFC9-AE51D24A5536}"/>
              </a:ext>
            </a:extLst>
          </p:cNvPr>
          <p:cNvSpPr txBox="1"/>
          <p:nvPr/>
        </p:nvSpPr>
        <p:spPr>
          <a:xfrm>
            <a:off x="4220606" y="6323478"/>
            <a:ext cx="700834"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BL 1</a:t>
            </a:r>
          </a:p>
        </p:txBody>
      </p:sp>
      <p:sp>
        <p:nvSpPr>
          <p:cNvPr id="162" name="Oval 161">
            <a:extLst>
              <a:ext uri="{FF2B5EF4-FFF2-40B4-BE49-F238E27FC236}">
                <a16:creationId xmlns:a16="http://schemas.microsoft.com/office/drawing/2014/main" id="{50B5232A-3314-4738-85A3-7F0F4F82C7D8}"/>
              </a:ext>
            </a:extLst>
          </p:cNvPr>
          <p:cNvSpPr/>
          <p:nvPr/>
        </p:nvSpPr>
        <p:spPr>
          <a:xfrm>
            <a:off x="5361865" y="2858380"/>
            <a:ext cx="1223690" cy="391579"/>
          </a:xfrm>
          <a:prstGeom prst="ellipse">
            <a:avLst/>
          </a:prstGeom>
          <a:noFill/>
          <a:ln>
            <a:solidFill>
              <a:schemeClr val="accent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63" name="Oval 162">
            <a:extLst>
              <a:ext uri="{FF2B5EF4-FFF2-40B4-BE49-F238E27FC236}">
                <a16:creationId xmlns:a16="http://schemas.microsoft.com/office/drawing/2014/main" id="{CF098B56-BF6E-42DB-BE6C-65BD31634367}"/>
              </a:ext>
            </a:extLst>
          </p:cNvPr>
          <p:cNvSpPr/>
          <p:nvPr/>
        </p:nvSpPr>
        <p:spPr>
          <a:xfrm>
            <a:off x="5672754" y="2957864"/>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64" name="Rectangle 163">
            <a:extLst>
              <a:ext uri="{FF2B5EF4-FFF2-40B4-BE49-F238E27FC236}">
                <a16:creationId xmlns:a16="http://schemas.microsoft.com/office/drawing/2014/main" id="{237E7754-C398-49E6-84B7-B0DA5A4C44D5}"/>
              </a:ext>
            </a:extLst>
          </p:cNvPr>
          <p:cNvSpPr/>
          <p:nvPr/>
        </p:nvSpPr>
        <p:spPr>
          <a:xfrm>
            <a:off x="5672754" y="2710288"/>
            <a:ext cx="601912" cy="344218"/>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nvGrpSpPr>
          <p:cNvPr id="165" name="Group 164">
            <a:extLst>
              <a:ext uri="{FF2B5EF4-FFF2-40B4-BE49-F238E27FC236}">
                <a16:creationId xmlns:a16="http://schemas.microsoft.com/office/drawing/2014/main" id="{49BBD1BF-7D4B-42AA-855F-C447EFA3954D}"/>
              </a:ext>
            </a:extLst>
          </p:cNvPr>
          <p:cNvGrpSpPr/>
          <p:nvPr/>
        </p:nvGrpSpPr>
        <p:grpSpPr>
          <a:xfrm>
            <a:off x="5672754" y="2615779"/>
            <a:ext cx="601912" cy="192611"/>
            <a:chOff x="1174172" y="623454"/>
            <a:chExt cx="1039092" cy="332508"/>
          </a:xfrm>
        </p:grpSpPr>
        <p:sp>
          <p:nvSpPr>
            <p:cNvPr id="166" name="Oval 165">
              <a:extLst>
                <a:ext uri="{FF2B5EF4-FFF2-40B4-BE49-F238E27FC236}">
                  <a16:creationId xmlns:a16="http://schemas.microsoft.com/office/drawing/2014/main" id="{E91B4C38-7B73-462E-A19B-7921BE21B01F}"/>
                </a:ext>
              </a:extLst>
            </p:cNvPr>
            <p:cNvSpPr/>
            <p:nvPr/>
          </p:nvSpPr>
          <p:spPr>
            <a:xfrm>
              <a:off x="1174172" y="623454"/>
              <a:ext cx="1039092" cy="332508"/>
            </a:xfrm>
            <a:prstGeom prst="ellipse">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sp>
          <p:nvSpPr>
            <p:cNvPr id="167" name="Oval 166">
              <a:extLst>
                <a:ext uri="{FF2B5EF4-FFF2-40B4-BE49-F238E27FC236}">
                  <a16:creationId xmlns:a16="http://schemas.microsoft.com/office/drawing/2014/main" id="{393A7631-EEB9-4B01-97D8-71F2B5FEE052}"/>
                </a:ext>
              </a:extLst>
            </p:cNvPr>
            <p:cNvSpPr/>
            <p:nvPr/>
          </p:nvSpPr>
          <p:spPr>
            <a:xfrm>
              <a:off x="1433945" y="706581"/>
              <a:ext cx="519546" cy="1662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prstClr val="white"/>
                </a:solidFill>
                <a:effectLst/>
                <a:uLnTx/>
                <a:uFillTx/>
                <a:latin typeface="Cambria"/>
                <a:ea typeface="+mn-ea"/>
                <a:cs typeface="+mn-cs"/>
              </a:endParaRPr>
            </a:p>
          </p:txBody>
        </p:sp>
      </p:grpSp>
      <p:sp>
        <p:nvSpPr>
          <p:cNvPr id="168" name="TextBox 167">
            <a:extLst>
              <a:ext uri="{FF2B5EF4-FFF2-40B4-BE49-F238E27FC236}">
                <a16:creationId xmlns:a16="http://schemas.microsoft.com/office/drawing/2014/main" id="{55F9916F-0924-4EB0-B732-E4A79DB67665}"/>
              </a:ext>
            </a:extLst>
          </p:cNvPr>
          <p:cNvSpPr txBox="1"/>
          <p:nvPr/>
        </p:nvSpPr>
        <p:spPr>
          <a:xfrm>
            <a:off x="5596903" y="6323478"/>
            <a:ext cx="700834"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BL 0</a:t>
            </a:r>
          </a:p>
        </p:txBody>
      </p:sp>
      <p:sp>
        <p:nvSpPr>
          <p:cNvPr id="174" name="Oval 173">
            <a:extLst>
              <a:ext uri="{FF2B5EF4-FFF2-40B4-BE49-F238E27FC236}">
                <a16:creationId xmlns:a16="http://schemas.microsoft.com/office/drawing/2014/main" id="{B48BFAEE-875A-4C90-B049-482135D207CE}"/>
              </a:ext>
            </a:extLst>
          </p:cNvPr>
          <p:cNvSpPr/>
          <p:nvPr/>
        </p:nvSpPr>
        <p:spPr>
          <a:xfrm>
            <a:off x="2244764" y="4397063"/>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75" name="Oval 174">
            <a:extLst>
              <a:ext uri="{FF2B5EF4-FFF2-40B4-BE49-F238E27FC236}">
                <a16:creationId xmlns:a16="http://schemas.microsoft.com/office/drawing/2014/main" id="{591AAB70-B9EB-4B27-8953-EE7DD9F4B525}"/>
              </a:ext>
            </a:extLst>
          </p:cNvPr>
          <p:cNvSpPr/>
          <p:nvPr/>
        </p:nvSpPr>
        <p:spPr>
          <a:xfrm>
            <a:off x="4296457" y="4397063"/>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76" name="Oval 175">
            <a:extLst>
              <a:ext uri="{FF2B5EF4-FFF2-40B4-BE49-F238E27FC236}">
                <a16:creationId xmlns:a16="http://schemas.microsoft.com/office/drawing/2014/main" id="{1F83F094-F115-4F98-899D-92289CF8463E}"/>
              </a:ext>
            </a:extLst>
          </p:cNvPr>
          <p:cNvSpPr/>
          <p:nvPr/>
        </p:nvSpPr>
        <p:spPr>
          <a:xfrm>
            <a:off x="5672754" y="4397063"/>
            <a:ext cx="601912" cy="192611"/>
          </a:xfrm>
          <a:prstGeom prst="ellipse">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mbria"/>
              <a:ea typeface="+mn-ea"/>
              <a:cs typeface="+mn-cs"/>
            </a:endParaRPr>
          </a:p>
        </p:txBody>
      </p:sp>
      <p:sp>
        <p:nvSpPr>
          <p:cNvPr id="102" name="TextBox 101">
            <a:extLst>
              <a:ext uri="{FF2B5EF4-FFF2-40B4-BE49-F238E27FC236}">
                <a16:creationId xmlns:a16="http://schemas.microsoft.com/office/drawing/2014/main" id="{549C6A27-6E64-4573-A7B3-4D3530360847}"/>
              </a:ext>
            </a:extLst>
          </p:cNvPr>
          <p:cNvSpPr txBox="1"/>
          <p:nvPr/>
        </p:nvSpPr>
        <p:spPr>
          <a:xfrm>
            <a:off x="3346399" y="2681410"/>
            <a:ext cx="343171" cy="4085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03" name="TextBox 102">
            <a:extLst>
              <a:ext uri="{FF2B5EF4-FFF2-40B4-BE49-F238E27FC236}">
                <a16:creationId xmlns:a16="http://schemas.microsoft.com/office/drawing/2014/main" id="{10FF5EB0-2E98-42B3-BAAF-195D90A376D7}"/>
              </a:ext>
            </a:extLst>
          </p:cNvPr>
          <p:cNvSpPr txBox="1"/>
          <p:nvPr/>
        </p:nvSpPr>
        <p:spPr>
          <a:xfrm>
            <a:off x="3346399" y="4156703"/>
            <a:ext cx="343171" cy="4085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04" name="TextBox 103">
            <a:extLst>
              <a:ext uri="{FF2B5EF4-FFF2-40B4-BE49-F238E27FC236}">
                <a16:creationId xmlns:a16="http://schemas.microsoft.com/office/drawing/2014/main" id="{D74A4E40-C200-4DD0-B3ED-D558DCEA989D}"/>
              </a:ext>
            </a:extLst>
          </p:cNvPr>
          <p:cNvSpPr txBox="1"/>
          <p:nvPr/>
        </p:nvSpPr>
        <p:spPr>
          <a:xfrm>
            <a:off x="3346399" y="5006770"/>
            <a:ext cx="343171" cy="4085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sp>
        <p:nvSpPr>
          <p:cNvPr id="105" name="TextBox 104">
            <a:extLst>
              <a:ext uri="{FF2B5EF4-FFF2-40B4-BE49-F238E27FC236}">
                <a16:creationId xmlns:a16="http://schemas.microsoft.com/office/drawing/2014/main" id="{8D3E48A6-F319-465A-9994-F2995D558B7F}"/>
              </a:ext>
            </a:extLst>
          </p:cNvPr>
          <p:cNvSpPr txBox="1"/>
          <p:nvPr/>
        </p:nvSpPr>
        <p:spPr>
          <a:xfrm>
            <a:off x="3320009" y="6229756"/>
            <a:ext cx="34317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t>
            </a:r>
          </a:p>
        </p:txBody>
      </p:sp>
      <p:grpSp>
        <p:nvGrpSpPr>
          <p:cNvPr id="10" name="Group 9">
            <a:extLst>
              <a:ext uri="{FF2B5EF4-FFF2-40B4-BE49-F238E27FC236}">
                <a16:creationId xmlns:a16="http://schemas.microsoft.com/office/drawing/2014/main" id="{E4580BFC-7D4C-4151-AD31-12307BCB4BE2}"/>
              </a:ext>
            </a:extLst>
          </p:cNvPr>
          <p:cNvGrpSpPr/>
          <p:nvPr/>
        </p:nvGrpSpPr>
        <p:grpSpPr>
          <a:xfrm>
            <a:off x="402813" y="1083861"/>
            <a:ext cx="2823891" cy="2770717"/>
            <a:chOff x="402813" y="1083861"/>
            <a:chExt cx="2823891" cy="2770717"/>
          </a:xfrm>
        </p:grpSpPr>
        <p:sp>
          <p:nvSpPr>
            <p:cNvPr id="5" name="Rectangle 4">
              <a:extLst>
                <a:ext uri="{FF2B5EF4-FFF2-40B4-BE49-F238E27FC236}">
                  <a16:creationId xmlns:a16="http://schemas.microsoft.com/office/drawing/2014/main" id="{9088BF69-E9A4-4DEF-9E28-134A3075A980}"/>
                </a:ext>
              </a:extLst>
            </p:cNvPr>
            <p:cNvSpPr/>
            <p:nvPr/>
          </p:nvSpPr>
          <p:spPr>
            <a:xfrm>
              <a:off x="1855104" y="2594824"/>
              <a:ext cx="1371600" cy="1259754"/>
            </a:xfrm>
            <a:prstGeom prst="rect">
              <a:avLst/>
            </a:prstGeom>
            <a:noFill/>
            <a:ln w="57150">
              <a:solidFill>
                <a:schemeClr val="tx2"/>
              </a:solidFill>
              <a:prstDash val="sysDash"/>
            </a:ln>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mbria"/>
                <a:ea typeface="+mn-ea"/>
                <a:cs typeface="+mn-cs"/>
              </a:endParaRPr>
            </a:p>
          </p:txBody>
        </p:sp>
        <p:sp>
          <p:nvSpPr>
            <p:cNvPr id="6" name="Speech Bubble: Oval 5">
              <a:extLst>
                <a:ext uri="{FF2B5EF4-FFF2-40B4-BE49-F238E27FC236}">
                  <a16:creationId xmlns:a16="http://schemas.microsoft.com/office/drawing/2014/main" id="{7DA5D275-02C3-477B-98E0-ACA871666750}"/>
                </a:ext>
              </a:extLst>
            </p:cNvPr>
            <p:cNvSpPr/>
            <p:nvPr/>
          </p:nvSpPr>
          <p:spPr>
            <a:xfrm>
              <a:off x="402813" y="1083861"/>
              <a:ext cx="1748355" cy="1132636"/>
            </a:xfrm>
            <a:prstGeom prst="wedgeEllipseCallout">
              <a:avLst>
                <a:gd name="adj1" fmla="val 43369"/>
                <a:gd name="adj2" fmla="val 86421"/>
              </a:avLst>
            </a:prstGeom>
            <a:ln w="38100">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mn-ea"/>
                  <a:cs typeface="+mn-cs"/>
                </a:rPr>
                <a:t>Flash Cell</a:t>
              </a:r>
            </a:p>
          </p:txBody>
        </p:sp>
      </p:grpSp>
      <p:sp>
        <p:nvSpPr>
          <p:cNvPr id="7" name="Arrow: Down 6">
            <a:extLst>
              <a:ext uri="{FF2B5EF4-FFF2-40B4-BE49-F238E27FC236}">
                <a16:creationId xmlns:a16="http://schemas.microsoft.com/office/drawing/2014/main" id="{AA1BE803-607A-490B-86D2-52D9E4053E64}"/>
              </a:ext>
            </a:extLst>
          </p:cNvPr>
          <p:cNvSpPr/>
          <p:nvPr/>
        </p:nvSpPr>
        <p:spPr>
          <a:xfrm>
            <a:off x="3903679" y="2561946"/>
            <a:ext cx="1377704" cy="3728655"/>
          </a:xfrm>
          <a:custGeom>
            <a:avLst/>
            <a:gdLst>
              <a:gd name="connsiteX0" fmla="*/ 0 w 1377704"/>
              <a:gd name="connsiteY0" fmla="*/ 3039803 h 3728655"/>
              <a:gd name="connsiteX1" fmla="*/ 344426 w 1377704"/>
              <a:gd name="connsiteY1" fmla="*/ 3039803 h 3728655"/>
              <a:gd name="connsiteX2" fmla="*/ 344426 w 1377704"/>
              <a:gd name="connsiteY2" fmla="*/ 0 h 3728655"/>
              <a:gd name="connsiteX3" fmla="*/ 1033278 w 1377704"/>
              <a:gd name="connsiteY3" fmla="*/ 0 h 3728655"/>
              <a:gd name="connsiteX4" fmla="*/ 1033278 w 1377704"/>
              <a:gd name="connsiteY4" fmla="*/ 3039803 h 3728655"/>
              <a:gd name="connsiteX5" fmla="*/ 1377704 w 1377704"/>
              <a:gd name="connsiteY5" fmla="*/ 3039803 h 3728655"/>
              <a:gd name="connsiteX6" fmla="*/ 688852 w 1377704"/>
              <a:gd name="connsiteY6" fmla="*/ 3728655 h 3728655"/>
              <a:gd name="connsiteX7" fmla="*/ 0 w 1377704"/>
              <a:gd name="connsiteY7" fmla="*/ 3039803 h 3728655"/>
              <a:gd name="connsiteX0" fmla="*/ 0 w 1377704"/>
              <a:gd name="connsiteY0" fmla="*/ 3039803 h 3728655"/>
              <a:gd name="connsiteX1" fmla="*/ 504446 w 1377704"/>
              <a:gd name="connsiteY1" fmla="*/ 3032183 h 3728655"/>
              <a:gd name="connsiteX2" fmla="*/ 344426 w 1377704"/>
              <a:gd name="connsiteY2" fmla="*/ 0 h 3728655"/>
              <a:gd name="connsiteX3" fmla="*/ 1033278 w 1377704"/>
              <a:gd name="connsiteY3" fmla="*/ 0 h 3728655"/>
              <a:gd name="connsiteX4" fmla="*/ 1033278 w 1377704"/>
              <a:gd name="connsiteY4" fmla="*/ 3039803 h 3728655"/>
              <a:gd name="connsiteX5" fmla="*/ 1377704 w 1377704"/>
              <a:gd name="connsiteY5" fmla="*/ 3039803 h 3728655"/>
              <a:gd name="connsiteX6" fmla="*/ 688852 w 1377704"/>
              <a:gd name="connsiteY6" fmla="*/ 3728655 h 3728655"/>
              <a:gd name="connsiteX7" fmla="*/ 0 w 1377704"/>
              <a:gd name="connsiteY7" fmla="*/ 3039803 h 3728655"/>
              <a:gd name="connsiteX0" fmla="*/ 0 w 1377704"/>
              <a:gd name="connsiteY0" fmla="*/ 3039803 h 3728655"/>
              <a:gd name="connsiteX1" fmla="*/ 504446 w 1377704"/>
              <a:gd name="connsiteY1" fmla="*/ 3032183 h 3728655"/>
              <a:gd name="connsiteX2" fmla="*/ 344426 w 1377704"/>
              <a:gd name="connsiteY2" fmla="*/ 0 h 3728655"/>
              <a:gd name="connsiteX3" fmla="*/ 1033278 w 1377704"/>
              <a:gd name="connsiteY3" fmla="*/ 0 h 3728655"/>
              <a:gd name="connsiteX4" fmla="*/ 789438 w 1377704"/>
              <a:gd name="connsiteY4" fmla="*/ 3047423 h 3728655"/>
              <a:gd name="connsiteX5" fmla="*/ 1377704 w 1377704"/>
              <a:gd name="connsiteY5" fmla="*/ 3039803 h 3728655"/>
              <a:gd name="connsiteX6" fmla="*/ 688852 w 1377704"/>
              <a:gd name="connsiteY6" fmla="*/ 3728655 h 3728655"/>
              <a:gd name="connsiteX7" fmla="*/ 0 w 1377704"/>
              <a:gd name="connsiteY7" fmla="*/ 3039803 h 3728655"/>
              <a:gd name="connsiteX0" fmla="*/ 0 w 1377704"/>
              <a:gd name="connsiteY0" fmla="*/ 3039803 h 3728655"/>
              <a:gd name="connsiteX1" fmla="*/ 504446 w 1377704"/>
              <a:gd name="connsiteY1" fmla="*/ 3032183 h 3728655"/>
              <a:gd name="connsiteX2" fmla="*/ 344426 w 1377704"/>
              <a:gd name="connsiteY2" fmla="*/ 0 h 3728655"/>
              <a:gd name="connsiteX3" fmla="*/ 1033278 w 1377704"/>
              <a:gd name="connsiteY3" fmla="*/ 0 h 3728655"/>
              <a:gd name="connsiteX4" fmla="*/ 842778 w 1377704"/>
              <a:gd name="connsiteY4" fmla="*/ 3047423 h 3728655"/>
              <a:gd name="connsiteX5" fmla="*/ 1377704 w 1377704"/>
              <a:gd name="connsiteY5" fmla="*/ 3039803 h 3728655"/>
              <a:gd name="connsiteX6" fmla="*/ 688852 w 1377704"/>
              <a:gd name="connsiteY6" fmla="*/ 3728655 h 3728655"/>
              <a:gd name="connsiteX7" fmla="*/ 0 w 1377704"/>
              <a:gd name="connsiteY7" fmla="*/ 3039803 h 372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77704" h="3728655">
                <a:moveTo>
                  <a:pt x="0" y="3039803"/>
                </a:moveTo>
                <a:lnTo>
                  <a:pt x="504446" y="3032183"/>
                </a:lnTo>
                <a:lnTo>
                  <a:pt x="344426" y="0"/>
                </a:lnTo>
                <a:lnTo>
                  <a:pt x="1033278" y="0"/>
                </a:lnTo>
                <a:lnTo>
                  <a:pt x="842778" y="3047423"/>
                </a:lnTo>
                <a:lnTo>
                  <a:pt x="1377704" y="3039803"/>
                </a:lnTo>
                <a:lnTo>
                  <a:pt x="688852" y="3728655"/>
                </a:lnTo>
                <a:lnTo>
                  <a:pt x="0" y="3039803"/>
                </a:lnTo>
                <a:close/>
              </a:path>
            </a:pathLst>
          </a:cu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a:ea typeface="+mn-ea"/>
              <a:cs typeface="+mn-cs"/>
            </a:endParaRPr>
          </a:p>
        </p:txBody>
      </p:sp>
      <p:sp>
        <p:nvSpPr>
          <p:cNvPr id="9" name="Rectangle: Rounded Corners 8">
            <a:extLst>
              <a:ext uri="{FF2B5EF4-FFF2-40B4-BE49-F238E27FC236}">
                <a16:creationId xmlns:a16="http://schemas.microsoft.com/office/drawing/2014/main" id="{D6FB9DD1-48C2-46A9-9808-3D22034C5FEA}"/>
              </a:ext>
            </a:extLst>
          </p:cNvPr>
          <p:cNvSpPr/>
          <p:nvPr/>
        </p:nvSpPr>
        <p:spPr>
          <a:xfrm>
            <a:off x="182575" y="3862783"/>
            <a:ext cx="8727603" cy="1018675"/>
          </a:xfrm>
          <a:prstGeom prst="round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mbria"/>
                <a:ea typeface="+mn-ea"/>
                <a:cs typeface="+mn-cs"/>
              </a:rPr>
              <a:t>Flash cells on different layers may</a:t>
            </a:r>
            <a:br>
              <a:rPr kumimoji="0" lang="en-US" sz="2800" b="1" i="0" u="none" strike="noStrike" kern="1200" cap="none" spc="0" normalizeH="0" baseline="0" noProof="0" dirty="0">
                <a:ln>
                  <a:noFill/>
                </a:ln>
                <a:solidFill>
                  <a:srgbClr val="FF0000"/>
                </a:solidFill>
                <a:effectLst/>
                <a:uLnTx/>
                <a:uFillTx/>
                <a:latin typeface="Cambria"/>
                <a:ea typeface="+mn-ea"/>
                <a:cs typeface="+mn-cs"/>
              </a:rPr>
            </a:br>
            <a:r>
              <a:rPr kumimoji="0" lang="en-US" sz="2800" b="1" i="0" u="none" strike="noStrike" kern="1200" cap="none" spc="0" normalizeH="0" baseline="0" noProof="0" dirty="0">
                <a:ln>
                  <a:noFill/>
                </a:ln>
                <a:solidFill>
                  <a:srgbClr val="FF0000"/>
                </a:solidFill>
                <a:effectLst/>
                <a:uLnTx/>
                <a:uFillTx/>
                <a:latin typeface="Cambria"/>
                <a:ea typeface="+mn-ea"/>
                <a:cs typeface="+mn-cs"/>
              </a:rPr>
              <a:t>have different error characteristics</a:t>
            </a:r>
          </a:p>
        </p:txBody>
      </p:sp>
    </p:spTree>
    <p:extLst>
      <p:ext uri="{BB962C8B-B14F-4D97-AF65-F5344CB8AC3E}">
        <p14:creationId xmlns:p14="http://schemas.microsoft.com/office/powerpoint/2010/main" val="27978864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animBg="1"/>
      <p:bldP spid="9" grpId="0" animBg="1"/>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9E04D-F494-4912-A77D-B16ED2F320C0}"/>
              </a:ext>
            </a:extLst>
          </p:cNvPr>
          <p:cNvSpPr>
            <a:spLocks noGrp="1"/>
          </p:cNvSpPr>
          <p:nvPr>
            <p:ph type="title"/>
          </p:nvPr>
        </p:nvSpPr>
        <p:spPr/>
        <p:txBody>
          <a:bodyPr/>
          <a:lstStyle/>
          <a:p>
            <a:r>
              <a:rPr lang="en-US" dirty="0"/>
              <a:t>Characterization Methodology</a:t>
            </a:r>
          </a:p>
        </p:txBody>
      </p:sp>
      <p:sp>
        <p:nvSpPr>
          <p:cNvPr id="3" name="Content Placeholder 2">
            <a:extLst>
              <a:ext uri="{FF2B5EF4-FFF2-40B4-BE49-F238E27FC236}">
                <a16:creationId xmlns:a16="http://schemas.microsoft.com/office/drawing/2014/main" id="{5EE531F4-C075-4AA3-B104-26AE2F4DD8B2}"/>
              </a:ext>
            </a:extLst>
          </p:cNvPr>
          <p:cNvSpPr>
            <a:spLocks noGrp="1"/>
          </p:cNvSpPr>
          <p:nvPr>
            <p:ph sz="quarter" idx="11"/>
          </p:nvPr>
        </p:nvSpPr>
        <p:spPr/>
        <p:txBody>
          <a:bodyPr>
            <a:normAutofit/>
          </a:bodyPr>
          <a:lstStyle/>
          <a:p>
            <a:r>
              <a:rPr lang="en-US" sz="2800" dirty="0">
                <a:solidFill>
                  <a:schemeClr val="accent5"/>
                </a:solidFill>
              </a:rPr>
              <a:t>Modified firmware version in the flash controller</a:t>
            </a:r>
          </a:p>
          <a:p>
            <a:pPr lvl="1"/>
            <a:r>
              <a:rPr lang="en-US" sz="2800" dirty="0"/>
              <a:t>Controls the read reference voltage of the flash chip</a:t>
            </a:r>
          </a:p>
          <a:p>
            <a:pPr lvl="1"/>
            <a:r>
              <a:rPr lang="en-US" sz="2800" dirty="0"/>
              <a:t>Bypasses ECC to get raw data (with raw bit errors)</a:t>
            </a:r>
          </a:p>
          <a:p>
            <a:r>
              <a:rPr lang="en-US" sz="2800" dirty="0">
                <a:solidFill>
                  <a:schemeClr val="accent5"/>
                </a:solidFill>
              </a:rPr>
              <a:t>Analysis and post-processing of the data on the server</a:t>
            </a:r>
          </a:p>
        </p:txBody>
      </p:sp>
      <p:sp>
        <p:nvSpPr>
          <p:cNvPr id="5" name="Slide Number Placeholder 4">
            <a:extLst>
              <a:ext uri="{FF2B5EF4-FFF2-40B4-BE49-F238E27FC236}">
                <a16:creationId xmlns:a16="http://schemas.microsoft.com/office/drawing/2014/main" id="{D23FA292-9505-4239-896C-712934E6B84A}"/>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228</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pic>
        <p:nvPicPr>
          <p:cNvPr id="7" name="Picture 3">
            <a:extLst>
              <a:ext uri="{FF2B5EF4-FFF2-40B4-BE49-F238E27FC236}">
                <a16:creationId xmlns:a16="http://schemas.microsoft.com/office/drawing/2014/main" id="{4FB0FB36-7E2B-481D-83CF-FB0E2B881BF8}"/>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98878" l="0" r="100000"/>
                    </a14:imgEffect>
                  </a14:imgLayer>
                </a14:imgProps>
              </a:ext>
              <a:ext uri="{28A0092B-C50C-407E-A947-70E740481C1C}">
                <a14:useLocalDpi xmlns:a14="http://schemas.microsoft.com/office/drawing/2010/main" val="0"/>
              </a:ext>
            </a:extLst>
          </a:blip>
          <a:srcRect/>
          <a:stretch>
            <a:fillRect/>
          </a:stretch>
        </p:blipFill>
        <p:spPr bwMode="auto">
          <a:xfrm flipH="1">
            <a:off x="5764728" y="4142428"/>
            <a:ext cx="2016838" cy="168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Freeform: Shape 10">
            <a:extLst>
              <a:ext uri="{FF2B5EF4-FFF2-40B4-BE49-F238E27FC236}">
                <a16:creationId xmlns:a16="http://schemas.microsoft.com/office/drawing/2014/main" id="{7EB6AFB8-94DA-4FB5-9A47-A5D25920F0A4}"/>
              </a:ext>
            </a:extLst>
          </p:cNvPr>
          <p:cNvSpPr/>
          <p:nvPr/>
        </p:nvSpPr>
        <p:spPr bwMode="auto">
          <a:xfrm>
            <a:off x="3220358" y="3784088"/>
            <a:ext cx="2964264" cy="677078"/>
          </a:xfrm>
          <a:custGeom>
            <a:avLst/>
            <a:gdLst>
              <a:gd name="connsiteX0" fmla="*/ 0 w 2964264"/>
              <a:gd name="connsiteY0" fmla="*/ 204806 h 677078"/>
              <a:gd name="connsiteX1" fmla="*/ 1477108 w 2964264"/>
              <a:gd name="connsiteY1" fmla="*/ 23935 h 677078"/>
              <a:gd name="connsiteX2" fmla="*/ 2964264 w 2964264"/>
              <a:gd name="connsiteY2" fmla="*/ 677078 h 677078"/>
            </a:gdLst>
            <a:ahLst/>
            <a:cxnLst>
              <a:cxn ang="0">
                <a:pos x="connsiteX0" y="connsiteY0"/>
              </a:cxn>
              <a:cxn ang="0">
                <a:pos x="connsiteX1" y="connsiteY1"/>
              </a:cxn>
              <a:cxn ang="0">
                <a:pos x="connsiteX2" y="connsiteY2"/>
              </a:cxn>
            </a:cxnLst>
            <a:rect l="l" t="t" r="r" b="b"/>
            <a:pathLst>
              <a:path w="2964264" h="677078">
                <a:moveTo>
                  <a:pt x="0" y="204806"/>
                </a:moveTo>
                <a:cubicBezTo>
                  <a:pt x="491532" y="75014"/>
                  <a:pt x="983064" y="-54777"/>
                  <a:pt x="1477108" y="23935"/>
                </a:cubicBezTo>
                <a:cubicBezTo>
                  <a:pt x="1971152" y="102647"/>
                  <a:pt x="2657789" y="390700"/>
                  <a:pt x="2964264" y="677078"/>
                </a:cubicBezTo>
              </a:path>
            </a:pathLst>
          </a:custGeom>
          <a:ln w="57150">
            <a:solidFill>
              <a:schemeClr val="accent5"/>
            </a:solidFill>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0" name="TextBox 9">
            <a:extLst>
              <a:ext uri="{FF2B5EF4-FFF2-40B4-BE49-F238E27FC236}">
                <a16:creationId xmlns:a16="http://schemas.microsoft.com/office/drawing/2014/main" id="{2734BC50-A952-404D-8EEB-CA0EA57CE354}"/>
              </a:ext>
            </a:extLst>
          </p:cNvPr>
          <p:cNvSpPr txBox="1"/>
          <p:nvPr/>
        </p:nvSpPr>
        <p:spPr>
          <a:xfrm flipH="1">
            <a:off x="5553511" y="5214733"/>
            <a:ext cx="93702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SSD</a:t>
            </a:r>
          </a:p>
        </p:txBody>
      </p:sp>
      <p:grpSp>
        <p:nvGrpSpPr>
          <p:cNvPr id="9" name="Group 8">
            <a:extLst>
              <a:ext uri="{FF2B5EF4-FFF2-40B4-BE49-F238E27FC236}">
                <a16:creationId xmlns:a16="http://schemas.microsoft.com/office/drawing/2014/main" id="{CC9F8E2D-6983-4579-B434-C268BA41D354}"/>
              </a:ext>
            </a:extLst>
          </p:cNvPr>
          <p:cNvGrpSpPr/>
          <p:nvPr/>
        </p:nvGrpSpPr>
        <p:grpSpPr>
          <a:xfrm>
            <a:off x="490533" y="3212937"/>
            <a:ext cx="3441881" cy="3042978"/>
            <a:chOff x="490533" y="3212937"/>
            <a:chExt cx="3441881" cy="3042978"/>
          </a:xfrm>
        </p:grpSpPr>
        <p:sp>
          <p:nvSpPr>
            <p:cNvPr id="8" name="TextBox 7">
              <a:extLst>
                <a:ext uri="{FF2B5EF4-FFF2-40B4-BE49-F238E27FC236}">
                  <a16:creationId xmlns:a16="http://schemas.microsoft.com/office/drawing/2014/main" id="{92F56CFC-D4B3-4435-AD78-08291BA2CB7A}"/>
                </a:ext>
              </a:extLst>
            </p:cNvPr>
            <p:cNvSpPr txBox="1"/>
            <p:nvPr/>
          </p:nvSpPr>
          <p:spPr>
            <a:xfrm flipH="1">
              <a:off x="490533" y="4211206"/>
              <a:ext cx="15022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Server</a:t>
              </a:r>
            </a:p>
          </p:txBody>
        </p:sp>
        <p:pic>
          <p:nvPicPr>
            <p:cNvPr id="1028" name="Picture 4" descr="Image result for computer server icon">
              <a:extLst>
                <a:ext uri="{FF2B5EF4-FFF2-40B4-BE49-F238E27FC236}">
                  <a16:creationId xmlns:a16="http://schemas.microsoft.com/office/drawing/2014/main" id="{AE40F1C8-84C5-40A4-86D8-0B04FD003B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5023" y="3212937"/>
              <a:ext cx="2647391" cy="304297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37147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1" grpId="0" animBg="1"/>
      <p:bldP spid="10"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C4AF5-4100-43FB-A557-6350E75A5410}"/>
              </a:ext>
            </a:extLst>
          </p:cNvPr>
          <p:cNvSpPr>
            <a:spLocks noGrp="1"/>
          </p:cNvSpPr>
          <p:nvPr>
            <p:ph type="title"/>
          </p:nvPr>
        </p:nvSpPr>
        <p:spPr/>
        <p:txBody>
          <a:bodyPr/>
          <a:lstStyle/>
          <a:p>
            <a:r>
              <a:rPr lang="en-US" dirty="0"/>
              <a:t>Layer-to-Layer Process Variation</a:t>
            </a:r>
          </a:p>
        </p:txBody>
      </p:sp>
      <p:pic>
        <p:nvPicPr>
          <p:cNvPr id="6" name="Content Placeholder 5">
            <a:extLst>
              <a:ext uri="{FF2B5EF4-FFF2-40B4-BE49-F238E27FC236}">
                <a16:creationId xmlns:a16="http://schemas.microsoft.com/office/drawing/2014/main" id="{51AFBF7E-828B-4EC9-9CBA-BD9674B9E03D}"/>
              </a:ext>
            </a:extLst>
          </p:cNvPr>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1051874" y="1085850"/>
            <a:ext cx="7040253" cy="3911252"/>
          </a:xfrm>
        </p:spPr>
      </p:pic>
      <p:sp>
        <p:nvSpPr>
          <p:cNvPr id="4" name="Slide Number Placeholder 3">
            <a:extLst>
              <a:ext uri="{FF2B5EF4-FFF2-40B4-BE49-F238E27FC236}">
                <a16:creationId xmlns:a16="http://schemas.microsoft.com/office/drawing/2014/main" id="{3C81A68E-9CF3-4949-9909-13278F96789D}"/>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229</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grpSp>
        <p:nvGrpSpPr>
          <p:cNvPr id="26" name="Group 25">
            <a:extLst>
              <a:ext uri="{FF2B5EF4-FFF2-40B4-BE49-F238E27FC236}">
                <a16:creationId xmlns:a16="http://schemas.microsoft.com/office/drawing/2014/main" id="{91D64A15-40AF-46C0-BAE2-7F9DBD919550}"/>
              </a:ext>
            </a:extLst>
          </p:cNvPr>
          <p:cNvGrpSpPr/>
          <p:nvPr/>
        </p:nvGrpSpPr>
        <p:grpSpPr>
          <a:xfrm>
            <a:off x="2385995" y="1446175"/>
            <a:ext cx="3707021" cy="2698263"/>
            <a:chOff x="2534855" y="1435260"/>
            <a:chExt cx="3466621" cy="2523281"/>
          </a:xfrm>
        </p:grpSpPr>
        <p:cxnSp>
          <p:nvCxnSpPr>
            <p:cNvPr id="10" name="Straight Connector 9">
              <a:extLst>
                <a:ext uri="{FF2B5EF4-FFF2-40B4-BE49-F238E27FC236}">
                  <a16:creationId xmlns:a16="http://schemas.microsoft.com/office/drawing/2014/main" id="{CCF782BB-7071-4488-90F5-AD76C4A52BD8}"/>
                </a:ext>
              </a:extLst>
            </p:cNvPr>
            <p:cNvCxnSpPr/>
            <p:nvPr/>
          </p:nvCxnSpPr>
          <p:spPr>
            <a:xfrm>
              <a:off x="4919241" y="1435260"/>
              <a:ext cx="67133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6B7020C-6F34-4AF0-9E9A-EF8EB0869D36}"/>
                </a:ext>
              </a:extLst>
            </p:cNvPr>
            <p:cNvCxnSpPr>
              <a:cxnSpLocks/>
            </p:cNvCxnSpPr>
            <p:nvPr/>
          </p:nvCxnSpPr>
          <p:spPr>
            <a:xfrm>
              <a:off x="2534855" y="3958541"/>
              <a:ext cx="310201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F6087CB-458C-432A-A66B-C0D12177448D}"/>
                </a:ext>
              </a:extLst>
            </p:cNvPr>
            <p:cNvCxnSpPr>
              <a:cxnSpLocks/>
            </p:cNvCxnSpPr>
            <p:nvPr/>
          </p:nvCxnSpPr>
          <p:spPr>
            <a:xfrm>
              <a:off x="5266481" y="1435260"/>
              <a:ext cx="0" cy="2523281"/>
            </a:xfrm>
            <a:prstGeom prst="line">
              <a:avLst/>
            </a:prstGeom>
            <a:ln w="38100">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870A82E-B0C3-45B0-A09E-6F65F30A2C2E}"/>
                </a:ext>
              </a:extLst>
            </p:cNvPr>
            <p:cNvSpPr txBox="1"/>
            <p:nvPr/>
          </p:nvSpPr>
          <p:spPr>
            <a:xfrm>
              <a:off x="5316111" y="2177761"/>
              <a:ext cx="685365" cy="43172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21×</a:t>
              </a:r>
            </a:p>
          </p:txBody>
        </p:sp>
      </p:grpSp>
      <p:grpSp>
        <p:nvGrpSpPr>
          <p:cNvPr id="25" name="Group 24">
            <a:extLst>
              <a:ext uri="{FF2B5EF4-FFF2-40B4-BE49-F238E27FC236}">
                <a16:creationId xmlns:a16="http://schemas.microsoft.com/office/drawing/2014/main" id="{28D13696-2DBF-43F9-8B74-BF8064576CE1}"/>
              </a:ext>
            </a:extLst>
          </p:cNvPr>
          <p:cNvGrpSpPr/>
          <p:nvPr/>
        </p:nvGrpSpPr>
        <p:grpSpPr>
          <a:xfrm>
            <a:off x="7503148" y="2702203"/>
            <a:ext cx="1535775" cy="992770"/>
            <a:chOff x="7320163" y="2609834"/>
            <a:chExt cx="1436180" cy="928389"/>
          </a:xfrm>
        </p:grpSpPr>
        <p:sp>
          <p:nvSpPr>
            <p:cNvPr id="23" name="Freeform: Shape 22">
              <a:extLst>
                <a:ext uri="{FF2B5EF4-FFF2-40B4-BE49-F238E27FC236}">
                  <a16:creationId xmlns:a16="http://schemas.microsoft.com/office/drawing/2014/main" id="{CA1F8621-5D23-4247-8EC2-5BDDFCDB0370}"/>
                </a:ext>
              </a:extLst>
            </p:cNvPr>
            <p:cNvSpPr/>
            <p:nvPr/>
          </p:nvSpPr>
          <p:spPr>
            <a:xfrm>
              <a:off x="7320163" y="2609834"/>
              <a:ext cx="625095" cy="928389"/>
            </a:xfrm>
            <a:custGeom>
              <a:avLst/>
              <a:gdLst>
                <a:gd name="connsiteX0" fmla="*/ 0 w 625095"/>
                <a:gd name="connsiteY0" fmla="*/ 0 h 1296364"/>
                <a:gd name="connsiteX1" fmla="*/ 625033 w 625095"/>
                <a:gd name="connsiteY1" fmla="*/ 474562 h 1296364"/>
                <a:gd name="connsiteX2" fmla="*/ 34724 w 625095"/>
                <a:gd name="connsiteY2" fmla="*/ 1296364 h 1296364"/>
              </a:gdLst>
              <a:ahLst/>
              <a:cxnLst>
                <a:cxn ang="0">
                  <a:pos x="connsiteX0" y="connsiteY0"/>
                </a:cxn>
                <a:cxn ang="0">
                  <a:pos x="connsiteX1" y="connsiteY1"/>
                </a:cxn>
                <a:cxn ang="0">
                  <a:pos x="connsiteX2" y="connsiteY2"/>
                </a:cxn>
              </a:cxnLst>
              <a:rect l="l" t="t" r="r" b="b"/>
              <a:pathLst>
                <a:path w="625095" h="1296364">
                  <a:moveTo>
                    <a:pt x="0" y="0"/>
                  </a:moveTo>
                  <a:cubicBezTo>
                    <a:pt x="309623" y="129250"/>
                    <a:pt x="619246" y="258501"/>
                    <a:pt x="625033" y="474562"/>
                  </a:cubicBezTo>
                  <a:cubicBezTo>
                    <a:pt x="630820" y="690623"/>
                    <a:pt x="235352" y="1101523"/>
                    <a:pt x="34724" y="1296364"/>
                  </a:cubicBezTo>
                </a:path>
              </a:pathLst>
            </a:custGeom>
            <a:noFill/>
            <a:ln w="38100">
              <a:solidFill>
                <a:schemeClr val="accent6">
                  <a:lumMod val="75000"/>
                </a:schemeClr>
              </a:solidFill>
              <a:headEnd type="arrow"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mbria"/>
                <a:ea typeface="+mn-ea"/>
                <a:cs typeface="+mn-cs"/>
              </a:endParaRPr>
            </a:p>
          </p:txBody>
        </p:sp>
        <p:sp>
          <p:nvSpPr>
            <p:cNvPr id="24" name="TextBox 23">
              <a:extLst>
                <a:ext uri="{FF2B5EF4-FFF2-40B4-BE49-F238E27FC236}">
                  <a16:creationId xmlns:a16="http://schemas.microsoft.com/office/drawing/2014/main" id="{3E4E97F8-D99D-472B-A6C8-10D1E1B68F94}"/>
                </a:ext>
              </a:extLst>
            </p:cNvPr>
            <p:cNvSpPr txBox="1"/>
            <p:nvPr/>
          </p:nvSpPr>
          <p:spPr>
            <a:xfrm>
              <a:off x="8003520" y="2752649"/>
              <a:ext cx="752823" cy="43172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t>2.4×</a:t>
              </a:r>
            </a:p>
          </p:txBody>
        </p:sp>
      </p:grpSp>
      <p:grpSp>
        <p:nvGrpSpPr>
          <p:cNvPr id="37" name="Group 36">
            <a:extLst>
              <a:ext uri="{FF2B5EF4-FFF2-40B4-BE49-F238E27FC236}">
                <a16:creationId xmlns:a16="http://schemas.microsoft.com/office/drawing/2014/main" id="{479657BF-E030-46D9-97F0-7C6CF99A0EF3}"/>
              </a:ext>
            </a:extLst>
          </p:cNvPr>
          <p:cNvGrpSpPr/>
          <p:nvPr/>
        </p:nvGrpSpPr>
        <p:grpSpPr>
          <a:xfrm>
            <a:off x="3453843" y="1277862"/>
            <a:ext cx="1840831" cy="1078394"/>
            <a:chOff x="3533453" y="1277862"/>
            <a:chExt cx="1721453" cy="1008460"/>
          </a:xfrm>
        </p:grpSpPr>
        <p:sp>
          <p:nvSpPr>
            <p:cNvPr id="27" name="TextBox 26">
              <a:extLst>
                <a:ext uri="{FF2B5EF4-FFF2-40B4-BE49-F238E27FC236}">
                  <a16:creationId xmlns:a16="http://schemas.microsoft.com/office/drawing/2014/main" id="{3B9266FC-83D5-4F47-B8D4-D3031AEE0868}"/>
                </a:ext>
              </a:extLst>
            </p:cNvPr>
            <p:cNvSpPr txBox="1"/>
            <p:nvPr/>
          </p:nvSpPr>
          <p:spPr>
            <a:xfrm>
              <a:off x="3533453" y="1277862"/>
              <a:ext cx="1000651" cy="777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Max RBER</a:t>
              </a:r>
            </a:p>
          </p:txBody>
        </p:sp>
        <p:cxnSp>
          <p:nvCxnSpPr>
            <p:cNvPr id="28" name="Straight Connector 27">
              <a:extLst>
                <a:ext uri="{FF2B5EF4-FFF2-40B4-BE49-F238E27FC236}">
                  <a16:creationId xmlns:a16="http://schemas.microsoft.com/office/drawing/2014/main" id="{6E61D6D5-8C26-4A8A-86E9-5ECCC8F2E730}"/>
                </a:ext>
              </a:extLst>
            </p:cNvPr>
            <p:cNvCxnSpPr>
              <a:cxnSpLocks/>
            </p:cNvCxnSpPr>
            <p:nvPr/>
          </p:nvCxnSpPr>
          <p:spPr>
            <a:xfrm flipV="1">
              <a:off x="4404167" y="1435260"/>
              <a:ext cx="850739" cy="245838"/>
            </a:xfrm>
            <a:prstGeom prst="line">
              <a:avLst/>
            </a:prstGeom>
            <a:ln w="38100">
              <a:solidFill>
                <a:schemeClr val="accent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1C6DBDE-0BD8-4D31-9981-A0EFA1F7D33A}"/>
                </a:ext>
              </a:extLst>
            </p:cNvPr>
            <p:cNvCxnSpPr>
              <a:cxnSpLocks/>
            </p:cNvCxnSpPr>
            <p:nvPr/>
          </p:nvCxnSpPr>
          <p:spPr>
            <a:xfrm>
              <a:off x="4303776" y="1972611"/>
              <a:ext cx="418695" cy="313711"/>
            </a:xfrm>
            <a:prstGeom prst="line">
              <a:avLst/>
            </a:prstGeom>
            <a:ln w="38100">
              <a:solidFill>
                <a:schemeClr val="accent2"/>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cxnSp>
        <p:nvCxnSpPr>
          <p:cNvPr id="7" name="Straight Connector 6">
            <a:extLst>
              <a:ext uri="{FF2B5EF4-FFF2-40B4-BE49-F238E27FC236}">
                <a16:creationId xmlns:a16="http://schemas.microsoft.com/office/drawing/2014/main" id="{5B78A110-49F6-4CB6-8FA8-F398FFC2CA2D}"/>
              </a:ext>
            </a:extLst>
          </p:cNvPr>
          <p:cNvCxnSpPr>
            <a:cxnSpLocks/>
          </p:cNvCxnSpPr>
          <p:nvPr/>
        </p:nvCxnSpPr>
        <p:spPr>
          <a:xfrm>
            <a:off x="5454982" y="1709061"/>
            <a:ext cx="2048166" cy="992770"/>
          </a:xfrm>
          <a:prstGeom prst="line">
            <a:avLst/>
          </a:prstGeom>
          <a:ln w="76200">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DD8AECA-ABD5-45A4-BEBD-8FB05C79BCE1}"/>
              </a:ext>
            </a:extLst>
          </p:cNvPr>
          <p:cNvCxnSpPr>
            <a:cxnSpLocks/>
            <a:endCxn id="23" idx="2"/>
          </p:cNvCxnSpPr>
          <p:nvPr/>
        </p:nvCxnSpPr>
        <p:spPr>
          <a:xfrm>
            <a:off x="4935731" y="3481755"/>
            <a:ext cx="2604549" cy="213218"/>
          </a:xfrm>
          <a:prstGeom prst="line">
            <a:avLst/>
          </a:prstGeom>
          <a:ln w="762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1598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xit" presetSubtype="0" fill="hold" nodeType="withEffect">
                                  <p:stCondLst>
                                    <p:cond delay="0"/>
                                  </p:stCondLst>
                                  <p:childTnLst>
                                    <p:animEffect transition="out" filter="fade">
                                      <p:cBhvr>
                                        <p:cTn id="20" dur="500"/>
                                        <p:tgtEl>
                                          <p:spTgt spid="26"/>
                                        </p:tgtEl>
                                      </p:cBhvr>
                                    </p:animEffect>
                                    <p:set>
                                      <p:cBhvr>
                                        <p:cTn id="21" dur="1" fill="hold">
                                          <p:stCondLst>
                                            <p:cond delay="499"/>
                                          </p:stCondLst>
                                        </p:cTn>
                                        <p:tgtEl>
                                          <p:spTgt spid="26"/>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500"/>
                                        <p:tgtEl>
                                          <p:spTgt spid="37"/>
                                        </p:tgtEl>
                                      </p:cBhvr>
                                    </p:animEffect>
                                  </p:childTnLst>
                                </p:cTn>
                              </p:par>
                              <p:par>
                                <p:cTn id="27" presetID="10" presetClass="exit" presetSubtype="0" fill="hold" nodeType="withEffect">
                                  <p:stCondLst>
                                    <p:cond delay="0"/>
                                  </p:stCondLst>
                                  <p:childTnLst>
                                    <p:animEffect transition="out" filter="fade">
                                      <p:cBhvr>
                                        <p:cTn id="28" dur="500"/>
                                        <p:tgtEl>
                                          <p:spTgt spid="25"/>
                                        </p:tgtEl>
                                      </p:cBhvr>
                                    </p:animEffect>
                                    <p:set>
                                      <p:cBhvr>
                                        <p:cTn id="29" dur="1" fill="hold">
                                          <p:stCondLst>
                                            <p:cond delay="499"/>
                                          </p:stCondLst>
                                        </p:cTn>
                                        <p:tgtEl>
                                          <p:spTgt spid="25"/>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21"/>
                                        </p:tgtEl>
                                      </p:cBhvr>
                                    </p:animEffect>
                                    <p:set>
                                      <p:cBhvr>
                                        <p:cTn id="35"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13830-0BFD-B34A-8ADF-C0A8C0FD169C}"/>
              </a:ext>
            </a:extLst>
          </p:cNvPr>
          <p:cNvSpPr>
            <a:spLocks noGrp="1"/>
          </p:cNvSpPr>
          <p:nvPr>
            <p:ph type="title"/>
          </p:nvPr>
        </p:nvSpPr>
        <p:spPr/>
        <p:txBody>
          <a:bodyPr/>
          <a:lstStyle/>
          <a:p>
            <a:r>
              <a:rPr lang="en-US" dirty="0"/>
              <a:t>3D NAND Flash Memory Organization</a:t>
            </a:r>
          </a:p>
        </p:txBody>
      </p:sp>
      <p:sp>
        <p:nvSpPr>
          <p:cNvPr id="3" name="Content Placeholder 2">
            <a:extLst>
              <a:ext uri="{FF2B5EF4-FFF2-40B4-BE49-F238E27FC236}">
                <a16:creationId xmlns:a16="http://schemas.microsoft.com/office/drawing/2014/main" id="{3C127976-E8AB-8744-8E3A-FB1755196E09}"/>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142D2F49-F731-354C-8CA3-08D02F122C7B}"/>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23</a:t>
            </a:fld>
            <a:endParaRPr lang="en-US" altLang="en-US">
              <a:solidFill>
                <a:srgbClr val="000000"/>
              </a:solidFill>
            </a:endParaRPr>
          </a:p>
        </p:txBody>
      </p:sp>
      <p:pic>
        <p:nvPicPr>
          <p:cNvPr id="5" name="Picture 4">
            <a:extLst>
              <a:ext uri="{FF2B5EF4-FFF2-40B4-BE49-F238E27FC236}">
                <a16:creationId xmlns:a16="http://schemas.microsoft.com/office/drawing/2014/main" id="{2D1F58E6-EDB3-D241-B9C7-B97C67B41658}"/>
              </a:ext>
            </a:extLst>
          </p:cNvPr>
          <p:cNvPicPr>
            <a:picLocks noChangeAspect="1"/>
          </p:cNvPicPr>
          <p:nvPr/>
        </p:nvPicPr>
        <p:blipFill>
          <a:blip r:embed="rId2"/>
          <a:stretch>
            <a:fillRect/>
          </a:stretch>
        </p:blipFill>
        <p:spPr>
          <a:xfrm>
            <a:off x="0" y="1483217"/>
            <a:ext cx="9144000" cy="4765183"/>
          </a:xfrm>
          <a:prstGeom prst="rect">
            <a:avLst/>
          </a:prstGeom>
        </p:spPr>
      </p:pic>
    </p:spTree>
    <p:extLst>
      <p:ext uri="{BB962C8B-B14F-4D97-AF65-F5344CB8AC3E}">
        <p14:creationId xmlns:p14="http://schemas.microsoft.com/office/powerpoint/2010/main" val="2526116122"/>
      </p:ext>
    </p:extLst>
  </p:cSld>
  <p:clrMapOvr>
    <a:masterClrMapping/>
  </p:clrMapOvr>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C4AF5-4100-43FB-A557-6350E75A5410}"/>
              </a:ext>
            </a:extLst>
          </p:cNvPr>
          <p:cNvSpPr>
            <a:spLocks noGrp="1"/>
          </p:cNvSpPr>
          <p:nvPr>
            <p:ph type="title"/>
          </p:nvPr>
        </p:nvSpPr>
        <p:spPr/>
        <p:txBody>
          <a:bodyPr/>
          <a:lstStyle/>
          <a:p>
            <a:r>
              <a:rPr lang="en-US" dirty="0"/>
              <a:t>Layer-to-Layer Process Variation</a:t>
            </a:r>
          </a:p>
        </p:txBody>
      </p:sp>
      <p:pic>
        <p:nvPicPr>
          <p:cNvPr id="6" name="Content Placeholder 5">
            <a:extLst>
              <a:ext uri="{FF2B5EF4-FFF2-40B4-BE49-F238E27FC236}">
                <a16:creationId xmlns:a16="http://schemas.microsoft.com/office/drawing/2014/main" id="{51AFBF7E-828B-4EC9-9CBA-BD9674B9E03D}"/>
              </a:ext>
            </a:extLst>
          </p:cNvPr>
          <p:cNvPicPr>
            <a:picLocks noGrp="1" noChangeAspect="1"/>
          </p:cNvPicPr>
          <p:nvPr>
            <p:ph sz="quarter" idx="11"/>
          </p:nvPr>
        </p:nvPicPr>
        <p:blipFill>
          <a:blip r:embed="rId3">
            <a:extLst>
              <a:ext uri="{28A0092B-C50C-407E-A947-70E740481C1C}">
                <a14:useLocalDpi xmlns:a14="http://schemas.microsoft.com/office/drawing/2010/main" val="0"/>
              </a:ext>
            </a:extLst>
          </a:blip>
          <a:stretch>
            <a:fillRect/>
          </a:stretch>
        </p:blipFill>
        <p:spPr>
          <a:xfrm>
            <a:off x="1049430" y="1085850"/>
            <a:ext cx="7045140" cy="3913966"/>
          </a:xfrm>
        </p:spPr>
      </p:pic>
      <p:sp>
        <p:nvSpPr>
          <p:cNvPr id="4" name="Slide Number Placeholder 3">
            <a:extLst>
              <a:ext uri="{FF2B5EF4-FFF2-40B4-BE49-F238E27FC236}">
                <a16:creationId xmlns:a16="http://schemas.microsoft.com/office/drawing/2014/main" id="{3C81A68E-9CF3-4949-9909-13278F96789D}"/>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230</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
        <p:nvSpPr>
          <p:cNvPr id="8" name="Rectangle: Rounded Corners 7">
            <a:extLst>
              <a:ext uri="{FF2B5EF4-FFF2-40B4-BE49-F238E27FC236}">
                <a16:creationId xmlns:a16="http://schemas.microsoft.com/office/drawing/2014/main" id="{E84FBABA-262C-4C7D-918D-CBF467F004F0}"/>
              </a:ext>
            </a:extLst>
          </p:cNvPr>
          <p:cNvSpPr/>
          <p:nvPr/>
        </p:nvSpPr>
        <p:spPr>
          <a:xfrm>
            <a:off x="208197" y="4997102"/>
            <a:ext cx="8727603" cy="1018675"/>
          </a:xfrm>
          <a:prstGeom prst="round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mbria"/>
                <a:ea typeface="+mn-ea"/>
                <a:cs typeface="+mn-cs"/>
              </a:rPr>
              <a:t>Large RBER variation</a:t>
            </a:r>
            <a:br>
              <a:rPr kumimoji="0" lang="en-US" sz="2800" b="1" i="0" u="none" strike="noStrike" kern="1200" cap="none" spc="0" normalizeH="0" baseline="0" noProof="0" dirty="0">
                <a:ln>
                  <a:noFill/>
                </a:ln>
                <a:solidFill>
                  <a:srgbClr val="FF0000"/>
                </a:solidFill>
                <a:effectLst/>
                <a:uLnTx/>
                <a:uFillTx/>
                <a:latin typeface="Cambria"/>
                <a:ea typeface="+mn-ea"/>
                <a:cs typeface="+mn-cs"/>
              </a:rPr>
            </a:br>
            <a:r>
              <a:rPr kumimoji="0" lang="en-US" sz="2800" b="1" i="0" u="none" strike="noStrike" kern="1200" cap="none" spc="0" normalizeH="0" baseline="0" noProof="0" dirty="0">
                <a:ln>
                  <a:noFill/>
                </a:ln>
                <a:solidFill>
                  <a:srgbClr val="FF0000"/>
                </a:solidFill>
                <a:effectLst/>
                <a:uLnTx/>
                <a:uFillTx/>
                <a:latin typeface="Cambria"/>
                <a:ea typeface="+mn-ea"/>
                <a:cs typeface="+mn-cs"/>
              </a:rPr>
              <a:t>across layers and LSB-MSB pages</a:t>
            </a:r>
          </a:p>
        </p:txBody>
      </p:sp>
    </p:spTree>
    <p:extLst>
      <p:ext uri="{BB962C8B-B14F-4D97-AF65-F5344CB8AC3E}">
        <p14:creationId xmlns:p14="http://schemas.microsoft.com/office/powerpoint/2010/main" val="713723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7264A44-BC45-403F-B398-066B43852A69}"/>
              </a:ext>
            </a:extLst>
          </p:cNvPr>
          <p:cNvSpPr>
            <a:spLocks noGrp="1"/>
          </p:cNvSpPr>
          <p:nvPr>
            <p:ph type="title"/>
          </p:nvPr>
        </p:nvSpPr>
        <p:spPr>
          <a:xfrm>
            <a:off x="0" y="0"/>
            <a:ext cx="9144000" cy="1085850"/>
          </a:xfrm>
        </p:spPr>
        <p:txBody>
          <a:bodyPr/>
          <a:lstStyle/>
          <a:p>
            <a:r>
              <a:rPr lang="en-US" dirty="0"/>
              <a:t>Retention Loss Phenomenon</a:t>
            </a:r>
          </a:p>
        </p:txBody>
      </p:sp>
      <p:sp>
        <p:nvSpPr>
          <p:cNvPr id="4" name="Slide Number Placeholder 3">
            <a:extLst>
              <a:ext uri="{FF2B5EF4-FFF2-40B4-BE49-F238E27FC236}">
                <a16:creationId xmlns:a16="http://schemas.microsoft.com/office/drawing/2014/main" id="{F0091B6E-404C-44C5-AF22-9B48C3A5E1BF}"/>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231</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
        <p:nvSpPr>
          <p:cNvPr id="38" name="Rectangle: Rounded Corners 37">
            <a:extLst>
              <a:ext uri="{FF2B5EF4-FFF2-40B4-BE49-F238E27FC236}">
                <a16:creationId xmlns:a16="http://schemas.microsoft.com/office/drawing/2014/main" id="{B19F523D-8077-463B-88C1-77075643DC19}"/>
              </a:ext>
            </a:extLst>
          </p:cNvPr>
          <p:cNvSpPr/>
          <p:nvPr/>
        </p:nvSpPr>
        <p:spPr>
          <a:xfrm>
            <a:off x="208197" y="4997102"/>
            <a:ext cx="8727603" cy="1018675"/>
          </a:xfrm>
          <a:prstGeom prst="round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mbria"/>
                <a:ea typeface="+mn-ea"/>
                <a:cs typeface="+mn-cs"/>
              </a:rPr>
              <a:t>Most dominant type of error in planar NAND.</a:t>
            </a:r>
            <a:br>
              <a:rPr kumimoji="0" lang="en-US" sz="2800" b="1" i="0" u="none" strike="noStrike" kern="1200" cap="none" spc="0" normalizeH="0" baseline="0" noProof="0" dirty="0">
                <a:ln>
                  <a:noFill/>
                </a:ln>
                <a:solidFill>
                  <a:srgbClr val="FF0000"/>
                </a:solidFill>
                <a:effectLst/>
                <a:uLnTx/>
                <a:uFillTx/>
                <a:latin typeface="Cambria"/>
                <a:ea typeface="+mn-ea"/>
                <a:cs typeface="+mn-cs"/>
              </a:rPr>
            </a:br>
            <a:r>
              <a:rPr kumimoji="0" lang="en-US" sz="2800" b="1" i="0" u="none" strike="noStrike" kern="1200" cap="none" spc="0" normalizeH="0" baseline="0" noProof="0" dirty="0">
                <a:ln>
                  <a:noFill/>
                </a:ln>
                <a:solidFill>
                  <a:srgbClr val="FF0000"/>
                </a:solidFill>
                <a:effectLst/>
                <a:uLnTx/>
                <a:uFillTx/>
                <a:latin typeface="Cambria"/>
                <a:ea typeface="+mn-ea"/>
                <a:cs typeface="+mn-cs"/>
              </a:rPr>
              <a:t>Is this true for 3D NAND as well?</a:t>
            </a:r>
          </a:p>
        </p:txBody>
      </p:sp>
      <p:sp>
        <p:nvSpPr>
          <p:cNvPr id="35" name="Rectangle 992">
            <a:extLst>
              <a:ext uri="{FF2B5EF4-FFF2-40B4-BE49-F238E27FC236}">
                <a16:creationId xmlns:a16="http://schemas.microsoft.com/office/drawing/2014/main" id="{046A37F6-DA0A-4C75-B7B0-BF1B4E2C4A7D}"/>
              </a:ext>
            </a:extLst>
          </p:cNvPr>
          <p:cNvSpPr>
            <a:spLocks noChangeArrowheads="1"/>
          </p:cNvSpPr>
          <p:nvPr/>
        </p:nvSpPr>
        <p:spPr bwMode="auto">
          <a:xfrm>
            <a:off x="1051717" y="1901715"/>
            <a:ext cx="1348197" cy="666194"/>
          </a:xfrm>
          <a:prstGeom prst="rect">
            <a:avLst/>
          </a:prstGeom>
          <a:solidFill>
            <a:schemeClr val="accent2">
              <a:lumMod val="60000"/>
              <a:lumOff val="40000"/>
            </a:schemeClr>
          </a:solidFill>
          <a:ln>
            <a:headEnd/>
            <a:tailEnd/>
          </a:ln>
        </p:spPr>
        <p:style>
          <a:lnRef idx="2">
            <a:schemeClr val="accent2"/>
          </a:lnRef>
          <a:fillRef idx="1">
            <a:schemeClr val="lt1"/>
          </a:fillRef>
          <a:effectRef idx="0">
            <a:schemeClr val="accent2"/>
          </a:effectRef>
          <a:fontRef idx="minor">
            <a:schemeClr val="dk1"/>
          </a:fontRef>
        </p:style>
        <p:txBody>
          <a:bodyPr wrap="square" lIns="0" tIns="0" rIns="0" bIns="0" anchor="ctr">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1" fontAlgn="auto" latinLnBrk="0" hangingPunct="1">
              <a:lnSpc>
                <a:spcPts val="2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mbria"/>
                <a:ea typeface="ＭＳ Ｐゴシック" pitchFamily="34" charset="-128"/>
                <a:cs typeface="+mn-cs"/>
              </a:rPr>
              <a:t>Control Gate</a:t>
            </a:r>
          </a:p>
        </p:txBody>
      </p:sp>
      <p:sp>
        <p:nvSpPr>
          <p:cNvPr id="40" name="Rectangle 992">
            <a:extLst>
              <a:ext uri="{FF2B5EF4-FFF2-40B4-BE49-F238E27FC236}">
                <a16:creationId xmlns:a16="http://schemas.microsoft.com/office/drawing/2014/main" id="{BCEDEA69-48BA-4CD9-9EEF-531F2543C698}"/>
              </a:ext>
            </a:extLst>
          </p:cNvPr>
          <p:cNvSpPr>
            <a:spLocks noChangeArrowheads="1"/>
          </p:cNvSpPr>
          <p:nvPr/>
        </p:nvSpPr>
        <p:spPr bwMode="auto">
          <a:xfrm>
            <a:off x="1051717" y="2562736"/>
            <a:ext cx="1348197" cy="1320390"/>
          </a:xfrm>
          <a:prstGeom prst="rect">
            <a:avLst/>
          </a:prstGeom>
          <a:solidFill>
            <a:schemeClr val="accent3">
              <a:lumMod val="75000"/>
            </a:schemeClr>
          </a:solidFill>
          <a:ln w="12700">
            <a:solidFill>
              <a:schemeClr val="accent3">
                <a:lumMod val="75000"/>
              </a:schemeClr>
            </a:solidFill>
            <a:miter lim="800000"/>
            <a:headEnd/>
            <a:tailEnd/>
          </a:ln>
        </p:spPr>
        <p:txBody>
          <a:bodyPr wrap="square" lIns="0" tIns="0" rIns="0" bIns="0" anchor="b">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1" fontAlgn="auto" latinLnBrk="0" hangingPunct="1">
              <a:lnSpc>
                <a:spcPts val="2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ＭＳ Ｐゴシック" pitchFamily="34" charset="-128"/>
              <a:cs typeface="+mn-cs"/>
            </a:endParaRPr>
          </a:p>
        </p:txBody>
      </p:sp>
      <p:sp>
        <p:nvSpPr>
          <p:cNvPr id="41" name="Rounded Rectangle 14">
            <a:extLst>
              <a:ext uri="{FF2B5EF4-FFF2-40B4-BE49-F238E27FC236}">
                <a16:creationId xmlns:a16="http://schemas.microsoft.com/office/drawing/2014/main" id="{0051D637-2A11-4FEF-A254-C4CED07A1F03}"/>
              </a:ext>
            </a:extLst>
          </p:cNvPr>
          <p:cNvSpPr/>
          <p:nvPr/>
        </p:nvSpPr>
        <p:spPr>
          <a:xfrm>
            <a:off x="449618" y="3870738"/>
            <a:ext cx="2552395" cy="67410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mbria"/>
                <a:ea typeface="+mn-ea"/>
                <a:cs typeface="+mn-cs"/>
              </a:rPr>
              <a:t>Substrate</a:t>
            </a:r>
          </a:p>
        </p:txBody>
      </p:sp>
      <p:sp>
        <p:nvSpPr>
          <p:cNvPr id="42" name="Rectangle 990">
            <a:extLst>
              <a:ext uri="{FF2B5EF4-FFF2-40B4-BE49-F238E27FC236}">
                <a16:creationId xmlns:a16="http://schemas.microsoft.com/office/drawing/2014/main" id="{7CCDAB89-6965-4A84-8803-383BEE34EDB2}"/>
              </a:ext>
            </a:extLst>
          </p:cNvPr>
          <p:cNvSpPr>
            <a:spLocks noChangeArrowheads="1"/>
          </p:cNvSpPr>
          <p:nvPr/>
        </p:nvSpPr>
        <p:spPr bwMode="auto">
          <a:xfrm>
            <a:off x="1051717" y="2812921"/>
            <a:ext cx="1348197" cy="787208"/>
          </a:xfrm>
          <a:prstGeom prst="rect">
            <a:avLst/>
          </a:prstGeom>
          <a:solidFill>
            <a:schemeClr val="tx2"/>
          </a:solidFill>
          <a:ln w="28575">
            <a:noFill/>
            <a:miter lim="800000"/>
            <a:headEnd/>
            <a:tailEnd/>
          </a:ln>
        </p:spPr>
        <p:txBody>
          <a:bodyPr wrap="square" lIns="0" tIns="0" rIns="0" bIns="0" anchor="ctr">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ts val="2000"/>
              </a:lnSpc>
              <a:spcBef>
                <a:spcPts val="0"/>
              </a:spcBef>
              <a:spcAft>
                <a:spcPts val="0"/>
              </a:spcAft>
              <a:buClrTx/>
              <a:buSzTx/>
              <a:buFontTx/>
              <a:buNone/>
              <a:tabLst/>
              <a:defRPr/>
            </a:pPr>
            <a:endParaRPr kumimoji="0" lang="ko-KR" altLang="ko-KR" sz="2400" b="0" i="0" u="none" strike="noStrike" kern="1200" cap="none" spc="0" normalizeH="0" baseline="0" noProof="0" dirty="0">
              <a:ln>
                <a:noFill/>
              </a:ln>
              <a:solidFill>
                <a:prstClr val="white"/>
              </a:solidFill>
              <a:effectLst/>
              <a:uLnTx/>
              <a:uFillTx/>
              <a:latin typeface="Cambria"/>
              <a:ea typeface="Dotum" pitchFamily="34" charset="-127"/>
              <a:cs typeface="+mn-cs"/>
            </a:endParaRPr>
          </a:p>
        </p:txBody>
      </p:sp>
      <p:sp>
        <p:nvSpPr>
          <p:cNvPr id="43" name="Freeform 18">
            <a:extLst>
              <a:ext uri="{FF2B5EF4-FFF2-40B4-BE49-F238E27FC236}">
                <a16:creationId xmlns:a16="http://schemas.microsoft.com/office/drawing/2014/main" id="{2A8CE9C9-FDEC-42A8-864E-84FB8A01EC19}"/>
              </a:ext>
            </a:extLst>
          </p:cNvPr>
          <p:cNvSpPr/>
          <p:nvPr/>
        </p:nvSpPr>
        <p:spPr>
          <a:xfrm>
            <a:off x="2227424" y="3869525"/>
            <a:ext cx="774589"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mbria"/>
                <a:ea typeface="+mn-ea"/>
                <a:cs typeface="+mn-cs"/>
              </a:rPr>
              <a:t>Drain</a:t>
            </a:r>
          </a:p>
        </p:txBody>
      </p:sp>
      <p:sp>
        <p:nvSpPr>
          <p:cNvPr id="44" name="Freeform 19">
            <a:extLst>
              <a:ext uri="{FF2B5EF4-FFF2-40B4-BE49-F238E27FC236}">
                <a16:creationId xmlns:a16="http://schemas.microsoft.com/office/drawing/2014/main" id="{517C2C2C-69D6-4800-8910-95619F500965}"/>
              </a:ext>
            </a:extLst>
          </p:cNvPr>
          <p:cNvSpPr/>
          <p:nvPr/>
        </p:nvSpPr>
        <p:spPr>
          <a:xfrm flipH="1">
            <a:off x="449618" y="3868404"/>
            <a:ext cx="776518"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150" normalizeH="0" baseline="0" noProof="0" dirty="0">
                <a:ln>
                  <a:noFill/>
                </a:ln>
                <a:solidFill>
                  <a:prstClr val="white"/>
                </a:solidFill>
                <a:effectLst/>
                <a:uLnTx/>
                <a:uFillTx/>
                <a:latin typeface="Cambria"/>
                <a:ea typeface="+mn-ea"/>
                <a:cs typeface="+mn-cs"/>
              </a:rPr>
              <a:t>Source</a:t>
            </a:r>
          </a:p>
        </p:txBody>
      </p:sp>
      <p:pic>
        <p:nvPicPr>
          <p:cNvPr id="45" name="Picture 2">
            <a:extLst>
              <a:ext uri="{FF2B5EF4-FFF2-40B4-BE49-F238E27FC236}">
                <a16:creationId xmlns:a16="http://schemas.microsoft.com/office/drawing/2014/main" id="{99A3F957-EA24-479C-970F-D8DEC5BF4A46}"/>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1104406" y="3378657"/>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 name="Picture 2">
            <a:extLst>
              <a:ext uri="{FF2B5EF4-FFF2-40B4-BE49-F238E27FC236}">
                <a16:creationId xmlns:a16="http://schemas.microsoft.com/office/drawing/2014/main" id="{FD5574FE-C101-47EF-AFA5-E19043FF0C7D}"/>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1369390" y="3378657"/>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2">
            <a:extLst>
              <a:ext uri="{FF2B5EF4-FFF2-40B4-BE49-F238E27FC236}">
                <a16:creationId xmlns:a16="http://schemas.microsoft.com/office/drawing/2014/main" id="{AE92DB66-54A0-49E4-A07C-DE75AC6F10F7}"/>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1899358" y="3378657"/>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2">
            <a:extLst>
              <a:ext uri="{FF2B5EF4-FFF2-40B4-BE49-F238E27FC236}">
                <a16:creationId xmlns:a16="http://schemas.microsoft.com/office/drawing/2014/main" id="{E35C9D70-2439-402A-B6CF-1182BE92DA0B}"/>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2164343" y="3378657"/>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2">
            <a:extLst>
              <a:ext uri="{FF2B5EF4-FFF2-40B4-BE49-F238E27FC236}">
                <a16:creationId xmlns:a16="http://schemas.microsoft.com/office/drawing/2014/main" id="{CEA78DF2-4F21-4180-892D-EF68DFF3C7B8}"/>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1634374" y="3378657"/>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2">
            <a:extLst>
              <a:ext uri="{FF2B5EF4-FFF2-40B4-BE49-F238E27FC236}">
                <a16:creationId xmlns:a16="http://schemas.microsoft.com/office/drawing/2014/main" id="{2B6B8389-EBCB-4F67-BC2A-60893C6A8B0C}"/>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1095959" y="2858070"/>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2">
            <a:extLst>
              <a:ext uri="{FF2B5EF4-FFF2-40B4-BE49-F238E27FC236}">
                <a16:creationId xmlns:a16="http://schemas.microsoft.com/office/drawing/2014/main" id="{91AE0808-58CA-44D7-8B85-8E78E1760959}"/>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1360943" y="2858070"/>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2">
            <a:extLst>
              <a:ext uri="{FF2B5EF4-FFF2-40B4-BE49-F238E27FC236}">
                <a16:creationId xmlns:a16="http://schemas.microsoft.com/office/drawing/2014/main" id="{33328D54-8665-489D-A2A6-7636685C307D}"/>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1890911" y="2858070"/>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2">
            <a:extLst>
              <a:ext uri="{FF2B5EF4-FFF2-40B4-BE49-F238E27FC236}">
                <a16:creationId xmlns:a16="http://schemas.microsoft.com/office/drawing/2014/main" id="{9D8FEF0A-F129-43F8-BABE-87EDD132A9E0}"/>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2155896" y="2858070"/>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2">
            <a:extLst>
              <a:ext uri="{FF2B5EF4-FFF2-40B4-BE49-F238E27FC236}">
                <a16:creationId xmlns:a16="http://schemas.microsoft.com/office/drawing/2014/main" id="{0B94849E-3771-4FCD-9849-2E2796568793}"/>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1625927" y="2858070"/>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TextBox 54">
            <a:extLst>
              <a:ext uri="{FF2B5EF4-FFF2-40B4-BE49-F238E27FC236}">
                <a16:creationId xmlns:a16="http://schemas.microsoft.com/office/drawing/2014/main" id="{C7A8E168-192E-4D80-8CCB-301482BBC33B}"/>
              </a:ext>
            </a:extLst>
          </p:cNvPr>
          <p:cNvSpPr txBox="1"/>
          <p:nvPr/>
        </p:nvSpPr>
        <p:spPr>
          <a:xfrm>
            <a:off x="509647" y="1134516"/>
            <a:ext cx="261648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Planar NAND Cell</a:t>
            </a:r>
          </a:p>
        </p:txBody>
      </p:sp>
      <p:sp>
        <p:nvSpPr>
          <p:cNvPr id="56" name="TextBox 55">
            <a:extLst>
              <a:ext uri="{FF2B5EF4-FFF2-40B4-BE49-F238E27FC236}">
                <a16:creationId xmlns:a16="http://schemas.microsoft.com/office/drawing/2014/main" id="{60F4AFA3-3080-4796-94CC-6E64D3C967C5}"/>
              </a:ext>
            </a:extLst>
          </p:cNvPr>
          <p:cNvSpPr txBox="1"/>
          <p:nvPr/>
        </p:nvSpPr>
        <p:spPr>
          <a:xfrm>
            <a:off x="2642699" y="2739632"/>
            <a:ext cx="1734449" cy="67710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0000"/>
                </a:solidFill>
                <a:effectLst/>
                <a:uLnTx/>
                <a:uFillTx/>
                <a:latin typeface="Cambria"/>
                <a:ea typeface="ＭＳ Ｐゴシック" panose="020B0600070205080204" pitchFamily="34" charset="-128"/>
                <a:cs typeface="+mn-cs"/>
              </a:rPr>
              <a:t>Floating Gate</a:t>
            </a:r>
            <a:br>
              <a:rPr kumimoji="0" lang="en-US" sz="2000" b="0" i="0" u="none" strike="noStrike" kern="1200" cap="none" spc="0" normalizeH="0" baseline="0" noProof="0" dirty="0">
                <a:ln>
                  <a:noFill/>
                </a:ln>
                <a:solidFill>
                  <a:srgbClr val="FF0000"/>
                </a:solidFill>
                <a:effectLst/>
                <a:uLnTx/>
                <a:uFillTx/>
                <a:latin typeface="Cambria"/>
                <a:ea typeface="ＭＳ Ｐゴシック" panose="020B0600070205080204" pitchFamily="34" charset="-128"/>
                <a:cs typeface="+mn-cs"/>
              </a:rPr>
            </a:br>
            <a:r>
              <a:rPr kumimoji="0" lang="en-US" sz="1800" b="0" i="0" u="none" strike="noStrike" kern="1200" cap="none" spc="0" normalizeH="0" baseline="0" noProof="0" dirty="0">
                <a:ln>
                  <a:noFill/>
                </a:ln>
                <a:solidFill>
                  <a:srgbClr val="FF0000"/>
                </a:solidFill>
                <a:effectLst/>
                <a:uLnTx/>
                <a:uFillTx/>
                <a:latin typeface="Cambria"/>
                <a:ea typeface="ＭＳ Ｐゴシック" panose="020B0600070205080204" pitchFamily="34" charset="-128"/>
                <a:cs typeface="+mn-cs"/>
              </a:rPr>
              <a:t>(Conductor)</a:t>
            </a:r>
            <a:endParaRPr kumimoji="0" lang="en-US" sz="2000" b="0" i="0" u="none" strike="noStrike" kern="1200" cap="none" spc="0" normalizeH="0" baseline="0" noProof="0" dirty="0">
              <a:ln>
                <a:noFill/>
              </a:ln>
              <a:solidFill>
                <a:srgbClr val="FF0000"/>
              </a:solidFill>
              <a:effectLst/>
              <a:uLnTx/>
              <a:uFillTx/>
              <a:latin typeface="Cambria"/>
              <a:ea typeface="ＭＳ Ｐゴシック" panose="020B0600070205080204" pitchFamily="34" charset="-128"/>
              <a:cs typeface="+mn-cs"/>
            </a:endParaRPr>
          </a:p>
        </p:txBody>
      </p:sp>
      <p:sp>
        <p:nvSpPr>
          <p:cNvPr id="57" name="TextBox 56">
            <a:extLst>
              <a:ext uri="{FF2B5EF4-FFF2-40B4-BE49-F238E27FC236}">
                <a16:creationId xmlns:a16="http://schemas.microsoft.com/office/drawing/2014/main" id="{CE384EFA-44F2-4463-BD44-A220376228E1}"/>
              </a:ext>
            </a:extLst>
          </p:cNvPr>
          <p:cNvSpPr txBox="1"/>
          <p:nvPr/>
        </p:nvSpPr>
        <p:spPr>
          <a:xfrm>
            <a:off x="2642699" y="2238388"/>
            <a:ext cx="1362232"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Gate Oxide</a:t>
            </a:r>
          </a:p>
        </p:txBody>
      </p:sp>
      <p:sp>
        <p:nvSpPr>
          <p:cNvPr id="58" name="TextBox 57">
            <a:extLst>
              <a:ext uri="{FF2B5EF4-FFF2-40B4-BE49-F238E27FC236}">
                <a16:creationId xmlns:a16="http://schemas.microsoft.com/office/drawing/2014/main" id="{39714163-B0A1-414E-803A-1DAEBF6633C3}"/>
              </a:ext>
            </a:extLst>
          </p:cNvPr>
          <p:cNvSpPr txBox="1"/>
          <p:nvPr/>
        </p:nvSpPr>
        <p:spPr>
          <a:xfrm>
            <a:off x="5013076" y="1123086"/>
            <a:ext cx="207306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3D NAND Cell</a:t>
            </a:r>
          </a:p>
        </p:txBody>
      </p:sp>
      <p:sp>
        <p:nvSpPr>
          <p:cNvPr id="59" name="Rectangle 58">
            <a:extLst>
              <a:ext uri="{FF2B5EF4-FFF2-40B4-BE49-F238E27FC236}">
                <a16:creationId xmlns:a16="http://schemas.microsoft.com/office/drawing/2014/main" id="{071EC3F1-81B9-4888-B460-498574727DCC}"/>
              </a:ext>
            </a:extLst>
          </p:cNvPr>
          <p:cNvSpPr/>
          <p:nvPr/>
        </p:nvSpPr>
        <p:spPr>
          <a:xfrm>
            <a:off x="1051717" y="2812922"/>
            <a:ext cx="1355124" cy="787208"/>
          </a:xfrm>
          <a:prstGeom prst="rect">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a:ea typeface="+mn-ea"/>
              <a:cs typeface="+mn-cs"/>
            </a:endParaRPr>
          </a:p>
        </p:txBody>
      </p:sp>
      <p:grpSp>
        <p:nvGrpSpPr>
          <p:cNvPr id="60" name="Group 59">
            <a:extLst>
              <a:ext uri="{FF2B5EF4-FFF2-40B4-BE49-F238E27FC236}">
                <a16:creationId xmlns:a16="http://schemas.microsoft.com/office/drawing/2014/main" id="{52CD6E8F-5EEB-4999-8DB7-8DBC3A3F2BAE}"/>
              </a:ext>
            </a:extLst>
          </p:cNvPr>
          <p:cNvGrpSpPr/>
          <p:nvPr/>
        </p:nvGrpSpPr>
        <p:grpSpPr>
          <a:xfrm>
            <a:off x="4447818" y="2335147"/>
            <a:ext cx="2924534" cy="1310392"/>
            <a:chOff x="1281282" y="1145826"/>
            <a:chExt cx="2645264" cy="1326647"/>
          </a:xfrm>
          <a:solidFill>
            <a:schemeClr val="accent2">
              <a:lumMod val="60000"/>
              <a:lumOff val="40000"/>
            </a:schemeClr>
          </a:solidFill>
        </p:grpSpPr>
        <p:sp>
          <p:nvSpPr>
            <p:cNvPr id="61" name="Oval 60">
              <a:extLst>
                <a:ext uri="{FF2B5EF4-FFF2-40B4-BE49-F238E27FC236}">
                  <a16:creationId xmlns:a16="http://schemas.microsoft.com/office/drawing/2014/main" id="{98AD1EF3-88F4-4D80-B8C2-356BAB1AC59B}"/>
                </a:ext>
              </a:extLst>
            </p:cNvPr>
            <p:cNvSpPr/>
            <p:nvPr/>
          </p:nvSpPr>
          <p:spPr>
            <a:xfrm>
              <a:off x="1281282" y="1145826"/>
              <a:ext cx="2645264" cy="846481"/>
            </a:xfrm>
            <a:prstGeom prst="ellipse">
              <a:avLst/>
            </a:prstGeom>
            <a:grp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mbria"/>
                <a:ea typeface="+mn-ea"/>
                <a:cs typeface="+mn-cs"/>
              </a:endParaRPr>
            </a:p>
          </p:txBody>
        </p:sp>
        <p:sp>
          <p:nvSpPr>
            <p:cNvPr id="62" name="Rectangle 61">
              <a:extLst>
                <a:ext uri="{FF2B5EF4-FFF2-40B4-BE49-F238E27FC236}">
                  <a16:creationId xmlns:a16="http://schemas.microsoft.com/office/drawing/2014/main" id="{03C20B2F-0BA7-4FE5-B64B-DD4E7916CF9E}"/>
                </a:ext>
              </a:extLst>
            </p:cNvPr>
            <p:cNvSpPr/>
            <p:nvPr/>
          </p:nvSpPr>
          <p:spPr>
            <a:xfrm>
              <a:off x="1281282" y="1572235"/>
              <a:ext cx="2645264" cy="900238"/>
            </a:xfrm>
            <a:prstGeom prst="rect">
              <a:avLst/>
            </a:prstGeom>
            <a:grp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mbria"/>
                <a:ea typeface="+mn-ea"/>
                <a:cs typeface="+mn-cs"/>
              </a:endParaRPr>
            </a:p>
          </p:txBody>
        </p:sp>
      </p:grpSp>
      <p:sp>
        <p:nvSpPr>
          <p:cNvPr id="63" name="Oval 62">
            <a:extLst>
              <a:ext uri="{FF2B5EF4-FFF2-40B4-BE49-F238E27FC236}">
                <a16:creationId xmlns:a16="http://schemas.microsoft.com/office/drawing/2014/main" id="{E11AB034-9B32-4BDE-BA56-90969D66AEA1}"/>
              </a:ext>
            </a:extLst>
          </p:cNvPr>
          <p:cNvSpPr/>
          <p:nvPr/>
        </p:nvSpPr>
        <p:spPr>
          <a:xfrm>
            <a:off x="5006889" y="1771834"/>
            <a:ext cx="1806392" cy="522988"/>
          </a:xfrm>
          <a:prstGeom prst="ellipse">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mbria"/>
              <a:ea typeface="+mn-ea"/>
              <a:cs typeface="+mn-cs"/>
            </a:endParaRPr>
          </a:p>
        </p:txBody>
      </p:sp>
      <p:sp>
        <p:nvSpPr>
          <p:cNvPr id="64" name="Oval 63">
            <a:extLst>
              <a:ext uri="{FF2B5EF4-FFF2-40B4-BE49-F238E27FC236}">
                <a16:creationId xmlns:a16="http://schemas.microsoft.com/office/drawing/2014/main" id="{AD6DAF83-BB13-41AF-84B0-81F739FAC57E}"/>
              </a:ext>
            </a:extLst>
          </p:cNvPr>
          <p:cNvSpPr/>
          <p:nvPr/>
        </p:nvSpPr>
        <p:spPr>
          <a:xfrm>
            <a:off x="5142368" y="1820777"/>
            <a:ext cx="1535433" cy="425102"/>
          </a:xfrm>
          <a:prstGeom prst="ellipse">
            <a:avLst/>
          </a:prstGeom>
          <a:solidFill>
            <a:schemeClr val="tx2">
              <a:lumMod val="60000"/>
              <a:lumOff val="40000"/>
            </a:schemeClr>
          </a:solidFill>
          <a:ln w="127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mbria"/>
              <a:ea typeface="+mn-ea"/>
              <a:cs typeface="+mn-cs"/>
            </a:endParaRPr>
          </a:p>
        </p:txBody>
      </p:sp>
      <p:sp>
        <p:nvSpPr>
          <p:cNvPr id="65" name="Oval 64">
            <a:extLst>
              <a:ext uri="{FF2B5EF4-FFF2-40B4-BE49-F238E27FC236}">
                <a16:creationId xmlns:a16="http://schemas.microsoft.com/office/drawing/2014/main" id="{3E804DC0-15C7-4103-A5DA-68EEF3127BA5}"/>
              </a:ext>
            </a:extLst>
          </p:cNvPr>
          <p:cNvSpPr/>
          <p:nvPr/>
        </p:nvSpPr>
        <p:spPr>
          <a:xfrm>
            <a:off x="5456293" y="1906427"/>
            <a:ext cx="910574" cy="253801"/>
          </a:xfrm>
          <a:prstGeom prst="ellipse">
            <a:avLst/>
          </a:prstGeom>
          <a:solidFill>
            <a:schemeClr val="accent3"/>
          </a:solidFill>
          <a:ln w="12700">
            <a:solidFill>
              <a:schemeClr val="tx2">
                <a:lumMod val="75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mbria"/>
              <a:ea typeface="+mn-ea"/>
              <a:cs typeface="+mn-cs"/>
            </a:endParaRPr>
          </a:p>
        </p:txBody>
      </p:sp>
      <p:sp>
        <p:nvSpPr>
          <p:cNvPr id="66" name="Oval 65">
            <a:extLst>
              <a:ext uri="{FF2B5EF4-FFF2-40B4-BE49-F238E27FC236}">
                <a16:creationId xmlns:a16="http://schemas.microsoft.com/office/drawing/2014/main" id="{17536C4C-9B50-4441-B260-1C4A815A8D81}"/>
              </a:ext>
            </a:extLst>
          </p:cNvPr>
          <p:cNvSpPr/>
          <p:nvPr/>
        </p:nvSpPr>
        <p:spPr>
          <a:xfrm>
            <a:off x="5588781" y="1973271"/>
            <a:ext cx="642609" cy="114965"/>
          </a:xfrm>
          <a:prstGeom prst="ellipse">
            <a:avLst/>
          </a:prstGeom>
          <a:solidFill>
            <a:schemeClr val="bg1">
              <a:lumMod val="95000"/>
            </a:schemeClr>
          </a:solidFill>
          <a:ln w="127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mbria"/>
              <a:ea typeface="+mn-ea"/>
              <a:cs typeface="+mn-cs"/>
            </a:endParaRPr>
          </a:p>
        </p:txBody>
      </p:sp>
      <p:sp>
        <p:nvSpPr>
          <p:cNvPr id="67" name="Rectangle 66">
            <a:extLst>
              <a:ext uri="{FF2B5EF4-FFF2-40B4-BE49-F238E27FC236}">
                <a16:creationId xmlns:a16="http://schemas.microsoft.com/office/drawing/2014/main" id="{8F5FD988-E9DD-49D2-ACB1-3C72A624E2BE}"/>
              </a:ext>
            </a:extLst>
          </p:cNvPr>
          <p:cNvSpPr/>
          <p:nvPr/>
        </p:nvSpPr>
        <p:spPr>
          <a:xfrm>
            <a:off x="5006889" y="2025313"/>
            <a:ext cx="1806392" cy="2276309"/>
          </a:xfrm>
          <a:prstGeom prst="rect">
            <a:avLst/>
          </a:prstGeom>
          <a:solidFill>
            <a:schemeClr val="accent3">
              <a:lumMod val="75000"/>
            </a:schemeClr>
          </a:solidFill>
          <a:ln>
            <a:solidFill>
              <a:schemeClr val="accent3">
                <a:lumMod val="75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mbria"/>
              <a:ea typeface="+mn-ea"/>
              <a:cs typeface="+mn-cs"/>
            </a:endParaRPr>
          </a:p>
        </p:txBody>
      </p:sp>
      <p:sp>
        <p:nvSpPr>
          <p:cNvPr id="68" name="Rectangle 67">
            <a:extLst>
              <a:ext uri="{FF2B5EF4-FFF2-40B4-BE49-F238E27FC236}">
                <a16:creationId xmlns:a16="http://schemas.microsoft.com/office/drawing/2014/main" id="{E9792649-0442-47F7-886D-D039477AC77A}"/>
              </a:ext>
            </a:extLst>
          </p:cNvPr>
          <p:cNvSpPr/>
          <p:nvPr/>
        </p:nvSpPr>
        <p:spPr>
          <a:xfrm>
            <a:off x="5142368" y="2025313"/>
            <a:ext cx="313566" cy="2276309"/>
          </a:xfrm>
          <a:prstGeom prst="rect">
            <a:avLst/>
          </a:prstGeom>
          <a:solidFill>
            <a:schemeClr val="tx2"/>
          </a:solidFill>
          <a:ln w="127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mbria"/>
              <a:ea typeface="+mn-ea"/>
              <a:cs typeface="+mn-cs"/>
            </a:endParaRPr>
          </a:p>
        </p:txBody>
      </p:sp>
      <p:sp>
        <p:nvSpPr>
          <p:cNvPr id="69" name="Rectangle 68">
            <a:extLst>
              <a:ext uri="{FF2B5EF4-FFF2-40B4-BE49-F238E27FC236}">
                <a16:creationId xmlns:a16="http://schemas.microsoft.com/office/drawing/2014/main" id="{6D2A01E7-A91B-44BF-90F8-2A44476FBBF8}"/>
              </a:ext>
            </a:extLst>
          </p:cNvPr>
          <p:cNvSpPr/>
          <p:nvPr/>
        </p:nvSpPr>
        <p:spPr>
          <a:xfrm>
            <a:off x="5588781" y="2025313"/>
            <a:ext cx="642609" cy="2276309"/>
          </a:xfrm>
          <a:prstGeom prst="rect">
            <a:avLst/>
          </a:prstGeom>
          <a:solidFill>
            <a:schemeClr val="accent3">
              <a:lumMod val="20000"/>
              <a:lumOff val="80000"/>
            </a:schemeClr>
          </a:solidFill>
          <a:ln w="127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mbria"/>
                <a:ea typeface="+mn-ea"/>
                <a:cs typeface="+mn-cs"/>
              </a:rPr>
              <a:t>Substrate</a:t>
            </a:r>
          </a:p>
        </p:txBody>
      </p:sp>
      <p:sp>
        <p:nvSpPr>
          <p:cNvPr id="70" name="Rectangle 69">
            <a:extLst>
              <a:ext uri="{FF2B5EF4-FFF2-40B4-BE49-F238E27FC236}">
                <a16:creationId xmlns:a16="http://schemas.microsoft.com/office/drawing/2014/main" id="{FC368A0E-1A55-416C-AF34-E020BEF03E77}"/>
              </a:ext>
            </a:extLst>
          </p:cNvPr>
          <p:cNvSpPr/>
          <p:nvPr/>
        </p:nvSpPr>
        <p:spPr>
          <a:xfrm>
            <a:off x="5591550" y="2183861"/>
            <a:ext cx="640080" cy="289095"/>
          </a:xfrm>
          <a:prstGeom prst="rect">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1800" b="0" i="0" u="none" strike="noStrike" kern="1200" cap="none" spc="-100" normalizeH="0" baseline="0" noProof="0" dirty="0">
                <a:ln>
                  <a:noFill/>
                </a:ln>
                <a:solidFill>
                  <a:prstClr val="white"/>
                </a:solidFill>
                <a:effectLst/>
                <a:uLnTx/>
                <a:uFillTx/>
                <a:latin typeface="Cambria"/>
                <a:ea typeface="+mn-ea"/>
                <a:cs typeface="+mn-cs"/>
              </a:rPr>
              <a:t>Source</a:t>
            </a:r>
          </a:p>
        </p:txBody>
      </p:sp>
      <p:sp>
        <p:nvSpPr>
          <p:cNvPr id="71" name="Rectangle 70">
            <a:extLst>
              <a:ext uri="{FF2B5EF4-FFF2-40B4-BE49-F238E27FC236}">
                <a16:creationId xmlns:a16="http://schemas.microsoft.com/office/drawing/2014/main" id="{26B4A900-4A6B-4CC9-8FD7-F0A929125416}"/>
              </a:ext>
            </a:extLst>
          </p:cNvPr>
          <p:cNvSpPr/>
          <p:nvPr/>
        </p:nvSpPr>
        <p:spPr>
          <a:xfrm>
            <a:off x="5591550" y="3924917"/>
            <a:ext cx="640080" cy="289095"/>
          </a:xfrm>
          <a:prstGeom prst="rect">
            <a:avLst/>
          </a:pr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mbria"/>
                <a:ea typeface="+mn-ea"/>
                <a:cs typeface="+mn-cs"/>
              </a:rPr>
              <a:t>Drain</a:t>
            </a:r>
          </a:p>
        </p:txBody>
      </p:sp>
      <p:pic>
        <p:nvPicPr>
          <p:cNvPr id="72" name="Picture 2">
            <a:extLst>
              <a:ext uri="{FF2B5EF4-FFF2-40B4-BE49-F238E27FC236}">
                <a16:creationId xmlns:a16="http://schemas.microsoft.com/office/drawing/2014/main" id="{37728D92-715B-48B5-9A0A-B02831196321}"/>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5240435" y="2767627"/>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2">
            <a:extLst>
              <a:ext uri="{FF2B5EF4-FFF2-40B4-BE49-F238E27FC236}">
                <a16:creationId xmlns:a16="http://schemas.microsoft.com/office/drawing/2014/main" id="{03BC7077-30DB-4C31-ACF3-EDE3D19FB062}"/>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5272564" y="3097122"/>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2">
            <a:extLst>
              <a:ext uri="{FF2B5EF4-FFF2-40B4-BE49-F238E27FC236}">
                <a16:creationId xmlns:a16="http://schemas.microsoft.com/office/drawing/2014/main" id="{FDF2580D-DC19-4265-93C1-F49DED616270}"/>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5187854" y="3428510"/>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5" name="TextBox 74">
            <a:extLst>
              <a:ext uri="{FF2B5EF4-FFF2-40B4-BE49-F238E27FC236}">
                <a16:creationId xmlns:a16="http://schemas.microsoft.com/office/drawing/2014/main" id="{EEA84952-5BA8-4E22-9DAB-18B728E1A762}"/>
              </a:ext>
            </a:extLst>
          </p:cNvPr>
          <p:cNvSpPr txBox="1"/>
          <p:nvPr/>
        </p:nvSpPr>
        <p:spPr>
          <a:xfrm>
            <a:off x="7444915" y="2088236"/>
            <a:ext cx="1532984" cy="560153"/>
          </a:xfrm>
          <a:prstGeom prst="rect">
            <a:avLst/>
          </a:prstGeom>
          <a:noFill/>
        </p:spPr>
        <p:txBody>
          <a:bodyPr wrap="none" lIns="45720" rIns="45720" rtlCol="0" anchor="ctr">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0000"/>
                </a:solidFill>
                <a:effectLst/>
                <a:uLnTx/>
                <a:uFillTx/>
                <a:latin typeface="Cambria"/>
                <a:ea typeface="ＭＳ Ｐゴシック" panose="020B0600070205080204" pitchFamily="34" charset="-128"/>
                <a:cs typeface="+mn-cs"/>
              </a:rPr>
              <a:t>Charge Trap</a:t>
            </a:r>
          </a:p>
          <a:p>
            <a:pPr marL="0" marR="0" lvl="0" indent="0" algn="ctr" defTabSz="914400" rtl="0" eaLnBrk="1" fontAlgn="auto" latinLnBrk="0" hangingPunct="1">
              <a:lnSpc>
                <a:spcPct val="8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0000"/>
                </a:solidFill>
                <a:effectLst/>
                <a:uLnTx/>
                <a:uFillTx/>
                <a:latin typeface="Cambria"/>
                <a:ea typeface="ＭＳ Ｐゴシック" panose="020B0600070205080204" pitchFamily="34" charset="-128"/>
                <a:cs typeface="+mn-cs"/>
              </a:rPr>
              <a:t>(Insulator)</a:t>
            </a:r>
          </a:p>
        </p:txBody>
      </p:sp>
      <p:sp>
        <p:nvSpPr>
          <p:cNvPr id="76" name="TextBox 75">
            <a:extLst>
              <a:ext uri="{FF2B5EF4-FFF2-40B4-BE49-F238E27FC236}">
                <a16:creationId xmlns:a16="http://schemas.microsoft.com/office/drawing/2014/main" id="{190EDD56-52FE-4F37-95BF-A05650A9813A}"/>
              </a:ext>
            </a:extLst>
          </p:cNvPr>
          <p:cNvSpPr txBox="1"/>
          <p:nvPr/>
        </p:nvSpPr>
        <p:spPr>
          <a:xfrm>
            <a:off x="7444915" y="3020631"/>
            <a:ext cx="1456874" cy="400110"/>
          </a:xfrm>
          <a:prstGeom prst="rect">
            <a:avLst/>
          </a:prstGeom>
          <a:noFill/>
        </p:spPr>
        <p:txBody>
          <a:bodyPr wrap="none" lIns="45720" rIns="4572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Control Gate</a:t>
            </a:r>
          </a:p>
        </p:txBody>
      </p:sp>
      <p:cxnSp>
        <p:nvCxnSpPr>
          <p:cNvPr id="77" name="Straight Arrow Connector 76">
            <a:extLst>
              <a:ext uri="{FF2B5EF4-FFF2-40B4-BE49-F238E27FC236}">
                <a16:creationId xmlns:a16="http://schemas.microsoft.com/office/drawing/2014/main" id="{C3B21096-D981-49CD-BCB2-104E585620EF}"/>
              </a:ext>
            </a:extLst>
          </p:cNvPr>
          <p:cNvCxnSpPr>
            <a:cxnSpLocks/>
            <a:stCxn id="76" idx="1"/>
          </p:cNvCxnSpPr>
          <p:nvPr/>
        </p:nvCxnSpPr>
        <p:spPr>
          <a:xfrm flipH="1">
            <a:off x="7062141" y="3220686"/>
            <a:ext cx="382774" cy="1"/>
          </a:xfrm>
          <a:prstGeom prst="straightConnector1">
            <a:avLst/>
          </a:prstGeom>
          <a:ln w="285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0528DAFC-1AEC-4680-8227-74CEA6424BED}"/>
              </a:ext>
            </a:extLst>
          </p:cNvPr>
          <p:cNvSpPr txBox="1"/>
          <p:nvPr/>
        </p:nvSpPr>
        <p:spPr>
          <a:xfrm>
            <a:off x="7444915" y="3656073"/>
            <a:ext cx="1269899" cy="400110"/>
          </a:xfrm>
          <a:prstGeom prst="rect">
            <a:avLst/>
          </a:prstGeom>
          <a:noFill/>
        </p:spPr>
        <p:txBody>
          <a:bodyPr wrap="none" lIns="45720" rIns="4572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Gate Oxide</a:t>
            </a:r>
          </a:p>
        </p:txBody>
      </p:sp>
      <p:cxnSp>
        <p:nvCxnSpPr>
          <p:cNvPr id="79" name="Straight Arrow Connector 78">
            <a:extLst>
              <a:ext uri="{FF2B5EF4-FFF2-40B4-BE49-F238E27FC236}">
                <a16:creationId xmlns:a16="http://schemas.microsoft.com/office/drawing/2014/main" id="{FBF9EC26-C4DA-44B1-AFB6-987776D94E95}"/>
              </a:ext>
            </a:extLst>
          </p:cNvPr>
          <p:cNvCxnSpPr>
            <a:cxnSpLocks/>
            <a:stCxn id="78" idx="1"/>
          </p:cNvCxnSpPr>
          <p:nvPr/>
        </p:nvCxnSpPr>
        <p:spPr>
          <a:xfrm flipH="1">
            <a:off x="6732519" y="3856128"/>
            <a:ext cx="712396" cy="1"/>
          </a:xfrm>
          <a:prstGeom prst="straightConnector1">
            <a:avLst/>
          </a:prstGeom>
          <a:ln w="285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3D0C2441-408E-44F7-ACA5-DD8000E398FB}"/>
              </a:ext>
            </a:extLst>
          </p:cNvPr>
          <p:cNvSpPr txBox="1"/>
          <p:nvPr/>
        </p:nvSpPr>
        <p:spPr>
          <a:xfrm>
            <a:off x="7444915" y="4283513"/>
            <a:ext cx="1544782" cy="400110"/>
          </a:xfrm>
          <a:prstGeom prst="rect">
            <a:avLst/>
          </a:prstGeom>
          <a:noFill/>
        </p:spPr>
        <p:txBody>
          <a:bodyPr wrap="none" lIns="45720" rIns="4572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Tunnel Oxide</a:t>
            </a:r>
          </a:p>
        </p:txBody>
      </p:sp>
      <p:sp>
        <p:nvSpPr>
          <p:cNvPr id="81" name="Rectangle 80">
            <a:extLst>
              <a:ext uri="{FF2B5EF4-FFF2-40B4-BE49-F238E27FC236}">
                <a16:creationId xmlns:a16="http://schemas.microsoft.com/office/drawing/2014/main" id="{1E584E94-8A3A-4167-87BE-0646F3053DE0}"/>
              </a:ext>
            </a:extLst>
          </p:cNvPr>
          <p:cNvSpPr/>
          <p:nvPr/>
        </p:nvSpPr>
        <p:spPr>
          <a:xfrm>
            <a:off x="6363877" y="2025313"/>
            <a:ext cx="313565" cy="2276309"/>
          </a:xfrm>
          <a:prstGeom prst="rect">
            <a:avLst/>
          </a:prstGeom>
          <a:solidFill>
            <a:schemeClr val="tx2"/>
          </a:solidFill>
          <a:ln w="127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mbria"/>
              <a:ea typeface="+mn-ea"/>
              <a:cs typeface="+mn-cs"/>
            </a:endParaRPr>
          </a:p>
        </p:txBody>
      </p:sp>
      <p:pic>
        <p:nvPicPr>
          <p:cNvPr id="82" name="Picture 2">
            <a:extLst>
              <a:ext uri="{FF2B5EF4-FFF2-40B4-BE49-F238E27FC236}">
                <a16:creationId xmlns:a16="http://schemas.microsoft.com/office/drawing/2014/main" id="{33CAF923-1FD9-4524-90B5-BBB2462E64A8}"/>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6393450" y="2802175"/>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 name="Picture 2">
            <a:extLst>
              <a:ext uri="{FF2B5EF4-FFF2-40B4-BE49-F238E27FC236}">
                <a16:creationId xmlns:a16="http://schemas.microsoft.com/office/drawing/2014/main" id="{8B48032B-B082-446A-8D1C-0DE7B8332DC0}"/>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6486318" y="3156515"/>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 name="Picture 2">
            <a:extLst>
              <a:ext uri="{FF2B5EF4-FFF2-40B4-BE49-F238E27FC236}">
                <a16:creationId xmlns:a16="http://schemas.microsoft.com/office/drawing/2014/main" id="{4EBB5551-8F64-459F-AA71-D5ADA17D533C}"/>
              </a:ext>
            </a:extLst>
          </p:cNvPr>
          <p:cNvPicPr>
            <a:picLocks noChangeAspect="1" noChangeArrowheads="1"/>
          </p:cNvPicPr>
          <p:nvPr/>
        </p:nvPicPr>
        <p:blipFill>
          <a:blip r:embed="rId3" cstate="print">
            <a:duotone>
              <a:prstClr val="black"/>
              <a:srgbClr val="FFFF00">
                <a:tint val="45000"/>
                <a:satMod val="400000"/>
              </a:srgbClr>
            </a:duotone>
            <a:extLst>
              <a:ext uri="{28A0092B-C50C-407E-A947-70E740481C1C}">
                <a14:useLocalDpi xmlns:a14="http://schemas.microsoft.com/office/drawing/2010/main" val="0"/>
              </a:ext>
            </a:extLst>
          </a:blip>
          <a:srcRect/>
          <a:stretch>
            <a:fillRect/>
          </a:stretch>
        </p:blipFill>
        <p:spPr bwMode="auto">
          <a:xfrm>
            <a:off x="6435330" y="3487903"/>
            <a:ext cx="182880" cy="18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5" name="Straight Arrow Connector 84">
            <a:extLst>
              <a:ext uri="{FF2B5EF4-FFF2-40B4-BE49-F238E27FC236}">
                <a16:creationId xmlns:a16="http://schemas.microsoft.com/office/drawing/2014/main" id="{00C9DE07-52CB-440F-9116-BA84BCECA3D3}"/>
              </a:ext>
            </a:extLst>
          </p:cNvPr>
          <p:cNvCxnSpPr>
            <a:cxnSpLocks/>
          </p:cNvCxnSpPr>
          <p:nvPr/>
        </p:nvCxnSpPr>
        <p:spPr>
          <a:xfrm flipH="1">
            <a:off x="6486319" y="2348614"/>
            <a:ext cx="951401" cy="0"/>
          </a:xfrm>
          <a:prstGeom prst="straightConnector1">
            <a:avLst/>
          </a:prstGeom>
          <a:ln w="28575">
            <a:solidFill>
              <a:srgbClr val="FF0000"/>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B2CCB4CB-7860-42E2-89B5-2361129F3645}"/>
              </a:ext>
            </a:extLst>
          </p:cNvPr>
          <p:cNvSpPr txBox="1"/>
          <p:nvPr/>
        </p:nvSpPr>
        <p:spPr>
          <a:xfrm>
            <a:off x="2653855" y="3517874"/>
            <a:ext cx="1544782" cy="400110"/>
          </a:xfrm>
          <a:prstGeom prst="rect">
            <a:avLst/>
          </a:prstGeom>
          <a:noFill/>
        </p:spPr>
        <p:txBody>
          <a:bodyPr wrap="none" lIns="45720" rIns="4572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Tunnel Oxide</a:t>
            </a:r>
          </a:p>
        </p:txBody>
      </p:sp>
      <p:cxnSp>
        <p:nvCxnSpPr>
          <p:cNvPr id="87" name="Connector: Elbow 86">
            <a:extLst>
              <a:ext uri="{FF2B5EF4-FFF2-40B4-BE49-F238E27FC236}">
                <a16:creationId xmlns:a16="http://schemas.microsoft.com/office/drawing/2014/main" id="{67A85326-ED5B-4564-A1AC-0CF5B5E02EB0}"/>
              </a:ext>
            </a:extLst>
          </p:cNvPr>
          <p:cNvCxnSpPr>
            <a:cxnSpLocks/>
            <a:endCxn id="56" idx="1"/>
          </p:cNvCxnSpPr>
          <p:nvPr/>
        </p:nvCxnSpPr>
        <p:spPr>
          <a:xfrm flipV="1">
            <a:off x="2082238" y="3078186"/>
            <a:ext cx="560461" cy="97040"/>
          </a:xfrm>
          <a:prstGeom prst="bentConnector3">
            <a:avLst>
              <a:gd name="adj1" fmla="val 77191"/>
            </a:avLst>
          </a:prstGeom>
          <a:ln w="28575">
            <a:solidFill>
              <a:srgbClr val="FF0000"/>
            </a:solidFill>
            <a:headEnd type="triangle" w="lg" len="lg"/>
            <a:tailEnd type="none"/>
          </a:ln>
        </p:spPr>
        <p:style>
          <a:lnRef idx="1">
            <a:schemeClr val="accent1"/>
          </a:lnRef>
          <a:fillRef idx="0">
            <a:schemeClr val="accent1"/>
          </a:fillRef>
          <a:effectRef idx="0">
            <a:schemeClr val="accent1"/>
          </a:effectRef>
          <a:fontRef idx="minor">
            <a:schemeClr val="tx1"/>
          </a:fontRef>
        </p:style>
      </p:cxnSp>
      <p:cxnSp>
        <p:nvCxnSpPr>
          <p:cNvPr id="88" name="Connector: Elbow 87">
            <a:extLst>
              <a:ext uri="{FF2B5EF4-FFF2-40B4-BE49-F238E27FC236}">
                <a16:creationId xmlns:a16="http://schemas.microsoft.com/office/drawing/2014/main" id="{D4015B99-C65F-4123-A2FD-A707134EC56B}"/>
              </a:ext>
            </a:extLst>
          </p:cNvPr>
          <p:cNvCxnSpPr>
            <a:cxnSpLocks/>
            <a:endCxn id="57" idx="1"/>
          </p:cNvCxnSpPr>
          <p:nvPr/>
        </p:nvCxnSpPr>
        <p:spPr>
          <a:xfrm flipV="1">
            <a:off x="2073791" y="2438443"/>
            <a:ext cx="568908" cy="234203"/>
          </a:xfrm>
          <a:prstGeom prst="bentConnector3">
            <a:avLst>
              <a:gd name="adj1" fmla="val 71765"/>
            </a:avLst>
          </a:prstGeom>
          <a:ln w="28575">
            <a:headEnd type="triangle" w="lg" len="lg"/>
            <a:tailEnd type="none"/>
          </a:ln>
        </p:spPr>
        <p:style>
          <a:lnRef idx="1">
            <a:schemeClr val="dk1"/>
          </a:lnRef>
          <a:fillRef idx="0">
            <a:schemeClr val="dk1"/>
          </a:fillRef>
          <a:effectRef idx="0">
            <a:schemeClr val="dk1"/>
          </a:effectRef>
          <a:fontRef idx="minor">
            <a:schemeClr val="tx1"/>
          </a:fontRef>
        </p:style>
      </p:cxnSp>
      <p:cxnSp>
        <p:nvCxnSpPr>
          <p:cNvPr id="89" name="Straight Arrow Connector 88">
            <a:extLst>
              <a:ext uri="{FF2B5EF4-FFF2-40B4-BE49-F238E27FC236}">
                <a16:creationId xmlns:a16="http://schemas.microsoft.com/office/drawing/2014/main" id="{7AD4DCC6-F7D6-46BB-81B1-EA49FED09994}"/>
              </a:ext>
            </a:extLst>
          </p:cNvPr>
          <p:cNvCxnSpPr>
            <a:cxnSpLocks/>
            <a:endCxn id="86" idx="1"/>
          </p:cNvCxnSpPr>
          <p:nvPr/>
        </p:nvCxnSpPr>
        <p:spPr>
          <a:xfrm flipV="1">
            <a:off x="2155896" y="3717929"/>
            <a:ext cx="497959" cy="14605"/>
          </a:xfrm>
          <a:prstGeom prst="straightConnector1">
            <a:avLst/>
          </a:prstGeom>
          <a:ln w="28575">
            <a:headEnd type="triangle" w="lg" len="lg"/>
            <a:tailEnd type="none"/>
          </a:ln>
        </p:spPr>
        <p:style>
          <a:lnRef idx="1">
            <a:schemeClr val="dk1"/>
          </a:lnRef>
          <a:fillRef idx="0">
            <a:schemeClr val="dk1"/>
          </a:fillRef>
          <a:effectRef idx="0">
            <a:schemeClr val="dk1"/>
          </a:effectRef>
          <a:fontRef idx="minor">
            <a:schemeClr val="tx1"/>
          </a:fontRef>
        </p:style>
      </p:cxnSp>
      <p:sp>
        <p:nvSpPr>
          <p:cNvPr id="98" name="Rectangle 97">
            <a:extLst>
              <a:ext uri="{FF2B5EF4-FFF2-40B4-BE49-F238E27FC236}">
                <a16:creationId xmlns:a16="http://schemas.microsoft.com/office/drawing/2014/main" id="{C00118F4-C07F-4FC9-8DC2-A2E254561BC2}"/>
              </a:ext>
            </a:extLst>
          </p:cNvPr>
          <p:cNvSpPr/>
          <p:nvPr/>
        </p:nvSpPr>
        <p:spPr>
          <a:xfrm>
            <a:off x="6380957" y="2025313"/>
            <a:ext cx="286007" cy="2276308"/>
          </a:xfrm>
          <a:prstGeom prst="rect">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a:ea typeface="+mn-ea"/>
              <a:cs typeface="+mn-cs"/>
            </a:endParaRPr>
          </a:p>
        </p:txBody>
      </p:sp>
      <p:cxnSp>
        <p:nvCxnSpPr>
          <p:cNvPr id="99" name="Elbow Connector 72">
            <a:extLst>
              <a:ext uri="{FF2B5EF4-FFF2-40B4-BE49-F238E27FC236}">
                <a16:creationId xmlns:a16="http://schemas.microsoft.com/office/drawing/2014/main" id="{A9654435-2604-4F4F-8CFE-70718354DE6E}"/>
              </a:ext>
            </a:extLst>
          </p:cNvPr>
          <p:cNvCxnSpPr>
            <a:stCxn id="80" idx="1"/>
          </p:cNvCxnSpPr>
          <p:nvPr/>
        </p:nvCxnSpPr>
        <p:spPr>
          <a:xfrm rot="10800000">
            <a:off x="6293509" y="4240604"/>
            <a:ext cx="1151406" cy="242964"/>
          </a:xfrm>
          <a:prstGeom prst="bentConnector3">
            <a:avLst>
              <a:gd name="adj1" fmla="val 99866"/>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91029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nodeType="clickEffect">
                                  <p:stCondLst>
                                    <p:cond delay="0"/>
                                  </p:stCondLst>
                                  <p:childTnLst>
                                    <p:animEffect transition="out" filter="fade">
                                      <p:cBhvr>
                                        <p:cTn id="6" dur="1000"/>
                                        <p:tgtEl>
                                          <p:spTgt spid="50"/>
                                        </p:tgtEl>
                                      </p:cBhvr>
                                    </p:animEffect>
                                    <p:anim calcmode="lin" valueType="num">
                                      <p:cBhvr>
                                        <p:cTn id="7" dur="1000"/>
                                        <p:tgtEl>
                                          <p:spTgt spid="50"/>
                                        </p:tgtEl>
                                        <p:attrNameLst>
                                          <p:attrName>ppt_x</p:attrName>
                                        </p:attrNameLst>
                                      </p:cBhvr>
                                      <p:tavLst>
                                        <p:tav tm="0">
                                          <p:val>
                                            <p:strVal val="ppt_x"/>
                                          </p:val>
                                        </p:tav>
                                        <p:tav tm="100000">
                                          <p:val>
                                            <p:strVal val="ppt_x"/>
                                          </p:val>
                                        </p:tav>
                                      </p:tavLst>
                                    </p:anim>
                                    <p:anim calcmode="lin" valueType="num">
                                      <p:cBhvr>
                                        <p:cTn id="8" dur="1000"/>
                                        <p:tgtEl>
                                          <p:spTgt spid="50"/>
                                        </p:tgtEl>
                                        <p:attrNameLst>
                                          <p:attrName>ppt_y</p:attrName>
                                        </p:attrNameLst>
                                      </p:cBhvr>
                                      <p:tavLst>
                                        <p:tav tm="0">
                                          <p:val>
                                            <p:strVal val="ppt_y"/>
                                          </p:val>
                                        </p:tav>
                                        <p:tav tm="100000">
                                          <p:val>
                                            <p:strVal val="ppt_y+.1"/>
                                          </p:val>
                                        </p:tav>
                                      </p:tavLst>
                                    </p:anim>
                                    <p:set>
                                      <p:cBhvr>
                                        <p:cTn id="9" dur="1" fill="hold">
                                          <p:stCondLst>
                                            <p:cond delay="999"/>
                                          </p:stCondLst>
                                        </p:cTn>
                                        <p:tgtEl>
                                          <p:spTgt spid="50"/>
                                        </p:tgtEl>
                                        <p:attrNameLst>
                                          <p:attrName>style.visibility</p:attrName>
                                        </p:attrNameLst>
                                      </p:cBhvr>
                                      <p:to>
                                        <p:strVal val="hidden"/>
                                      </p:to>
                                    </p:set>
                                  </p:childTnLst>
                                </p:cTn>
                              </p:par>
                              <p:par>
                                <p:cTn id="10" presetID="42" presetClass="exit" presetSubtype="0" fill="hold" nodeType="withEffect">
                                  <p:stCondLst>
                                    <p:cond delay="0"/>
                                  </p:stCondLst>
                                  <p:childTnLst>
                                    <p:animEffect transition="out" filter="fade">
                                      <p:cBhvr>
                                        <p:cTn id="11" dur="1000"/>
                                        <p:tgtEl>
                                          <p:spTgt spid="51"/>
                                        </p:tgtEl>
                                      </p:cBhvr>
                                    </p:animEffect>
                                    <p:anim calcmode="lin" valueType="num">
                                      <p:cBhvr>
                                        <p:cTn id="12" dur="1000"/>
                                        <p:tgtEl>
                                          <p:spTgt spid="51"/>
                                        </p:tgtEl>
                                        <p:attrNameLst>
                                          <p:attrName>ppt_x</p:attrName>
                                        </p:attrNameLst>
                                      </p:cBhvr>
                                      <p:tavLst>
                                        <p:tav tm="0">
                                          <p:val>
                                            <p:strVal val="ppt_x"/>
                                          </p:val>
                                        </p:tav>
                                        <p:tav tm="100000">
                                          <p:val>
                                            <p:strVal val="ppt_x"/>
                                          </p:val>
                                        </p:tav>
                                      </p:tavLst>
                                    </p:anim>
                                    <p:anim calcmode="lin" valueType="num">
                                      <p:cBhvr>
                                        <p:cTn id="13" dur="1000"/>
                                        <p:tgtEl>
                                          <p:spTgt spid="51"/>
                                        </p:tgtEl>
                                        <p:attrNameLst>
                                          <p:attrName>ppt_y</p:attrName>
                                        </p:attrNameLst>
                                      </p:cBhvr>
                                      <p:tavLst>
                                        <p:tav tm="0">
                                          <p:val>
                                            <p:strVal val="ppt_y"/>
                                          </p:val>
                                        </p:tav>
                                        <p:tav tm="100000">
                                          <p:val>
                                            <p:strVal val="ppt_y+.1"/>
                                          </p:val>
                                        </p:tav>
                                      </p:tavLst>
                                    </p:anim>
                                    <p:set>
                                      <p:cBhvr>
                                        <p:cTn id="14" dur="1" fill="hold">
                                          <p:stCondLst>
                                            <p:cond delay="999"/>
                                          </p:stCondLst>
                                        </p:cTn>
                                        <p:tgtEl>
                                          <p:spTgt spid="51"/>
                                        </p:tgtEl>
                                        <p:attrNameLst>
                                          <p:attrName>style.visibility</p:attrName>
                                        </p:attrNameLst>
                                      </p:cBhvr>
                                      <p:to>
                                        <p:strVal val="hidden"/>
                                      </p:to>
                                    </p:set>
                                  </p:childTnLst>
                                </p:cTn>
                              </p:par>
                              <p:par>
                                <p:cTn id="15" presetID="42" presetClass="exit" presetSubtype="0" fill="hold" nodeType="withEffect">
                                  <p:stCondLst>
                                    <p:cond delay="0"/>
                                  </p:stCondLst>
                                  <p:childTnLst>
                                    <p:animEffect transition="out" filter="fade">
                                      <p:cBhvr>
                                        <p:cTn id="16" dur="1000"/>
                                        <p:tgtEl>
                                          <p:spTgt spid="52"/>
                                        </p:tgtEl>
                                      </p:cBhvr>
                                    </p:animEffect>
                                    <p:anim calcmode="lin" valueType="num">
                                      <p:cBhvr>
                                        <p:cTn id="17" dur="1000"/>
                                        <p:tgtEl>
                                          <p:spTgt spid="52"/>
                                        </p:tgtEl>
                                        <p:attrNameLst>
                                          <p:attrName>ppt_x</p:attrName>
                                        </p:attrNameLst>
                                      </p:cBhvr>
                                      <p:tavLst>
                                        <p:tav tm="0">
                                          <p:val>
                                            <p:strVal val="ppt_x"/>
                                          </p:val>
                                        </p:tav>
                                        <p:tav tm="100000">
                                          <p:val>
                                            <p:strVal val="ppt_x"/>
                                          </p:val>
                                        </p:tav>
                                      </p:tavLst>
                                    </p:anim>
                                    <p:anim calcmode="lin" valueType="num">
                                      <p:cBhvr>
                                        <p:cTn id="18" dur="1000"/>
                                        <p:tgtEl>
                                          <p:spTgt spid="52"/>
                                        </p:tgtEl>
                                        <p:attrNameLst>
                                          <p:attrName>ppt_y</p:attrName>
                                        </p:attrNameLst>
                                      </p:cBhvr>
                                      <p:tavLst>
                                        <p:tav tm="0">
                                          <p:val>
                                            <p:strVal val="ppt_y"/>
                                          </p:val>
                                        </p:tav>
                                        <p:tav tm="100000">
                                          <p:val>
                                            <p:strVal val="ppt_y+.1"/>
                                          </p:val>
                                        </p:tav>
                                      </p:tavLst>
                                    </p:anim>
                                    <p:set>
                                      <p:cBhvr>
                                        <p:cTn id="19" dur="1" fill="hold">
                                          <p:stCondLst>
                                            <p:cond delay="999"/>
                                          </p:stCondLst>
                                        </p:cTn>
                                        <p:tgtEl>
                                          <p:spTgt spid="52"/>
                                        </p:tgtEl>
                                        <p:attrNameLst>
                                          <p:attrName>style.visibility</p:attrName>
                                        </p:attrNameLst>
                                      </p:cBhvr>
                                      <p:to>
                                        <p:strVal val="hidden"/>
                                      </p:to>
                                    </p:set>
                                  </p:childTnLst>
                                </p:cTn>
                              </p:par>
                              <p:par>
                                <p:cTn id="20" presetID="42" presetClass="exit" presetSubtype="0" fill="hold" nodeType="withEffect">
                                  <p:stCondLst>
                                    <p:cond delay="0"/>
                                  </p:stCondLst>
                                  <p:childTnLst>
                                    <p:animEffect transition="out" filter="fade">
                                      <p:cBhvr>
                                        <p:cTn id="21" dur="1000"/>
                                        <p:tgtEl>
                                          <p:spTgt spid="53"/>
                                        </p:tgtEl>
                                      </p:cBhvr>
                                    </p:animEffect>
                                    <p:anim calcmode="lin" valueType="num">
                                      <p:cBhvr>
                                        <p:cTn id="22" dur="1000"/>
                                        <p:tgtEl>
                                          <p:spTgt spid="53"/>
                                        </p:tgtEl>
                                        <p:attrNameLst>
                                          <p:attrName>ppt_x</p:attrName>
                                        </p:attrNameLst>
                                      </p:cBhvr>
                                      <p:tavLst>
                                        <p:tav tm="0">
                                          <p:val>
                                            <p:strVal val="ppt_x"/>
                                          </p:val>
                                        </p:tav>
                                        <p:tav tm="100000">
                                          <p:val>
                                            <p:strVal val="ppt_x"/>
                                          </p:val>
                                        </p:tav>
                                      </p:tavLst>
                                    </p:anim>
                                    <p:anim calcmode="lin" valueType="num">
                                      <p:cBhvr>
                                        <p:cTn id="23" dur="1000"/>
                                        <p:tgtEl>
                                          <p:spTgt spid="53"/>
                                        </p:tgtEl>
                                        <p:attrNameLst>
                                          <p:attrName>ppt_y</p:attrName>
                                        </p:attrNameLst>
                                      </p:cBhvr>
                                      <p:tavLst>
                                        <p:tav tm="0">
                                          <p:val>
                                            <p:strVal val="ppt_y"/>
                                          </p:val>
                                        </p:tav>
                                        <p:tav tm="100000">
                                          <p:val>
                                            <p:strVal val="ppt_y+.1"/>
                                          </p:val>
                                        </p:tav>
                                      </p:tavLst>
                                    </p:anim>
                                    <p:set>
                                      <p:cBhvr>
                                        <p:cTn id="24" dur="1" fill="hold">
                                          <p:stCondLst>
                                            <p:cond delay="999"/>
                                          </p:stCondLst>
                                        </p:cTn>
                                        <p:tgtEl>
                                          <p:spTgt spid="53"/>
                                        </p:tgtEl>
                                        <p:attrNameLst>
                                          <p:attrName>style.visibility</p:attrName>
                                        </p:attrNameLst>
                                      </p:cBhvr>
                                      <p:to>
                                        <p:strVal val="hidden"/>
                                      </p:to>
                                    </p:set>
                                  </p:childTnLst>
                                </p:cTn>
                              </p:par>
                              <p:par>
                                <p:cTn id="25" presetID="42" presetClass="exit" presetSubtype="0" fill="hold" nodeType="withEffect">
                                  <p:stCondLst>
                                    <p:cond delay="0"/>
                                  </p:stCondLst>
                                  <p:childTnLst>
                                    <p:animEffect transition="out" filter="fade">
                                      <p:cBhvr>
                                        <p:cTn id="26" dur="1000"/>
                                        <p:tgtEl>
                                          <p:spTgt spid="54"/>
                                        </p:tgtEl>
                                      </p:cBhvr>
                                    </p:animEffect>
                                    <p:anim calcmode="lin" valueType="num">
                                      <p:cBhvr>
                                        <p:cTn id="27" dur="1000"/>
                                        <p:tgtEl>
                                          <p:spTgt spid="54"/>
                                        </p:tgtEl>
                                        <p:attrNameLst>
                                          <p:attrName>ppt_x</p:attrName>
                                        </p:attrNameLst>
                                      </p:cBhvr>
                                      <p:tavLst>
                                        <p:tav tm="0">
                                          <p:val>
                                            <p:strVal val="ppt_x"/>
                                          </p:val>
                                        </p:tav>
                                        <p:tav tm="100000">
                                          <p:val>
                                            <p:strVal val="ppt_x"/>
                                          </p:val>
                                        </p:tav>
                                      </p:tavLst>
                                    </p:anim>
                                    <p:anim calcmode="lin" valueType="num">
                                      <p:cBhvr>
                                        <p:cTn id="28" dur="1000"/>
                                        <p:tgtEl>
                                          <p:spTgt spid="54"/>
                                        </p:tgtEl>
                                        <p:attrNameLst>
                                          <p:attrName>ppt_y</p:attrName>
                                        </p:attrNameLst>
                                      </p:cBhvr>
                                      <p:tavLst>
                                        <p:tav tm="0">
                                          <p:val>
                                            <p:strVal val="ppt_y"/>
                                          </p:val>
                                        </p:tav>
                                        <p:tav tm="100000">
                                          <p:val>
                                            <p:strVal val="ppt_y+.1"/>
                                          </p:val>
                                        </p:tav>
                                      </p:tavLst>
                                    </p:anim>
                                    <p:set>
                                      <p:cBhvr>
                                        <p:cTn id="29" dur="1" fill="hold">
                                          <p:stCondLst>
                                            <p:cond delay="999"/>
                                          </p:stCondLst>
                                        </p:cTn>
                                        <p:tgtEl>
                                          <p:spTgt spid="54"/>
                                        </p:tgtEl>
                                        <p:attrNameLst>
                                          <p:attrName>style.visibility</p:attrName>
                                        </p:attrNameLst>
                                      </p:cBhvr>
                                      <p:to>
                                        <p:strVal val="hidden"/>
                                      </p:to>
                                    </p:set>
                                  </p:childTnLst>
                                </p:cTn>
                              </p:par>
                              <p:par>
                                <p:cTn id="30" presetID="42" presetClass="exit" presetSubtype="0" fill="hold" nodeType="withEffect">
                                  <p:stCondLst>
                                    <p:cond delay="0"/>
                                  </p:stCondLst>
                                  <p:childTnLst>
                                    <p:animEffect transition="out" filter="fade">
                                      <p:cBhvr>
                                        <p:cTn id="31" dur="1000"/>
                                        <p:tgtEl>
                                          <p:spTgt spid="87"/>
                                        </p:tgtEl>
                                      </p:cBhvr>
                                    </p:animEffect>
                                    <p:anim calcmode="lin" valueType="num">
                                      <p:cBhvr>
                                        <p:cTn id="32" dur="1000"/>
                                        <p:tgtEl>
                                          <p:spTgt spid="87"/>
                                        </p:tgtEl>
                                        <p:attrNameLst>
                                          <p:attrName>ppt_x</p:attrName>
                                        </p:attrNameLst>
                                      </p:cBhvr>
                                      <p:tavLst>
                                        <p:tav tm="0">
                                          <p:val>
                                            <p:strVal val="ppt_x"/>
                                          </p:val>
                                        </p:tav>
                                        <p:tav tm="100000">
                                          <p:val>
                                            <p:strVal val="ppt_x"/>
                                          </p:val>
                                        </p:tav>
                                      </p:tavLst>
                                    </p:anim>
                                    <p:anim calcmode="lin" valueType="num">
                                      <p:cBhvr>
                                        <p:cTn id="33" dur="1000"/>
                                        <p:tgtEl>
                                          <p:spTgt spid="87"/>
                                        </p:tgtEl>
                                        <p:attrNameLst>
                                          <p:attrName>ppt_y</p:attrName>
                                        </p:attrNameLst>
                                      </p:cBhvr>
                                      <p:tavLst>
                                        <p:tav tm="0">
                                          <p:val>
                                            <p:strVal val="ppt_y"/>
                                          </p:val>
                                        </p:tav>
                                        <p:tav tm="100000">
                                          <p:val>
                                            <p:strVal val="ppt_y+.1"/>
                                          </p:val>
                                        </p:tav>
                                      </p:tavLst>
                                    </p:anim>
                                    <p:set>
                                      <p:cBhvr>
                                        <p:cTn id="34" dur="1" fill="hold">
                                          <p:stCondLst>
                                            <p:cond delay="999"/>
                                          </p:stCondLst>
                                        </p:cTn>
                                        <p:tgtEl>
                                          <p:spTgt spid="87"/>
                                        </p:tgtEl>
                                        <p:attrNameLst>
                                          <p:attrName>style.visibility</p:attrName>
                                        </p:attrNameLst>
                                      </p:cBhvr>
                                      <p:to>
                                        <p:strVal val="hidden"/>
                                      </p:to>
                                    </p:set>
                                  </p:childTnLst>
                                </p:cTn>
                              </p:par>
                              <p:par>
                                <p:cTn id="35" presetID="42" presetClass="exit" presetSubtype="0" fill="hold" nodeType="withEffect">
                                  <p:stCondLst>
                                    <p:cond delay="0"/>
                                  </p:stCondLst>
                                  <p:childTnLst>
                                    <p:animEffect transition="out" filter="fade">
                                      <p:cBhvr>
                                        <p:cTn id="36" dur="1000"/>
                                        <p:tgtEl>
                                          <p:spTgt spid="45"/>
                                        </p:tgtEl>
                                      </p:cBhvr>
                                    </p:animEffect>
                                    <p:anim calcmode="lin" valueType="num">
                                      <p:cBhvr>
                                        <p:cTn id="37" dur="1000"/>
                                        <p:tgtEl>
                                          <p:spTgt spid="45"/>
                                        </p:tgtEl>
                                        <p:attrNameLst>
                                          <p:attrName>ppt_x</p:attrName>
                                        </p:attrNameLst>
                                      </p:cBhvr>
                                      <p:tavLst>
                                        <p:tav tm="0">
                                          <p:val>
                                            <p:strVal val="ppt_x"/>
                                          </p:val>
                                        </p:tav>
                                        <p:tav tm="100000">
                                          <p:val>
                                            <p:strVal val="ppt_x"/>
                                          </p:val>
                                        </p:tav>
                                      </p:tavLst>
                                    </p:anim>
                                    <p:anim calcmode="lin" valueType="num">
                                      <p:cBhvr>
                                        <p:cTn id="38" dur="1000"/>
                                        <p:tgtEl>
                                          <p:spTgt spid="45"/>
                                        </p:tgtEl>
                                        <p:attrNameLst>
                                          <p:attrName>ppt_y</p:attrName>
                                        </p:attrNameLst>
                                      </p:cBhvr>
                                      <p:tavLst>
                                        <p:tav tm="0">
                                          <p:val>
                                            <p:strVal val="ppt_y"/>
                                          </p:val>
                                        </p:tav>
                                        <p:tav tm="100000">
                                          <p:val>
                                            <p:strVal val="ppt_y+.1"/>
                                          </p:val>
                                        </p:tav>
                                      </p:tavLst>
                                    </p:anim>
                                    <p:set>
                                      <p:cBhvr>
                                        <p:cTn id="39" dur="1" fill="hold">
                                          <p:stCondLst>
                                            <p:cond delay="999"/>
                                          </p:stCondLst>
                                        </p:cTn>
                                        <p:tgtEl>
                                          <p:spTgt spid="45"/>
                                        </p:tgtEl>
                                        <p:attrNameLst>
                                          <p:attrName>style.visibility</p:attrName>
                                        </p:attrNameLst>
                                      </p:cBhvr>
                                      <p:to>
                                        <p:strVal val="hidden"/>
                                      </p:to>
                                    </p:set>
                                  </p:childTnLst>
                                </p:cTn>
                              </p:par>
                              <p:par>
                                <p:cTn id="40" presetID="42" presetClass="exit" presetSubtype="0" fill="hold" nodeType="withEffect">
                                  <p:stCondLst>
                                    <p:cond delay="0"/>
                                  </p:stCondLst>
                                  <p:childTnLst>
                                    <p:animEffect transition="out" filter="fade">
                                      <p:cBhvr>
                                        <p:cTn id="41" dur="1000"/>
                                        <p:tgtEl>
                                          <p:spTgt spid="46"/>
                                        </p:tgtEl>
                                      </p:cBhvr>
                                    </p:animEffect>
                                    <p:anim calcmode="lin" valueType="num">
                                      <p:cBhvr>
                                        <p:cTn id="42" dur="1000"/>
                                        <p:tgtEl>
                                          <p:spTgt spid="46"/>
                                        </p:tgtEl>
                                        <p:attrNameLst>
                                          <p:attrName>ppt_x</p:attrName>
                                        </p:attrNameLst>
                                      </p:cBhvr>
                                      <p:tavLst>
                                        <p:tav tm="0">
                                          <p:val>
                                            <p:strVal val="ppt_x"/>
                                          </p:val>
                                        </p:tav>
                                        <p:tav tm="100000">
                                          <p:val>
                                            <p:strVal val="ppt_x"/>
                                          </p:val>
                                        </p:tav>
                                      </p:tavLst>
                                    </p:anim>
                                    <p:anim calcmode="lin" valueType="num">
                                      <p:cBhvr>
                                        <p:cTn id="43" dur="1000"/>
                                        <p:tgtEl>
                                          <p:spTgt spid="46"/>
                                        </p:tgtEl>
                                        <p:attrNameLst>
                                          <p:attrName>ppt_y</p:attrName>
                                        </p:attrNameLst>
                                      </p:cBhvr>
                                      <p:tavLst>
                                        <p:tav tm="0">
                                          <p:val>
                                            <p:strVal val="ppt_y"/>
                                          </p:val>
                                        </p:tav>
                                        <p:tav tm="100000">
                                          <p:val>
                                            <p:strVal val="ppt_y+.1"/>
                                          </p:val>
                                        </p:tav>
                                      </p:tavLst>
                                    </p:anim>
                                    <p:set>
                                      <p:cBhvr>
                                        <p:cTn id="44" dur="1" fill="hold">
                                          <p:stCondLst>
                                            <p:cond delay="999"/>
                                          </p:stCondLst>
                                        </p:cTn>
                                        <p:tgtEl>
                                          <p:spTgt spid="46"/>
                                        </p:tgtEl>
                                        <p:attrNameLst>
                                          <p:attrName>style.visibility</p:attrName>
                                        </p:attrNameLst>
                                      </p:cBhvr>
                                      <p:to>
                                        <p:strVal val="hidden"/>
                                      </p:to>
                                    </p:set>
                                  </p:childTnLst>
                                </p:cTn>
                              </p:par>
                              <p:par>
                                <p:cTn id="45" presetID="42" presetClass="exit" presetSubtype="0" fill="hold" nodeType="withEffect">
                                  <p:stCondLst>
                                    <p:cond delay="0"/>
                                  </p:stCondLst>
                                  <p:childTnLst>
                                    <p:animEffect transition="out" filter="fade">
                                      <p:cBhvr>
                                        <p:cTn id="46" dur="1000"/>
                                        <p:tgtEl>
                                          <p:spTgt spid="47"/>
                                        </p:tgtEl>
                                      </p:cBhvr>
                                    </p:animEffect>
                                    <p:anim calcmode="lin" valueType="num">
                                      <p:cBhvr>
                                        <p:cTn id="47" dur="1000"/>
                                        <p:tgtEl>
                                          <p:spTgt spid="47"/>
                                        </p:tgtEl>
                                        <p:attrNameLst>
                                          <p:attrName>ppt_x</p:attrName>
                                        </p:attrNameLst>
                                      </p:cBhvr>
                                      <p:tavLst>
                                        <p:tav tm="0">
                                          <p:val>
                                            <p:strVal val="ppt_x"/>
                                          </p:val>
                                        </p:tav>
                                        <p:tav tm="100000">
                                          <p:val>
                                            <p:strVal val="ppt_x"/>
                                          </p:val>
                                        </p:tav>
                                      </p:tavLst>
                                    </p:anim>
                                    <p:anim calcmode="lin" valueType="num">
                                      <p:cBhvr>
                                        <p:cTn id="48" dur="1000"/>
                                        <p:tgtEl>
                                          <p:spTgt spid="47"/>
                                        </p:tgtEl>
                                        <p:attrNameLst>
                                          <p:attrName>ppt_y</p:attrName>
                                        </p:attrNameLst>
                                      </p:cBhvr>
                                      <p:tavLst>
                                        <p:tav tm="0">
                                          <p:val>
                                            <p:strVal val="ppt_y"/>
                                          </p:val>
                                        </p:tav>
                                        <p:tav tm="100000">
                                          <p:val>
                                            <p:strVal val="ppt_y+.1"/>
                                          </p:val>
                                        </p:tav>
                                      </p:tavLst>
                                    </p:anim>
                                    <p:set>
                                      <p:cBhvr>
                                        <p:cTn id="49" dur="1" fill="hold">
                                          <p:stCondLst>
                                            <p:cond delay="999"/>
                                          </p:stCondLst>
                                        </p:cTn>
                                        <p:tgtEl>
                                          <p:spTgt spid="47"/>
                                        </p:tgtEl>
                                        <p:attrNameLst>
                                          <p:attrName>style.visibility</p:attrName>
                                        </p:attrNameLst>
                                      </p:cBhvr>
                                      <p:to>
                                        <p:strVal val="hidden"/>
                                      </p:to>
                                    </p:set>
                                  </p:childTnLst>
                                </p:cTn>
                              </p:par>
                              <p:par>
                                <p:cTn id="50" presetID="42" presetClass="exit" presetSubtype="0" fill="hold" nodeType="withEffect">
                                  <p:stCondLst>
                                    <p:cond delay="0"/>
                                  </p:stCondLst>
                                  <p:childTnLst>
                                    <p:animEffect transition="out" filter="fade">
                                      <p:cBhvr>
                                        <p:cTn id="51" dur="1000"/>
                                        <p:tgtEl>
                                          <p:spTgt spid="48"/>
                                        </p:tgtEl>
                                      </p:cBhvr>
                                    </p:animEffect>
                                    <p:anim calcmode="lin" valueType="num">
                                      <p:cBhvr>
                                        <p:cTn id="52" dur="1000"/>
                                        <p:tgtEl>
                                          <p:spTgt spid="48"/>
                                        </p:tgtEl>
                                        <p:attrNameLst>
                                          <p:attrName>ppt_x</p:attrName>
                                        </p:attrNameLst>
                                      </p:cBhvr>
                                      <p:tavLst>
                                        <p:tav tm="0">
                                          <p:val>
                                            <p:strVal val="ppt_x"/>
                                          </p:val>
                                        </p:tav>
                                        <p:tav tm="100000">
                                          <p:val>
                                            <p:strVal val="ppt_x"/>
                                          </p:val>
                                        </p:tav>
                                      </p:tavLst>
                                    </p:anim>
                                    <p:anim calcmode="lin" valueType="num">
                                      <p:cBhvr>
                                        <p:cTn id="53" dur="1000"/>
                                        <p:tgtEl>
                                          <p:spTgt spid="48"/>
                                        </p:tgtEl>
                                        <p:attrNameLst>
                                          <p:attrName>ppt_y</p:attrName>
                                        </p:attrNameLst>
                                      </p:cBhvr>
                                      <p:tavLst>
                                        <p:tav tm="0">
                                          <p:val>
                                            <p:strVal val="ppt_y"/>
                                          </p:val>
                                        </p:tav>
                                        <p:tav tm="100000">
                                          <p:val>
                                            <p:strVal val="ppt_y+.1"/>
                                          </p:val>
                                        </p:tav>
                                      </p:tavLst>
                                    </p:anim>
                                    <p:set>
                                      <p:cBhvr>
                                        <p:cTn id="54" dur="1" fill="hold">
                                          <p:stCondLst>
                                            <p:cond delay="999"/>
                                          </p:stCondLst>
                                        </p:cTn>
                                        <p:tgtEl>
                                          <p:spTgt spid="48"/>
                                        </p:tgtEl>
                                        <p:attrNameLst>
                                          <p:attrName>style.visibility</p:attrName>
                                        </p:attrNameLst>
                                      </p:cBhvr>
                                      <p:to>
                                        <p:strVal val="hidden"/>
                                      </p:to>
                                    </p:set>
                                  </p:childTnLst>
                                </p:cTn>
                              </p:par>
                              <p:par>
                                <p:cTn id="55" presetID="42" presetClass="exit" presetSubtype="0" fill="hold" nodeType="withEffect">
                                  <p:stCondLst>
                                    <p:cond delay="0"/>
                                  </p:stCondLst>
                                  <p:childTnLst>
                                    <p:animEffect transition="out" filter="fade">
                                      <p:cBhvr>
                                        <p:cTn id="56" dur="1000"/>
                                        <p:tgtEl>
                                          <p:spTgt spid="49"/>
                                        </p:tgtEl>
                                      </p:cBhvr>
                                    </p:animEffect>
                                    <p:anim calcmode="lin" valueType="num">
                                      <p:cBhvr>
                                        <p:cTn id="57" dur="1000"/>
                                        <p:tgtEl>
                                          <p:spTgt spid="49"/>
                                        </p:tgtEl>
                                        <p:attrNameLst>
                                          <p:attrName>ppt_x</p:attrName>
                                        </p:attrNameLst>
                                      </p:cBhvr>
                                      <p:tavLst>
                                        <p:tav tm="0">
                                          <p:val>
                                            <p:strVal val="ppt_x"/>
                                          </p:val>
                                        </p:tav>
                                        <p:tav tm="100000">
                                          <p:val>
                                            <p:strVal val="ppt_x"/>
                                          </p:val>
                                        </p:tav>
                                      </p:tavLst>
                                    </p:anim>
                                    <p:anim calcmode="lin" valueType="num">
                                      <p:cBhvr>
                                        <p:cTn id="58" dur="1000"/>
                                        <p:tgtEl>
                                          <p:spTgt spid="49"/>
                                        </p:tgtEl>
                                        <p:attrNameLst>
                                          <p:attrName>ppt_y</p:attrName>
                                        </p:attrNameLst>
                                      </p:cBhvr>
                                      <p:tavLst>
                                        <p:tav tm="0">
                                          <p:val>
                                            <p:strVal val="ppt_y"/>
                                          </p:val>
                                        </p:tav>
                                        <p:tav tm="100000">
                                          <p:val>
                                            <p:strVal val="ppt_y+.1"/>
                                          </p:val>
                                        </p:tav>
                                      </p:tavLst>
                                    </p:anim>
                                    <p:set>
                                      <p:cBhvr>
                                        <p:cTn id="59" dur="1" fill="hold">
                                          <p:stCondLst>
                                            <p:cond delay="999"/>
                                          </p:stCondLst>
                                        </p:cTn>
                                        <p:tgtEl>
                                          <p:spTgt spid="49"/>
                                        </p:tgtEl>
                                        <p:attrNameLst>
                                          <p:attrName>style.visibility</p:attrName>
                                        </p:attrNameLst>
                                      </p:cBhvr>
                                      <p:to>
                                        <p:strVal val="hidden"/>
                                      </p:to>
                                    </p:set>
                                  </p:childTnLst>
                                </p:cTn>
                              </p:par>
                              <p:par>
                                <p:cTn id="60" presetID="42" presetClass="exit" presetSubtype="0" fill="hold" nodeType="withEffect">
                                  <p:stCondLst>
                                    <p:cond delay="0"/>
                                  </p:stCondLst>
                                  <p:childTnLst>
                                    <p:animEffect transition="out" filter="fade">
                                      <p:cBhvr>
                                        <p:cTn id="61" dur="1000"/>
                                        <p:tgtEl>
                                          <p:spTgt spid="72"/>
                                        </p:tgtEl>
                                      </p:cBhvr>
                                    </p:animEffect>
                                    <p:anim calcmode="lin" valueType="num">
                                      <p:cBhvr>
                                        <p:cTn id="62" dur="1000"/>
                                        <p:tgtEl>
                                          <p:spTgt spid="72"/>
                                        </p:tgtEl>
                                        <p:attrNameLst>
                                          <p:attrName>ppt_x</p:attrName>
                                        </p:attrNameLst>
                                      </p:cBhvr>
                                      <p:tavLst>
                                        <p:tav tm="0">
                                          <p:val>
                                            <p:strVal val="ppt_x"/>
                                          </p:val>
                                        </p:tav>
                                        <p:tav tm="100000">
                                          <p:val>
                                            <p:strVal val="ppt_x"/>
                                          </p:val>
                                        </p:tav>
                                      </p:tavLst>
                                    </p:anim>
                                    <p:anim calcmode="lin" valueType="num">
                                      <p:cBhvr>
                                        <p:cTn id="63" dur="1000"/>
                                        <p:tgtEl>
                                          <p:spTgt spid="72"/>
                                        </p:tgtEl>
                                        <p:attrNameLst>
                                          <p:attrName>ppt_y</p:attrName>
                                        </p:attrNameLst>
                                      </p:cBhvr>
                                      <p:tavLst>
                                        <p:tav tm="0">
                                          <p:val>
                                            <p:strVal val="ppt_y"/>
                                          </p:val>
                                        </p:tav>
                                        <p:tav tm="100000">
                                          <p:val>
                                            <p:strVal val="ppt_y+.1"/>
                                          </p:val>
                                        </p:tav>
                                      </p:tavLst>
                                    </p:anim>
                                    <p:set>
                                      <p:cBhvr>
                                        <p:cTn id="64" dur="1" fill="hold">
                                          <p:stCondLst>
                                            <p:cond delay="999"/>
                                          </p:stCondLst>
                                        </p:cTn>
                                        <p:tgtEl>
                                          <p:spTgt spid="72"/>
                                        </p:tgtEl>
                                        <p:attrNameLst>
                                          <p:attrName>style.visibility</p:attrName>
                                        </p:attrNameLst>
                                      </p:cBhvr>
                                      <p:to>
                                        <p:strVal val="hidden"/>
                                      </p:to>
                                    </p:set>
                                  </p:childTnLst>
                                </p:cTn>
                              </p:par>
                              <p:par>
                                <p:cTn id="65" presetID="42" presetClass="exit" presetSubtype="0" fill="hold" nodeType="withEffect">
                                  <p:stCondLst>
                                    <p:cond delay="0"/>
                                  </p:stCondLst>
                                  <p:childTnLst>
                                    <p:animEffect transition="out" filter="fade">
                                      <p:cBhvr>
                                        <p:cTn id="66" dur="1000"/>
                                        <p:tgtEl>
                                          <p:spTgt spid="73"/>
                                        </p:tgtEl>
                                      </p:cBhvr>
                                    </p:animEffect>
                                    <p:anim calcmode="lin" valueType="num">
                                      <p:cBhvr>
                                        <p:cTn id="67" dur="1000"/>
                                        <p:tgtEl>
                                          <p:spTgt spid="73"/>
                                        </p:tgtEl>
                                        <p:attrNameLst>
                                          <p:attrName>ppt_x</p:attrName>
                                        </p:attrNameLst>
                                      </p:cBhvr>
                                      <p:tavLst>
                                        <p:tav tm="0">
                                          <p:val>
                                            <p:strVal val="ppt_x"/>
                                          </p:val>
                                        </p:tav>
                                        <p:tav tm="100000">
                                          <p:val>
                                            <p:strVal val="ppt_x"/>
                                          </p:val>
                                        </p:tav>
                                      </p:tavLst>
                                    </p:anim>
                                    <p:anim calcmode="lin" valueType="num">
                                      <p:cBhvr>
                                        <p:cTn id="68" dur="1000"/>
                                        <p:tgtEl>
                                          <p:spTgt spid="73"/>
                                        </p:tgtEl>
                                        <p:attrNameLst>
                                          <p:attrName>ppt_y</p:attrName>
                                        </p:attrNameLst>
                                      </p:cBhvr>
                                      <p:tavLst>
                                        <p:tav tm="0">
                                          <p:val>
                                            <p:strVal val="ppt_y"/>
                                          </p:val>
                                        </p:tav>
                                        <p:tav tm="100000">
                                          <p:val>
                                            <p:strVal val="ppt_y+.1"/>
                                          </p:val>
                                        </p:tav>
                                      </p:tavLst>
                                    </p:anim>
                                    <p:set>
                                      <p:cBhvr>
                                        <p:cTn id="69" dur="1" fill="hold">
                                          <p:stCondLst>
                                            <p:cond delay="999"/>
                                          </p:stCondLst>
                                        </p:cTn>
                                        <p:tgtEl>
                                          <p:spTgt spid="73"/>
                                        </p:tgtEl>
                                        <p:attrNameLst>
                                          <p:attrName>style.visibility</p:attrName>
                                        </p:attrNameLst>
                                      </p:cBhvr>
                                      <p:to>
                                        <p:strVal val="hidden"/>
                                      </p:to>
                                    </p:set>
                                  </p:childTnLst>
                                </p:cTn>
                              </p:par>
                              <p:par>
                                <p:cTn id="70" presetID="42" presetClass="exit" presetSubtype="0" fill="hold" nodeType="withEffect">
                                  <p:stCondLst>
                                    <p:cond delay="0"/>
                                  </p:stCondLst>
                                  <p:childTnLst>
                                    <p:animEffect transition="out" filter="fade">
                                      <p:cBhvr>
                                        <p:cTn id="71" dur="1000"/>
                                        <p:tgtEl>
                                          <p:spTgt spid="74"/>
                                        </p:tgtEl>
                                      </p:cBhvr>
                                    </p:animEffect>
                                    <p:anim calcmode="lin" valueType="num">
                                      <p:cBhvr>
                                        <p:cTn id="72" dur="1000"/>
                                        <p:tgtEl>
                                          <p:spTgt spid="74"/>
                                        </p:tgtEl>
                                        <p:attrNameLst>
                                          <p:attrName>ppt_x</p:attrName>
                                        </p:attrNameLst>
                                      </p:cBhvr>
                                      <p:tavLst>
                                        <p:tav tm="0">
                                          <p:val>
                                            <p:strVal val="ppt_x"/>
                                          </p:val>
                                        </p:tav>
                                        <p:tav tm="100000">
                                          <p:val>
                                            <p:strVal val="ppt_x"/>
                                          </p:val>
                                        </p:tav>
                                      </p:tavLst>
                                    </p:anim>
                                    <p:anim calcmode="lin" valueType="num">
                                      <p:cBhvr>
                                        <p:cTn id="73" dur="1000"/>
                                        <p:tgtEl>
                                          <p:spTgt spid="74"/>
                                        </p:tgtEl>
                                        <p:attrNameLst>
                                          <p:attrName>ppt_y</p:attrName>
                                        </p:attrNameLst>
                                      </p:cBhvr>
                                      <p:tavLst>
                                        <p:tav tm="0">
                                          <p:val>
                                            <p:strVal val="ppt_y"/>
                                          </p:val>
                                        </p:tav>
                                        <p:tav tm="100000">
                                          <p:val>
                                            <p:strVal val="ppt_y+.1"/>
                                          </p:val>
                                        </p:tav>
                                      </p:tavLst>
                                    </p:anim>
                                    <p:set>
                                      <p:cBhvr>
                                        <p:cTn id="74" dur="1" fill="hold">
                                          <p:stCondLst>
                                            <p:cond delay="999"/>
                                          </p:stCondLst>
                                        </p:cTn>
                                        <p:tgtEl>
                                          <p:spTgt spid="74"/>
                                        </p:tgtEl>
                                        <p:attrNameLst>
                                          <p:attrName>style.visibility</p:attrName>
                                        </p:attrNameLst>
                                      </p:cBhvr>
                                      <p:to>
                                        <p:strVal val="hidden"/>
                                      </p:to>
                                    </p:set>
                                  </p:childTnLst>
                                </p:cTn>
                              </p:par>
                              <p:par>
                                <p:cTn id="75" presetID="42" presetClass="exit" presetSubtype="0" fill="hold" nodeType="withEffect">
                                  <p:stCondLst>
                                    <p:cond delay="0"/>
                                  </p:stCondLst>
                                  <p:childTnLst>
                                    <p:animEffect transition="out" filter="fade">
                                      <p:cBhvr>
                                        <p:cTn id="76" dur="1000"/>
                                        <p:tgtEl>
                                          <p:spTgt spid="82"/>
                                        </p:tgtEl>
                                      </p:cBhvr>
                                    </p:animEffect>
                                    <p:anim calcmode="lin" valueType="num">
                                      <p:cBhvr>
                                        <p:cTn id="77" dur="1000"/>
                                        <p:tgtEl>
                                          <p:spTgt spid="82"/>
                                        </p:tgtEl>
                                        <p:attrNameLst>
                                          <p:attrName>ppt_x</p:attrName>
                                        </p:attrNameLst>
                                      </p:cBhvr>
                                      <p:tavLst>
                                        <p:tav tm="0">
                                          <p:val>
                                            <p:strVal val="ppt_x"/>
                                          </p:val>
                                        </p:tav>
                                        <p:tav tm="100000">
                                          <p:val>
                                            <p:strVal val="ppt_x"/>
                                          </p:val>
                                        </p:tav>
                                      </p:tavLst>
                                    </p:anim>
                                    <p:anim calcmode="lin" valueType="num">
                                      <p:cBhvr>
                                        <p:cTn id="78" dur="1000"/>
                                        <p:tgtEl>
                                          <p:spTgt spid="82"/>
                                        </p:tgtEl>
                                        <p:attrNameLst>
                                          <p:attrName>ppt_y</p:attrName>
                                        </p:attrNameLst>
                                      </p:cBhvr>
                                      <p:tavLst>
                                        <p:tav tm="0">
                                          <p:val>
                                            <p:strVal val="ppt_y"/>
                                          </p:val>
                                        </p:tav>
                                        <p:tav tm="100000">
                                          <p:val>
                                            <p:strVal val="ppt_y+.1"/>
                                          </p:val>
                                        </p:tav>
                                      </p:tavLst>
                                    </p:anim>
                                    <p:set>
                                      <p:cBhvr>
                                        <p:cTn id="79" dur="1" fill="hold">
                                          <p:stCondLst>
                                            <p:cond delay="999"/>
                                          </p:stCondLst>
                                        </p:cTn>
                                        <p:tgtEl>
                                          <p:spTgt spid="82"/>
                                        </p:tgtEl>
                                        <p:attrNameLst>
                                          <p:attrName>style.visibility</p:attrName>
                                        </p:attrNameLst>
                                      </p:cBhvr>
                                      <p:to>
                                        <p:strVal val="hidden"/>
                                      </p:to>
                                    </p:set>
                                  </p:childTnLst>
                                </p:cTn>
                              </p:par>
                              <p:par>
                                <p:cTn id="80" presetID="42" presetClass="exit" presetSubtype="0" fill="hold" nodeType="withEffect">
                                  <p:stCondLst>
                                    <p:cond delay="0"/>
                                  </p:stCondLst>
                                  <p:childTnLst>
                                    <p:animEffect transition="out" filter="fade">
                                      <p:cBhvr>
                                        <p:cTn id="81" dur="1000"/>
                                        <p:tgtEl>
                                          <p:spTgt spid="83"/>
                                        </p:tgtEl>
                                      </p:cBhvr>
                                    </p:animEffect>
                                    <p:anim calcmode="lin" valueType="num">
                                      <p:cBhvr>
                                        <p:cTn id="82" dur="1000"/>
                                        <p:tgtEl>
                                          <p:spTgt spid="83"/>
                                        </p:tgtEl>
                                        <p:attrNameLst>
                                          <p:attrName>ppt_x</p:attrName>
                                        </p:attrNameLst>
                                      </p:cBhvr>
                                      <p:tavLst>
                                        <p:tav tm="0">
                                          <p:val>
                                            <p:strVal val="ppt_x"/>
                                          </p:val>
                                        </p:tav>
                                        <p:tav tm="100000">
                                          <p:val>
                                            <p:strVal val="ppt_x"/>
                                          </p:val>
                                        </p:tav>
                                      </p:tavLst>
                                    </p:anim>
                                    <p:anim calcmode="lin" valueType="num">
                                      <p:cBhvr>
                                        <p:cTn id="83" dur="1000"/>
                                        <p:tgtEl>
                                          <p:spTgt spid="83"/>
                                        </p:tgtEl>
                                        <p:attrNameLst>
                                          <p:attrName>ppt_y</p:attrName>
                                        </p:attrNameLst>
                                      </p:cBhvr>
                                      <p:tavLst>
                                        <p:tav tm="0">
                                          <p:val>
                                            <p:strVal val="ppt_y"/>
                                          </p:val>
                                        </p:tav>
                                        <p:tav tm="100000">
                                          <p:val>
                                            <p:strVal val="ppt_y+.1"/>
                                          </p:val>
                                        </p:tav>
                                      </p:tavLst>
                                    </p:anim>
                                    <p:set>
                                      <p:cBhvr>
                                        <p:cTn id="84" dur="1" fill="hold">
                                          <p:stCondLst>
                                            <p:cond delay="999"/>
                                          </p:stCondLst>
                                        </p:cTn>
                                        <p:tgtEl>
                                          <p:spTgt spid="83"/>
                                        </p:tgtEl>
                                        <p:attrNameLst>
                                          <p:attrName>style.visibility</p:attrName>
                                        </p:attrNameLst>
                                      </p:cBhvr>
                                      <p:to>
                                        <p:strVal val="hidden"/>
                                      </p:to>
                                    </p:set>
                                  </p:childTnLst>
                                </p:cTn>
                              </p:par>
                              <p:par>
                                <p:cTn id="85" presetID="42" presetClass="exit" presetSubtype="0" fill="hold" nodeType="withEffect">
                                  <p:stCondLst>
                                    <p:cond delay="0"/>
                                  </p:stCondLst>
                                  <p:childTnLst>
                                    <p:animEffect transition="out" filter="fade">
                                      <p:cBhvr>
                                        <p:cTn id="86" dur="1000"/>
                                        <p:tgtEl>
                                          <p:spTgt spid="84"/>
                                        </p:tgtEl>
                                      </p:cBhvr>
                                    </p:animEffect>
                                    <p:anim calcmode="lin" valueType="num">
                                      <p:cBhvr>
                                        <p:cTn id="87" dur="1000"/>
                                        <p:tgtEl>
                                          <p:spTgt spid="84"/>
                                        </p:tgtEl>
                                        <p:attrNameLst>
                                          <p:attrName>ppt_x</p:attrName>
                                        </p:attrNameLst>
                                      </p:cBhvr>
                                      <p:tavLst>
                                        <p:tav tm="0">
                                          <p:val>
                                            <p:strVal val="ppt_x"/>
                                          </p:val>
                                        </p:tav>
                                        <p:tav tm="100000">
                                          <p:val>
                                            <p:strVal val="ppt_x"/>
                                          </p:val>
                                        </p:tav>
                                      </p:tavLst>
                                    </p:anim>
                                    <p:anim calcmode="lin" valueType="num">
                                      <p:cBhvr>
                                        <p:cTn id="88" dur="1000"/>
                                        <p:tgtEl>
                                          <p:spTgt spid="84"/>
                                        </p:tgtEl>
                                        <p:attrNameLst>
                                          <p:attrName>ppt_y</p:attrName>
                                        </p:attrNameLst>
                                      </p:cBhvr>
                                      <p:tavLst>
                                        <p:tav tm="0">
                                          <p:val>
                                            <p:strVal val="ppt_y"/>
                                          </p:val>
                                        </p:tav>
                                        <p:tav tm="100000">
                                          <p:val>
                                            <p:strVal val="ppt_y+.1"/>
                                          </p:val>
                                        </p:tav>
                                      </p:tavLst>
                                    </p:anim>
                                    <p:set>
                                      <p:cBhvr>
                                        <p:cTn id="89" dur="1" fill="hold">
                                          <p:stCondLst>
                                            <p:cond delay="999"/>
                                          </p:stCondLst>
                                        </p:cTn>
                                        <p:tgtEl>
                                          <p:spTgt spid="84"/>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500"/>
                                        <p:tgtEl>
                                          <p:spTgt spid="38"/>
                                        </p:tgtEl>
                                      </p:cBhvr>
                                    </p:animEffect>
                                  </p:childTnLst>
                                </p:cTn>
                              </p:par>
                              <p:par>
                                <p:cTn id="95" presetID="10" presetClass="entr" presetSubtype="0" fill="hold" nodeType="with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500"/>
                                        <p:tgtEl>
                                          <p:spTgt spid="50"/>
                                        </p:tgtEl>
                                      </p:cBhvr>
                                    </p:animEffect>
                                  </p:childTnLst>
                                </p:cTn>
                              </p:par>
                              <p:par>
                                <p:cTn id="98" presetID="10" presetClass="entr" presetSubtype="0" fill="hold" nodeType="with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fade">
                                      <p:cBhvr>
                                        <p:cTn id="100" dur="500"/>
                                        <p:tgtEl>
                                          <p:spTgt spid="51"/>
                                        </p:tgtEl>
                                      </p:cBhvr>
                                    </p:animEffect>
                                  </p:childTnLst>
                                </p:cTn>
                              </p:par>
                              <p:par>
                                <p:cTn id="101" presetID="10" presetClass="entr" presetSubtype="0" fill="hold" nodeType="withEffect">
                                  <p:stCondLst>
                                    <p:cond delay="0"/>
                                  </p:stCondLst>
                                  <p:childTnLst>
                                    <p:set>
                                      <p:cBhvr>
                                        <p:cTn id="102" dur="1" fill="hold">
                                          <p:stCondLst>
                                            <p:cond delay="0"/>
                                          </p:stCondLst>
                                        </p:cTn>
                                        <p:tgtEl>
                                          <p:spTgt spid="52"/>
                                        </p:tgtEl>
                                        <p:attrNameLst>
                                          <p:attrName>style.visibility</p:attrName>
                                        </p:attrNameLst>
                                      </p:cBhvr>
                                      <p:to>
                                        <p:strVal val="visible"/>
                                      </p:to>
                                    </p:set>
                                    <p:animEffect transition="in" filter="fade">
                                      <p:cBhvr>
                                        <p:cTn id="103" dur="500"/>
                                        <p:tgtEl>
                                          <p:spTgt spid="52"/>
                                        </p:tgtEl>
                                      </p:cBhvr>
                                    </p:animEffect>
                                  </p:childTnLst>
                                </p:cTn>
                              </p:par>
                              <p:par>
                                <p:cTn id="104" presetID="10" presetClass="entr" presetSubtype="0" fill="hold" nodeType="withEffect">
                                  <p:stCondLst>
                                    <p:cond delay="0"/>
                                  </p:stCondLst>
                                  <p:childTnLst>
                                    <p:set>
                                      <p:cBhvr>
                                        <p:cTn id="105" dur="1" fill="hold">
                                          <p:stCondLst>
                                            <p:cond delay="0"/>
                                          </p:stCondLst>
                                        </p:cTn>
                                        <p:tgtEl>
                                          <p:spTgt spid="53"/>
                                        </p:tgtEl>
                                        <p:attrNameLst>
                                          <p:attrName>style.visibility</p:attrName>
                                        </p:attrNameLst>
                                      </p:cBhvr>
                                      <p:to>
                                        <p:strVal val="visible"/>
                                      </p:to>
                                    </p:set>
                                    <p:animEffect transition="in" filter="fade">
                                      <p:cBhvr>
                                        <p:cTn id="106" dur="500"/>
                                        <p:tgtEl>
                                          <p:spTgt spid="53"/>
                                        </p:tgtEl>
                                      </p:cBhvr>
                                    </p:animEffect>
                                  </p:childTnLst>
                                </p:cTn>
                              </p:par>
                              <p:par>
                                <p:cTn id="107" presetID="10" presetClass="entr" presetSubtype="0" fill="hold" nodeType="withEffect">
                                  <p:stCondLst>
                                    <p:cond delay="0"/>
                                  </p:stCondLst>
                                  <p:childTnLst>
                                    <p:set>
                                      <p:cBhvr>
                                        <p:cTn id="108" dur="1" fill="hold">
                                          <p:stCondLst>
                                            <p:cond delay="0"/>
                                          </p:stCondLst>
                                        </p:cTn>
                                        <p:tgtEl>
                                          <p:spTgt spid="54"/>
                                        </p:tgtEl>
                                        <p:attrNameLst>
                                          <p:attrName>style.visibility</p:attrName>
                                        </p:attrNameLst>
                                      </p:cBhvr>
                                      <p:to>
                                        <p:strVal val="visible"/>
                                      </p:to>
                                    </p:set>
                                    <p:animEffect transition="in" filter="fade">
                                      <p:cBhvr>
                                        <p:cTn id="109" dur="500"/>
                                        <p:tgtEl>
                                          <p:spTgt spid="54"/>
                                        </p:tgtEl>
                                      </p:cBhvr>
                                    </p:animEffect>
                                  </p:childTnLst>
                                </p:cTn>
                              </p:par>
                              <p:par>
                                <p:cTn id="110" presetID="10" presetClass="entr" presetSubtype="0" fill="hold" nodeType="withEffect">
                                  <p:stCondLst>
                                    <p:cond delay="0"/>
                                  </p:stCondLst>
                                  <p:childTnLst>
                                    <p:set>
                                      <p:cBhvr>
                                        <p:cTn id="111" dur="1" fill="hold">
                                          <p:stCondLst>
                                            <p:cond delay="0"/>
                                          </p:stCondLst>
                                        </p:cTn>
                                        <p:tgtEl>
                                          <p:spTgt spid="87"/>
                                        </p:tgtEl>
                                        <p:attrNameLst>
                                          <p:attrName>style.visibility</p:attrName>
                                        </p:attrNameLst>
                                      </p:cBhvr>
                                      <p:to>
                                        <p:strVal val="visible"/>
                                      </p:to>
                                    </p:set>
                                    <p:animEffect transition="in" filter="fade">
                                      <p:cBhvr>
                                        <p:cTn id="112" dur="500"/>
                                        <p:tgtEl>
                                          <p:spTgt spid="87"/>
                                        </p:tgtEl>
                                      </p:cBhvr>
                                    </p:animEffect>
                                  </p:childTnLst>
                                </p:cTn>
                              </p:par>
                              <p:par>
                                <p:cTn id="113" presetID="10" presetClass="entr" presetSubtype="0" fill="hold" nodeType="with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fade">
                                      <p:cBhvr>
                                        <p:cTn id="115" dur="500"/>
                                        <p:tgtEl>
                                          <p:spTgt spid="45"/>
                                        </p:tgtEl>
                                      </p:cBhvr>
                                    </p:animEffect>
                                  </p:childTnLst>
                                </p:cTn>
                              </p:par>
                              <p:par>
                                <p:cTn id="116" presetID="10" presetClass="entr" presetSubtype="0" fill="hold" nodeType="withEffect">
                                  <p:stCondLst>
                                    <p:cond delay="0"/>
                                  </p:stCondLst>
                                  <p:childTnLst>
                                    <p:set>
                                      <p:cBhvr>
                                        <p:cTn id="117" dur="1" fill="hold">
                                          <p:stCondLst>
                                            <p:cond delay="0"/>
                                          </p:stCondLst>
                                        </p:cTn>
                                        <p:tgtEl>
                                          <p:spTgt spid="46"/>
                                        </p:tgtEl>
                                        <p:attrNameLst>
                                          <p:attrName>style.visibility</p:attrName>
                                        </p:attrNameLst>
                                      </p:cBhvr>
                                      <p:to>
                                        <p:strVal val="visible"/>
                                      </p:to>
                                    </p:set>
                                    <p:animEffect transition="in" filter="fade">
                                      <p:cBhvr>
                                        <p:cTn id="118" dur="500"/>
                                        <p:tgtEl>
                                          <p:spTgt spid="46"/>
                                        </p:tgtEl>
                                      </p:cBhvr>
                                    </p:animEffect>
                                  </p:childTnLst>
                                </p:cTn>
                              </p:par>
                              <p:par>
                                <p:cTn id="119" presetID="10" presetClass="entr" presetSubtype="0" fill="hold" nodeType="withEffect">
                                  <p:stCondLst>
                                    <p:cond delay="0"/>
                                  </p:stCondLst>
                                  <p:childTnLst>
                                    <p:set>
                                      <p:cBhvr>
                                        <p:cTn id="120" dur="1" fill="hold">
                                          <p:stCondLst>
                                            <p:cond delay="0"/>
                                          </p:stCondLst>
                                        </p:cTn>
                                        <p:tgtEl>
                                          <p:spTgt spid="47"/>
                                        </p:tgtEl>
                                        <p:attrNameLst>
                                          <p:attrName>style.visibility</p:attrName>
                                        </p:attrNameLst>
                                      </p:cBhvr>
                                      <p:to>
                                        <p:strVal val="visible"/>
                                      </p:to>
                                    </p:set>
                                    <p:animEffect transition="in" filter="fade">
                                      <p:cBhvr>
                                        <p:cTn id="121" dur="500"/>
                                        <p:tgtEl>
                                          <p:spTgt spid="47"/>
                                        </p:tgtEl>
                                      </p:cBhvr>
                                    </p:animEffect>
                                  </p:childTnLst>
                                </p:cTn>
                              </p:par>
                              <p:par>
                                <p:cTn id="122" presetID="10" presetClass="entr" presetSubtype="0" fill="hold" nodeType="withEffect">
                                  <p:stCondLst>
                                    <p:cond delay="0"/>
                                  </p:stCondLst>
                                  <p:childTnLst>
                                    <p:set>
                                      <p:cBhvr>
                                        <p:cTn id="123" dur="1" fill="hold">
                                          <p:stCondLst>
                                            <p:cond delay="0"/>
                                          </p:stCondLst>
                                        </p:cTn>
                                        <p:tgtEl>
                                          <p:spTgt spid="48"/>
                                        </p:tgtEl>
                                        <p:attrNameLst>
                                          <p:attrName>style.visibility</p:attrName>
                                        </p:attrNameLst>
                                      </p:cBhvr>
                                      <p:to>
                                        <p:strVal val="visible"/>
                                      </p:to>
                                    </p:set>
                                    <p:animEffect transition="in" filter="fade">
                                      <p:cBhvr>
                                        <p:cTn id="124" dur="500"/>
                                        <p:tgtEl>
                                          <p:spTgt spid="48"/>
                                        </p:tgtEl>
                                      </p:cBhvr>
                                    </p:animEffect>
                                  </p:childTnLst>
                                </p:cTn>
                              </p:par>
                              <p:par>
                                <p:cTn id="125" presetID="10" presetClass="entr" presetSubtype="0" fill="hold" nodeType="withEffect">
                                  <p:stCondLst>
                                    <p:cond delay="0"/>
                                  </p:stCondLst>
                                  <p:childTnLst>
                                    <p:set>
                                      <p:cBhvr>
                                        <p:cTn id="126" dur="1" fill="hold">
                                          <p:stCondLst>
                                            <p:cond delay="0"/>
                                          </p:stCondLst>
                                        </p:cTn>
                                        <p:tgtEl>
                                          <p:spTgt spid="49"/>
                                        </p:tgtEl>
                                        <p:attrNameLst>
                                          <p:attrName>style.visibility</p:attrName>
                                        </p:attrNameLst>
                                      </p:cBhvr>
                                      <p:to>
                                        <p:strVal val="visible"/>
                                      </p:to>
                                    </p:set>
                                    <p:animEffect transition="in" filter="fade">
                                      <p:cBhvr>
                                        <p:cTn id="127" dur="500"/>
                                        <p:tgtEl>
                                          <p:spTgt spid="49"/>
                                        </p:tgtEl>
                                      </p:cBhvr>
                                    </p:animEffect>
                                  </p:childTnLst>
                                </p:cTn>
                              </p:par>
                              <p:par>
                                <p:cTn id="128" presetID="10" presetClass="entr" presetSubtype="0" fill="hold" nodeType="withEffect">
                                  <p:stCondLst>
                                    <p:cond delay="0"/>
                                  </p:stCondLst>
                                  <p:childTnLst>
                                    <p:set>
                                      <p:cBhvr>
                                        <p:cTn id="129" dur="1" fill="hold">
                                          <p:stCondLst>
                                            <p:cond delay="0"/>
                                          </p:stCondLst>
                                        </p:cTn>
                                        <p:tgtEl>
                                          <p:spTgt spid="72"/>
                                        </p:tgtEl>
                                        <p:attrNameLst>
                                          <p:attrName>style.visibility</p:attrName>
                                        </p:attrNameLst>
                                      </p:cBhvr>
                                      <p:to>
                                        <p:strVal val="visible"/>
                                      </p:to>
                                    </p:set>
                                    <p:animEffect transition="in" filter="fade">
                                      <p:cBhvr>
                                        <p:cTn id="130" dur="500"/>
                                        <p:tgtEl>
                                          <p:spTgt spid="72"/>
                                        </p:tgtEl>
                                      </p:cBhvr>
                                    </p:animEffect>
                                  </p:childTnLst>
                                </p:cTn>
                              </p:par>
                              <p:par>
                                <p:cTn id="131" presetID="10" presetClass="entr" presetSubtype="0" fill="hold" nodeType="withEffect">
                                  <p:stCondLst>
                                    <p:cond delay="0"/>
                                  </p:stCondLst>
                                  <p:childTnLst>
                                    <p:set>
                                      <p:cBhvr>
                                        <p:cTn id="132" dur="1" fill="hold">
                                          <p:stCondLst>
                                            <p:cond delay="0"/>
                                          </p:stCondLst>
                                        </p:cTn>
                                        <p:tgtEl>
                                          <p:spTgt spid="73"/>
                                        </p:tgtEl>
                                        <p:attrNameLst>
                                          <p:attrName>style.visibility</p:attrName>
                                        </p:attrNameLst>
                                      </p:cBhvr>
                                      <p:to>
                                        <p:strVal val="visible"/>
                                      </p:to>
                                    </p:set>
                                    <p:animEffect transition="in" filter="fade">
                                      <p:cBhvr>
                                        <p:cTn id="133" dur="500"/>
                                        <p:tgtEl>
                                          <p:spTgt spid="73"/>
                                        </p:tgtEl>
                                      </p:cBhvr>
                                    </p:animEffect>
                                  </p:childTnLst>
                                </p:cTn>
                              </p:par>
                              <p:par>
                                <p:cTn id="134" presetID="10" presetClass="entr" presetSubtype="0" fill="hold" nodeType="withEffect">
                                  <p:stCondLst>
                                    <p:cond delay="0"/>
                                  </p:stCondLst>
                                  <p:childTnLst>
                                    <p:set>
                                      <p:cBhvr>
                                        <p:cTn id="135" dur="1" fill="hold">
                                          <p:stCondLst>
                                            <p:cond delay="0"/>
                                          </p:stCondLst>
                                        </p:cTn>
                                        <p:tgtEl>
                                          <p:spTgt spid="74"/>
                                        </p:tgtEl>
                                        <p:attrNameLst>
                                          <p:attrName>style.visibility</p:attrName>
                                        </p:attrNameLst>
                                      </p:cBhvr>
                                      <p:to>
                                        <p:strVal val="visible"/>
                                      </p:to>
                                    </p:set>
                                    <p:animEffect transition="in" filter="fade">
                                      <p:cBhvr>
                                        <p:cTn id="136" dur="500"/>
                                        <p:tgtEl>
                                          <p:spTgt spid="74"/>
                                        </p:tgtEl>
                                      </p:cBhvr>
                                    </p:animEffect>
                                  </p:childTnLst>
                                </p:cTn>
                              </p:par>
                              <p:par>
                                <p:cTn id="137" presetID="10" presetClass="entr" presetSubtype="0" fill="hold" nodeType="withEffect">
                                  <p:stCondLst>
                                    <p:cond delay="0"/>
                                  </p:stCondLst>
                                  <p:childTnLst>
                                    <p:set>
                                      <p:cBhvr>
                                        <p:cTn id="138" dur="1" fill="hold">
                                          <p:stCondLst>
                                            <p:cond delay="0"/>
                                          </p:stCondLst>
                                        </p:cTn>
                                        <p:tgtEl>
                                          <p:spTgt spid="82"/>
                                        </p:tgtEl>
                                        <p:attrNameLst>
                                          <p:attrName>style.visibility</p:attrName>
                                        </p:attrNameLst>
                                      </p:cBhvr>
                                      <p:to>
                                        <p:strVal val="visible"/>
                                      </p:to>
                                    </p:set>
                                    <p:animEffect transition="in" filter="fade">
                                      <p:cBhvr>
                                        <p:cTn id="139" dur="500"/>
                                        <p:tgtEl>
                                          <p:spTgt spid="82"/>
                                        </p:tgtEl>
                                      </p:cBhvr>
                                    </p:animEffect>
                                  </p:childTnLst>
                                </p:cTn>
                              </p:par>
                              <p:par>
                                <p:cTn id="140" presetID="10" presetClass="entr" presetSubtype="0" fill="hold" nodeType="withEffect">
                                  <p:stCondLst>
                                    <p:cond delay="0"/>
                                  </p:stCondLst>
                                  <p:childTnLst>
                                    <p:set>
                                      <p:cBhvr>
                                        <p:cTn id="141" dur="1" fill="hold">
                                          <p:stCondLst>
                                            <p:cond delay="0"/>
                                          </p:stCondLst>
                                        </p:cTn>
                                        <p:tgtEl>
                                          <p:spTgt spid="83"/>
                                        </p:tgtEl>
                                        <p:attrNameLst>
                                          <p:attrName>style.visibility</p:attrName>
                                        </p:attrNameLst>
                                      </p:cBhvr>
                                      <p:to>
                                        <p:strVal val="visible"/>
                                      </p:to>
                                    </p:set>
                                    <p:animEffect transition="in" filter="fade">
                                      <p:cBhvr>
                                        <p:cTn id="142" dur="500"/>
                                        <p:tgtEl>
                                          <p:spTgt spid="83"/>
                                        </p:tgtEl>
                                      </p:cBhvr>
                                    </p:animEffect>
                                  </p:childTnLst>
                                </p:cTn>
                              </p:par>
                              <p:par>
                                <p:cTn id="143" presetID="10" presetClass="entr" presetSubtype="0" fill="hold" nodeType="withEffect">
                                  <p:stCondLst>
                                    <p:cond delay="0"/>
                                  </p:stCondLst>
                                  <p:childTnLst>
                                    <p:set>
                                      <p:cBhvr>
                                        <p:cTn id="144" dur="1" fill="hold">
                                          <p:stCondLst>
                                            <p:cond delay="0"/>
                                          </p:stCondLst>
                                        </p:cTn>
                                        <p:tgtEl>
                                          <p:spTgt spid="84"/>
                                        </p:tgtEl>
                                        <p:attrNameLst>
                                          <p:attrName>style.visibility</p:attrName>
                                        </p:attrNameLst>
                                      </p:cBhvr>
                                      <p:to>
                                        <p:strVal val="visible"/>
                                      </p:to>
                                    </p:set>
                                    <p:animEffect transition="in" filter="fade">
                                      <p:cBhvr>
                                        <p:cTn id="145"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F4495-174A-4C78-8CA0-90BA6FCA403C}"/>
              </a:ext>
            </a:extLst>
          </p:cNvPr>
          <p:cNvSpPr>
            <a:spLocks noGrp="1"/>
          </p:cNvSpPr>
          <p:nvPr>
            <p:ph type="title"/>
          </p:nvPr>
        </p:nvSpPr>
        <p:spPr/>
        <p:txBody>
          <a:bodyPr/>
          <a:lstStyle/>
          <a:p>
            <a:r>
              <a:rPr lang="en-US" dirty="0"/>
              <a:t>Early Retention Loss</a:t>
            </a:r>
          </a:p>
        </p:txBody>
      </p:sp>
      <p:pic>
        <p:nvPicPr>
          <p:cNvPr id="6" name="Content Placeholder 5">
            <a:extLst>
              <a:ext uri="{FF2B5EF4-FFF2-40B4-BE49-F238E27FC236}">
                <a16:creationId xmlns:a16="http://schemas.microsoft.com/office/drawing/2014/main" id="{F0AFFAC7-F01B-4C51-BB44-B8122A3B0132}"/>
              </a:ext>
            </a:extLst>
          </p:cNvPr>
          <p:cNvPicPr>
            <a:picLocks noGrp="1" noChangeAspect="1"/>
          </p:cNvPicPr>
          <p:nvPr>
            <p:ph sz="quarter" idx="11"/>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r="49447"/>
          <a:stretch/>
        </p:blipFill>
        <p:spPr>
          <a:xfrm>
            <a:off x="1741061" y="1123819"/>
            <a:ext cx="4791481" cy="4489704"/>
          </a:xfrm>
        </p:spPr>
      </p:pic>
      <p:sp>
        <p:nvSpPr>
          <p:cNvPr id="4" name="Slide Number Placeholder 3">
            <a:extLst>
              <a:ext uri="{FF2B5EF4-FFF2-40B4-BE49-F238E27FC236}">
                <a16:creationId xmlns:a16="http://schemas.microsoft.com/office/drawing/2014/main" id="{ED5BB2A5-2B42-4B10-88BF-68E0F0F4B6E5}"/>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232</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grpSp>
        <p:nvGrpSpPr>
          <p:cNvPr id="14" name="Group 13">
            <a:extLst>
              <a:ext uri="{FF2B5EF4-FFF2-40B4-BE49-F238E27FC236}">
                <a16:creationId xmlns:a16="http://schemas.microsoft.com/office/drawing/2014/main" id="{20748290-981F-426B-B0E8-3A2D5D8B6B79}"/>
              </a:ext>
            </a:extLst>
          </p:cNvPr>
          <p:cNvGrpSpPr/>
          <p:nvPr/>
        </p:nvGrpSpPr>
        <p:grpSpPr>
          <a:xfrm>
            <a:off x="3079532" y="3364890"/>
            <a:ext cx="1784768" cy="1141102"/>
            <a:chOff x="3079532" y="3364890"/>
            <a:chExt cx="1784768" cy="1141102"/>
          </a:xfrm>
        </p:grpSpPr>
        <p:cxnSp>
          <p:nvCxnSpPr>
            <p:cNvPr id="16" name="Straight Connector 15">
              <a:extLst>
                <a:ext uri="{FF2B5EF4-FFF2-40B4-BE49-F238E27FC236}">
                  <a16:creationId xmlns:a16="http://schemas.microsoft.com/office/drawing/2014/main" id="{F4BA7054-C024-4C2B-BDFE-BEEF096B5432}"/>
                </a:ext>
              </a:extLst>
            </p:cNvPr>
            <p:cNvCxnSpPr>
              <a:cxnSpLocks/>
            </p:cNvCxnSpPr>
            <p:nvPr/>
          </p:nvCxnSpPr>
          <p:spPr>
            <a:xfrm>
              <a:off x="3979362" y="3364890"/>
              <a:ext cx="0" cy="633920"/>
            </a:xfrm>
            <a:prstGeom prst="line">
              <a:avLst/>
            </a:prstGeom>
            <a:ln w="28575">
              <a:solidFill>
                <a:schemeClr val="accent5"/>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7E4109E-DE07-47A6-A1A6-F33B7A02A9E3}"/>
                </a:ext>
              </a:extLst>
            </p:cNvPr>
            <p:cNvCxnSpPr>
              <a:cxnSpLocks/>
            </p:cNvCxnSpPr>
            <p:nvPr/>
          </p:nvCxnSpPr>
          <p:spPr>
            <a:xfrm flipH="1">
              <a:off x="3276232" y="3998810"/>
              <a:ext cx="703129" cy="0"/>
            </a:xfrm>
            <a:prstGeom prst="line">
              <a:avLst/>
            </a:prstGeom>
            <a:ln w="28575">
              <a:solidFill>
                <a:schemeClr val="accent5"/>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42AE1230-FD2C-4FD6-84EF-7B94BF85CE82}"/>
                </a:ext>
              </a:extLst>
            </p:cNvPr>
            <p:cNvSpPr txBox="1"/>
            <p:nvPr/>
          </p:nvSpPr>
          <p:spPr>
            <a:xfrm>
              <a:off x="3985597" y="3429115"/>
              <a:ext cx="87870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10x</a:t>
              </a:r>
            </a:p>
          </p:txBody>
        </p:sp>
        <p:sp>
          <p:nvSpPr>
            <p:cNvPr id="37" name="TextBox 36">
              <a:extLst>
                <a:ext uri="{FF2B5EF4-FFF2-40B4-BE49-F238E27FC236}">
                  <a16:creationId xmlns:a16="http://schemas.microsoft.com/office/drawing/2014/main" id="{8D2376A7-3D50-4E46-8FF2-3980A6587640}"/>
                </a:ext>
              </a:extLst>
            </p:cNvPr>
            <p:cNvSpPr txBox="1"/>
            <p:nvPr/>
          </p:nvSpPr>
          <p:spPr>
            <a:xfrm>
              <a:off x="3079532" y="4044327"/>
              <a:ext cx="1261884"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3 hours</a:t>
              </a:r>
            </a:p>
          </p:txBody>
        </p:sp>
      </p:grpSp>
      <p:grpSp>
        <p:nvGrpSpPr>
          <p:cNvPr id="15" name="Group 14">
            <a:extLst>
              <a:ext uri="{FF2B5EF4-FFF2-40B4-BE49-F238E27FC236}">
                <a16:creationId xmlns:a16="http://schemas.microsoft.com/office/drawing/2014/main" id="{90AB6F33-8AF8-4E87-A79C-1E63B9F3EC16}"/>
              </a:ext>
            </a:extLst>
          </p:cNvPr>
          <p:cNvGrpSpPr/>
          <p:nvPr/>
        </p:nvGrpSpPr>
        <p:grpSpPr>
          <a:xfrm>
            <a:off x="3145989" y="2218165"/>
            <a:ext cx="2033408" cy="1146725"/>
            <a:chOff x="3145989" y="2218165"/>
            <a:chExt cx="2033408" cy="1146725"/>
          </a:xfrm>
        </p:grpSpPr>
        <p:cxnSp>
          <p:nvCxnSpPr>
            <p:cNvPr id="27" name="Straight Connector 26">
              <a:extLst>
                <a:ext uri="{FF2B5EF4-FFF2-40B4-BE49-F238E27FC236}">
                  <a16:creationId xmlns:a16="http://schemas.microsoft.com/office/drawing/2014/main" id="{4FDBEA92-FB3F-4AEB-8A6A-9F1068B8DAF8}"/>
                </a:ext>
              </a:extLst>
            </p:cNvPr>
            <p:cNvCxnSpPr>
              <a:cxnSpLocks/>
            </p:cNvCxnSpPr>
            <p:nvPr/>
          </p:nvCxnSpPr>
          <p:spPr>
            <a:xfrm flipV="1">
              <a:off x="3979362" y="2730970"/>
              <a:ext cx="1090931" cy="0"/>
            </a:xfrm>
            <a:prstGeom prst="line">
              <a:avLst/>
            </a:prstGeom>
            <a:ln w="28575">
              <a:solidFill>
                <a:schemeClr val="accent2"/>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D5EF9B46-BBFD-40C8-B418-97085294A5F9}"/>
                </a:ext>
              </a:extLst>
            </p:cNvPr>
            <p:cNvSpPr txBox="1"/>
            <p:nvPr/>
          </p:nvSpPr>
          <p:spPr>
            <a:xfrm>
              <a:off x="3145989" y="2744105"/>
              <a:ext cx="9194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10x</a:t>
              </a:r>
            </a:p>
          </p:txBody>
        </p:sp>
        <p:sp>
          <p:nvSpPr>
            <p:cNvPr id="36" name="TextBox 35">
              <a:extLst>
                <a:ext uri="{FF2B5EF4-FFF2-40B4-BE49-F238E27FC236}">
                  <a16:creationId xmlns:a16="http://schemas.microsoft.com/office/drawing/2014/main" id="{DC3295FA-5765-4840-A3FF-32E2B9FA76F2}"/>
                </a:ext>
              </a:extLst>
            </p:cNvPr>
            <p:cNvSpPr txBox="1"/>
            <p:nvPr/>
          </p:nvSpPr>
          <p:spPr>
            <a:xfrm>
              <a:off x="3922450" y="2218165"/>
              <a:ext cx="125694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11 days</a:t>
              </a:r>
            </a:p>
          </p:txBody>
        </p:sp>
        <p:cxnSp>
          <p:nvCxnSpPr>
            <p:cNvPr id="42" name="Straight Connector 41">
              <a:extLst>
                <a:ext uri="{FF2B5EF4-FFF2-40B4-BE49-F238E27FC236}">
                  <a16:creationId xmlns:a16="http://schemas.microsoft.com/office/drawing/2014/main" id="{2951FCCD-9338-4ED6-AC9D-2DF7DC552A81}"/>
                </a:ext>
              </a:extLst>
            </p:cNvPr>
            <p:cNvCxnSpPr>
              <a:cxnSpLocks/>
            </p:cNvCxnSpPr>
            <p:nvPr/>
          </p:nvCxnSpPr>
          <p:spPr>
            <a:xfrm>
              <a:off x="3979362" y="2730970"/>
              <a:ext cx="0" cy="633920"/>
            </a:xfrm>
            <a:prstGeom prst="line">
              <a:avLst/>
            </a:prstGeom>
            <a:ln w="28575">
              <a:solidFill>
                <a:schemeClr val="accent2"/>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80CABEBD-F717-4E05-AFC1-E9C61C262433}"/>
              </a:ext>
            </a:extLst>
          </p:cNvPr>
          <p:cNvGrpSpPr/>
          <p:nvPr/>
        </p:nvGrpSpPr>
        <p:grpSpPr>
          <a:xfrm>
            <a:off x="4899990" y="2097050"/>
            <a:ext cx="1948742" cy="1095585"/>
            <a:chOff x="4899990" y="2097050"/>
            <a:chExt cx="1948742" cy="1095585"/>
          </a:xfrm>
        </p:grpSpPr>
        <p:cxnSp>
          <p:nvCxnSpPr>
            <p:cNvPr id="38" name="Straight Connector 37">
              <a:extLst>
                <a:ext uri="{FF2B5EF4-FFF2-40B4-BE49-F238E27FC236}">
                  <a16:creationId xmlns:a16="http://schemas.microsoft.com/office/drawing/2014/main" id="{9FFAB098-258A-427E-A4C1-E1E5AAA644BE}"/>
                </a:ext>
              </a:extLst>
            </p:cNvPr>
            <p:cNvCxnSpPr>
              <a:cxnSpLocks/>
            </p:cNvCxnSpPr>
            <p:nvPr/>
          </p:nvCxnSpPr>
          <p:spPr>
            <a:xfrm>
              <a:off x="5070293" y="2730970"/>
              <a:ext cx="853400" cy="0"/>
            </a:xfrm>
            <a:prstGeom prst="line">
              <a:avLst/>
            </a:prstGeom>
            <a:ln w="28575">
              <a:solidFill>
                <a:schemeClr val="accent6">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4D893A3-88AB-4EAB-871B-2686563CADA1}"/>
                </a:ext>
              </a:extLst>
            </p:cNvPr>
            <p:cNvCxnSpPr>
              <a:cxnSpLocks/>
            </p:cNvCxnSpPr>
            <p:nvPr/>
          </p:nvCxnSpPr>
          <p:spPr>
            <a:xfrm>
              <a:off x="5923693" y="2097050"/>
              <a:ext cx="0" cy="633920"/>
            </a:xfrm>
            <a:prstGeom prst="line">
              <a:avLst/>
            </a:prstGeom>
            <a:ln w="28575">
              <a:solidFill>
                <a:schemeClr val="accent6">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92F5BAFC-C267-47E9-9663-C531B7FEEF0C}"/>
                </a:ext>
              </a:extLst>
            </p:cNvPr>
            <p:cNvSpPr txBox="1"/>
            <p:nvPr/>
          </p:nvSpPr>
          <p:spPr>
            <a:xfrm>
              <a:off x="4899990" y="2730970"/>
              <a:ext cx="120186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t>3 years</a:t>
              </a:r>
            </a:p>
          </p:txBody>
        </p:sp>
        <p:sp>
          <p:nvSpPr>
            <p:cNvPr id="50" name="TextBox 49">
              <a:extLst>
                <a:ext uri="{FF2B5EF4-FFF2-40B4-BE49-F238E27FC236}">
                  <a16:creationId xmlns:a16="http://schemas.microsoft.com/office/drawing/2014/main" id="{49DC14B1-707B-452C-945A-92BA5644A2A8}"/>
                </a:ext>
              </a:extLst>
            </p:cNvPr>
            <p:cNvSpPr txBox="1"/>
            <p:nvPr/>
          </p:nvSpPr>
          <p:spPr>
            <a:xfrm>
              <a:off x="5970029" y="2167714"/>
              <a:ext cx="87870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t>10x</a:t>
              </a:r>
            </a:p>
          </p:txBody>
        </p:sp>
      </p:grpSp>
      <p:sp>
        <p:nvSpPr>
          <p:cNvPr id="25" name="Rectangle: Rounded Corners 24">
            <a:extLst>
              <a:ext uri="{FF2B5EF4-FFF2-40B4-BE49-F238E27FC236}">
                <a16:creationId xmlns:a16="http://schemas.microsoft.com/office/drawing/2014/main" id="{8FA4D22C-9240-4616-99EE-130CFD474CAA}"/>
              </a:ext>
            </a:extLst>
          </p:cNvPr>
          <p:cNvSpPr/>
          <p:nvPr/>
        </p:nvSpPr>
        <p:spPr>
          <a:xfrm>
            <a:off x="208197" y="4997102"/>
            <a:ext cx="8727603" cy="1018675"/>
          </a:xfrm>
          <a:prstGeom prst="round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mbria"/>
                <a:ea typeface="+mn-ea"/>
                <a:cs typeface="+mn-cs"/>
              </a:rPr>
              <a:t>Retention errors increase quickly</a:t>
            </a:r>
            <a:br>
              <a:rPr kumimoji="0" lang="en-US" sz="2800" b="1" i="0" u="none" strike="noStrike" kern="1200" cap="none" spc="0" normalizeH="0" baseline="0" noProof="0" dirty="0">
                <a:ln>
                  <a:noFill/>
                </a:ln>
                <a:solidFill>
                  <a:srgbClr val="FF0000"/>
                </a:solidFill>
                <a:effectLst/>
                <a:uLnTx/>
                <a:uFillTx/>
                <a:latin typeface="Cambria"/>
                <a:ea typeface="+mn-ea"/>
                <a:cs typeface="+mn-cs"/>
              </a:rPr>
            </a:br>
            <a:r>
              <a:rPr kumimoji="0" lang="en-US" sz="2800" b="1" i="0" u="none" strike="noStrike" kern="1200" cap="none" spc="0" normalizeH="0" baseline="0" noProof="0" dirty="0">
                <a:ln>
                  <a:noFill/>
                </a:ln>
                <a:solidFill>
                  <a:srgbClr val="FF0000"/>
                </a:solidFill>
                <a:effectLst/>
                <a:uLnTx/>
                <a:uFillTx/>
                <a:latin typeface="Cambria"/>
                <a:ea typeface="+mn-ea"/>
                <a:cs typeface="+mn-cs"/>
              </a:rPr>
              <a:t>immediately after programming</a:t>
            </a:r>
          </a:p>
        </p:txBody>
      </p:sp>
    </p:spTree>
    <p:extLst>
      <p:ext uri="{BB962C8B-B14F-4D97-AF65-F5344CB8AC3E}">
        <p14:creationId xmlns:p14="http://schemas.microsoft.com/office/powerpoint/2010/main" val="1397144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9145F-2BC6-4B20-9464-71C154C6638B}"/>
              </a:ext>
            </a:extLst>
          </p:cNvPr>
          <p:cNvSpPr>
            <a:spLocks noGrp="1"/>
          </p:cNvSpPr>
          <p:nvPr>
            <p:ph type="title"/>
          </p:nvPr>
        </p:nvSpPr>
        <p:spPr/>
        <p:txBody>
          <a:bodyPr/>
          <a:lstStyle/>
          <a:p>
            <a:r>
              <a:rPr lang="en-US" dirty="0"/>
              <a:t>Characterization Summary</a:t>
            </a:r>
          </a:p>
        </p:txBody>
      </p:sp>
      <p:sp>
        <p:nvSpPr>
          <p:cNvPr id="3" name="Content Placeholder 2">
            <a:extLst>
              <a:ext uri="{FF2B5EF4-FFF2-40B4-BE49-F238E27FC236}">
                <a16:creationId xmlns:a16="http://schemas.microsoft.com/office/drawing/2014/main" id="{1FA6CC50-0B14-4D89-949B-F854A20C2324}"/>
              </a:ext>
            </a:extLst>
          </p:cNvPr>
          <p:cNvSpPr>
            <a:spLocks noGrp="1"/>
          </p:cNvSpPr>
          <p:nvPr>
            <p:ph sz="quarter" idx="11"/>
          </p:nvPr>
        </p:nvSpPr>
        <p:spPr>
          <a:xfrm>
            <a:off x="123825" y="1241652"/>
            <a:ext cx="8897938" cy="5616348"/>
          </a:xfrm>
        </p:spPr>
        <p:txBody>
          <a:bodyPr>
            <a:normAutofit fontScale="92500" lnSpcReduction="10000"/>
          </a:bodyPr>
          <a:lstStyle/>
          <a:p>
            <a:r>
              <a:rPr lang="en-US" b="1" dirty="0"/>
              <a:t>Layer-to-layer process variation</a:t>
            </a:r>
          </a:p>
          <a:p>
            <a:pPr lvl="1"/>
            <a:r>
              <a:rPr lang="en-US" dirty="0"/>
              <a:t>Large RBER variation across layers and LSB-MSB pages</a:t>
            </a:r>
          </a:p>
          <a:p>
            <a:pPr lvl="1"/>
            <a:r>
              <a:rPr lang="en-US" dirty="0">
                <a:solidFill>
                  <a:schemeClr val="accent5"/>
                </a:solidFill>
                <a:sym typeface="Wingdings" panose="05000000000000000000" pitchFamily="2" charset="2"/>
              </a:rPr>
              <a:t> Need new mechanisms to tolerate RBER variation!</a:t>
            </a:r>
            <a:endParaRPr lang="en-US" dirty="0"/>
          </a:p>
          <a:p>
            <a:pPr>
              <a:spcBef>
                <a:spcPts val="1800"/>
              </a:spcBef>
            </a:pPr>
            <a:r>
              <a:rPr lang="en-US" b="1" dirty="0"/>
              <a:t>Early retention loss</a:t>
            </a:r>
          </a:p>
          <a:p>
            <a:pPr lvl="1"/>
            <a:r>
              <a:rPr lang="en-US" dirty="0"/>
              <a:t>RBER increases quickly after programming</a:t>
            </a:r>
          </a:p>
          <a:p>
            <a:pPr lvl="1"/>
            <a:r>
              <a:rPr lang="en-US" dirty="0">
                <a:solidFill>
                  <a:schemeClr val="accent5"/>
                </a:solidFill>
                <a:sym typeface="Wingdings" panose="05000000000000000000" pitchFamily="2" charset="2"/>
              </a:rPr>
              <a:t> </a:t>
            </a:r>
            <a:r>
              <a:rPr lang="en-US" dirty="0">
                <a:solidFill>
                  <a:schemeClr val="accent5"/>
                </a:solidFill>
              </a:rPr>
              <a:t>Need new mechanisms to tolerate retention errors!</a:t>
            </a:r>
            <a:endParaRPr lang="en-US" dirty="0"/>
          </a:p>
          <a:p>
            <a:pPr>
              <a:spcBef>
                <a:spcPts val="1800"/>
              </a:spcBef>
            </a:pPr>
            <a:r>
              <a:rPr lang="en-US" b="1" dirty="0"/>
              <a:t>Retention interference</a:t>
            </a:r>
          </a:p>
          <a:p>
            <a:pPr lvl="1"/>
            <a:r>
              <a:rPr lang="en-US" dirty="0"/>
              <a:t>Amount of retention loss correlated with neighbor cells’ states</a:t>
            </a:r>
          </a:p>
          <a:p>
            <a:pPr lvl="1"/>
            <a:r>
              <a:rPr lang="en-US" dirty="0">
                <a:solidFill>
                  <a:schemeClr val="accent5"/>
                </a:solidFill>
                <a:sym typeface="Wingdings" panose="05000000000000000000" pitchFamily="2" charset="2"/>
              </a:rPr>
              <a:t> Need new mechanisms to tolerate retention interference!</a:t>
            </a:r>
          </a:p>
          <a:p>
            <a:endParaRPr lang="en-US" sz="2000" b="1" dirty="0">
              <a:sym typeface="Wingdings" panose="05000000000000000000" pitchFamily="2" charset="2"/>
            </a:endParaRPr>
          </a:p>
          <a:p>
            <a:r>
              <a:rPr lang="en-US" b="1" dirty="0">
                <a:sym typeface="Wingdings" panose="05000000000000000000" pitchFamily="2" charset="2"/>
              </a:rPr>
              <a:t>More </a:t>
            </a:r>
            <a:r>
              <a:rPr lang="en-US" b="1" i="1" dirty="0">
                <a:sym typeface="Wingdings" panose="05000000000000000000" pitchFamily="2" charset="2"/>
              </a:rPr>
              <a:t>threshold voltage</a:t>
            </a:r>
            <a:r>
              <a:rPr lang="en-US" b="1" dirty="0">
                <a:sym typeface="Wingdings" panose="05000000000000000000" pitchFamily="2" charset="2"/>
              </a:rPr>
              <a:t> and </a:t>
            </a:r>
            <a:r>
              <a:rPr lang="en-US" b="1" i="1" dirty="0">
                <a:sym typeface="Wingdings" panose="05000000000000000000" pitchFamily="2" charset="2"/>
              </a:rPr>
              <a:t>RBER </a:t>
            </a:r>
            <a:r>
              <a:rPr lang="en-US" b="1" dirty="0">
                <a:sym typeface="Wingdings" panose="05000000000000000000" pitchFamily="2" charset="2"/>
              </a:rPr>
              <a:t>results in the paper:</a:t>
            </a:r>
            <a:br>
              <a:rPr lang="en-US" b="1" dirty="0">
                <a:sym typeface="Wingdings" panose="05000000000000000000" pitchFamily="2" charset="2"/>
              </a:rPr>
            </a:br>
            <a:r>
              <a:rPr lang="en-US" dirty="0">
                <a:sym typeface="Wingdings" panose="05000000000000000000" pitchFamily="2" charset="2"/>
              </a:rPr>
              <a:t>3D NAND P/E cycling, program interference, read disturb, read variation, </a:t>
            </a:r>
            <a:r>
              <a:rPr lang="en-US" dirty="0" err="1">
                <a:sym typeface="Wingdings" panose="05000000000000000000" pitchFamily="2" charset="2"/>
              </a:rPr>
              <a:t>bitline</a:t>
            </a:r>
            <a:r>
              <a:rPr lang="en-US" dirty="0">
                <a:sym typeface="Wingdings" panose="05000000000000000000" pitchFamily="2" charset="2"/>
              </a:rPr>
              <a:t>-to-</a:t>
            </a:r>
            <a:r>
              <a:rPr lang="en-US" dirty="0" err="1">
                <a:sym typeface="Wingdings" panose="05000000000000000000" pitchFamily="2" charset="2"/>
              </a:rPr>
              <a:t>bitline</a:t>
            </a:r>
            <a:r>
              <a:rPr lang="en-US" dirty="0">
                <a:sym typeface="Wingdings" panose="05000000000000000000" pitchFamily="2" charset="2"/>
              </a:rPr>
              <a:t> process variation</a:t>
            </a:r>
          </a:p>
          <a:p>
            <a:endParaRPr lang="en-US" sz="1800" dirty="0">
              <a:sym typeface="Wingdings" panose="05000000000000000000" pitchFamily="2" charset="2"/>
            </a:endParaRPr>
          </a:p>
          <a:p>
            <a:r>
              <a:rPr lang="en-US" b="1" dirty="0">
                <a:solidFill>
                  <a:schemeClr val="accent1"/>
                </a:solidFill>
                <a:sym typeface="Wingdings" panose="05000000000000000000" pitchFamily="2" charset="2"/>
              </a:rPr>
              <a:t>Our approach</a:t>
            </a:r>
            <a:r>
              <a:rPr lang="en-US" dirty="0">
                <a:solidFill>
                  <a:schemeClr val="accent1"/>
                </a:solidFill>
                <a:sym typeface="Wingdings" panose="05000000000000000000" pitchFamily="2" charset="2"/>
              </a:rPr>
              <a:t> based on insights developed via our experimental characterization: Develop </a:t>
            </a:r>
            <a:r>
              <a:rPr lang="en-US" b="1" dirty="0">
                <a:solidFill>
                  <a:schemeClr val="accent1"/>
                </a:solidFill>
                <a:sym typeface="Wingdings" panose="05000000000000000000" pitchFamily="2" charset="2"/>
              </a:rPr>
              <a:t>error models</a:t>
            </a:r>
            <a:r>
              <a:rPr lang="en-US" dirty="0">
                <a:solidFill>
                  <a:schemeClr val="accent1"/>
                </a:solidFill>
                <a:sym typeface="Wingdings" panose="05000000000000000000" pitchFamily="2" charset="2"/>
              </a:rPr>
              <a:t>, and build online</a:t>
            </a:r>
            <a:br>
              <a:rPr lang="en-US" dirty="0">
                <a:solidFill>
                  <a:schemeClr val="accent1"/>
                </a:solidFill>
                <a:sym typeface="Wingdings" panose="05000000000000000000" pitchFamily="2" charset="2"/>
              </a:rPr>
            </a:br>
            <a:r>
              <a:rPr lang="en-US" b="1" dirty="0">
                <a:solidFill>
                  <a:schemeClr val="accent1"/>
                </a:solidFill>
                <a:sym typeface="Wingdings" panose="05000000000000000000" pitchFamily="2" charset="2"/>
              </a:rPr>
              <a:t>error mitigation mechanisms</a:t>
            </a:r>
            <a:r>
              <a:rPr lang="en-US" dirty="0">
                <a:solidFill>
                  <a:schemeClr val="accent1"/>
                </a:solidFill>
                <a:sym typeface="Wingdings" panose="05000000000000000000" pitchFamily="2" charset="2"/>
              </a:rPr>
              <a:t> using the models</a:t>
            </a:r>
            <a:endParaRPr lang="en-US" dirty="0">
              <a:solidFill>
                <a:schemeClr val="accent1"/>
              </a:solidFill>
            </a:endParaRPr>
          </a:p>
        </p:txBody>
      </p:sp>
      <p:sp>
        <p:nvSpPr>
          <p:cNvPr id="4" name="Slide Number Placeholder 3">
            <a:extLst>
              <a:ext uri="{FF2B5EF4-FFF2-40B4-BE49-F238E27FC236}">
                <a16:creationId xmlns:a16="http://schemas.microsoft.com/office/drawing/2014/main" id="{533A04F0-85B0-4B50-A63C-27CF5E610FBF}"/>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233</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3521155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fade">
                                      <p:cBhvr>
                                        <p:cTn id="10" dur="500"/>
                                        <p:tgtEl>
                                          <p:spTgt spid="3">
                                            <p:txEl>
                                              <p:pRg st="7" end="7"/>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animEffect transition="in" filter="fade">
                                      <p:cBhvr>
                                        <p:cTn id="15" dur="500"/>
                                        <p:tgtEl>
                                          <p:spTgt spid="3">
                                            <p:txEl>
                                              <p:pRg st="8" end="8"/>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10" end="10"/>
                                            </p:txEl>
                                          </p:spTgt>
                                        </p:tgtEl>
                                        <p:attrNameLst>
                                          <p:attrName>style.visibility</p:attrName>
                                        </p:attrNameLst>
                                      </p:cBhvr>
                                      <p:to>
                                        <p:strVal val="visible"/>
                                      </p:to>
                                    </p:set>
                                    <p:animEffect transition="in" filter="fade">
                                      <p:cBhvr>
                                        <p:cTn id="26" dur="500"/>
                                        <p:tgtEl>
                                          <p:spTgt spid="3">
                                            <p:txEl>
                                              <p:pRg st="10" end="1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animEffect transition="in" filter="fade">
                                      <p:cBhvr>
                                        <p:cTn id="31"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3D199-DA89-4CA8-A4BC-D236A1E62BF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AA837000-47D7-43AD-8A1E-14CE5AEE2397}"/>
              </a:ext>
            </a:extLst>
          </p:cNvPr>
          <p:cNvSpPr>
            <a:spLocks noGrp="1"/>
          </p:cNvSpPr>
          <p:nvPr>
            <p:ph sz="quarter" idx="11"/>
          </p:nvPr>
        </p:nvSpPr>
        <p:spPr/>
        <p:txBody>
          <a:bodyPr>
            <a:normAutofit/>
          </a:bodyPr>
          <a:lstStyle/>
          <a:p>
            <a:r>
              <a:rPr lang="en-US" dirty="0">
                <a:solidFill>
                  <a:schemeClr val="bg1">
                    <a:lumMod val="65000"/>
                  </a:schemeClr>
                </a:solidFill>
              </a:rPr>
              <a:t>Background &amp; Introduction</a:t>
            </a:r>
          </a:p>
          <a:p>
            <a:endParaRPr lang="en-US" dirty="0">
              <a:solidFill>
                <a:schemeClr val="bg1">
                  <a:lumMod val="65000"/>
                </a:schemeClr>
              </a:solidFill>
            </a:endParaRPr>
          </a:p>
          <a:p>
            <a:r>
              <a:rPr lang="en-US" dirty="0">
                <a:solidFill>
                  <a:schemeClr val="bg1">
                    <a:lumMod val="65000"/>
                  </a:schemeClr>
                </a:solidFill>
              </a:rPr>
              <a:t>Contribution 1: Characterize real 3D NAND flash chips</a:t>
            </a:r>
          </a:p>
          <a:p>
            <a:endParaRPr lang="en-US" dirty="0">
              <a:solidFill>
                <a:schemeClr val="bg1">
                  <a:lumMod val="65000"/>
                </a:schemeClr>
              </a:solidFill>
            </a:endParaRPr>
          </a:p>
          <a:p>
            <a:r>
              <a:rPr lang="en-US" dirty="0"/>
              <a:t>Contribution 2: Model RBER and threshold voltage</a:t>
            </a:r>
          </a:p>
          <a:p>
            <a:pPr lvl="1"/>
            <a:r>
              <a:rPr lang="en-US" dirty="0"/>
              <a:t>Retention loss model</a:t>
            </a:r>
          </a:p>
          <a:p>
            <a:pPr lvl="1"/>
            <a:r>
              <a:rPr lang="en-US" dirty="0"/>
              <a:t>RBER variation model</a:t>
            </a:r>
          </a:p>
          <a:p>
            <a:endParaRPr lang="en-US" dirty="0">
              <a:solidFill>
                <a:schemeClr val="bg1">
                  <a:lumMod val="65000"/>
                </a:schemeClr>
              </a:solidFill>
            </a:endParaRPr>
          </a:p>
          <a:p>
            <a:r>
              <a:rPr lang="en-US" dirty="0">
                <a:solidFill>
                  <a:schemeClr val="bg1">
                    <a:lumMod val="65000"/>
                  </a:schemeClr>
                </a:solidFill>
              </a:rPr>
              <a:t>Contribution 3: Mitigate 3D NAND flash errors</a:t>
            </a:r>
          </a:p>
          <a:p>
            <a:endParaRPr lang="en-US" dirty="0">
              <a:solidFill>
                <a:schemeClr val="bg1">
                  <a:lumMod val="65000"/>
                </a:schemeClr>
              </a:solidFill>
            </a:endParaRPr>
          </a:p>
          <a:p>
            <a:r>
              <a:rPr lang="en-US" dirty="0">
                <a:solidFill>
                  <a:schemeClr val="bg1">
                    <a:lumMod val="65000"/>
                  </a:schemeClr>
                </a:solidFill>
              </a:rPr>
              <a:t>Conclusion</a:t>
            </a:r>
          </a:p>
        </p:txBody>
      </p:sp>
      <p:sp>
        <p:nvSpPr>
          <p:cNvPr id="4" name="Slide Number Placeholder 3">
            <a:extLst>
              <a:ext uri="{FF2B5EF4-FFF2-40B4-BE49-F238E27FC236}">
                <a16:creationId xmlns:a16="http://schemas.microsoft.com/office/drawing/2014/main" id="{44CA431A-42C5-4BE8-87F3-4BF280954FB8}"/>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234</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1504024097"/>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38">
            <a:extLst>
              <a:ext uri="{FF2B5EF4-FFF2-40B4-BE49-F238E27FC236}">
                <a16:creationId xmlns:a16="http://schemas.microsoft.com/office/drawing/2014/main" id="{9A93838F-509D-499B-836D-FF00102B2050}"/>
              </a:ext>
            </a:extLst>
          </p:cNvPr>
          <p:cNvSpPr>
            <a:spLocks noGrp="1"/>
          </p:cNvSpPr>
          <p:nvPr>
            <p:ph type="title"/>
          </p:nvPr>
        </p:nvSpPr>
        <p:spPr/>
        <p:txBody>
          <a:bodyPr/>
          <a:lstStyle/>
          <a:p>
            <a:r>
              <a:rPr lang="en-US" dirty="0"/>
              <a:t>What Do We Model?</a:t>
            </a:r>
          </a:p>
        </p:txBody>
      </p:sp>
      <p:sp>
        <p:nvSpPr>
          <p:cNvPr id="4" name="Slide Number Placeholder 3">
            <a:extLst>
              <a:ext uri="{FF2B5EF4-FFF2-40B4-BE49-F238E27FC236}">
                <a16:creationId xmlns:a16="http://schemas.microsoft.com/office/drawing/2014/main" id="{606B079B-DA8A-4A84-BBC4-0568337AEF18}"/>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235</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grpSp>
        <p:nvGrpSpPr>
          <p:cNvPr id="41" name="Group 40">
            <a:extLst>
              <a:ext uri="{FF2B5EF4-FFF2-40B4-BE49-F238E27FC236}">
                <a16:creationId xmlns:a16="http://schemas.microsoft.com/office/drawing/2014/main" id="{0039A6C5-D4F6-49F1-AD43-1E9E767F9EC1}"/>
              </a:ext>
            </a:extLst>
          </p:cNvPr>
          <p:cNvGrpSpPr/>
          <p:nvPr/>
        </p:nvGrpSpPr>
        <p:grpSpPr>
          <a:xfrm>
            <a:off x="2694699" y="3990389"/>
            <a:ext cx="3960974" cy="839554"/>
            <a:chOff x="3468624" y="11417808"/>
            <a:chExt cx="4486656" cy="950976"/>
          </a:xfrm>
          <a:solidFill>
            <a:schemeClr val="accent5">
              <a:lumMod val="40000"/>
              <a:lumOff val="60000"/>
            </a:schemeClr>
          </a:solidFill>
        </p:grpSpPr>
        <p:sp>
          <p:nvSpPr>
            <p:cNvPr id="71" name="Freeform: Shape 70">
              <a:extLst>
                <a:ext uri="{FF2B5EF4-FFF2-40B4-BE49-F238E27FC236}">
                  <a16:creationId xmlns:a16="http://schemas.microsoft.com/office/drawing/2014/main" id="{C01A9EEC-0918-4756-A523-A42CA603AC5D}"/>
                </a:ext>
              </a:extLst>
            </p:cNvPr>
            <p:cNvSpPr/>
            <p:nvPr/>
          </p:nvSpPr>
          <p:spPr>
            <a:xfrm>
              <a:off x="3468624" y="11417808"/>
              <a:ext cx="542544" cy="950976"/>
            </a:xfrm>
            <a:custGeom>
              <a:avLst/>
              <a:gdLst>
                <a:gd name="connsiteX0" fmla="*/ 0 w 542544"/>
                <a:gd name="connsiteY0" fmla="*/ 944880 h 950976"/>
                <a:gd name="connsiteX1" fmla="*/ 140208 w 542544"/>
                <a:gd name="connsiteY1" fmla="*/ 426720 h 950976"/>
                <a:gd name="connsiteX2" fmla="*/ 268224 w 542544"/>
                <a:gd name="connsiteY2" fmla="*/ 0 h 950976"/>
                <a:gd name="connsiteX3" fmla="*/ 432816 w 542544"/>
                <a:gd name="connsiteY3" fmla="*/ 487680 h 950976"/>
                <a:gd name="connsiteX4" fmla="*/ 542544 w 542544"/>
                <a:gd name="connsiteY4" fmla="*/ 950976 h 950976"/>
                <a:gd name="connsiteX5" fmla="*/ 0 w 542544"/>
                <a:gd name="connsiteY5" fmla="*/ 94488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2544" h="950976">
                  <a:moveTo>
                    <a:pt x="0" y="944880"/>
                  </a:moveTo>
                  <a:lnTo>
                    <a:pt x="140208" y="426720"/>
                  </a:lnTo>
                  <a:lnTo>
                    <a:pt x="268224" y="0"/>
                  </a:lnTo>
                  <a:lnTo>
                    <a:pt x="432816" y="487680"/>
                  </a:lnTo>
                  <a:lnTo>
                    <a:pt x="542544" y="950976"/>
                  </a:lnTo>
                  <a:lnTo>
                    <a:pt x="0" y="94488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mbria"/>
                <a:ea typeface="+mn-ea"/>
                <a:cs typeface="Arial" panose="020B0604020202020204" pitchFamily="34" charset="0"/>
              </a:endParaRPr>
            </a:p>
          </p:txBody>
        </p:sp>
        <p:sp>
          <p:nvSpPr>
            <p:cNvPr id="72" name="Freeform: Shape 71">
              <a:extLst>
                <a:ext uri="{FF2B5EF4-FFF2-40B4-BE49-F238E27FC236}">
                  <a16:creationId xmlns:a16="http://schemas.microsoft.com/office/drawing/2014/main" id="{C1A229A5-2D26-499F-9713-D61B08C67EE1}"/>
                </a:ext>
              </a:extLst>
            </p:cNvPr>
            <p:cNvSpPr/>
            <p:nvPr/>
          </p:nvSpPr>
          <p:spPr>
            <a:xfrm>
              <a:off x="7760208" y="11935968"/>
              <a:ext cx="195072" cy="426720"/>
            </a:xfrm>
            <a:custGeom>
              <a:avLst/>
              <a:gdLst>
                <a:gd name="connsiteX0" fmla="*/ 0 w 195072"/>
                <a:gd name="connsiteY0" fmla="*/ 426720 h 426720"/>
                <a:gd name="connsiteX1" fmla="*/ 109728 w 195072"/>
                <a:gd name="connsiteY1" fmla="*/ 0 h 426720"/>
                <a:gd name="connsiteX2" fmla="*/ 195072 w 195072"/>
                <a:gd name="connsiteY2" fmla="*/ 426720 h 426720"/>
                <a:gd name="connsiteX3" fmla="*/ 0 w 195072"/>
                <a:gd name="connsiteY3" fmla="*/ 426720 h 426720"/>
              </a:gdLst>
              <a:ahLst/>
              <a:cxnLst>
                <a:cxn ang="0">
                  <a:pos x="connsiteX0" y="connsiteY0"/>
                </a:cxn>
                <a:cxn ang="0">
                  <a:pos x="connsiteX1" y="connsiteY1"/>
                </a:cxn>
                <a:cxn ang="0">
                  <a:pos x="connsiteX2" y="connsiteY2"/>
                </a:cxn>
                <a:cxn ang="0">
                  <a:pos x="connsiteX3" y="connsiteY3"/>
                </a:cxn>
              </a:cxnLst>
              <a:rect l="l" t="t" r="r" b="b"/>
              <a:pathLst>
                <a:path w="195072" h="426720">
                  <a:moveTo>
                    <a:pt x="0" y="426720"/>
                  </a:moveTo>
                  <a:lnTo>
                    <a:pt x="109728" y="0"/>
                  </a:lnTo>
                  <a:lnTo>
                    <a:pt x="195072" y="426720"/>
                  </a:lnTo>
                  <a:lnTo>
                    <a:pt x="0" y="4267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mbria"/>
                <a:ea typeface="+mn-ea"/>
                <a:cs typeface="Arial" panose="020B0604020202020204" pitchFamily="34" charset="0"/>
              </a:endParaRPr>
            </a:p>
          </p:txBody>
        </p:sp>
        <p:sp>
          <p:nvSpPr>
            <p:cNvPr id="73" name="Freeform: Shape 72">
              <a:extLst>
                <a:ext uri="{FF2B5EF4-FFF2-40B4-BE49-F238E27FC236}">
                  <a16:creationId xmlns:a16="http://schemas.microsoft.com/office/drawing/2014/main" id="{53EFEA05-454F-467D-A74D-4F7D5CEF75CC}"/>
                </a:ext>
              </a:extLst>
            </p:cNvPr>
            <p:cNvSpPr/>
            <p:nvPr/>
          </p:nvSpPr>
          <p:spPr>
            <a:xfrm>
              <a:off x="5620512" y="11935968"/>
              <a:ext cx="201168" cy="426720"/>
            </a:xfrm>
            <a:custGeom>
              <a:avLst/>
              <a:gdLst>
                <a:gd name="connsiteX0" fmla="*/ 0 w 201168"/>
                <a:gd name="connsiteY0" fmla="*/ 426720 h 426720"/>
                <a:gd name="connsiteX1" fmla="*/ 103632 w 201168"/>
                <a:gd name="connsiteY1" fmla="*/ 0 h 426720"/>
                <a:gd name="connsiteX2" fmla="*/ 201168 w 201168"/>
                <a:gd name="connsiteY2" fmla="*/ 426720 h 426720"/>
                <a:gd name="connsiteX3" fmla="*/ 0 w 201168"/>
                <a:gd name="connsiteY3" fmla="*/ 426720 h 426720"/>
              </a:gdLst>
              <a:ahLst/>
              <a:cxnLst>
                <a:cxn ang="0">
                  <a:pos x="connsiteX0" y="connsiteY0"/>
                </a:cxn>
                <a:cxn ang="0">
                  <a:pos x="connsiteX1" y="connsiteY1"/>
                </a:cxn>
                <a:cxn ang="0">
                  <a:pos x="connsiteX2" y="connsiteY2"/>
                </a:cxn>
                <a:cxn ang="0">
                  <a:pos x="connsiteX3" y="connsiteY3"/>
                </a:cxn>
              </a:cxnLst>
              <a:rect l="l" t="t" r="r" b="b"/>
              <a:pathLst>
                <a:path w="201168" h="426720">
                  <a:moveTo>
                    <a:pt x="0" y="426720"/>
                  </a:moveTo>
                  <a:lnTo>
                    <a:pt x="103632" y="0"/>
                  </a:lnTo>
                  <a:lnTo>
                    <a:pt x="201168" y="426720"/>
                  </a:lnTo>
                  <a:lnTo>
                    <a:pt x="0" y="4267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mbria"/>
                <a:ea typeface="+mn-ea"/>
                <a:cs typeface="Arial" panose="020B0604020202020204" pitchFamily="34" charset="0"/>
              </a:endParaRPr>
            </a:p>
          </p:txBody>
        </p:sp>
      </p:grpSp>
      <p:grpSp>
        <p:nvGrpSpPr>
          <p:cNvPr id="3" name="Group 2">
            <a:extLst>
              <a:ext uri="{FF2B5EF4-FFF2-40B4-BE49-F238E27FC236}">
                <a16:creationId xmlns:a16="http://schemas.microsoft.com/office/drawing/2014/main" id="{5DABD287-3707-45FE-A4A3-06EEC0597881}"/>
              </a:ext>
            </a:extLst>
          </p:cNvPr>
          <p:cNvGrpSpPr/>
          <p:nvPr/>
        </p:nvGrpSpPr>
        <p:grpSpPr>
          <a:xfrm>
            <a:off x="846069" y="2505527"/>
            <a:ext cx="7335422" cy="1643724"/>
            <a:chOff x="846069" y="2505527"/>
            <a:chExt cx="7335422" cy="1643724"/>
          </a:xfrm>
        </p:grpSpPr>
        <p:sp>
          <p:nvSpPr>
            <p:cNvPr id="42" name="Rectangle 41">
              <a:extLst>
                <a:ext uri="{FF2B5EF4-FFF2-40B4-BE49-F238E27FC236}">
                  <a16:creationId xmlns:a16="http://schemas.microsoft.com/office/drawing/2014/main" id="{2FD05DDF-0529-416E-9910-F67A9005245A}"/>
                </a:ext>
              </a:extLst>
            </p:cNvPr>
            <p:cNvSpPr/>
            <p:nvPr/>
          </p:nvSpPr>
          <p:spPr>
            <a:xfrm>
              <a:off x="1203932" y="3687586"/>
              <a:ext cx="1296746"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400" b="1" i="0" u="none" strike="noStrike" kern="1200" cap="none" spc="0" normalizeH="0" baseline="0" noProof="0" dirty="0">
                  <a:ln>
                    <a:noFill/>
                  </a:ln>
                  <a:solidFill>
                    <a:srgbClr val="C00000"/>
                  </a:solidFill>
                  <a:effectLst/>
                  <a:uLnTx/>
                  <a:uFillTx/>
                  <a:latin typeface="Cambria"/>
                  <a:ea typeface="Dotum" pitchFamily="34" charset="-127"/>
                  <a:cs typeface="Arial" panose="020B0604020202020204" pitchFamily="34" charset="0"/>
                </a:rPr>
                <a:t>1</a:t>
              </a:r>
              <a:r>
                <a:rPr kumimoji="0" lang="en-US" altLang="ko-KR" sz="2400" b="1" i="0" u="none" strike="noStrike" kern="1200" cap="none" spc="0" normalizeH="0" baseline="0" noProof="0" dirty="0">
                  <a:ln>
                    <a:noFill/>
                  </a:ln>
                  <a:solidFill>
                    <a:srgbClr val="70AD47">
                      <a:lumMod val="75000"/>
                    </a:srgbClr>
                  </a:solidFill>
                  <a:effectLst/>
                  <a:uLnTx/>
                  <a:uFillTx/>
                  <a:latin typeface="Cambria"/>
                  <a:ea typeface="Dotum" pitchFamily="34" charset="-127"/>
                  <a:cs typeface="Arial" panose="020B0604020202020204" pitchFamily="34" charset="0"/>
                </a:rPr>
                <a:t>1</a:t>
              </a:r>
              <a:endParaRPr kumimoji="0" lang="ko-KR" altLang="ko-KR" sz="2400" b="1" i="0" u="none" strike="noStrike" kern="1200" cap="none" spc="0" normalizeH="0" baseline="0" noProof="0" dirty="0">
                <a:ln>
                  <a:noFill/>
                </a:ln>
                <a:solidFill>
                  <a:srgbClr val="70AD47">
                    <a:lumMod val="75000"/>
                  </a:srgbClr>
                </a:solidFill>
                <a:effectLst/>
                <a:uLnTx/>
                <a:uFillTx/>
                <a:latin typeface="Cambria"/>
                <a:ea typeface="Dotum" pitchFamily="34" charset="-127"/>
                <a:cs typeface="Arial" panose="020B0604020202020204" pitchFamily="34" charset="0"/>
              </a:endParaRPr>
            </a:p>
          </p:txBody>
        </p:sp>
        <p:sp>
          <p:nvSpPr>
            <p:cNvPr id="43" name="Rectangle 42">
              <a:extLst>
                <a:ext uri="{FF2B5EF4-FFF2-40B4-BE49-F238E27FC236}">
                  <a16:creationId xmlns:a16="http://schemas.microsoft.com/office/drawing/2014/main" id="{81C7CEFA-0C5C-4C6B-AD8A-097B5A8B77B7}"/>
                </a:ext>
              </a:extLst>
            </p:cNvPr>
            <p:cNvSpPr/>
            <p:nvPr/>
          </p:nvSpPr>
          <p:spPr>
            <a:xfrm>
              <a:off x="3100397" y="3687586"/>
              <a:ext cx="1296746"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400" b="1" i="0" u="none" strike="noStrike" kern="1200" cap="none" spc="0" normalizeH="0" baseline="0" noProof="0" dirty="0">
                  <a:ln>
                    <a:noFill/>
                  </a:ln>
                  <a:solidFill>
                    <a:srgbClr val="C00000"/>
                  </a:solidFill>
                  <a:effectLst/>
                  <a:uLnTx/>
                  <a:uFillTx/>
                  <a:latin typeface="Cambria"/>
                  <a:ea typeface="Dotum" pitchFamily="34" charset="-127"/>
                  <a:cs typeface="Arial" panose="020B0604020202020204" pitchFamily="34" charset="0"/>
                </a:rPr>
                <a:t>0</a:t>
              </a:r>
              <a:r>
                <a:rPr kumimoji="0" lang="en-US" altLang="ko-KR" sz="2400" b="1" i="0" u="none" strike="noStrike" kern="1200" cap="none" spc="0" normalizeH="0" baseline="0" noProof="0" dirty="0">
                  <a:ln>
                    <a:noFill/>
                  </a:ln>
                  <a:solidFill>
                    <a:srgbClr val="70AD47">
                      <a:lumMod val="75000"/>
                    </a:srgbClr>
                  </a:solidFill>
                  <a:effectLst/>
                  <a:uLnTx/>
                  <a:uFillTx/>
                  <a:latin typeface="Cambria"/>
                  <a:ea typeface="Dotum" pitchFamily="34" charset="-127"/>
                  <a:cs typeface="Arial" panose="020B0604020202020204" pitchFamily="34" charset="0"/>
                </a:rPr>
                <a:t>1</a:t>
              </a:r>
              <a:endParaRPr kumimoji="0" lang="ko-KR" altLang="ko-KR" sz="2400" b="1" i="0" u="none" strike="noStrike" kern="1200" cap="none" spc="0" normalizeH="0" baseline="0" noProof="0" dirty="0">
                <a:ln>
                  <a:noFill/>
                </a:ln>
                <a:solidFill>
                  <a:srgbClr val="70AD47">
                    <a:lumMod val="75000"/>
                  </a:srgbClr>
                </a:solidFill>
                <a:effectLst/>
                <a:uLnTx/>
                <a:uFillTx/>
                <a:latin typeface="Cambria"/>
                <a:ea typeface="Dotum" pitchFamily="34" charset="-127"/>
                <a:cs typeface="Arial" panose="020B0604020202020204" pitchFamily="34" charset="0"/>
              </a:endParaRPr>
            </a:p>
          </p:txBody>
        </p:sp>
        <p:sp>
          <p:nvSpPr>
            <p:cNvPr id="44" name="Rectangle 43">
              <a:extLst>
                <a:ext uri="{FF2B5EF4-FFF2-40B4-BE49-F238E27FC236}">
                  <a16:creationId xmlns:a16="http://schemas.microsoft.com/office/drawing/2014/main" id="{DA409E3F-3A62-45E1-AE89-62977EE7C522}"/>
                </a:ext>
              </a:extLst>
            </p:cNvPr>
            <p:cNvSpPr/>
            <p:nvPr/>
          </p:nvSpPr>
          <p:spPr>
            <a:xfrm>
              <a:off x="4990628" y="3687586"/>
              <a:ext cx="1296746"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400" b="1" i="0" u="none" strike="noStrike" kern="1200" cap="none" spc="0" normalizeH="0" baseline="0" noProof="0" dirty="0">
                  <a:ln>
                    <a:noFill/>
                  </a:ln>
                  <a:solidFill>
                    <a:srgbClr val="C00000"/>
                  </a:solidFill>
                  <a:effectLst/>
                  <a:uLnTx/>
                  <a:uFillTx/>
                  <a:latin typeface="Cambria"/>
                  <a:ea typeface="Dotum" pitchFamily="34" charset="-127"/>
                  <a:cs typeface="Arial" panose="020B0604020202020204" pitchFamily="34" charset="0"/>
                </a:rPr>
                <a:t>0</a:t>
              </a:r>
              <a:r>
                <a:rPr kumimoji="0" lang="en-US" altLang="ko-KR" sz="2400" b="1" i="0" u="none" strike="noStrike" kern="1200" cap="none" spc="0" normalizeH="0" baseline="0" noProof="0" dirty="0">
                  <a:ln>
                    <a:noFill/>
                  </a:ln>
                  <a:solidFill>
                    <a:srgbClr val="70AD47">
                      <a:lumMod val="75000"/>
                    </a:srgbClr>
                  </a:solidFill>
                  <a:effectLst/>
                  <a:uLnTx/>
                  <a:uFillTx/>
                  <a:latin typeface="Cambria"/>
                  <a:ea typeface="Dotum" pitchFamily="34" charset="-127"/>
                  <a:cs typeface="Arial" panose="020B0604020202020204" pitchFamily="34" charset="0"/>
                </a:rPr>
                <a:t>0</a:t>
              </a:r>
              <a:endParaRPr kumimoji="0" lang="ko-KR" altLang="ko-KR" sz="2400" b="1" i="0" u="none" strike="noStrike" kern="1200" cap="none" spc="0" normalizeH="0" baseline="0" noProof="0" dirty="0">
                <a:ln>
                  <a:noFill/>
                </a:ln>
                <a:solidFill>
                  <a:srgbClr val="70AD47">
                    <a:lumMod val="75000"/>
                  </a:srgbClr>
                </a:solidFill>
                <a:effectLst/>
                <a:uLnTx/>
                <a:uFillTx/>
                <a:latin typeface="Cambria"/>
                <a:ea typeface="Dotum" pitchFamily="34" charset="-127"/>
                <a:cs typeface="Arial" panose="020B0604020202020204" pitchFamily="34" charset="0"/>
              </a:endParaRPr>
            </a:p>
          </p:txBody>
        </p:sp>
        <p:sp>
          <p:nvSpPr>
            <p:cNvPr id="45" name="Rectangle 44">
              <a:extLst>
                <a:ext uri="{FF2B5EF4-FFF2-40B4-BE49-F238E27FC236}">
                  <a16:creationId xmlns:a16="http://schemas.microsoft.com/office/drawing/2014/main" id="{059F5FB5-CB51-4B98-8370-E8ED4715CE54}"/>
                </a:ext>
              </a:extLst>
            </p:cNvPr>
            <p:cNvSpPr/>
            <p:nvPr/>
          </p:nvSpPr>
          <p:spPr>
            <a:xfrm>
              <a:off x="6884745" y="3687586"/>
              <a:ext cx="1296746"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400" b="1" i="0" u="none" strike="noStrike" kern="1200" cap="none" spc="0" normalizeH="0" baseline="0" noProof="0" dirty="0">
                  <a:ln>
                    <a:noFill/>
                  </a:ln>
                  <a:solidFill>
                    <a:srgbClr val="C00000"/>
                  </a:solidFill>
                  <a:effectLst/>
                  <a:uLnTx/>
                  <a:uFillTx/>
                  <a:latin typeface="Cambria"/>
                  <a:ea typeface="Dotum" pitchFamily="34" charset="-127"/>
                  <a:cs typeface="Arial" panose="020B0604020202020204" pitchFamily="34" charset="0"/>
                </a:rPr>
                <a:t>1</a:t>
              </a:r>
              <a:r>
                <a:rPr kumimoji="0" lang="en-US" altLang="ko-KR" sz="2400" b="1" i="0" u="none" strike="noStrike" kern="1200" cap="none" spc="0" normalizeH="0" baseline="0" noProof="0" dirty="0">
                  <a:ln>
                    <a:noFill/>
                  </a:ln>
                  <a:solidFill>
                    <a:srgbClr val="70AD47">
                      <a:lumMod val="75000"/>
                    </a:srgbClr>
                  </a:solidFill>
                  <a:effectLst/>
                  <a:uLnTx/>
                  <a:uFillTx/>
                  <a:latin typeface="Cambria"/>
                  <a:ea typeface="Dotum" pitchFamily="34" charset="-127"/>
                  <a:cs typeface="Arial" panose="020B0604020202020204" pitchFamily="34" charset="0"/>
                </a:rPr>
                <a:t>0</a:t>
              </a:r>
              <a:endParaRPr kumimoji="0" lang="ko-KR" altLang="ko-KR" sz="2400" b="1" i="0" u="none" strike="noStrike" kern="1200" cap="none" spc="0" normalizeH="0" baseline="0" noProof="0" dirty="0">
                <a:ln>
                  <a:noFill/>
                </a:ln>
                <a:solidFill>
                  <a:srgbClr val="70AD47">
                    <a:lumMod val="75000"/>
                  </a:srgbClr>
                </a:solidFill>
                <a:effectLst/>
                <a:uLnTx/>
                <a:uFillTx/>
                <a:latin typeface="Cambria"/>
                <a:ea typeface="Dotum" pitchFamily="34" charset="-127"/>
                <a:cs typeface="Arial" panose="020B0604020202020204" pitchFamily="34" charset="0"/>
              </a:endParaRPr>
            </a:p>
          </p:txBody>
        </p:sp>
        <p:grpSp>
          <p:nvGrpSpPr>
            <p:cNvPr id="58" name="Group 57">
              <a:extLst>
                <a:ext uri="{FF2B5EF4-FFF2-40B4-BE49-F238E27FC236}">
                  <a16:creationId xmlns:a16="http://schemas.microsoft.com/office/drawing/2014/main" id="{9FC941C8-9A85-4D54-AE78-52E461DA7E51}"/>
                </a:ext>
              </a:extLst>
            </p:cNvPr>
            <p:cNvGrpSpPr/>
            <p:nvPr/>
          </p:nvGrpSpPr>
          <p:grpSpPr>
            <a:xfrm>
              <a:off x="846069" y="2505527"/>
              <a:ext cx="1947276" cy="1430470"/>
              <a:chOff x="528646" y="3496016"/>
              <a:chExt cx="2205709" cy="1429551"/>
            </a:xfrm>
          </p:grpSpPr>
          <p:sp>
            <p:nvSpPr>
              <p:cNvPr id="64" name="Freeform 41">
                <a:extLst>
                  <a:ext uri="{FF2B5EF4-FFF2-40B4-BE49-F238E27FC236}">
                    <a16:creationId xmlns:a16="http://schemas.microsoft.com/office/drawing/2014/main" id="{DCBABEC7-07CF-4692-A174-CB2CC4E4240E}"/>
                  </a:ext>
                </a:extLst>
              </p:cNvPr>
              <p:cNvSpPr/>
              <p:nvPr/>
            </p:nvSpPr>
            <p:spPr>
              <a:xfrm>
                <a:off x="966783" y="4029605"/>
                <a:ext cx="504010" cy="882580"/>
              </a:xfrm>
              <a:custGeom>
                <a:avLst/>
                <a:gdLst>
                  <a:gd name="connsiteX0" fmla="*/ 3321 w 333827"/>
                  <a:gd name="connsiteY0" fmla="*/ 0 h 627962"/>
                  <a:gd name="connsiteX1" fmla="*/ 47388 w 333827"/>
                  <a:gd name="connsiteY1" fmla="*/ 429658 h 627962"/>
                  <a:gd name="connsiteX2" fmla="*/ 333827 w 333827"/>
                  <a:gd name="connsiteY2" fmla="*/ 627962 h 627962"/>
                </a:gdLst>
                <a:ahLst/>
                <a:cxnLst>
                  <a:cxn ang="0">
                    <a:pos x="connsiteX0" y="connsiteY0"/>
                  </a:cxn>
                  <a:cxn ang="0">
                    <a:pos x="connsiteX1" y="connsiteY1"/>
                  </a:cxn>
                  <a:cxn ang="0">
                    <a:pos x="connsiteX2" y="connsiteY2"/>
                  </a:cxn>
                </a:cxnLst>
                <a:rect l="l" t="t" r="r" b="b"/>
                <a:pathLst>
                  <a:path w="333827" h="627962">
                    <a:moveTo>
                      <a:pt x="3321" y="0"/>
                    </a:moveTo>
                    <a:cubicBezTo>
                      <a:pt x="-2188" y="162499"/>
                      <a:pt x="-7696" y="324998"/>
                      <a:pt x="47388" y="429658"/>
                    </a:cubicBezTo>
                    <a:cubicBezTo>
                      <a:pt x="102472" y="534318"/>
                      <a:pt x="278743" y="591239"/>
                      <a:pt x="333827" y="627962"/>
                    </a:cubicBezTo>
                  </a:path>
                </a:pathLst>
              </a:custGeom>
              <a:noFill/>
              <a:ln w="38100" cap="flat" cmpd="sng" algn="ctr">
                <a:solidFill>
                  <a:srgbClr val="C00000"/>
                </a:solidFill>
                <a:prstDash val="solid"/>
                <a:headEnd type="none" w="med" len="med"/>
                <a:tailEnd type="arrow" w="med" len="me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sp>
            <p:nvSpPr>
              <p:cNvPr id="65" name="Rectangle 64">
                <a:extLst>
                  <a:ext uri="{FF2B5EF4-FFF2-40B4-BE49-F238E27FC236}">
                    <a16:creationId xmlns:a16="http://schemas.microsoft.com/office/drawing/2014/main" id="{58F6413D-BFB2-4721-A170-60B57D65BCA6}"/>
                  </a:ext>
                </a:extLst>
              </p:cNvPr>
              <p:cNvSpPr/>
              <p:nvPr/>
            </p:nvSpPr>
            <p:spPr>
              <a:xfrm>
                <a:off x="528646" y="3496016"/>
                <a:ext cx="981320" cy="46136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400" b="1" i="0" u="none" strike="noStrike" kern="0" cap="none" spc="0" normalizeH="0" baseline="0" noProof="0" dirty="0">
                    <a:ln>
                      <a:noFill/>
                    </a:ln>
                    <a:solidFill>
                      <a:srgbClr val="C00000"/>
                    </a:solidFill>
                    <a:effectLst/>
                    <a:uLnTx/>
                    <a:uFillTx/>
                    <a:latin typeface="Cambria"/>
                    <a:ea typeface="Dotum" pitchFamily="34" charset="-127"/>
                    <a:cs typeface="Arial" panose="020B0604020202020204" pitchFamily="34" charset="0"/>
                  </a:rPr>
                  <a:t>MSB</a:t>
                </a:r>
                <a:endParaRPr kumimoji="0" lang="ko-KR" altLang="ko-KR" sz="2400" b="1" i="0" u="none" strike="noStrike" kern="0" cap="none" spc="0" normalizeH="0" baseline="0" noProof="0" dirty="0">
                  <a:ln>
                    <a:noFill/>
                  </a:ln>
                  <a:solidFill>
                    <a:srgbClr val="70AD47">
                      <a:lumMod val="75000"/>
                    </a:srgbClr>
                  </a:solidFill>
                  <a:effectLst/>
                  <a:uLnTx/>
                  <a:uFillTx/>
                  <a:latin typeface="Cambria"/>
                  <a:ea typeface="Dotum" pitchFamily="34" charset="-127"/>
                  <a:cs typeface="Arial" panose="020B0604020202020204" pitchFamily="34" charset="0"/>
                </a:endParaRPr>
              </a:p>
            </p:txBody>
          </p:sp>
          <p:sp>
            <p:nvSpPr>
              <p:cNvPr id="66" name="Rectangle 65">
                <a:extLst>
                  <a:ext uri="{FF2B5EF4-FFF2-40B4-BE49-F238E27FC236}">
                    <a16:creationId xmlns:a16="http://schemas.microsoft.com/office/drawing/2014/main" id="{0A6931CC-E693-4191-8F22-949FA323731D}"/>
                  </a:ext>
                </a:extLst>
              </p:cNvPr>
              <p:cNvSpPr/>
              <p:nvPr/>
            </p:nvSpPr>
            <p:spPr>
              <a:xfrm>
                <a:off x="1796245" y="3496016"/>
                <a:ext cx="938110" cy="46136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400" b="1" i="0" u="none" strike="noStrike" kern="0" cap="none" spc="0" normalizeH="0" baseline="0" noProof="0" dirty="0">
                    <a:ln>
                      <a:noFill/>
                    </a:ln>
                    <a:solidFill>
                      <a:srgbClr val="70AD47">
                        <a:lumMod val="75000"/>
                      </a:srgbClr>
                    </a:solidFill>
                    <a:effectLst/>
                    <a:uLnTx/>
                    <a:uFillTx/>
                    <a:latin typeface="Cambria"/>
                    <a:ea typeface="Dotum" pitchFamily="34" charset="-127"/>
                    <a:cs typeface="Arial" panose="020B0604020202020204" pitchFamily="34" charset="0"/>
                  </a:rPr>
                  <a:t>LSB</a:t>
                </a:r>
                <a:endParaRPr kumimoji="0" lang="ko-KR" altLang="ko-KR" sz="2400" b="1" i="0" u="none" strike="noStrike" kern="0" cap="none" spc="0" normalizeH="0" baseline="0" noProof="0" dirty="0">
                  <a:ln>
                    <a:noFill/>
                  </a:ln>
                  <a:solidFill>
                    <a:srgbClr val="70AD47">
                      <a:lumMod val="75000"/>
                    </a:srgbClr>
                  </a:solidFill>
                  <a:effectLst/>
                  <a:uLnTx/>
                  <a:uFillTx/>
                  <a:latin typeface="Cambria"/>
                  <a:ea typeface="Dotum" pitchFamily="34" charset="-127"/>
                  <a:cs typeface="Arial" panose="020B0604020202020204" pitchFamily="34" charset="0"/>
                </a:endParaRPr>
              </a:p>
            </p:txBody>
          </p:sp>
          <p:sp>
            <p:nvSpPr>
              <p:cNvPr id="67" name="Freeform 41">
                <a:extLst>
                  <a:ext uri="{FF2B5EF4-FFF2-40B4-BE49-F238E27FC236}">
                    <a16:creationId xmlns:a16="http://schemas.microsoft.com/office/drawing/2014/main" id="{97A3C465-E3BD-49B6-B8CE-A60E81753819}"/>
                  </a:ext>
                </a:extLst>
              </p:cNvPr>
              <p:cNvSpPr/>
              <p:nvPr/>
            </p:nvSpPr>
            <p:spPr>
              <a:xfrm flipH="1">
                <a:off x="1870053" y="4042987"/>
                <a:ext cx="408645" cy="882580"/>
              </a:xfrm>
              <a:custGeom>
                <a:avLst/>
                <a:gdLst>
                  <a:gd name="connsiteX0" fmla="*/ 3321 w 333827"/>
                  <a:gd name="connsiteY0" fmla="*/ 0 h 627962"/>
                  <a:gd name="connsiteX1" fmla="*/ 47388 w 333827"/>
                  <a:gd name="connsiteY1" fmla="*/ 429658 h 627962"/>
                  <a:gd name="connsiteX2" fmla="*/ 333827 w 333827"/>
                  <a:gd name="connsiteY2" fmla="*/ 627962 h 627962"/>
                </a:gdLst>
                <a:ahLst/>
                <a:cxnLst>
                  <a:cxn ang="0">
                    <a:pos x="connsiteX0" y="connsiteY0"/>
                  </a:cxn>
                  <a:cxn ang="0">
                    <a:pos x="connsiteX1" y="connsiteY1"/>
                  </a:cxn>
                  <a:cxn ang="0">
                    <a:pos x="connsiteX2" y="connsiteY2"/>
                  </a:cxn>
                </a:cxnLst>
                <a:rect l="l" t="t" r="r" b="b"/>
                <a:pathLst>
                  <a:path w="333827" h="627962">
                    <a:moveTo>
                      <a:pt x="3321" y="0"/>
                    </a:moveTo>
                    <a:cubicBezTo>
                      <a:pt x="-2188" y="162499"/>
                      <a:pt x="-7696" y="324998"/>
                      <a:pt x="47388" y="429658"/>
                    </a:cubicBezTo>
                    <a:cubicBezTo>
                      <a:pt x="102472" y="534318"/>
                      <a:pt x="278743" y="591239"/>
                      <a:pt x="333827" y="627962"/>
                    </a:cubicBezTo>
                  </a:path>
                </a:pathLst>
              </a:custGeom>
              <a:noFill/>
              <a:ln w="38100" cap="flat" cmpd="sng" algn="ctr">
                <a:solidFill>
                  <a:srgbClr val="70AD47">
                    <a:lumMod val="75000"/>
                  </a:srgbClr>
                </a:solidFill>
                <a:prstDash val="solid"/>
                <a:headEnd type="none" w="med" len="med"/>
                <a:tailEnd type="arrow" w="med" len="me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grpSp>
      </p:grpSp>
      <p:grpSp>
        <p:nvGrpSpPr>
          <p:cNvPr id="5" name="Group 4">
            <a:extLst>
              <a:ext uri="{FF2B5EF4-FFF2-40B4-BE49-F238E27FC236}">
                <a16:creationId xmlns:a16="http://schemas.microsoft.com/office/drawing/2014/main" id="{A0E60710-F6FA-4DE1-A656-7198C5ED42B3}"/>
              </a:ext>
            </a:extLst>
          </p:cNvPr>
          <p:cNvGrpSpPr/>
          <p:nvPr/>
        </p:nvGrpSpPr>
        <p:grpSpPr>
          <a:xfrm>
            <a:off x="2707099" y="1192997"/>
            <a:ext cx="4064572" cy="3620436"/>
            <a:chOff x="2707099" y="1192997"/>
            <a:chExt cx="4064572" cy="3620436"/>
          </a:xfrm>
        </p:grpSpPr>
        <p:grpSp>
          <p:nvGrpSpPr>
            <p:cNvPr id="88" name="Group 87">
              <a:extLst>
                <a:ext uri="{FF2B5EF4-FFF2-40B4-BE49-F238E27FC236}">
                  <a16:creationId xmlns:a16="http://schemas.microsoft.com/office/drawing/2014/main" id="{3408EAF1-C12A-474C-9FB5-EC56A42EFD96}"/>
                </a:ext>
              </a:extLst>
            </p:cNvPr>
            <p:cNvGrpSpPr/>
            <p:nvPr/>
          </p:nvGrpSpPr>
          <p:grpSpPr>
            <a:xfrm>
              <a:off x="2707099" y="2088969"/>
              <a:ext cx="4064572" cy="2724464"/>
              <a:chOff x="2707099" y="1570809"/>
              <a:chExt cx="4064572" cy="2724464"/>
            </a:xfrm>
          </p:grpSpPr>
          <p:grpSp>
            <p:nvGrpSpPr>
              <p:cNvPr id="48" name="Group 47">
                <a:extLst>
                  <a:ext uri="{FF2B5EF4-FFF2-40B4-BE49-F238E27FC236}">
                    <a16:creationId xmlns:a16="http://schemas.microsoft.com/office/drawing/2014/main" id="{B22D2416-D944-45A9-8C00-D507EFDCD798}"/>
                  </a:ext>
                </a:extLst>
              </p:cNvPr>
              <p:cNvGrpSpPr/>
              <p:nvPr/>
            </p:nvGrpSpPr>
            <p:grpSpPr>
              <a:xfrm>
                <a:off x="2934113" y="2101632"/>
                <a:ext cx="3647942" cy="2193641"/>
                <a:chOff x="2705212" y="3608804"/>
                <a:chExt cx="4326941" cy="2310652"/>
              </a:xfrm>
            </p:grpSpPr>
            <p:cxnSp>
              <p:nvCxnSpPr>
                <p:cNvPr id="68" name="Straight Connector 67">
                  <a:extLst>
                    <a:ext uri="{FF2B5EF4-FFF2-40B4-BE49-F238E27FC236}">
                      <a16:creationId xmlns:a16="http://schemas.microsoft.com/office/drawing/2014/main" id="{0493202E-7858-436D-9C7A-76F0B58C3CB7}"/>
                    </a:ext>
                  </a:extLst>
                </p:cNvPr>
                <p:cNvCxnSpPr/>
                <p:nvPr/>
              </p:nvCxnSpPr>
              <p:spPr>
                <a:xfrm flipH="1">
                  <a:off x="2705212" y="3608804"/>
                  <a:ext cx="3223" cy="2310652"/>
                </a:xfrm>
                <a:prstGeom prst="line">
                  <a:avLst/>
                </a:prstGeom>
                <a:noFill/>
                <a:ln w="38100" cap="flat" cmpd="sng" algn="ctr">
                  <a:solidFill>
                    <a:srgbClr val="C00000"/>
                  </a:solidFill>
                  <a:prstDash val="sysDash"/>
                </a:ln>
                <a:effectLst/>
              </p:spPr>
            </p:cxnSp>
            <p:cxnSp>
              <p:nvCxnSpPr>
                <p:cNvPr id="69" name="Straight Connector 68">
                  <a:extLst>
                    <a:ext uri="{FF2B5EF4-FFF2-40B4-BE49-F238E27FC236}">
                      <a16:creationId xmlns:a16="http://schemas.microsoft.com/office/drawing/2014/main" id="{04EBA7BF-D2CF-4FBC-949E-B96E5CB59B75}"/>
                    </a:ext>
                  </a:extLst>
                </p:cNvPr>
                <p:cNvCxnSpPr/>
                <p:nvPr/>
              </p:nvCxnSpPr>
              <p:spPr>
                <a:xfrm flipH="1">
                  <a:off x="4784088" y="3608804"/>
                  <a:ext cx="3223" cy="2310652"/>
                </a:xfrm>
                <a:prstGeom prst="line">
                  <a:avLst/>
                </a:prstGeom>
                <a:noFill/>
                <a:ln w="38100" cap="flat" cmpd="sng" algn="ctr">
                  <a:solidFill>
                    <a:srgbClr val="70AD47">
                      <a:lumMod val="75000"/>
                    </a:srgbClr>
                  </a:solidFill>
                  <a:prstDash val="sysDash"/>
                </a:ln>
                <a:effectLst/>
              </p:spPr>
            </p:cxnSp>
            <p:cxnSp>
              <p:nvCxnSpPr>
                <p:cNvPr id="70" name="Straight Connector 69">
                  <a:extLst>
                    <a:ext uri="{FF2B5EF4-FFF2-40B4-BE49-F238E27FC236}">
                      <a16:creationId xmlns:a16="http://schemas.microsoft.com/office/drawing/2014/main" id="{009E1076-E3CB-4255-9200-4168ADF6B9C7}"/>
                    </a:ext>
                  </a:extLst>
                </p:cNvPr>
                <p:cNvCxnSpPr/>
                <p:nvPr/>
              </p:nvCxnSpPr>
              <p:spPr>
                <a:xfrm flipH="1">
                  <a:off x="7028931" y="3608804"/>
                  <a:ext cx="3222" cy="2310652"/>
                </a:xfrm>
                <a:prstGeom prst="line">
                  <a:avLst/>
                </a:prstGeom>
                <a:noFill/>
                <a:ln w="38100" cap="flat" cmpd="sng" algn="ctr">
                  <a:solidFill>
                    <a:srgbClr val="C00000"/>
                  </a:solidFill>
                  <a:prstDash val="sysDash"/>
                </a:ln>
                <a:effectLst/>
              </p:spPr>
            </p:cxnSp>
          </p:grpSp>
          <p:sp>
            <p:nvSpPr>
              <p:cNvPr id="75" name="TextBox 74">
                <a:extLst>
                  <a:ext uri="{FF2B5EF4-FFF2-40B4-BE49-F238E27FC236}">
                    <a16:creationId xmlns:a16="http://schemas.microsoft.com/office/drawing/2014/main" id="{CF7F00EF-6577-455B-B01E-EB5485B03B58}"/>
                  </a:ext>
                </a:extLst>
              </p:cNvPr>
              <p:cNvSpPr txBox="1"/>
              <p:nvPr/>
            </p:nvSpPr>
            <p:spPr>
              <a:xfrm>
                <a:off x="2707099" y="1570809"/>
                <a:ext cx="47070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C00000"/>
                    </a:solidFill>
                    <a:effectLst/>
                    <a:uLnTx/>
                    <a:uFillTx/>
                    <a:latin typeface="Cambria"/>
                    <a:ea typeface="ＭＳ Ｐゴシック" panose="020B0600070205080204" pitchFamily="34" charset="-128"/>
                    <a:cs typeface="+mn-cs"/>
                  </a:rPr>
                  <a:t>V</a:t>
                </a:r>
                <a:r>
                  <a:rPr kumimoji="0" lang="en-US" sz="2400" b="1" i="0" u="none" strike="noStrike" kern="1200" cap="none" spc="0" normalizeH="0" baseline="-25000" noProof="0" dirty="0" err="1">
                    <a:ln>
                      <a:noFill/>
                    </a:ln>
                    <a:solidFill>
                      <a:srgbClr val="C00000"/>
                    </a:solidFill>
                    <a:effectLst/>
                    <a:uLnTx/>
                    <a:uFillTx/>
                    <a:latin typeface="Cambria"/>
                    <a:ea typeface="ＭＳ Ｐゴシック" panose="020B0600070205080204" pitchFamily="34" charset="-128"/>
                    <a:cs typeface="+mn-cs"/>
                  </a:rPr>
                  <a:t>a</a:t>
                </a:r>
                <a:endPar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endParaRPr>
              </a:p>
            </p:txBody>
          </p:sp>
          <p:sp>
            <p:nvSpPr>
              <p:cNvPr id="76" name="TextBox 75">
                <a:extLst>
                  <a:ext uri="{FF2B5EF4-FFF2-40B4-BE49-F238E27FC236}">
                    <a16:creationId xmlns:a16="http://schemas.microsoft.com/office/drawing/2014/main" id="{68E8F06E-AE46-44C1-B51E-D8DA25EE303C}"/>
                  </a:ext>
                </a:extLst>
              </p:cNvPr>
              <p:cNvSpPr txBox="1"/>
              <p:nvPr/>
            </p:nvSpPr>
            <p:spPr>
              <a:xfrm>
                <a:off x="4450862" y="1570809"/>
                <a:ext cx="50206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70AD47">
                        <a:lumMod val="75000"/>
                      </a:srgbClr>
                    </a:solidFill>
                    <a:effectLst/>
                    <a:uLnTx/>
                    <a:uFillTx/>
                    <a:latin typeface="Cambria"/>
                    <a:ea typeface="ＭＳ Ｐゴシック" panose="020B0600070205080204" pitchFamily="34" charset="-128"/>
                    <a:cs typeface="+mn-cs"/>
                  </a:rPr>
                  <a:t>V</a:t>
                </a:r>
                <a:r>
                  <a:rPr kumimoji="0" lang="en-US" sz="2400" b="1" i="0" u="none" strike="noStrike" kern="1200" cap="none" spc="0" normalizeH="0" baseline="-25000" noProof="0" dirty="0" err="1">
                    <a:ln>
                      <a:noFill/>
                    </a:ln>
                    <a:solidFill>
                      <a:srgbClr val="70AD47">
                        <a:lumMod val="75000"/>
                      </a:srgbClr>
                    </a:solidFill>
                    <a:effectLst/>
                    <a:uLnTx/>
                    <a:uFillTx/>
                    <a:latin typeface="Cambria"/>
                    <a:ea typeface="ＭＳ Ｐゴシック" panose="020B0600070205080204" pitchFamily="34" charset="-128"/>
                    <a:cs typeface="+mn-cs"/>
                  </a:rPr>
                  <a:t>b</a:t>
                </a:r>
                <a:endParaRPr kumimoji="0" lang="en-US" sz="2400" b="1"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endParaRPr>
              </a:p>
            </p:txBody>
          </p:sp>
          <p:sp>
            <p:nvSpPr>
              <p:cNvPr id="77" name="TextBox 76">
                <a:extLst>
                  <a:ext uri="{FF2B5EF4-FFF2-40B4-BE49-F238E27FC236}">
                    <a16:creationId xmlns:a16="http://schemas.microsoft.com/office/drawing/2014/main" id="{14CED9A9-0486-4979-90A3-085AC08B7459}"/>
                  </a:ext>
                </a:extLst>
              </p:cNvPr>
              <p:cNvSpPr txBox="1"/>
              <p:nvPr/>
            </p:nvSpPr>
            <p:spPr>
              <a:xfrm>
                <a:off x="6318534" y="1570809"/>
                <a:ext cx="45313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C00000"/>
                    </a:solidFill>
                    <a:effectLst/>
                    <a:uLnTx/>
                    <a:uFillTx/>
                    <a:latin typeface="Cambria"/>
                    <a:ea typeface="ＭＳ Ｐゴシック" panose="020B0600070205080204" pitchFamily="34" charset="-128"/>
                    <a:cs typeface="+mn-cs"/>
                  </a:rPr>
                  <a:t>V</a:t>
                </a:r>
                <a:r>
                  <a:rPr kumimoji="0" lang="en-US" sz="2400" b="1" i="0" u="none" strike="noStrike" kern="1200" cap="none" spc="0" normalizeH="0" baseline="-25000" noProof="0" dirty="0" err="1">
                    <a:ln>
                      <a:noFill/>
                    </a:ln>
                    <a:solidFill>
                      <a:srgbClr val="C00000"/>
                    </a:solidFill>
                    <a:effectLst/>
                    <a:uLnTx/>
                    <a:uFillTx/>
                    <a:latin typeface="Cambria"/>
                    <a:ea typeface="ＭＳ Ｐゴシック" panose="020B0600070205080204" pitchFamily="34" charset="-128"/>
                    <a:cs typeface="+mn-cs"/>
                  </a:rPr>
                  <a:t>c</a:t>
                </a:r>
                <a:endPar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endParaRPr>
              </a:p>
            </p:txBody>
          </p:sp>
        </p:grpSp>
        <p:grpSp>
          <p:nvGrpSpPr>
            <p:cNvPr id="89" name="Group 88">
              <a:extLst>
                <a:ext uri="{FF2B5EF4-FFF2-40B4-BE49-F238E27FC236}">
                  <a16:creationId xmlns:a16="http://schemas.microsoft.com/office/drawing/2014/main" id="{8E02A2A5-BEB5-4CAF-96FC-746707FED58E}"/>
                </a:ext>
              </a:extLst>
            </p:cNvPr>
            <p:cNvGrpSpPr/>
            <p:nvPr/>
          </p:nvGrpSpPr>
          <p:grpSpPr>
            <a:xfrm>
              <a:off x="2934113" y="1192997"/>
              <a:ext cx="3633559" cy="911212"/>
              <a:chOff x="2934113" y="674837"/>
              <a:chExt cx="3633559" cy="911212"/>
            </a:xfrm>
          </p:grpSpPr>
          <p:sp>
            <p:nvSpPr>
              <p:cNvPr id="74" name="TextBox 73">
                <a:extLst>
                  <a:ext uri="{FF2B5EF4-FFF2-40B4-BE49-F238E27FC236}">
                    <a16:creationId xmlns:a16="http://schemas.microsoft.com/office/drawing/2014/main" id="{BA909E1D-ED51-420D-BE34-9DE251F1E63C}"/>
                  </a:ext>
                </a:extLst>
              </p:cNvPr>
              <p:cNvSpPr txBox="1"/>
              <p:nvPr/>
            </p:nvSpPr>
            <p:spPr>
              <a:xfrm>
                <a:off x="2934113" y="674837"/>
                <a:ext cx="3633559"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Read Reference Voltages</a:t>
                </a:r>
              </a:p>
            </p:txBody>
          </p:sp>
          <p:cxnSp>
            <p:nvCxnSpPr>
              <p:cNvPr id="79" name="Connector: Curved 78">
                <a:extLst>
                  <a:ext uri="{FF2B5EF4-FFF2-40B4-BE49-F238E27FC236}">
                    <a16:creationId xmlns:a16="http://schemas.microsoft.com/office/drawing/2014/main" id="{91100953-1F4E-45F5-9166-A8CD30610616}"/>
                  </a:ext>
                </a:extLst>
              </p:cNvPr>
              <p:cNvCxnSpPr>
                <a:cxnSpLocks/>
                <a:stCxn id="74" idx="2"/>
                <a:endCxn id="75" idx="0"/>
              </p:cNvCxnSpPr>
              <p:nvPr/>
            </p:nvCxnSpPr>
            <p:spPr>
              <a:xfrm rot="5400000">
                <a:off x="3621900" y="457055"/>
                <a:ext cx="449547" cy="1808441"/>
              </a:xfrm>
              <a:prstGeom prst="curvedConnector3">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82" name="Connector: Curved 81">
                <a:extLst>
                  <a:ext uri="{FF2B5EF4-FFF2-40B4-BE49-F238E27FC236}">
                    <a16:creationId xmlns:a16="http://schemas.microsoft.com/office/drawing/2014/main" id="{D7D6932B-E72A-4422-850D-F07541A6F380}"/>
                  </a:ext>
                </a:extLst>
              </p:cNvPr>
              <p:cNvCxnSpPr>
                <a:cxnSpLocks/>
                <a:stCxn id="74" idx="2"/>
                <a:endCxn id="76" idx="0"/>
              </p:cNvCxnSpPr>
              <p:nvPr/>
            </p:nvCxnSpPr>
            <p:spPr>
              <a:xfrm rot="5400000">
                <a:off x="4501620" y="1336775"/>
                <a:ext cx="449547" cy="49000"/>
              </a:xfrm>
              <a:prstGeom prst="curvedConnector3">
                <a:avLst>
                  <a:gd name="adj1" fmla="val 50000"/>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85" name="Connector: Curved 84">
                <a:extLst>
                  <a:ext uri="{FF2B5EF4-FFF2-40B4-BE49-F238E27FC236}">
                    <a16:creationId xmlns:a16="http://schemas.microsoft.com/office/drawing/2014/main" id="{A7A86011-7B4E-447A-AE69-6725C1B71241}"/>
                  </a:ext>
                </a:extLst>
              </p:cNvPr>
              <p:cNvCxnSpPr>
                <a:cxnSpLocks/>
                <a:stCxn id="74" idx="2"/>
                <a:endCxn id="77" idx="0"/>
              </p:cNvCxnSpPr>
              <p:nvPr/>
            </p:nvCxnSpPr>
            <p:spPr>
              <a:xfrm rot="16200000" flipH="1">
                <a:off x="5423225" y="464170"/>
                <a:ext cx="449547" cy="1794210"/>
              </a:xfrm>
              <a:prstGeom prst="curvedConnector3">
                <a:avLst>
                  <a:gd name="adj1" fmla="val 50000"/>
                </a:avLst>
              </a:prstGeom>
              <a:ln w="3810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2" name="Group 1">
            <a:extLst>
              <a:ext uri="{FF2B5EF4-FFF2-40B4-BE49-F238E27FC236}">
                <a16:creationId xmlns:a16="http://schemas.microsoft.com/office/drawing/2014/main" id="{C4EDD4EA-62D0-4615-86E6-3A4D5CEBD7CE}"/>
              </a:ext>
            </a:extLst>
          </p:cNvPr>
          <p:cNvGrpSpPr/>
          <p:nvPr/>
        </p:nvGrpSpPr>
        <p:grpSpPr>
          <a:xfrm>
            <a:off x="147862" y="1545269"/>
            <a:ext cx="8913570" cy="3684838"/>
            <a:chOff x="147862" y="1545269"/>
            <a:chExt cx="8913570" cy="3684838"/>
          </a:xfrm>
        </p:grpSpPr>
        <p:cxnSp>
          <p:nvCxnSpPr>
            <p:cNvPr id="46" name="Straight Arrow Connector 45">
              <a:extLst>
                <a:ext uri="{FF2B5EF4-FFF2-40B4-BE49-F238E27FC236}">
                  <a16:creationId xmlns:a16="http://schemas.microsoft.com/office/drawing/2014/main" id="{BFC0FC0D-973E-46EE-8A0B-9008D8133E2E}"/>
                </a:ext>
              </a:extLst>
            </p:cNvPr>
            <p:cNvCxnSpPr>
              <a:cxnSpLocks/>
            </p:cNvCxnSpPr>
            <p:nvPr/>
          </p:nvCxnSpPr>
          <p:spPr>
            <a:xfrm flipV="1">
              <a:off x="578875" y="2324411"/>
              <a:ext cx="0" cy="2512902"/>
            </a:xfrm>
            <a:prstGeom prst="straightConnector1">
              <a:avLst/>
            </a:prstGeom>
            <a:noFill/>
            <a:ln w="38100" cap="flat" cmpd="sng" algn="ctr">
              <a:solidFill>
                <a:sysClr val="windowText" lastClr="000000">
                  <a:lumMod val="65000"/>
                  <a:lumOff val="35000"/>
                </a:sysClr>
              </a:solidFill>
              <a:prstDash val="solid"/>
              <a:tailEnd type="triangle"/>
            </a:ln>
            <a:effectLst/>
          </p:spPr>
        </p:cxnSp>
        <p:sp>
          <p:nvSpPr>
            <p:cNvPr id="47" name="Rectangle 46">
              <a:extLst>
                <a:ext uri="{FF2B5EF4-FFF2-40B4-BE49-F238E27FC236}">
                  <a16:creationId xmlns:a16="http://schemas.microsoft.com/office/drawing/2014/main" id="{0D122077-8884-4816-8056-EF2FE78BC740}"/>
                </a:ext>
              </a:extLst>
            </p:cNvPr>
            <p:cNvSpPr/>
            <p:nvPr/>
          </p:nvSpPr>
          <p:spPr>
            <a:xfrm rot="16200000">
              <a:off x="-579861" y="3030644"/>
              <a:ext cx="1855555" cy="40011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ko-KR" sz="20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Arial" panose="020B0604020202020204" pitchFamily="34" charset="0"/>
                </a:rPr>
                <a:t>Probability</a:t>
              </a:r>
              <a:endParaRPr kumimoji="0" lang="ko-KR" altLang="ko-KR" sz="20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Arial" panose="020B0604020202020204" pitchFamily="34" charset="0"/>
              </a:endParaRPr>
            </a:p>
          </p:txBody>
        </p:sp>
        <p:sp>
          <p:nvSpPr>
            <p:cNvPr id="49" name="Freeform 29">
              <a:extLst>
                <a:ext uri="{FF2B5EF4-FFF2-40B4-BE49-F238E27FC236}">
                  <a16:creationId xmlns:a16="http://schemas.microsoft.com/office/drawing/2014/main" id="{412E93EE-F3C4-44AE-94F8-E3E53E700120}"/>
                </a:ext>
              </a:extLst>
            </p:cNvPr>
            <p:cNvSpPr/>
            <p:nvPr/>
          </p:nvSpPr>
          <p:spPr>
            <a:xfrm>
              <a:off x="2707099" y="3047880"/>
              <a:ext cx="2052145" cy="177228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38100" cap="flat" cmpd="sng" algn="ctr">
              <a:solidFill>
                <a:schemeClr val="tx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sp>
          <p:nvSpPr>
            <p:cNvPr id="50" name="Freeform 30">
              <a:extLst>
                <a:ext uri="{FF2B5EF4-FFF2-40B4-BE49-F238E27FC236}">
                  <a16:creationId xmlns:a16="http://schemas.microsoft.com/office/drawing/2014/main" id="{6F2B6D13-F78D-42D0-92E6-D1873DCDA0B1}"/>
                </a:ext>
              </a:extLst>
            </p:cNvPr>
            <p:cNvSpPr/>
            <p:nvPr/>
          </p:nvSpPr>
          <p:spPr>
            <a:xfrm>
              <a:off x="4597330" y="3047880"/>
              <a:ext cx="2052145" cy="177228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38100" cap="flat" cmpd="sng" algn="ctr">
              <a:solidFill>
                <a:schemeClr val="tx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sp>
          <p:nvSpPr>
            <p:cNvPr id="51" name="Freeform 31">
              <a:extLst>
                <a:ext uri="{FF2B5EF4-FFF2-40B4-BE49-F238E27FC236}">
                  <a16:creationId xmlns:a16="http://schemas.microsoft.com/office/drawing/2014/main" id="{B17193A4-D2A6-489B-B333-0C430096046D}"/>
                </a:ext>
              </a:extLst>
            </p:cNvPr>
            <p:cNvSpPr/>
            <p:nvPr/>
          </p:nvSpPr>
          <p:spPr>
            <a:xfrm>
              <a:off x="6488259" y="3047879"/>
              <a:ext cx="2052145" cy="177228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38100" cap="flat" cmpd="sng" algn="ctr">
              <a:solidFill>
                <a:schemeClr val="tx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sp>
          <p:nvSpPr>
            <p:cNvPr id="52" name="Freeform 32">
              <a:extLst>
                <a:ext uri="{FF2B5EF4-FFF2-40B4-BE49-F238E27FC236}">
                  <a16:creationId xmlns:a16="http://schemas.microsoft.com/office/drawing/2014/main" id="{1503C6A8-4A82-4E43-BC56-A96F3F7BD9C5}"/>
                </a:ext>
              </a:extLst>
            </p:cNvPr>
            <p:cNvSpPr/>
            <p:nvPr/>
          </p:nvSpPr>
          <p:spPr>
            <a:xfrm>
              <a:off x="573986" y="3047880"/>
              <a:ext cx="2598957" cy="177228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38100" cap="flat" cmpd="sng" algn="ctr">
              <a:solidFill>
                <a:schemeClr val="tx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cxnSp>
          <p:nvCxnSpPr>
            <p:cNvPr id="53" name="Straight Arrow Connector 52">
              <a:extLst>
                <a:ext uri="{FF2B5EF4-FFF2-40B4-BE49-F238E27FC236}">
                  <a16:creationId xmlns:a16="http://schemas.microsoft.com/office/drawing/2014/main" id="{9A11A0C3-0AB1-4A09-9F96-595AD9CC2ADA}"/>
                </a:ext>
              </a:extLst>
            </p:cNvPr>
            <p:cNvCxnSpPr>
              <a:cxnSpLocks/>
            </p:cNvCxnSpPr>
            <p:nvPr/>
          </p:nvCxnSpPr>
          <p:spPr>
            <a:xfrm>
              <a:off x="578875" y="4827288"/>
              <a:ext cx="8395151" cy="0"/>
            </a:xfrm>
            <a:prstGeom prst="straightConnector1">
              <a:avLst/>
            </a:prstGeom>
            <a:noFill/>
            <a:ln w="38100" cap="flat" cmpd="sng" algn="ctr">
              <a:solidFill>
                <a:sysClr val="windowText" lastClr="000000">
                  <a:lumMod val="65000"/>
                  <a:lumOff val="35000"/>
                </a:sysClr>
              </a:solidFill>
              <a:prstDash val="solid"/>
              <a:tailEnd type="triangle"/>
            </a:ln>
            <a:effectLst/>
          </p:spPr>
        </p:cxnSp>
        <p:sp>
          <p:nvSpPr>
            <p:cNvPr id="54" name="Rectangle 53">
              <a:extLst>
                <a:ext uri="{FF2B5EF4-FFF2-40B4-BE49-F238E27FC236}">
                  <a16:creationId xmlns:a16="http://schemas.microsoft.com/office/drawing/2014/main" id="{AA8F5E10-1DA0-4ACE-8931-989F2D13DFC5}"/>
                </a:ext>
              </a:extLst>
            </p:cNvPr>
            <p:cNvSpPr/>
            <p:nvPr/>
          </p:nvSpPr>
          <p:spPr>
            <a:xfrm>
              <a:off x="5321904" y="4829997"/>
              <a:ext cx="3639909" cy="40011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ko-KR" sz="20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Arial" panose="020B0604020202020204" pitchFamily="34" charset="0"/>
                </a:rPr>
                <a:t>Threshold Voltage (V</a:t>
              </a:r>
              <a:r>
                <a:rPr kumimoji="0" lang="en-US" altLang="ko-KR" sz="2000" b="1" i="1" u="none" strike="noStrike" kern="1200" cap="none" spc="0" normalizeH="0" baseline="-25000" noProof="0" dirty="0">
                  <a:ln>
                    <a:noFill/>
                  </a:ln>
                  <a:solidFill>
                    <a:prstClr val="black">
                      <a:lumMod val="65000"/>
                      <a:lumOff val="35000"/>
                    </a:prstClr>
                  </a:solidFill>
                  <a:effectLst/>
                  <a:uLnTx/>
                  <a:uFillTx/>
                  <a:latin typeface="Cambria"/>
                  <a:ea typeface="Dotum" pitchFamily="34" charset="-127"/>
                  <a:cs typeface="Arial" panose="020B0604020202020204" pitchFamily="34" charset="0"/>
                </a:rPr>
                <a:t>th</a:t>
              </a:r>
              <a:r>
                <a:rPr kumimoji="0" lang="en-US" altLang="ko-KR" sz="20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Arial" panose="020B0604020202020204" pitchFamily="34" charset="0"/>
                </a:rPr>
                <a:t>)</a:t>
              </a:r>
              <a:endParaRPr kumimoji="0" lang="ko-KR" altLang="ko-KR" sz="20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Arial" panose="020B0604020202020204" pitchFamily="34" charset="0"/>
              </a:endParaRPr>
            </a:p>
          </p:txBody>
        </p:sp>
        <p:sp>
          <p:nvSpPr>
            <p:cNvPr id="90" name="Speech Bubble: Oval 89">
              <a:extLst>
                <a:ext uri="{FF2B5EF4-FFF2-40B4-BE49-F238E27FC236}">
                  <a16:creationId xmlns:a16="http://schemas.microsoft.com/office/drawing/2014/main" id="{43BB41BC-1D47-496F-BE7B-A0597370B4F8}"/>
                </a:ext>
              </a:extLst>
            </p:cNvPr>
            <p:cNvSpPr/>
            <p:nvPr/>
          </p:nvSpPr>
          <p:spPr>
            <a:xfrm>
              <a:off x="6937946" y="1545269"/>
              <a:ext cx="2123486" cy="1253988"/>
            </a:xfrm>
            <a:prstGeom prst="wedgeEllipseCallout">
              <a:avLst>
                <a:gd name="adj1" fmla="val -16589"/>
                <a:gd name="adj2" fmla="val 68163"/>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mbria"/>
                  <a:ea typeface="+mn-ea"/>
                  <a:cs typeface="+mn-cs"/>
                </a:rPr>
                <a:t>Threshold Voltage Distribution</a:t>
              </a:r>
            </a:p>
          </p:txBody>
        </p:sp>
      </p:grpSp>
      <p:sp>
        <p:nvSpPr>
          <p:cNvPr id="96" name="TextBox 95">
            <a:extLst>
              <a:ext uri="{FF2B5EF4-FFF2-40B4-BE49-F238E27FC236}">
                <a16:creationId xmlns:a16="http://schemas.microsoft.com/office/drawing/2014/main" id="{7CCFF085-AD23-416E-8960-54468EDB8E88}"/>
              </a:ext>
            </a:extLst>
          </p:cNvPr>
          <p:cNvSpPr txBox="1"/>
          <p:nvPr/>
        </p:nvSpPr>
        <p:spPr>
          <a:xfrm>
            <a:off x="2799175" y="5565438"/>
            <a:ext cx="363355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Cambria"/>
                <a:ea typeface="ＭＳ Ｐゴシック" panose="020B0600070205080204" pitchFamily="34" charset="-128"/>
                <a:cs typeface="+mn-cs"/>
              </a:rPr>
              <a:t>Raw Bit Errors</a:t>
            </a:r>
          </a:p>
        </p:txBody>
      </p:sp>
      <p:grpSp>
        <p:nvGrpSpPr>
          <p:cNvPr id="100" name="Group 99">
            <a:extLst>
              <a:ext uri="{FF2B5EF4-FFF2-40B4-BE49-F238E27FC236}">
                <a16:creationId xmlns:a16="http://schemas.microsoft.com/office/drawing/2014/main" id="{5C9E8477-E381-4E10-A182-829D7B8B9DB4}"/>
              </a:ext>
            </a:extLst>
          </p:cNvPr>
          <p:cNvGrpSpPr/>
          <p:nvPr/>
        </p:nvGrpSpPr>
        <p:grpSpPr>
          <a:xfrm flipV="1">
            <a:off x="2926726" y="4824190"/>
            <a:ext cx="3602651" cy="724750"/>
            <a:chOff x="2807515" y="5565212"/>
            <a:chExt cx="3602651" cy="434309"/>
          </a:xfrm>
        </p:grpSpPr>
        <p:cxnSp>
          <p:nvCxnSpPr>
            <p:cNvPr id="97" name="Connector: Curved 96">
              <a:extLst>
                <a:ext uri="{FF2B5EF4-FFF2-40B4-BE49-F238E27FC236}">
                  <a16:creationId xmlns:a16="http://schemas.microsoft.com/office/drawing/2014/main" id="{702DCBCA-141F-42B2-B9BE-4A079F1F5FF4}"/>
                </a:ext>
              </a:extLst>
            </p:cNvPr>
            <p:cNvCxnSpPr>
              <a:cxnSpLocks/>
              <a:stCxn id="96" idx="2"/>
            </p:cNvCxnSpPr>
            <p:nvPr/>
          </p:nvCxnSpPr>
          <p:spPr>
            <a:xfrm rot="5400000">
              <a:off x="3494582" y="4878147"/>
              <a:ext cx="434307" cy="1808441"/>
            </a:xfrm>
            <a:prstGeom prst="curved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8" name="Connector: Curved 97">
              <a:extLst>
                <a:ext uri="{FF2B5EF4-FFF2-40B4-BE49-F238E27FC236}">
                  <a16:creationId xmlns:a16="http://schemas.microsoft.com/office/drawing/2014/main" id="{2AB5F59B-10F4-4ADC-9701-BEC126AC22F8}"/>
                </a:ext>
              </a:extLst>
            </p:cNvPr>
            <p:cNvCxnSpPr>
              <a:cxnSpLocks/>
              <a:stCxn id="96" idx="2"/>
            </p:cNvCxnSpPr>
            <p:nvPr/>
          </p:nvCxnSpPr>
          <p:spPr>
            <a:xfrm rot="5400000">
              <a:off x="4374302" y="5757865"/>
              <a:ext cx="434307" cy="49000"/>
            </a:xfrm>
            <a:prstGeom prst="curvedConnector3">
              <a:avLst>
                <a:gd name="adj1" fmla="val 50000"/>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Connector: Curved 98">
              <a:extLst>
                <a:ext uri="{FF2B5EF4-FFF2-40B4-BE49-F238E27FC236}">
                  <a16:creationId xmlns:a16="http://schemas.microsoft.com/office/drawing/2014/main" id="{66B4A8B7-26DF-4AA1-A852-0A32CB81CD60}"/>
                </a:ext>
              </a:extLst>
            </p:cNvPr>
            <p:cNvCxnSpPr>
              <a:cxnSpLocks/>
              <a:stCxn id="96" idx="2"/>
            </p:cNvCxnSpPr>
            <p:nvPr/>
          </p:nvCxnSpPr>
          <p:spPr>
            <a:xfrm rot="16200000" flipH="1">
              <a:off x="5295907" y="4885261"/>
              <a:ext cx="434307" cy="1794210"/>
            </a:xfrm>
            <a:prstGeom prst="curvedConnector3">
              <a:avLst>
                <a:gd name="adj1" fmla="val 50000"/>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222204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500"/>
                                        <p:tgtEl>
                                          <p:spTgt spid="10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6"/>
                                        </p:tgtEl>
                                        <p:attrNameLst>
                                          <p:attrName>style.visibility</p:attrName>
                                        </p:attrNameLst>
                                      </p:cBhvr>
                                      <p:to>
                                        <p:strVal val="visible"/>
                                      </p:to>
                                    </p:set>
                                    <p:animEffect transition="in" filter="fade">
                                      <p:cBhvr>
                                        <p:cTn id="25" dur="500"/>
                                        <p:tgtEl>
                                          <p:spTgt spid="96"/>
                                        </p:tgtEl>
                                      </p:cBhvr>
                                    </p:animEffect>
                                  </p:childTnLst>
                                </p:cTn>
                              </p:par>
                              <p:par>
                                <p:cTn id="26" presetID="10" presetClass="entr" presetSubtype="0"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700550E9-5153-49A2-B789-BC3AD625BDBB}"/>
              </a:ext>
            </a:extLst>
          </p:cNvPr>
          <p:cNvGrpSpPr/>
          <p:nvPr/>
        </p:nvGrpSpPr>
        <p:grpSpPr>
          <a:xfrm>
            <a:off x="2174240" y="3157220"/>
            <a:ext cx="4399378" cy="1663575"/>
            <a:chOff x="2174240" y="3164840"/>
            <a:chExt cx="4399378" cy="1663575"/>
          </a:xfrm>
          <a:solidFill>
            <a:schemeClr val="accent1">
              <a:lumMod val="60000"/>
              <a:lumOff val="40000"/>
            </a:schemeClr>
          </a:solidFill>
        </p:grpSpPr>
        <p:sp>
          <p:nvSpPr>
            <p:cNvPr id="86" name="Freeform: Shape 85">
              <a:extLst>
                <a:ext uri="{FF2B5EF4-FFF2-40B4-BE49-F238E27FC236}">
                  <a16:creationId xmlns:a16="http://schemas.microsoft.com/office/drawing/2014/main" id="{D507793B-A773-426C-B761-C690BA67A7F8}"/>
                </a:ext>
              </a:extLst>
            </p:cNvPr>
            <p:cNvSpPr/>
            <p:nvPr/>
          </p:nvSpPr>
          <p:spPr>
            <a:xfrm>
              <a:off x="5958938" y="3289175"/>
              <a:ext cx="614680" cy="1539240"/>
            </a:xfrm>
            <a:custGeom>
              <a:avLst/>
              <a:gdLst>
                <a:gd name="connsiteX0" fmla="*/ 0 w 614680"/>
                <a:gd name="connsiteY0" fmla="*/ 1539240 h 1539240"/>
                <a:gd name="connsiteX1" fmla="*/ 614680 w 614680"/>
                <a:gd name="connsiteY1" fmla="*/ 1539240 h 1539240"/>
                <a:gd name="connsiteX2" fmla="*/ 614680 w 614680"/>
                <a:gd name="connsiteY2" fmla="*/ 0 h 1539240"/>
                <a:gd name="connsiteX3" fmla="*/ 467360 w 614680"/>
                <a:gd name="connsiteY3" fmla="*/ 203200 h 1539240"/>
                <a:gd name="connsiteX4" fmla="*/ 254000 w 614680"/>
                <a:gd name="connsiteY4" fmla="*/ 640080 h 1539240"/>
                <a:gd name="connsiteX5" fmla="*/ 81280 w 614680"/>
                <a:gd name="connsiteY5" fmla="*/ 1188720 h 1539240"/>
                <a:gd name="connsiteX6" fmla="*/ 0 w 614680"/>
                <a:gd name="connsiteY6" fmla="*/ 1539240 h 153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680" h="1539240">
                  <a:moveTo>
                    <a:pt x="0" y="1539240"/>
                  </a:moveTo>
                  <a:lnTo>
                    <a:pt x="614680" y="1539240"/>
                  </a:lnTo>
                  <a:lnTo>
                    <a:pt x="614680" y="0"/>
                  </a:lnTo>
                  <a:lnTo>
                    <a:pt x="467360" y="203200"/>
                  </a:lnTo>
                  <a:lnTo>
                    <a:pt x="254000" y="640080"/>
                  </a:lnTo>
                  <a:lnTo>
                    <a:pt x="81280" y="1188720"/>
                  </a:lnTo>
                  <a:lnTo>
                    <a:pt x="0" y="15392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a:ea typeface="+mn-ea"/>
                <a:cs typeface="+mn-cs"/>
              </a:endParaRPr>
            </a:p>
          </p:txBody>
        </p:sp>
        <p:sp>
          <p:nvSpPr>
            <p:cNvPr id="9" name="Freeform: Shape 8">
              <a:extLst>
                <a:ext uri="{FF2B5EF4-FFF2-40B4-BE49-F238E27FC236}">
                  <a16:creationId xmlns:a16="http://schemas.microsoft.com/office/drawing/2014/main" id="{64D982B6-FA81-4C89-B76E-FCE611DF3D29}"/>
                </a:ext>
              </a:extLst>
            </p:cNvPr>
            <p:cNvSpPr/>
            <p:nvPr/>
          </p:nvSpPr>
          <p:spPr>
            <a:xfrm>
              <a:off x="4069080" y="3281680"/>
              <a:ext cx="614680" cy="1539240"/>
            </a:xfrm>
            <a:custGeom>
              <a:avLst/>
              <a:gdLst>
                <a:gd name="connsiteX0" fmla="*/ 0 w 614680"/>
                <a:gd name="connsiteY0" fmla="*/ 1539240 h 1539240"/>
                <a:gd name="connsiteX1" fmla="*/ 614680 w 614680"/>
                <a:gd name="connsiteY1" fmla="*/ 1539240 h 1539240"/>
                <a:gd name="connsiteX2" fmla="*/ 614680 w 614680"/>
                <a:gd name="connsiteY2" fmla="*/ 0 h 1539240"/>
                <a:gd name="connsiteX3" fmla="*/ 467360 w 614680"/>
                <a:gd name="connsiteY3" fmla="*/ 203200 h 1539240"/>
                <a:gd name="connsiteX4" fmla="*/ 254000 w 614680"/>
                <a:gd name="connsiteY4" fmla="*/ 640080 h 1539240"/>
                <a:gd name="connsiteX5" fmla="*/ 81280 w 614680"/>
                <a:gd name="connsiteY5" fmla="*/ 1188720 h 1539240"/>
                <a:gd name="connsiteX6" fmla="*/ 0 w 614680"/>
                <a:gd name="connsiteY6" fmla="*/ 1539240 h 153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680" h="1539240">
                  <a:moveTo>
                    <a:pt x="0" y="1539240"/>
                  </a:moveTo>
                  <a:lnTo>
                    <a:pt x="614680" y="1539240"/>
                  </a:lnTo>
                  <a:lnTo>
                    <a:pt x="614680" y="0"/>
                  </a:lnTo>
                  <a:lnTo>
                    <a:pt x="467360" y="203200"/>
                  </a:lnTo>
                  <a:lnTo>
                    <a:pt x="254000" y="640080"/>
                  </a:lnTo>
                  <a:lnTo>
                    <a:pt x="81280" y="1188720"/>
                  </a:lnTo>
                  <a:lnTo>
                    <a:pt x="0" y="15392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a:ea typeface="+mn-ea"/>
                <a:cs typeface="+mn-cs"/>
              </a:endParaRPr>
            </a:p>
          </p:txBody>
        </p:sp>
        <p:sp>
          <p:nvSpPr>
            <p:cNvPr id="8" name="Freeform: Shape 7">
              <a:extLst>
                <a:ext uri="{FF2B5EF4-FFF2-40B4-BE49-F238E27FC236}">
                  <a16:creationId xmlns:a16="http://schemas.microsoft.com/office/drawing/2014/main" id="{855850E9-187B-4B86-9043-5CBEEC8E4F72}"/>
                </a:ext>
              </a:extLst>
            </p:cNvPr>
            <p:cNvSpPr/>
            <p:nvPr/>
          </p:nvSpPr>
          <p:spPr>
            <a:xfrm>
              <a:off x="2174240" y="3164840"/>
              <a:ext cx="762000" cy="1656080"/>
            </a:xfrm>
            <a:custGeom>
              <a:avLst/>
              <a:gdLst>
                <a:gd name="connsiteX0" fmla="*/ 0 w 762000"/>
                <a:gd name="connsiteY0" fmla="*/ 1656080 h 1656080"/>
                <a:gd name="connsiteX1" fmla="*/ 762000 w 762000"/>
                <a:gd name="connsiteY1" fmla="*/ 1656080 h 1656080"/>
                <a:gd name="connsiteX2" fmla="*/ 762000 w 762000"/>
                <a:gd name="connsiteY2" fmla="*/ 0 h 1656080"/>
                <a:gd name="connsiteX3" fmla="*/ 599440 w 762000"/>
                <a:gd name="connsiteY3" fmla="*/ 132080 h 1656080"/>
                <a:gd name="connsiteX4" fmla="*/ 375920 w 762000"/>
                <a:gd name="connsiteY4" fmla="*/ 477520 h 1656080"/>
                <a:gd name="connsiteX5" fmla="*/ 198120 w 762000"/>
                <a:gd name="connsiteY5" fmla="*/ 944880 h 1656080"/>
                <a:gd name="connsiteX6" fmla="*/ 0 w 762000"/>
                <a:gd name="connsiteY6" fmla="*/ 1656080 h 16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0" h="1656080">
                  <a:moveTo>
                    <a:pt x="0" y="1656080"/>
                  </a:moveTo>
                  <a:lnTo>
                    <a:pt x="762000" y="1656080"/>
                  </a:lnTo>
                  <a:lnTo>
                    <a:pt x="762000" y="0"/>
                  </a:lnTo>
                  <a:lnTo>
                    <a:pt x="599440" y="132080"/>
                  </a:lnTo>
                  <a:lnTo>
                    <a:pt x="375920" y="477520"/>
                  </a:lnTo>
                  <a:lnTo>
                    <a:pt x="198120" y="944880"/>
                  </a:lnTo>
                  <a:lnTo>
                    <a:pt x="0" y="165608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a:ea typeface="+mn-ea"/>
                <a:cs typeface="+mn-cs"/>
              </a:endParaRPr>
            </a:p>
          </p:txBody>
        </p:sp>
      </p:grpSp>
      <p:grpSp>
        <p:nvGrpSpPr>
          <p:cNvPr id="11" name="Group 10">
            <a:extLst>
              <a:ext uri="{FF2B5EF4-FFF2-40B4-BE49-F238E27FC236}">
                <a16:creationId xmlns:a16="http://schemas.microsoft.com/office/drawing/2014/main" id="{8BAC94ED-8AB4-47DB-91A6-424147168D26}"/>
              </a:ext>
            </a:extLst>
          </p:cNvPr>
          <p:cNvGrpSpPr/>
          <p:nvPr/>
        </p:nvGrpSpPr>
        <p:grpSpPr>
          <a:xfrm>
            <a:off x="2707099" y="2088969"/>
            <a:ext cx="4064572" cy="2724464"/>
            <a:chOff x="2707099" y="2088969"/>
            <a:chExt cx="4064572" cy="2724464"/>
          </a:xfrm>
        </p:grpSpPr>
        <p:grpSp>
          <p:nvGrpSpPr>
            <p:cNvPr id="48" name="Group 47">
              <a:extLst>
                <a:ext uri="{FF2B5EF4-FFF2-40B4-BE49-F238E27FC236}">
                  <a16:creationId xmlns:a16="http://schemas.microsoft.com/office/drawing/2014/main" id="{B22D2416-D944-45A9-8C00-D507EFDCD798}"/>
                </a:ext>
              </a:extLst>
            </p:cNvPr>
            <p:cNvGrpSpPr/>
            <p:nvPr/>
          </p:nvGrpSpPr>
          <p:grpSpPr>
            <a:xfrm>
              <a:off x="2934113" y="2619792"/>
              <a:ext cx="3647942" cy="2193641"/>
              <a:chOff x="2705212" y="3608804"/>
              <a:chExt cx="4326941" cy="2310652"/>
            </a:xfrm>
          </p:grpSpPr>
          <p:cxnSp>
            <p:nvCxnSpPr>
              <p:cNvPr id="68" name="Straight Connector 67">
                <a:extLst>
                  <a:ext uri="{FF2B5EF4-FFF2-40B4-BE49-F238E27FC236}">
                    <a16:creationId xmlns:a16="http://schemas.microsoft.com/office/drawing/2014/main" id="{0493202E-7858-436D-9C7A-76F0B58C3CB7}"/>
                  </a:ext>
                </a:extLst>
              </p:cNvPr>
              <p:cNvCxnSpPr/>
              <p:nvPr/>
            </p:nvCxnSpPr>
            <p:spPr>
              <a:xfrm flipH="1">
                <a:off x="2705212" y="3608804"/>
                <a:ext cx="3223" cy="2310652"/>
              </a:xfrm>
              <a:prstGeom prst="line">
                <a:avLst/>
              </a:prstGeom>
              <a:noFill/>
              <a:ln w="38100" cap="flat" cmpd="sng" algn="ctr">
                <a:solidFill>
                  <a:srgbClr val="C00000"/>
                </a:solidFill>
                <a:prstDash val="sysDash"/>
              </a:ln>
              <a:effectLst/>
            </p:spPr>
          </p:cxnSp>
          <p:cxnSp>
            <p:nvCxnSpPr>
              <p:cNvPr id="69" name="Straight Connector 68">
                <a:extLst>
                  <a:ext uri="{FF2B5EF4-FFF2-40B4-BE49-F238E27FC236}">
                    <a16:creationId xmlns:a16="http://schemas.microsoft.com/office/drawing/2014/main" id="{04EBA7BF-D2CF-4FBC-949E-B96E5CB59B75}"/>
                  </a:ext>
                </a:extLst>
              </p:cNvPr>
              <p:cNvCxnSpPr/>
              <p:nvPr/>
            </p:nvCxnSpPr>
            <p:spPr>
              <a:xfrm flipH="1">
                <a:off x="4784088" y="3608804"/>
                <a:ext cx="3223" cy="2310652"/>
              </a:xfrm>
              <a:prstGeom prst="line">
                <a:avLst/>
              </a:prstGeom>
              <a:noFill/>
              <a:ln w="38100" cap="flat" cmpd="sng" algn="ctr">
                <a:solidFill>
                  <a:schemeClr val="accent5"/>
                </a:solidFill>
                <a:prstDash val="sysDash"/>
              </a:ln>
              <a:effectLst/>
            </p:spPr>
          </p:cxnSp>
          <p:cxnSp>
            <p:nvCxnSpPr>
              <p:cNvPr id="70" name="Straight Connector 69">
                <a:extLst>
                  <a:ext uri="{FF2B5EF4-FFF2-40B4-BE49-F238E27FC236}">
                    <a16:creationId xmlns:a16="http://schemas.microsoft.com/office/drawing/2014/main" id="{009E1076-E3CB-4255-9200-4168ADF6B9C7}"/>
                  </a:ext>
                </a:extLst>
              </p:cNvPr>
              <p:cNvCxnSpPr/>
              <p:nvPr/>
            </p:nvCxnSpPr>
            <p:spPr>
              <a:xfrm flipH="1">
                <a:off x="7028931" y="3608804"/>
                <a:ext cx="3222" cy="2310652"/>
              </a:xfrm>
              <a:prstGeom prst="line">
                <a:avLst/>
              </a:prstGeom>
              <a:noFill/>
              <a:ln w="38100" cap="flat" cmpd="sng" algn="ctr">
                <a:solidFill>
                  <a:srgbClr val="C00000"/>
                </a:solidFill>
                <a:prstDash val="sysDash"/>
              </a:ln>
              <a:effectLst/>
            </p:spPr>
          </p:cxnSp>
        </p:grpSp>
        <p:sp>
          <p:nvSpPr>
            <p:cNvPr id="75" name="TextBox 74">
              <a:extLst>
                <a:ext uri="{FF2B5EF4-FFF2-40B4-BE49-F238E27FC236}">
                  <a16:creationId xmlns:a16="http://schemas.microsoft.com/office/drawing/2014/main" id="{CF7F00EF-6577-455B-B01E-EB5485B03B58}"/>
                </a:ext>
              </a:extLst>
            </p:cNvPr>
            <p:cNvSpPr txBox="1"/>
            <p:nvPr/>
          </p:nvSpPr>
          <p:spPr>
            <a:xfrm>
              <a:off x="2707099" y="2088969"/>
              <a:ext cx="470706"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C00000"/>
                  </a:solidFill>
                  <a:effectLst/>
                  <a:uLnTx/>
                  <a:uFillTx/>
                  <a:latin typeface="Cambria"/>
                  <a:ea typeface="ＭＳ Ｐゴシック" panose="020B0600070205080204" pitchFamily="34" charset="-128"/>
                  <a:cs typeface="+mn-cs"/>
                </a:rPr>
                <a:t>V</a:t>
              </a:r>
              <a:r>
                <a:rPr kumimoji="0" lang="en-US" sz="2400" b="1" i="0" u="none" strike="noStrike" kern="1200" cap="none" spc="0" normalizeH="0" baseline="-25000" noProof="0" dirty="0" err="1">
                  <a:ln>
                    <a:noFill/>
                  </a:ln>
                  <a:solidFill>
                    <a:srgbClr val="C00000"/>
                  </a:solidFill>
                  <a:effectLst/>
                  <a:uLnTx/>
                  <a:uFillTx/>
                  <a:latin typeface="Cambria"/>
                  <a:ea typeface="ＭＳ Ｐゴシック" panose="020B0600070205080204" pitchFamily="34" charset="-128"/>
                  <a:cs typeface="+mn-cs"/>
                </a:rPr>
                <a:t>a</a:t>
              </a:r>
              <a:endPar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endParaRPr>
            </a:p>
          </p:txBody>
        </p:sp>
        <p:sp>
          <p:nvSpPr>
            <p:cNvPr id="76" name="TextBox 75">
              <a:extLst>
                <a:ext uri="{FF2B5EF4-FFF2-40B4-BE49-F238E27FC236}">
                  <a16:creationId xmlns:a16="http://schemas.microsoft.com/office/drawing/2014/main" id="{68E8F06E-AE46-44C1-B51E-D8DA25EE303C}"/>
                </a:ext>
              </a:extLst>
            </p:cNvPr>
            <p:cNvSpPr txBox="1"/>
            <p:nvPr/>
          </p:nvSpPr>
          <p:spPr>
            <a:xfrm>
              <a:off x="4450862" y="2088969"/>
              <a:ext cx="50206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C00000"/>
                  </a:solidFill>
                  <a:effectLst/>
                  <a:uLnTx/>
                  <a:uFillTx/>
                  <a:latin typeface="Cambria"/>
                  <a:ea typeface="ＭＳ Ｐゴシック" panose="020B0600070205080204" pitchFamily="34" charset="-128"/>
                  <a:cs typeface="+mn-cs"/>
                </a:rPr>
                <a:t>V</a:t>
              </a:r>
              <a:r>
                <a:rPr kumimoji="0" lang="en-US" sz="2400" b="1" i="0" u="none" strike="noStrike" kern="1200" cap="none" spc="0" normalizeH="0" baseline="-25000" noProof="0" dirty="0" err="1">
                  <a:ln>
                    <a:noFill/>
                  </a:ln>
                  <a:solidFill>
                    <a:srgbClr val="C00000"/>
                  </a:solidFill>
                  <a:effectLst/>
                  <a:uLnTx/>
                  <a:uFillTx/>
                  <a:latin typeface="Cambria"/>
                  <a:ea typeface="ＭＳ Ｐゴシック" panose="020B0600070205080204" pitchFamily="34" charset="-128"/>
                  <a:cs typeface="+mn-cs"/>
                </a:rPr>
                <a:t>b</a:t>
              </a:r>
              <a:endPar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endParaRPr>
            </a:p>
          </p:txBody>
        </p:sp>
        <p:sp>
          <p:nvSpPr>
            <p:cNvPr id="77" name="TextBox 76">
              <a:extLst>
                <a:ext uri="{FF2B5EF4-FFF2-40B4-BE49-F238E27FC236}">
                  <a16:creationId xmlns:a16="http://schemas.microsoft.com/office/drawing/2014/main" id="{14CED9A9-0486-4979-90A3-085AC08B7459}"/>
                </a:ext>
              </a:extLst>
            </p:cNvPr>
            <p:cNvSpPr txBox="1"/>
            <p:nvPr/>
          </p:nvSpPr>
          <p:spPr>
            <a:xfrm>
              <a:off x="6318534" y="2088969"/>
              <a:ext cx="45313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C00000"/>
                  </a:solidFill>
                  <a:effectLst/>
                  <a:uLnTx/>
                  <a:uFillTx/>
                  <a:latin typeface="Cambria"/>
                  <a:ea typeface="ＭＳ Ｐゴシック" panose="020B0600070205080204" pitchFamily="34" charset="-128"/>
                  <a:cs typeface="+mn-cs"/>
                </a:rPr>
                <a:t>V</a:t>
              </a:r>
              <a:r>
                <a:rPr kumimoji="0" lang="en-US" sz="2400" b="1" i="0" u="none" strike="noStrike" kern="1200" cap="none" spc="0" normalizeH="0" baseline="-25000" noProof="0" dirty="0" err="1">
                  <a:ln>
                    <a:noFill/>
                  </a:ln>
                  <a:solidFill>
                    <a:srgbClr val="C00000"/>
                  </a:solidFill>
                  <a:effectLst/>
                  <a:uLnTx/>
                  <a:uFillTx/>
                  <a:latin typeface="Cambria"/>
                  <a:ea typeface="ＭＳ Ｐゴシック" panose="020B0600070205080204" pitchFamily="34" charset="-128"/>
                  <a:cs typeface="+mn-cs"/>
                </a:rPr>
                <a:t>c</a:t>
              </a:r>
              <a:endPar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endParaRPr>
            </a:p>
          </p:txBody>
        </p:sp>
      </p:grpSp>
      <p:grpSp>
        <p:nvGrpSpPr>
          <p:cNvPr id="43" name="Group 42">
            <a:extLst>
              <a:ext uri="{FF2B5EF4-FFF2-40B4-BE49-F238E27FC236}">
                <a16:creationId xmlns:a16="http://schemas.microsoft.com/office/drawing/2014/main" id="{DF30790C-31DA-496F-A628-A246721776C0}"/>
              </a:ext>
            </a:extLst>
          </p:cNvPr>
          <p:cNvGrpSpPr/>
          <p:nvPr/>
        </p:nvGrpSpPr>
        <p:grpSpPr>
          <a:xfrm>
            <a:off x="2176731" y="3158173"/>
            <a:ext cx="4399378" cy="1663575"/>
            <a:chOff x="2174240" y="3164840"/>
            <a:chExt cx="4399378" cy="1663575"/>
          </a:xfrm>
        </p:grpSpPr>
        <p:sp>
          <p:nvSpPr>
            <p:cNvPr id="44" name="Freeform: Shape 43">
              <a:extLst>
                <a:ext uri="{FF2B5EF4-FFF2-40B4-BE49-F238E27FC236}">
                  <a16:creationId xmlns:a16="http://schemas.microsoft.com/office/drawing/2014/main" id="{A8A47B1C-007F-4E13-A06F-4E57C69054F0}"/>
                </a:ext>
              </a:extLst>
            </p:cNvPr>
            <p:cNvSpPr/>
            <p:nvPr/>
          </p:nvSpPr>
          <p:spPr>
            <a:xfrm>
              <a:off x="5958938" y="3289175"/>
              <a:ext cx="614680" cy="1539240"/>
            </a:xfrm>
            <a:custGeom>
              <a:avLst/>
              <a:gdLst>
                <a:gd name="connsiteX0" fmla="*/ 0 w 614680"/>
                <a:gd name="connsiteY0" fmla="*/ 1539240 h 1539240"/>
                <a:gd name="connsiteX1" fmla="*/ 614680 w 614680"/>
                <a:gd name="connsiteY1" fmla="*/ 1539240 h 1539240"/>
                <a:gd name="connsiteX2" fmla="*/ 614680 w 614680"/>
                <a:gd name="connsiteY2" fmla="*/ 0 h 1539240"/>
                <a:gd name="connsiteX3" fmla="*/ 467360 w 614680"/>
                <a:gd name="connsiteY3" fmla="*/ 203200 h 1539240"/>
                <a:gd name="connsiteX4" fmla="*/ 254000 w 614680"/>
                <a:gd name="connsiteY4" fmla="*/ 640080 h 1539240"/>
                <a:gd name="connsiteX5" fmla="*/ 81280 w 614680"/>
                <a:gd name="connsiteY5" fmla="*/ 1188720 h 1539240"/>
                <a:gd name="connsiteX6" fmla="*/ 0 w 614680"/>
                <a:gd name="connsiteY6" fmla="*/ 1539240 h 153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680" h="1539240">
                  <a:moveTo>
                    <a:pt x="0" y="1539240"/>
                  </a:moveTo>
                  <a:lnTo>
                    <a:pt x="614680" y="1539240"/>
                  </a:lnTo>
                  <a:lnTo>
                    <a:pt x="614680" y="0"/>
                  </a:lnTo>
                  <a:lnTo>
                    <a:pt x="467360" y="203200"/>
                  </a:lnTo>
                  <a:lnTo>
                    <a:pt x="254000" y="640080"/>
                  </a:lnTo>
                  <a:lnTo>
                    <a:pt x="81280" y="1188720"/>
                  </a:lnTo>
                  <a:lnTo>
                    <a:pt x="0" y="1539240"/>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a:ea typeface="+mn-ea"/>
                <a:cs typeface="+mn-cs"/>
              </a:endParaRPr>
            </a:p>
          </p:txBody>
        </p:sp>
        <p:sp>
          <p:nvSpPr>
            <p:cNvPr id="45" name="Freeform: Shape 44">
              <a:extLst>
                <a:ext uri="{FF2B5EF4-FFF2-40B4-BE49-F238E27FC236}">
                  <a16:creationId xmlns:a16="http://schemas.microsoft.com/office/drawing/2014/main" id="{C7A3188F-08AE-40DD-B654-413FDB6AAFE7}"/>
                </a:ext>
              </a:extLst>
            </p:cNvPr>
            <p:cNvSpPr/>
            <p:nvPr/>
          </p:nvSpPr>
          <p:spPr>
            <a:xfrm>
              <a:off x="4069080" y="3281680"/>
              <a:ext cx="614680" cy="1539240"/>
            </a:xfrm>
            <a:custGeom>
              <a:avLst/>
              <a:gdLst>
                <a:gd name="connsiteX0" fmla="*/ 0 w 614680"/>
                <a:gd name="connsiteY0" fmla="*/ 1539240 h 1539240"/>
                <a:gd name="connsiteX1" fmla="*/ 614680 w 614680"/>
                <a:gd name="connsiteY1" fmla="*/ 1539240 h 1539240"/>
                <a:gd name="connsiteX2" fmla="*/ 614680 w 614680"/>
                <a:gd name="connsiteY2" fmla="*/ 0 h 1539240"/>
                <a:gd name="connsiteX3" fmla="*/ 467360 w 614680"/>
                <a:gd name="connsiteY3" fmla="*/ 203200 h 1539240"/>
                <a:gd name="connsiteX4" fmla="*/ 254000 w 614680"/>
                <a:gd name="connsiteY4" fmla="*/ 640080 h 1539240"/>
                <a:gd name="connsiteX5" fmla="*/ 81280 w 614680"/>
                <a:gd name="connsiteY5" fmla="*/ 1188720 h 1539240"/>
                <a:gd name="connsiteX6" fmla="*/ 0 w 614680"/>
                <a:gd name="connsiteY6" fmla="*/ 1539240 h 153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680" h="1539240">
                  <a:moveTo>
                    <a:pt x="0" y="1539240"/>
                  </a:moveTo>
                  <a:lnTo>
                    <a:pt x="614680" y="1539240"/>
                  </a:lnTo>
                  <a:lnTo>
                    <a:pt x="614680" y="0"/>
                  </a:lnTo>
                  <a:lnTo>
                    <a:pt x="467360" y="203200"/>
                  </a:lnTo>
                  <a:lnTo>
                    <a:pt x="254000" y="640080"/>
                  </a:lnTo>
                  <a:lnTo>
                    <a:pt x="81280" y="1188720"/>
                  </a:lnTo>
                  <a:lnTo>
                    <a:pt x="0" y="1539240"/>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a:ea typeface="+mn-ea"/>
                <a:cs typeface="+mn-cs"/>
              </a:endParaRPr>
            </a:p>
          </p:txBody>
        </p:sp>
        <p:sp>
          <p:nvSpPr>
            <p:cNvPr id="55" name="Freeform: Shape 54">
              <a:extLst>
                <a:ext uri="{FF2B5EF4-FFF2-40B4-BE49-F238E27FC236}">
                  <a16:creationId xmlns:a16="http://schemas.microsoft.com/office/drawing/2014/main" id="{EE654D24-CFCE-42A1-8CD1-13EB623FD2B6}"/>
                </a:ext>
              </a:extLst>
            </p:cNvPr>
            <p:cNvSpPr/>
            <p:nvPr/>
          </p:nvSpPr>
          <p:spPr>
            <a:xfrm>
              <a:off x="2174240" y="3164840"/>
              <a:ext cx="762000" cy="1656080"/>
            </a:xfrm>
            <a:custGeom>
              <a:avLst/>
              <a:gdLst>
                <a:gd name="connsiteX0" fmla="*/ 0 w 762000"/>
                <a:gd name="connsiteY0" fmla="*/ 1656080 h 1656080"/>
                <a:gd name="connsiteX1" fmla="*/ 762000 w 762000"/>
                <a:gd name="connsiteY1" fmla="*/ 1656080 h 1656080"/>
                <a:gd name="connsiteX2" fmla="*/ 762000 w 762000"/>
                <a:gd name="connsiteY2" fmla="*/ 0 h 1656080"/>
                <a:gd name="connsiteX3" fmla="*/ 599440 w 762000"/>
                <a:gd name="connsiteY3" fmla="*/ 132080 h 1656080"/>
                <a:gd name="connsiteX4" fmla="*/ 375920 w 762000"/>
                <a:gd name="connsiteY4" fmla="*/ 477520 h 1656080"/>
                <a:gd name="connsiteX5" fmla="*/ 198120 w 762000"/>
                <a:gd name="connsiteY5" fmla="*/ 944880 h 1656080"/>
                <a:gd name="connsiteX6" fmla="*/ 0 w 762000"/>
                <a:gd name="connsiteY6" fmla="*/ 1656080 h 16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2000" h="1656080">
                  <a:moveTo>
                    <a:pt x="0" y="1656080"/>
                  </a:moveTo>
                  <a:lnTo>
                    <a:pt x="762000" y="1656080"/>
                  </a:lnTo>
                  <a:lnTo>
                    <a:pt x="762000" y="0"/>
                  </a:lnTo>
                  <a:lnTo>
                    <a:pt x="599440" y="132080"/>
                  </a:lnTo>
                  <a:lnTo>
                    <a:pt x="375920" y="477520"/>
                  </a:lnTo>
                  <a:lnTo>
                    <a:pt x="198120" y="944880"/>
                  </a:lnTo>
                  <a:lnTo>
                    <a:pt x="0" y="1656080"/>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a:ea typeface="+mn-ea"/>
                <a:cs typeface="+mn-cs"/>
              </a:endParaRPr>
            </a:p>
          </p:txBody>
        </p:sp>
      </p:grpSp>
      <p:grpSp>
        <p:nvGrpSpPr>
          <p:cNvPr id="87" name="Group 86">
            <a:extLst>
              <a:ext uri="{FF2B5EF4-FFF2-40B4-BE49-F238E27FC236}">
                <a16:creationId xmlns:a16="http://schemas.microsoft.com/office/drawing/2014/main" id="{60FFBED4-3735-4F2F-9F1B-9D503BFEEEF9}"/>
              </a:ext>
            </a:extLst>
          </p:cNvPr>
          <p:cNvGrpSpPr/>
          <p:nvPr/>
        </p:nvGrpSpPr>
        <p:grpSpPr>
          <a:xfrm>
            <a:off x="2934149" y="2619035"/>
            <a:ext cx="3647942" cy="2193641"/>
            <a:chOff x="2705212" y="3608804"/>
            <a:chExt cx="4326941" cy="2310652"/>
          </a:xfrm>
        </p:grpSpPr>
        <p:cxnSp>
          <p:nvCxnSpPr>
            <p:cNvPr id="91" name="Straight Connector 90">
              <a:extLst>
                <a:ext uri="{FF2B5EF4-FFF2-40B4-BE49-F238E27FC236}">
                  <a16:creationId xmlns:a16="http://schemas.microsoft.com/office/drawing/2014/main" id="{84B87D1E-204F-4AD8-B3A1-1D73D27EA4B4}"/>
                </a:ext>
              </a:extLst>
            </p:cNvPr>
            <p:cNvCxnSpPr/>
            <p:nvPr/>
          </p:nvCxnSpPr>
          <p:spPr>
            <a:xfrm flipH="1">
              <a:off x="2705212" y="3608804"/>
              <a:ext cx="3223" cy="2310652"/>
            </a:xfrm>
            <a:prstGeom prst="line">
              <a:avLst/>
            </a:prstGeom>
            <a:noFill/>
            <a:ln w="38100" cap="flat" cmpd="sng" algn="ctr">
              <a:solidFill>
                <a:schemeClr val="bg1">
                  <a:lumMod val="65000"/>
                </a:schemeClr>
              </a:solidFill>
              <a:prstDash val="sysDash"/>
            </a:ln>
            <a:effectLst/>
          </p:spPr>
        </p:cxnSp>
        <p:cxnSp>
          <p:nvCxnSpPr>
            <p:cNvPr id="92" name="Straight Connector 91">
              <a:extLst>
                <a:ext uri="{FF2B5EF4-FFF2-40B4-BE49-F238E27FC236}">
                  <a16:creationId xmlns:a16="http://schemas.microsoft.com/office/drawing/2014/main" id="{3952F59A-8C6B-44E4-A845-53B9DF06A8DC}"/>
                </a:ext>
              </a:extLst>
            </p:cNvPr>
            <p:cNvCxnSpPr/>
            <p:nvPr/>
          </p:nvCxnSpPr>
          <p:spPr>
            <a:xfrm flipH="1">
              <a:off x="4784088" y="3608804"/>
              <a:ext cx="3223" cy="2310652"/>
            </a:xfrm>
            <a:prstGeom prst="line">
              <a:avLst/>
            </a:prstGeom>
            <a:noFill/>
            <a:ln w="38100" cap="flat" cmpd="sng" algn="ctr">
              <a:solidFill>
                <a:schemeClr val="bg1">
                  <a:lumMod val="65000"/>
                </a:schemeClr>
              </a:solidFill>
              <a:prstDash val="sysDash"/>
            </a:ln>
            <a:effectLst/>
          </p:spPr>
        </p:cxnSp>
        <p:cxnSp>
          <p:nvCxnSpPr>
            <p:cNvPr id="93" name="Straight Connector 92">
              <a:extLst>
                <a:ext uri="{FF2B5EF4-FFF2-40B4-BE49-F238E27FC236}">
                  <a16:creationId xmlns:a16="http://schemas.microsoft.com/office/drawing/2014/main" id="{83E4C0EB-57C3-4913-BFE1-0D7DC695F191}"/>
                </a:ext>
              </a:extLst>
            </p:cNvPr>
            <p:cNvCxnSpPr/>
            <p:nvPr/>
          </p:nvCxnSpPr>
          <p:spPr>
            <a:xfrm flipH="1">
              <a:off x="7028931" y="3608804"/>
              <a:ext cx="3222" cy="2310652"/>
            </a:xfrm>
            <a:prstGeom prst="line">
              <a:avLst/>
            </a:prstGeom>
            <a:noFill/>
            <a:ln w="38100" cap="flat" cmpd="sng" algn="ctr">
              <a:solidFill>
                <a:schemeClr val="bg1">
                  <a:lumMod val="65000"/>
                </a:schemeClr>
              </a:solidFill>
              <a:prstDash val="sysDash"/>
            </a:ln>
            <a:effectLst/>
          </p:spPr>
        </p:cxnSp>
      </p:grpSp>
      <p:grpSp>
        <p:nvGrpSpPr>
          <p:cNvPr id="6" name="Group 5">
            <a:extLst>
              <a:ext uri="{FF2B5EF4-FFF2-40B4-BE49-F238E27FC236}">
                <a16:creationId xmlns:a16="http://schemas.microsoft.com/office/drawing/2014/main" id="{8DA0404C-3007-4555-813A-02A2BEAC2950}"/>
              </a:ext>
            </a:extLst>
          </p:cNvPr>
          <p:cNvGrpSpPr/>
          <p:nvPr/>
        </p:nvGrpSpPr>
        <p:grpSpPr>
          <a:xfrm>
            <a:off x="573605" y="3047879"/>
            <a:ext cx="7966418" cy="1772288"/>
            <a:chOff x="583765" y="3047879"/>
            <a:chExt cx="7966418" cy="1772288"/>
          </a:xfrm>
        </p:grpSpPr>
        <p:sp>
          <p:nvSpPr>
            <p:cNvPr id="60" name="Freeform 29">
              <a:extLst>
                <a:ext uri="{FF2B5EF4-FFF2-40B4-BE49-F238E27FC236}">
                  <a16:creationId xmlns:a16="http://schemas.microsoft.com/office/drawing/2014/main" id="{760E9068-9D27-4180-AEAF-8A1F1F1AB126}"/>
                </a:ext>
              </a:extLst>
            </p:cNvPr>
            <p:cNvSpPr/>
            <p:nvPr/>
          </p:nvSpPr>
          <p:spPr>
            <a:xfrm>
              <a:off x="2716878" y="3047880"/>
              <a:ext cx="2052145" cy="177228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38100" cap="flat" cmpd="sng" algn="ctr">
              <a:solidFill>
                <a:schemeClr val="bg1">
                  <a:lumMod val="65000"/>
                </a:schemeClr>
              </a:solidFill>
              <a:prstDash val="sysDash"/>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sp>
          <p:nvSpPr>
            <p:cNvPr id="61" name="Freeform 30">
              <a:extLst>
                <a:ext uri="{FF2B5EF4-FFF2-40B4-BE49-F238E27FC236}">
                  <a16:creationId xmlns:a16="http://schemas.microsoft.com/office/drawing/2014/main" id="{3F1E4CCD-CC75-4937-A306-2027582BFECE}"/>
                </a:ext>
              </a:extLst>
            </p:cNvPr>
            <p:cNvSpPr/>
            <p:nvPr/>
          </p:nvSpPr>
          <p:spPr>
            <a:xfrm>
              <a:off x="4607109" y="3047880"/>
              <a:ext cx="2052145" cy="177228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38100" cap="flat" cmpd="sng" algn="ctr">
              <a:solidFill>
                <a:schemeClr val="bg1">
                  <a:lumMod val="65000"/>
                </a:schemeClr>
              </a:solidFill>
              <a:prstDash val="sysDash"/>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sp>
          <p:nvSpPr>
            <p:cNvPr id="62" name="Freeform 31">
              <a:extLst>
                <a:ext uri="{FF2B5EF4-FFF2-40B4-BE49-F238E27FC236}">
                  <a16:creationId xmlns:a16="http://schemas.microsoft.com/office/drawing/2014/main" id="{12C8E0BB-0A5E-4681-B469-7FD3E931EDCA}"/>
                </a:ext>
              </a:extLst>
            </p:cNvPr>
            <p:cNvSpPr/>
            <p:nvPr/>
          </p:nvSpPr>
          <p:spPr>
            <a:xfrm>
              <a:off x="6498038" y="3047879"/>
              <a:ext cx="2052145" cy="177228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38100" cap="flat" cmpd="sng" algn="ctr">
              <a:solidFill>
                <a:schemeClr val="bg1">
                  <a:lumMod val="65000"/>
                </a:schemeClr>
              </a:solidFill>
              <a:prstDash val="sysDash"/>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sp>
          <p:nvSpPr>
            <p:cNvPr id="63" name="Freeform 32">
              <a:extLst>
                <a:ext uri="{FF2B5EF4-FFF2-40B4-BE49-F238E27FC236}">
                  <a16:creationId xmlns:a16="http://schemas.microsoft.com/office/drawing/2014/main" id="{74EDF349-28C6-4849-8CEC-3130ED180581}"/>
                </a:ext>
              </a:extLst>
            </p:cNvPr>
            <p:cNvSpPr/>
            <p:nvPr/>
          </p:nvSpPr>
          <p:spPr>
            <a:xfrm>
              <a:off x="583765" y="3047880"/>
              <a:ext cx="2598957" cy="177228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38100" cap="flat" cmpd="sng" algn="ctr">
              <a:solidFill>
                <a:schemeClr val="bg1">
                  <a:lumMod val="65000"/>
                </a:schemeClr>
              </a:solidFill>
              <a:prstDash val="sysDash"/>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grpSp>
      <p:sp>
        <p:nvSpPr>
          <p:cNvPr id="39" name="Title 38">
            <a:extLst>
              <a:ext uri="{FF2B5EF4-FFF2-40B4-BE49-F238E27FC236}">
                <a16:creationId xmlns:a16="http://schemas.microsoft.com/office/drawing/2014/main" id="{9A93838F-509D-499B-836D-FF00102B2050}"/>
              </a:ext>
            </a:extLst>
          </p:cNvPr>
          <p:cNvSpPr>
            <a:spLocks noGrp="1"/>
          </p:cNvSpPr>
          <p:nvPr>
            <p:ph type="title"/>
          </p:nvPr>
        </p:nvSpPr>
        <p:spPr/>
        <p:txBody>
          <a:bodyPr/>
          <a:lstStyle/>
          <a:p>
            <a:r>
              <a:rPr lang="en-US" dirty="0"/>
              <a:t>Optimal Read Reference Voltage</a:t>
            </a:r>
          </a:p>
        </p:txBody>
      </p:sp>
      <p:sp>
        <p:nvSpPr>
          <p:cNvPr id="4" name="Slide Number Placeholder 3">
            <a:extLst>
              <a:ext uri="{FF2B5EF4-FFF2-40B4-BE49-F238E27FC236}">
                <a16:creationId xmlns:a16="http://schemas.microsoft.com/office/drawing/2014/main" id="{606B079B-DA8A-4A84-BBC4-0568337AEF18}"/>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236</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grpSp>
        <p:nvGrpSpPr>
          <p:cNvPr id="41" name="Group 40">
            <a:extLst>
              <a:ext uri="{FF2B5EF4-FFF2-40B4-BE49-F238E27FC236}">
                <a16:creationId xmlns:a16="http://schemas.microsoft.com/office/drawing/2014/main" id="{0039A6C5-D4F6-49F1-AD43-1E9E767F9EC1}"/>
              </a:ext>
            </a:extLst>
          </p:cNvPr>
          <p:cNvGrpSpPr/>
          <p:nvPr/>
        </p:nvGrpSpPr>
        <p:grpSpPr>
          <a:xfrm>
            <a:off x="2179535" y="4006572"/>
            <a:ext cx="3960974" cy="839554"/>
            <a:chOff x="3468624" y="11417808"/>
            <a:chExt cx="4486656" cy="950976"/>
          </a:xfrm>
          <a:solidFill>
            <a:schemeClr val="accent5">
              <a:lumMod val="40000"/>
              <a:lumOff val="60000"/>
            </a:schemeClr>
          </a:solidFill>
        </p:grpSpPr>
        <p:sp>
          <p:nvSpPr>
            <p:cNvPr id="71" name="Freeform: Shape 70">
              <a:extLst>
                <a:ext uri="{FF2B5EF4-FFF2-40B4-BE49-F238E27FC236}">
                  <a16:creationId xmlns:a16="http://schemas.microsoft.com/office/drawing/2014/main" id="{C01A9EEC-0918-4756-A523-A42CA603AC5D}"/>
                </a:ext>
              </a:extLst>
            </p:cNvPr>
            <p:cNvSpPr/>
            <p:nvPr/>
          </p:nvSpPr>
          <p:spPr>
            <a:xfrm>
              <a:off x="3468624" y="11417808"/>
              <a:ext cx="542544" cy="950976"/>
            </a:xfrm>
            <a:custGeom>
              <a:avLst/>
              <a:gdLst>
                <a:gd name="connsiteX0" fmla="*/ 0 w 542544"/>
                <a:gd name="connsiteY0" fmla="*/ 944880 h 950976"/>
                <a:gd name="connsiteX1" fmla="*/ 140208 w 542544"/>
                <a:gd name="connsiteY1" fmla="*/ 426720 h 950976"/>
                <a:gd name="connsiteX2" fmla="*/ 268224 w 542544"/>
                <a:gd name="connsiteY2" fmla="*/ 0 h 950976"/>
                <a:gd name="connsiteX3" fmla="*/ 432816 w 542544"/>
                <a:gd name="connsiteY3" fmla="*/ 487680 h 950976"/>
                <a:gd name="connsiteX4" fmla="*/ 542544 w 542544"/>
                <a:gd name="connsiteY4" fmla="*/ 950976 h 950976"/>
                <a:gd name="connsiteX5" fmla="*/ 0 w 542544"/>
                <a:gd name="connsiteY5" fmla="*/ 944880 h 950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2544" h="950976">
                  <a:moveTo>
                    <a:pt x="0" y="944880"/>
                  </a:moveTo>
                  <a:lnTo>
                    <a:pt x="140208" y="426720"/>
                  </a:lnTo>
                  <a:lnTo>
                    <a:pt x="268224" y="0"/>
                  </a:lnTo>
                  <a:lnTo>
                    <a:pt x="432816" y="487680"/>
                  </a:lnTo>
                  <a:lnTo>
                    <a:pt x="542544" y="950976"/>
                  </a:lnTo>
                  <a:lnTo>
                    <a:pt x="0" y="94488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mbria"/>
                <a:ea typeface="+mn-ea"/>
                <a:cs typeface="Arial" panose="020B0604020202020204" pitchFamily="34" charset="0"/>
              </a:endParaRPr>
            </a:p>
          </p:txBody>
        </p:sp>
        <p:sp>
          <p:nvSpPr>
            <p:cNvPr id="72" name="Freeform: Shape 71">
              <a:extLst>
                <a:ext uri="{FF2B5EF4-FFF2-40B4-BE49-F238E27FC236}">
                  <a16:creationId xmlns:a16="http://schemas.microsoft.com/office/drawing/2014/main" id="{C1A229A5-2D26-499F-9713-D61B08C67EE1}"/>
                </a:ext>
              </a:extLst>
            </p:cNvPr>
            <p:cNvSpPr/>
            <p:nvPr/>
          </p:nvSpPr>
          <p:spPr>
            <a:xfrm>
              <a:off x="7760208" y="11935968"/>
              <a:ext cx="195072" cy="426720"/>
            </a:xfrm>
            <a:custGeom>
              <a:avLst/>
              <a:gdLst>
                <a:gd name="connsiteX0" fmla="*/ 0 w 195072"/>
                <a:gd name="connsiteY0" fmla="*/ 426720 h 426720"/>
                <a:gd name="connsiteX1" fmla="*/ 109728 w 195072"/>
                <a:gd name="connsiteY1" fmla="*/ 0 h 426720"/>
                <a:gd name="connsiteX2" fmla="*/ 195072 w 195072"/>
                <a:gd name="connsiteY2" fmla="*/ 426720 h 426720"/>
                <a:gd name="connsiteX3" fmla="*/ 0 w 195072"/>
                <a:gd name="connsiteY3" fmla="*/ 426720 h 426720"/>
              </a:gdLst>
              <a:ahLst/>
              <a:cxnLst>
                <a:cxn ang="0">
                  <a:pos x="connsiteX0" y="connsiteY0"/>
                </a:cxn>
                <a:cxn ang="0">
                  <a:pos x="connsiteX1" y="connsiteY1"/>
                </a:cxn>
                <a:cxn ang="0">
                  <a:pos x="connsiteX2" y="connsiteY2"/>
                </a:cxn>
                <a:cxn ang="0">
                  <a:pos x="connsiteX3" y="connsiteY3"/>
                </a:cxn>
              </a:cxnLst>
              <a:rect l="l" t="t" r="r" b="b"/>
              <a:pathLst>
                <a:path w="195072" h="426720">
                  <a:moveTo>
                    <a:pt x="0" y="426720"/>
                  </a:moveTo>
                  <a:lnTo>
                    <a:pt x="109728" y="0"/>
                  </a:lnTo>
                  <a:lnTo>
                    <a:pt x="195072" y="426720"/>
                  </a:lnTo>
                  <a:lnTo>
                    <a:pt x="0" y="4267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mbria"/>
                <a:ea typeface="+mn-ea"/>
                <a:cs typeface="Arial" panose="020B0604020202020204" pitchFamily="34" charset="0"/>
              </a:endParaRPr>
            </a:p>
          </p:txBody>
        </p:sp>
        <p:sp>
          <p:nvSpPr>
            <p:cNvPr id="73" name="Freeform: Shape 72">
              <a:extLst>
                <a:ext uri="{FF2B5EF4-FFF2-40B4-BE49-F238E27FC236}">
                  <a16:creationId xmlns:a16="http://schemas.microsoft.com/office/drawing/2014/main" id="{53EFEA05-454F-467D-A74D-4F7D5CEF75CC}"/>
                </a:ext>
              </a:extLst>
            </p:cNvPr>
            <p:cNvSpPr/>
            <p:nvPr/>
          </p:nvSpPr>
          <p:spPr>
            <a:xfrm>
              <a:off x="5620512" y="11935968"/>
              <a:ext cx="201168" cy="426720"/>
            </a:xfrm>
            <a:custGeom>
              <a:avLst/>
              <a:gdLst>
                <a:gd name="connsiteX0" fmla="*/ 0 w 201168"/>
                <a:gd name="connsiteY0" fmla="*/ 426720 h 426720"/>
                <a:gd name="connsiteX1" fmla="*/ 103632 w 201168"/>
                <a:gd name="connsiteY1" fmla="*/ 0 h 426720"/>
                <a:gd name="connsiteX2" fmla="*/ 201168 w 201168"/>
                <a:gd name="connsiteY2" fmla="*/ 426720 h 426720"/>
                <a:gd name="connsiteX3" fmla="*/ 0 w 201168"/>
                <a:gd name="connsiteY3" fmla="*/ 426720 h 426720"/>
              </a:gdLst>
              <a:ahLst/>
              <a:cxnLst>
                <a:cxn ang="0">
                  <a:pos x="connsiteX0" y="connsiteY0"/>
                </a:cxn>
                <a:cxn ang="0">
                  <a:pos x="connsiteX1" y="connsiteY1"/>
                </a:cxn>
                <a:cxn ang="0">
                  <a:pos x="connsiteX2" y="connsiteY2"/>
                </a:cxn>
                <a:cxn ang="0">
                  <a:pos x="connsiteX3" y="connsiteY3"/>
                </a:cxn>
              </a:cxnLst>
              <a:rect l="l" t="t" r="r" b="b"/>
              <a:pathLst>
                <a:path w="201168" h="426720">
                  <a:moveTo>
                    <a:pt x="0" y="426720"/>
                  </a:moveTo>
                  <a:lnTo>
                    <a:pt x="103632" y="0"/>
                  </a:lnTo>
                  <a:lnTo>
                    <a:pt x="201168" y="426720"/>
                  </a:lnTo>
                  <a:lnTo>
                    <a:pt x="0" y="4267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mbria"/>
                <a:ea typeface="+mn-ea"/>
                <a:cs typeface="Arial" panose="020B0604020202020204" pitchFamily="34" charset="0"/>
              </a:endParaRPr>
            </a:p>
          </p:txBody>
        </p:sp>
      </p:grpSp>
      <p:cxnSp>
        <p:nvCxnSpPr>
          <p:cNvPr id="46" name="Straight Arrow Connector 45">
            <a:extLst>
              <a:ext uri="{FF2B5EF4-FFF2-40B4-BE49-F238E27FC236}">
                <a16:creationId xmlns:a16="http://schemas.microsoft.com/office/drawing/2014/main" id="{BFC0FC0D-973E-46EE-8A0B-9008D8133E2E}"/>
              </a:ext>
            </a:extLst>
          </p:cNvPr>
          <p:cNvCxnSpPr>
            <a:cxnSpLocks/>
          </p:cNvCxnSpPr>
          <p:nvPr/>
        </p:nvCxnSpPr>
        <p:spPr>
          <a:xfrm flipV="1">
            <a:off x="578875" y="2324411"/>
            <a:ext cx="0" cy="2512902"/>
          </a:xfrm>
          <a:prstGeom prst="straightConnector1">
            <a:avLst/>
          </a:prstGeom>
          <a:noFill/>
          <a:ln w="38100" cap="flat" cmpd="sng" algn="ctr">
            <a:solidFill>
              <a:sysClr val="windowText" lastClr="000000">
                <a:lumMod val="65000"/>
                <a:lumOff val="35000"/>
              </a:sysClr>
            </a:solidFill>
            <a:prstDash val="solid"/>
            <a:tailEnd type="triangle"/>
          </a:ln>
          <a:effectLst/>
        </p:spPr>
      </p:cxnSp>
      <p:sp>
        <p:nvSpPr>
          <p:cNvPr id="47" name="Rectangle 46">
            <a:extLst>
              <a:ext uri="{FF2B5EF4-FFF2-40B4-BE49-F238E27FC236}">
                <a16:creationId xmlns:a16="http://schemas.microsoft.com/office/drawing/2014/main" id="{0D122077-8884-4816-8056-EF2FE78BC740}"/>
              </a:ext>
            </a:extLst>
          </p:cNvPr>
          <p:cNvSpPr/>
          <p:nvPr/>
        </p:nvSpPr>
        <p:spPr>
          <a:xfrm rot="16200000">
            <a:off x="-579861" y="3030644"/>
            <a:ext cx="1855555" cy="40011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ko-KR" sz="20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Arial" panose="020B0604020202020204" pitchFamily="34" charset="0"/>
              </a:rPr>
              <a:t>Probability</a:t>
            </a:r>
            <a:endParaRPr kumimoji="0" lang="ko-KR" altLang="ko-KR" sz="20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Arial" panose="020B0604020202020204" pitchFamily="34" charset="0"/>
            </a:endParaRPr>
          </a:p>
        </p:txBody>
      </p:sp>
      <p:cxnSp>
        <p:nvCxnSpPr>
          <p:cNvPr id="53" name="Straight Arrow Connector 52">
            <a:extLst>
              <a:ext uri="{FF2B5EF4-FFF2-40B4-BE49-F238E27FC236}">
                <a16:creationId xmlns:a16="http://schemas.microsoft.com/office/drawing/2014/main" id="{9A11A0C3-0AB1-4A09-9F96-595AD9CC2ADA}"/>
              </a:ext>
            </a:extLst>
          </p:cNvPr>
          <p:cNvCxnSpPr>
            <a:cxnSpLocks/>
          </p:cNvCxnSpPr>
          <p:nvPr/>
        </p:nvCxnSpPr>
        <p:spPr>
          <a:xfrm>
            <a:off x="578875" y="4827288"/>
            <a:ext cx="8395151" cy="0"/>
          </a:xfrm>
          <a:prstGeom prst="straightConnector1">
            <a:avLst/>
          </a:prstGeom>
          <a:noFill/>
          <a:ln w="38100" cap="flat" cmpd="sng" algn="ctr">
            <a:solidFill>
              <a:sysClr val="windowText" lastClr="000000">
                <a:lumMod val="65000"/>
                <a:lumOff val="35000"/>
              </a:sysClr>
            </a:solidFill>
            <a:prstDash val="solid"/>
            <a:tailEnd type="triangle"/>
          </a:ln>
          <a:effectLst/>
        </p:spPr>
      </p:cxnSp>
      <p:sp>
        <p:nvSpPr>
          <p:cNvPr id="54" name="Rectangle 53">
            <a:extLst>
              <a:ext uri="{FF2B5EF4-FFF2-40B4-BE49-F238E27FC236}">
                <a16:creationId xmlns:a16="http://schemas.microsoft.com/office/drawing/2014/main" id="{AA8F5E10-1DA0-4ACE-8931-989F2D13DFC5}"/>
              </a:ext>
            </a:extLst>
          </p:cNvPr>
          <p:cNvSpPr/>
          <p:nvPr/>
        </p:nvSpPr>
        <p:spPr>
          <a:xfrm>
            <a:off x="5321904" y="4829997"/>
            <a:ext cx="3639909" cy="400110"/>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ko-KR" sz="20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Arial" panose="020B0604020202020204" pitchFamily="34" charset="0"/>
              </a:rPr>
              <a:t>Threshold Voltage (V</a:t>
            </a:r>
            <a:r>
              <a:rPr kumimoji="0" lang="en-US" altLang="ko-KR" sz="2000" b="1" i="1" u="none" strike="noStrike" kern="1200" cap="none" spc="0" normalizeH="0" baseline="-25000" noProof="0" dirty="0">
                <a:ln>
                  <a:noFill/>
                </a:ln>
                <a:solidFill>
                  <a:prstClr val="black">
                    <a:lumMod val="65000"/>
                    <a:lumOff val="35000"/>
                  </a:prstClr>
                </a:solidFill>
                <a:effectLst/>
                <a:uLnTx/>
                <a:uFillTx/>
                <a:latin typeface="Cambria"/>
                <a:ea typeface="Dotum" pitchFamily="34" charset="-127"/>
                <a:cs typeface="Arial" panose="020B0604020202020204" pitchFamily="34" charset="0"/>
              </a:rPr>
              <a:t>th</a:t>
            </a:r>
            <a:r>
              <a:rPr kumimoji="0" lang="en-US" altLang="ko-KR" sz="20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Arial" panose="020B0604020202020204" pitchFamily="34" charset="0"/>
              </a:rPr>
              <a:t>)</a:t>
            </a:r>
            <a:endParaRPr kumimoji="0" lang="ko-KR" altLang="ko-KR" sz="20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Arial" panose="020B0604020202020204" pitchFamily="34" charset="0"/>
            </a:endParaRPr>
          </a:p>
        </p:txBody>
      </p:sp>
      <p:sp>
        <p:nvSpPr>
          <p:cNvPr id="96" name="TextBox 95">
            <a:extLst>
              <a:ext uri="{FF2B5EF4-FFF2-40B4-BE49-F238E27FC236}">
                <a16:creationId xmlns:a16="http://schemas.microsoft.com/office/drawing/2014/main" id="{7CCFF085-AD23-416E-8960-54468EDB8E88}"/>
              </a:ext>
            </a:extLst>
          </p:cNvPr>
          <p:cNvSpPr txBox="1"/>
          <p:nvPr/>
        </p:nvSpPr>
        <p:spPr>
          <a:xfrm>
            <a:off x="2284011" y="5581621"/>
            <a:ext cx="363355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Cambria"/>
                <a:ea typeface="ＭＳ Ｐゴシック" panose="020B0600070205080204" pitchFamily="34" charset="-128"/>
                <a:cs typeface="+mn-cs"/>
              </a:rPr>
              <a:t>Raw Bit Errors</a:t>
            </a:r>
          </a:p>
        </p:txBody>
      </p:sp>
      <p:grpSp>
        <p:nvGrpSpPr>
          <p:cNvPr id="100" name="Group 99">
            <a:extLst>
              <a:ext uri="{FF2B5EF4-FFF2-40B4-BE49-F238E27FC236}">
                <a16:creationId xmlns:a16="http://schemas.microsoft.com/office/drawing/2014/main" id="{5C9E8477-E381-4E10-A182-829D7B8B9DB4}"/>
              </a:ext>
            </a:extLst>
          </p:cNvPr>
          <p:cNvGrpSpPr/>
          <p:nvPr/>
        </p:nvGrpSpPr>
        <p:grpSpPr>
          <a:xfrm flipV="1">
            <a:off x="2411562" y="4840373"/>
            <a:ext cx="3602651" cy="724752"/>
            <a:chOff x="2292351" y="5555513"/>
            <a:chExt cx="3602651" cy="434310"/>
          </a:xfrm>
        </p:grpSpPr>
        <p:cxnSp>
          <p:nvCxnSpPr>
            <p:cNvPr id="97" name="Connector: Curved 96">
              <a:extLst>
                <a:ext uri="{FF2B5EF4-FFF2-40B4-BE49-F238E27FC236}">
                  <a16:creationId xmlns:a16="http://schemas.microsoft.com/office/drawing/2014/main" id="{702DCBCA-141F-42B2-B9BE-4A079F1F5FF4}"/>
                </a:ext>
              </a:extLst>
            </p:cNvPr>
            <p:cNvCxnSpPr>
              <a:cxnSpLocks/>
              <a:stCxn id="96" idx="2"/>
            </p:cNvCxnSpPr>
            <p:nvPr/>
          </p:nvCxnSpPr>
          <p:spPr>
            <a:xfrm rot="5400000">
              <a:off x="2979418" y="4868449"/>
              <a:ext cx="434307" cy="1808441"/>
            </a:xfrm>
            <a:prstGeom prst="curved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8" name="Connector: Curved 97">
              <a:extLst>
                <a:ext uri="{FF2B5EF4-FFF2-40B4-BE49-F238E27FC236}">
                  <a16:creationId xmlns:a16="http://schemas.microsoft.com/office/drawing/2014/main" id="{2AB5F59B-10F4-4ADC-9701-BEC126AC22F8}"/>
                </a:ext>
              </a:extLst>
            </p:cNvPr>
            <p:cNvCxnSpPr>
              <a:cxnSpLocks/>
              <a:stCxn id="96" idx="2"/>
            </p:cNvCxnSpPr>
            <p:nvPr/>
          </p:nvCxnSpPr>
          <p:spPr>
            <a:xfrm rot="5400000">
              <a:off x="3859138" y="5748167"/>
              <a:ext cx="434307" cy="49000"/>
            </a:xfrm>
            <a:prstGeom prst="curvedConnector3">
              <a:avLst>
                <a:gd name="adj1" fmla="val 50000"/>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Connector: Curved 98">
              <a:extLst>
                <a:ext uri="{FF2B5EF4-FFF2-40B4-BE49-F238E27FC236}">
                  <a16:creationId xmlns:a16="http://schemas.microsoft.com/office/drawing/2014/main" id="{66B4A8B7-26DF-4AA1-A852-0A32CB81CD60}"/>
                </a:ext>
              </a:extLst>
            </p:cNvPr>
            <p:cNvCxnSpPr>
              <a:cxnSpLocks/>
              <a:stCxn id="96" idx="2"/>
            </p:cNvCxnSpPr>
            <p:nvPr/>
          </p:nvCxnSpPr>
          <p:spPr>
            <a:xfrm rot="16200000" flipH="1">
              <a:off x="4780743" y="4875563"/>
              <a:ext cx="434307" cy="1794210"/>
            </a:xfrm>
            <a:prstGeom prst="curvedConnector3">
              <a:avLst>
                <a:gd name="adj1" fmla="val 50000"/>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6" name="Group 55">
            <a:extLst>
              <a:ext uri="{FF2B5EF4-FFF2-40B4-BE49-F238E27FC236}">
                <a16:creationId xmlns:a16="http://schemas.microsoft.com/office/drawing/2014/main" id="{349B6818-6EA9-4347-A7AB-3BCF8B8D513B}"/>
              </a:ext>
            </a:extLst>
          </p:cNvPr>
          <p:cNvGrpSpPr/>
          <p:nvPr/>
        </p:nvGrpSpPr>
        <p:grpSpPr>
          <a:xfrm>
            <a:off x="573986" y="3047879"/>
            <a:ext cx="7966418" cy="1772288"/>
            <a:chOff x="573986" y="3047879"/>
            <a:chExt cx="7966418" cy="1772288"/>
          </a:xfrm>
        </p:grpSpPr>
        <p:sp>
          <p:nvSpPr>
            <p:cNvPr id="57" name="Freeform 29">
              <a:extLst>
                <a:ext uri="{FF2B5EF4-FFF2-40B4-BE49-F238E27FC236}">
                  <a16:creationId xmlns:a16="http://schemas.microsoft.com/office/drawing/2014/main" id="{8F2DCEE3-6BEB-4ECC-AEEB-995DA8F60AB2}"/>
                </a:ext>
              </a:extLst>
            </p:cNvPr>
            <p:cNvSpPr/>
            <p:nvPr/>
          </p:nvSpPr>
          <p:spPr>
            <a:xfrm>
              <a:off x="2707099" y="3047880"/>
              <a:ext cx="2052145" cy="177228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38100" cap="flat" cmpd="sng" algn="ctr">
              <a:solidFill>
                <a:schemeClr val="tx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sp>
          <p:nvSpPr>
            <p:cNvPr id="58" name="Freeform 30">
              <a:extLst>
                <a:ext uri="{FF2B5EF4-FFF2-40B4-BE49-F238E27FC236}">
                  <a16:creationId xmlns:a16="http://schemas.microsoft.com/office/drawing/2014/main" id="{648F1EC1-EFCC-4D96-AE62-522AB046D003}"/>
                </a:ext>
              </a:extLst>
            </p:cNvPr>
            <p:cNvSpPr/>
            <p:nvPr/>
          </p:nvSpPr>
          <p:spPr>
            <a:xfrm>
              <a:off x="4597330" y="3047880"/>
              <a:ext cx="2052145" cy="177228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38100" cap="flat" cmpd="sng" algn="ctr">
              <a:solidFill>
                <a:schemeClr val="tx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sp>
          <p:nvSpPr>
            <p:cNvPr id="59" name="Freeform 31">
              <a:extLst>
                <a:ext uri="{FF2B5EF4-FFF2-40B4-BE49-F238E27FC236}">
                  <a16:creationId xmlns:a16="http://schemas.microsoft.com/office/drawing/2014/main" id="{F4FD77CF-597E-4E51-85F9-93DF04ED2B9F}"/>
                </a:ext>
              </a:extLst>
            </p:cNvPr>
            <p:cNvSpPr/>
            <p:nvPr/>
          </p:nvSpPr>
          <p:spPr>
            <a:xfrm>
              <a:off x="6488259" y="3047879"/>
              <a:ext cx="2052145" cy="177228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38100" cap="flat" cmpd="sng" algn="ctr">
              <a:solidFill>
                <a:schemeClr val="tx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sp>
          <p:nvSpPr>
            <p:cNvPr id="64" name="Freeform 32">
              <a:extLst>
                <a:ext uri="{FF2B5EF4-FFF2-40B4-BE49-F238E27FC236}">
                  <a16:creationId xmlns:a16="http://schemas.microsoft.com/office/drawing/2014/main" id="{610BF167-64D2-400D-8CEF-9C64A3A287FC}"/>
                </a:ext>
              </a:extLst>
            </p:cNvPr>
            <p:cNvSpPr/>
            <p:nvPr/>
          </p:nvSpPr>
          <p:spPr>
            <a:xfrm>
              <a:off x="573986" y="3047880"/>
              <a:ext cx="2598957" cy="177228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38100" cap="flat" cmpd="sng" algn="ctr">
              <a:solidFill>
                <a:schemeClr val="tx1"/>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Arial" panose="020B0604020202020204" pitchFamily="34" charset="0"/>
              </a:endParaRPr>
            </a:p>
          </p:txBody>
        </p:sp>
      </p:grpSp>
    </p:spTree>
    <p:extLst>
      <p:ext uri="{BB962C8B-B14F-4D97-AF65-F5344CB8AC3E}">
        <p14:creationId xmlns:p14="http://schemas.microsoft.com/office/powerpoint/2010/main" val="40494374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1.11111E-6 L -0.05851 -0.00023 " pathEditMode="relative" rAng="0" ptsTypes="AA">
                                      <p:cBhvr>
                                        <p:cTn id="6" dur="1000" fill="hold"/>
                                        <p:tgtEl>
                                          <p:spTgt spid="56"/>
                                        </p:tgtEl>
                                        <p:attrNameLst>
                                          <p:attrName>ppt_x</p:attrName>
                                          <p:attrName>ppt_y</p:attrName>
                                        </p:attrNameLst>
                                      </p:cBhvr>
                                      <p:rCtr x="-2934" y="-23"/>
                                    </p:animMotion>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6"/>
                                        </p:tgtEl>
                                        <p:attrNameLst>
                                          <p:attrName>style.visibility</p:attrName>
                                        </p:attrNameLst>
                                      </p:cBhvr>
                                      <p:to>
                                        <p:strVal val="visible"/>
                                      </p:to>
                                    </p:set>
                                    <p:animEffect transition="in" filter="fade">
                                      <p:cBhvr>
                                        <p:cTn id="13" dur="500"/>
                                        <p:tgtEl>
                                          <p:spTgt spid="96"/>
                                        </p:tgtEl>
                                      </p:cBhvr>
                                    </p:animEffect>
                                  </p:childTnLst>
                                </p:cTn>
                              </p:par>
                              <p:par>
                                <p:cTn id="14" presetID="10" presetClass="entr" presetSubtype="0" fill="hold" nodeType="with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fade">
                                      <p:cBhvr>
                                        <p:cTn id="16" dur="500"/>
                                        <p:tgtEl>
                                          <p:spTgt spid="100"/>
                                        </p:tgtEl>
                                      </p:cBhvr>
                                    </p:animEffect>
                                  </p:childTnLst>
                                </p:cTn>
                              </p:par>
                              <p:par>
                                <p:cTn id="17" presetID="10" presetClass="entr" presetSubtype="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path" presetSubtype="0" accel="50000" decel="50000" fill="hold" nodeType="clickEffect">
                                  <p:stCondLst>
                                    <p:cond delay="0"/>
                                  </p:stCondLst>
                                  <p:childTnLst>
                                    <p:animMotion origin="layout" path="M 8.33333E-7 -7.40741E-7 L -0.05781 -7.40741E-7 " pathEditMode="relative" rAng="0" ptsTypes="AA">
                                      <p:cBhvr>
                                        <p:cTn id="23" dur="1000" fill="hold"/>
                                        <p:tgtEl>
                                          <p:spTgt spid="11"/>
                                        </p:tgtEl>
                                        <p:attrNameLst>
                                          <p:attrName>ppt_x</p:attrName>
                                          <p:attrName>ppt_y</p:attrName>
                                        </p:attrNameLst>
                                      </p:cBhvr>
                                      <p:rCtr x="-2899" y="0"/>
                                    </p:animMotion>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10" presetClass="exit" presetSubtype="0" fill="hold" nodeType="withEffect">
                                  <p:stCondLst>
                                    <p:cond delay="0"/>
                                  </p:stCondLst>
                                  <p:childTnLst>
                                    <p:animEffect transition="out" filter="fade">
                                      <p:cBhvr>
                                        <p:cTn id="29" dur="500"/>
                                        <p:tgtEl>
                                          <p:spTgt spid="43"/>
                                        </p:tgtEl>
                                      </p:cBhvr>
                                    </p:animEffect>
                                    <p:set>
                                      <p:cBhvr>
                                        <p:cTn id="30"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D4C5A8E-994C-4447-A59B-4C7A45AB399C}"/>
              </a:ext>
            </a:extLst>
          </p:cNvPr>
          <p:cNvSpPr>
            <a:spLocks noGrp="1"/>
          </p:cNvSpPr>
          <p:nvPr>
            <p:ph type="title"/>
          </p:nvPr>
        </p:nvSpPr>
        <p:spPr/>
        <p:txBody>
          <a:bodyPr/>
          <a:lstStyle/>
          <a:p>
            <a:r>
              <a:rPr lang="en-US" dirty="0"/>
              <a:t>Retention Loss Model</a:t>
            </a:r>
          </a:p>
        </p:txBody>
      </p:sp>
      <p:pic>
        <p:nvPicPr>
          <p:cNvPr id="10" name="Content Placeholder 9">
            <a:extLst>
              <a:ext uri="{FF2B5EF4-FFF2-40B4-BE49-F238E27FC236}">
                <a16:creationId xmlns:a16="http://schemas.microsoft.com/office/drawing/2014/main" id="{7FD87CE0-8880-4E09-8B32-A18E389775AF}"/>
              </a:ext>
            </a:extLst>
          </p:cNvPr>
          <p:cNvPicPr>
            <a:picLocks noGrp="1" noChangeAspect="1"/>
          </p:cNvPicPr>
          <p:nvPr>
            <p:ph sz="quarter" idx="11"/>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3842" y="887980"/>
            <a:ext cx="7977904" cy="4254882"/>
          </a:xfrm>
        </p:spPr>
      </p:pic>
      <p:sp>
        <p:nvSpPr>
          <p:cNvPr id="4" name="Slide Number Placeholder 3">
            <a:extLst>
              <a:ext uri="{FF2B5EF4-FFF2-40B4-BE49-F238E27FC236}">
                <a16:creationId xmlns:a16="http://schemas.microsoft.com/office/drawing/2014/main" id="{2DFB381B-446D-4E51-A767-6E8BA2631170}"/>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237</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
        <p:nvSpPr>
          <p:cNvPr id="17" name="Rectangle: Rounded Corners 16">
            <a:extLst>
              <a:ext uri="{FF2B5EF4-FFF2-40B4-BE49-F238E27FC236}">
                <a16:creationId xmlns:a16="http://schemas.microsoft.com/office/drawing/2014/main" id="{AF71D598-FA72-46FC-92AA-EE31F5F4A8CF}"/>
              </a:ext>
            </a:extLst>
          </p:cNvPr>
          <p:cNvSpPr/>
          <p:nvPr/>
        </p:nvSpPr>
        <p:spPr>
          <a:xfrm>
            <a:off x="208197" y="4997102"/>
            <a:ext cx="8727603" cy="1018675"/>
          </a:xfrm>
          <a:prstGeom prst="round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mbria"/>
                <a:ea typeface="+mn-ea"/>
                <a:cs typeface="+mn-cs"/>
              </a:rPr>
              <a:t>Early retention loss can be modeled as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mbria"/>
                <a:ea typeface="+mn-ea"/>
                <a:cs typeface="+mn-cs"/>
              </a:rPr>
              <a:t>a simple linear function of log(retention time)</a:t>
            </a:r>
          </a:p>
        </p:txBody>
      </p:sp>
    </p:spTree>
    <p:extLst>
      <p:ext uri="{BB962C8B-B14F-4D97-AF65-F5344CB8AC3E}">
        <p14:creationId xmlns:p14="http://schemas.microsoft.com/office/powerpoint/2010/main" val="4215599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E1084-E6C7-4A77-ADAB-B1DC259FABDF}"/>
              </a:ext>
            </a:extLst>
          </p:cNvPr>
          <p:cNvSpPr>
            <a:spLocks noGrp="1"/>
          </p:cNvSpPr>
          <p:nvPr>
            <p:ph type="title"/>
          </p:nvPr>
        </p:nvSpPr>
        <p:spPr/>
        <p:txBody>
          <a:bodyPr/>
          <a:lstStyle/>
          <a:p>
            <a:r>
              <a:rPr lang="en-US" dirty="0"/>
              <a:t>Retention Loss Model</a:t>
            </a:r>
          </a:p>
        </p:txBody>
      </p:sp>
      <mc:AlternateContent xmlns:mc="http://schemas.openxmlformats.org/markup-compatibility/2006" xmlns:a14="http://schemas.microsoft.com/office/drawing/2010/main">
        <mc:Choice Requires="a14">
          <p:sp>
            <p:nvSpPr>
              <p:cNvPr id="37" name="Content Placeholder 36">
                <a:extLst>
                  <a:ext uri="{FF2B5EF4-FFF2-40B4-BE49-F238E27FC236}">
                    <a16:creationId xmlns:a16="http://schemas.microsoft.com/office/drawing/2014/main" id="{2EDE8430-E480-4698-B851-9791B9B25574}"/>
                  </a:ext>
                </a:extLst>
              </p:cNvPr>
              <p:cNvSpPr>
                <a:spLocks noGrp="1"/>
              </p:cNvSpPr>
              <p:nvPr>
                <p:ph sz="quarter" idx="11"/>
              </p:nvPr>
            </p:nvSpPr>
            <p:spPr>
              <a:xfrm>
                <a:off x="123825" y="1241652"/>
                <a:ext cx="8897938" cy="5502048"/>
              </a:xfrm>
            </p:spPr>
            <p:txBody>
              <a:bodyPr>
                <a:normAutofit/>
              </a:bodyPr>
              <a:lstStyle/>
              <a:p>
                <a:r>
                  <a:rPr lang="en-US" dirty="0">
                    <a:solidFill>
                      <a:schemeClr val="accent5"/>
                    </a:solidFill>
                    <a:sym typeface="Wingdings" panose="05000000000000000000" pitchFamily="2" charset="2"/>
                  </a:rPr>
                  <a:t>Goal: Develop a simple linear model that can be used online</a:t>
                </a:r>
              </a:p>
              <a:p>
                <a:endParaRPr lang="en-US" dirty="0">
                  <a:latin typeface="Cambria Math" panose="02040503050406030204" pitchFamily="18" charset="0"/>
                  <a:sym typeface="Wingdings" panose="05000000000000000000" pitchFamily="2" charset="2"/>
                </a:endParaRPr>
              </a:p>
              <a:p>
                <a:r>
                  <a:rPr lang="en-US" b="1" dirty="0">
                    <a:latin typeface="Cambria Math" panose="02040503050406030204" pitchFamily="18" charset="0"/>
                    <a:sym typeface="Wingdings" panose="05000000000000000000" pitchFamily="2" charset="2"/>
                  </a:rPr>
                  <a:t>Models</a:t>
                </a:r>
              </a:p>
              <a:p>
                <a:pPr lvl="1"/>
                <a:r>
                  <a:rPr lang="en-US" dirty="0">
                    <a:latin typeface="Cambria Math" panose="02040503050406030204" pitchFamily="18" charset="0"/>
                    <a:sym typeface="Wingdings" panose="05000000000000000000" pitchFamily="2" charset="2"/>
                  </a:rPr>
                  <a:t>Optimal read reference voltage (</a:t>
                </a:r>
                <a:r>
                  <a:rPr lang="en-US" b="1" i="1" dirty="0" err="1">
                    <a:latin typeface="+mj-lt"/>
                    <a:sym typeface="Wingdings" panose="05000000000000000000" pitchFamily="2" charset="2"/>
                  </a:rPr>
                  <a:t>V</a:t>
                </a:r>
                <a:r>
                  <a:rPr lang="en-US" b="1" i="1" baseline="-25000" dirty="0" err="1">
                    <a:latin typeface="+mj-lt"/>
                    <a:sym typeface="Wingdings" panose="05000000000000000000" pitchFamily="2" charset="2"/>
                  </a:rPr>
                  <a:t>b</a:t>
                </a:r>
                <a:r>
                  <a:rPr lang="en-US" dirty="0">
                    <a:latin typeface="Cambria Math" panose="02040503050406030204" pitchFamily="18" charset="0"/>
                    <a:sym typeface="Wingdings" panose="05000000000000000000" pitchFamily="2" charset="2"/>
                  </a:rPr>
                  <a:t> and </a:t>
                </a:r>
                <a14:m>
                  <m:oMath xmlns:m="http://schemas.openxmlformats.org/officeDocument/2006/math">
                    <m:r>
                      <a:rPr lang="en-US" b="1" i="1" dirty="0" smtClean="0">
                        <a:latin typeface="Cambria Math" panose="02040503050406030204" pitchFamily="18" charset="0"/>
                        <a:sym typeface="Wingdings" panose="05000000000000000000" pitchFamily="2" charset="2"/>
                      </a:rPr>
                      <m:t>𝑽</m:t>
                    </m:r>
                    <m:r>
                      <a:rPr lang="en-US" b="1" i="1" baseline="-25000" dirty="0" err="1" smtClean="0">
                        <a:latin typeface="Cambria Math" panose="02040503050406030204" pitchFamily="18" charset="0"/>
                        <a:sym typeface="Wingdings" panose="05000000000000000000" pitchFamily="2" charset="2"/>
                      </a:rPr>
                      <m:t>𝒄</m:t>
                    </m:r>
                  </m:oMath>
                </a14:m>
                <a:r>
                  <a:rPr lang="en-US" dirty="0">
                    <a:latin typeface="Cambria Math" panose="02040503050406030204" pitchFamily="18" charset="0"/>
                    <a:sym typeface="Wingdings" panose="05000000000000000000" pitchFamily="2" charset="2"/>
                  </a:rPr>
                  <a:t>)</a:t>
                </a:r>
              </a:p>
              <a:p>
                <a:pPr lvl="1"/>
                <a:r>
                  <a:rPr lang="en-US" dirty="0">
                    <a:latin typeface="Cambria Math" panose="02040503050406030204" pitchFamily="18" charset="0"/>
                    <a:sym typeface="Wingdings" panose="05000000000000000000" pitchFamily="2" charset="2"/>
                  </a:rPr>
                  <a:t>Raw bit error rate (</a:t>
                </a:r>
                <a14:m>
                  <m:oMath xmlns:m="http://schemas.openxmlformats.org/officeDocument/2006/math">
                    <m:r>
                      <a:rPr lang="en-US" b="1" i="1" dirty="0" smtClean="0">
                        <a:latin typeface="Cambria Math" panose="02040503050406030204" pitchFamily="18" charset="0"/>
                        <a:sym typeface="Wingdings" panose="05000000000000000000" pitchFamily="2" charset="2"/>
                      </a:rPr>
                      <m:t>𝒍𝒐𝒈</m:t>
                    </m:r>
                    <m:r>
                      <a:rPr lang="en-US" b="1" i="1" dirty="0" smtClean="0">
                        <a:latin typeface="Cambria Math" panose="02040503050406030204" pitchFamily="18" charset="0"/>
                        <a:sym typeface="Wingdings" panose="05000000000000000000" pitchFamily="2" charset="2"/>
                      </a:rPr>
                      <m:t>⁡(</m:t>
                    </m:r>
                    <m:r>
                      <a:rPr lang="en-US" b="1" i="1" dirty="0" smtClean="0">
                        <a:latin typeface="Cambria Math" panose="02040503050406030204" pitchFamily="18" charset="0"/>
                        <a:sym typeface="Wingdings" panose="05000000000000000000" pitchFamily="2" charset="2"/>
                      </a:rPr>
                      <m:t>𝑹𝑩𝑬𝑹</m:t>
                    </m:r>
                    <m:r>
                      <a:rPr lang="en-US" b="1" i="1" dirty="0" smtClean="0">
                        <a:latin typeface="Cambria Math" panose="02040503050406030204" pitchFamily="18" charset="0"/>
                        <a:sym typeface="Wingdings" panose="05000000000000000000" pitchFamily="2" charset="2"/>
                      </a:rPr>
                      <m:t>)</m:t>
                    </m:r>
                  </m:oMath>
                </a14:m>
                <a:r>
                  <a:rPr lang="en-US" dirty="0">
                    <a:latin typeface="Cambria Math" panose="02040503050406030204" pitchFamily="18" charset="0"/>
                    <a:sym typeface="Wingdings" panose="05000000000000000000" pitchFamily="2" charset="2"/>
                  </a:rPr>
                  <a:t>)</a:t>
                </a:r>
              </a:p>
              <a:p>
                <a:pPr lvl="1"/>
                <a:r>
                  <a:rPr lang="en-US" dirty="0">
                    <a:latin typeface="Cambria Math" panose="02040503050406030204" pitchFamily="18" charset="0"/>
                    <a:sym typeface="Wingdings" panose="05000000000000000000" pitchFamily="2" charset="2"/>
                  </a:rPr>
                  <a:t>Mean and standard deviation of threshold voltage distribution (</a:t>
                </a:r>
                <a14:m>
                  <m:oMath xmlns:m="http://schemas.openxmlformats.org/officeDocument/2006/math">
                    <m:r>
                      <a:rPr lang="en-US" b="1" i="1" smtClean="0">
                        <a:latin typeface="Cambria Math" panose="02040503050406030204" pitchFamily="18" charset="0"/>
                        <a:sym typeface="Wingdings" panose="05000000000000000000" pitchFamily="2" charset="2"/>
                      </a:rPr>
                      <m:t>𝝁</m:t>
                    </m:r>
                  </m:oMath>
                </a14:m>
                <a:r>
                  <a:rPr lang="en-US" dirty="0">
                    <a:latin typeface="Cambria Math" panose="02040503050406030204" pitchFamily="18" charset="0"/>
                    <a:sym typeface="Wingdings" panose="05000000000000000000" pitchFamily="2" charset="2"/>
                  </a:rPr>
                  <a:t> and </a:t>
                </a:r>
                <a14:m>
                  <m:oMath xmlns:m="http://schemas.openxmlformats.org/officeDocument/2006/math">
                    <m:r>
                      <a:rPr lang="en-US" b="1" i="1" smtClean="0">
                        <a:latin typeface="Cambria Math" panose="02040503050406030204" pitchFamily="18" charset="0"/>
                        <a:sym typeface="Wingdings" panose="05000000000000000000" pitchFamily="2" charset="2"/>
                      </a:rPr>
                      <m:t>𝝈</m:t>
                    </m:r>
                  </m:oMath>
                </a14:m>
                <a:r>
                  <a:rPr lang="en-US" dirty="0">
                    <a:latin typeface="Cambria Math" panose="02040503050406030204" pitchFamily="18" charset="0"/>
                    <a:sym typeface="Wingdings" panose="05000000000000000000" pitchFamily="2" charset="2"/>
                  </a:rPr>
                  <a:t>)</a:t>
                </a:r>
              </a:p>
              <a:p>
                <a:r>
                  <a:rPr lang="en-US" b="1" dirty="0">
                    <a:latin typeface="Cambria Math" panose="02040503050406030204" pitchFamily="18" charset="0"/>
                    <a:sym typeface="Wingdings" panose="05000000000000000000" pitchFamily="2" charset="2"/>
                  </a:rPr>
                  <a:t>As a function of</a:t>
                </a:r>
              </a:p>
              <a:p>
                <a:pPr lvl="1"/>
                <a:r>
                  <a:rPr lang="en-US" dirty="0">
                    <a:latin typeface="Cambria Math" panose="02040503050406030204" pitchFamily="18" charset="0"/>
                    <a:sym typeface="Wingdings" panose="05000000000000000000" pitchFamily="2" charset="2"/>
                  </a:rPr>
                  <a:t>Retention time (</a:t>
                </a:r>
                <a14:m>
                  <m:oMath xmlns:m="http://schemas.openxmlformats.org/officeDocument/2006/math">
                    <m:r>
                      <a:rPr lang="en-US" b="1" i="1" dirty="0" smtClean="0">
                        <a:latin typeface="Cambria Math" panose="02040503050406030204" pitchFamily="18" charset="0"/>
                        <a:sym typeface="Wingdings" panose="05000000000000000000" pitchFamily="2" charset="2"/>
                      </a:rPr>
                      <m:t>𝒍𝒐𝒈</m:t>
                    </m:r>
                    <m:r>
                      <a:rPr lang="en-US" b="1" i="1" dirty="0" smtClean="0">
                        <a:latin typeface="Cambria Math" panose="02040503050406030204" pitchFamily="18" charset="0"/>
                        <a:sym typeface="Wingdings" panose="05000000000000000000" pitchFamily="2" charset="2"/>
                      </a:rPr>
                      <m:t>⁡(</m:t>
                    </m:r>
                    <m:r>
                      <a:rPr lang="en-US" b="1" i="1" dirty="0" smtClean="0">
                        <a:latin typeface="Cambria Math" panose="02040503050406030204" pitchFamily="18" charset="0"/>
                        <a:sym typeface="Wingdings" panose="05000000000000000000" pitchFamily="2" charset="2"/>
                      </a:rPr>
                      <m:t>𝒕</m:t>
                    </m:r>
                    <m:r>
                      <a:rPr lang="en-US" b="1" i="1" dirty="0">
                        <a:latin typeface="Cambria Math" panose="02040503050406030204" pitchFamily="18" charset="0"/>
                        <a:sym typeface="Wingdings" panose="05000000000000000000" pitchFamily="2" charset="2"/>
                      </a:rPr>
                      <m:t>)</m:t>
                    </m:r>
                  </m:oMath>
                </a14:m>
                <a:r>
                  <a:rPr lang="en-US" dirty="0">
                    <a:latin typeface="Cambria Math" panose="02040503050406030204" pitchFamily="18" charset="0"/>
                    <a:ea typeface="Cambria Math" panose="02040503050406030204" pitchFamily="18" charset="0"/>
                    <a:sym typeface="Wingdings" panose="05000000000000000000" pitchFamily="2" charset="2"/>
                  </a:rPr>
                  <a:t>)</a:t>
                </a:r>
              </a:p>
              <a:p>
                <a:pPr lvl="1"/>
                <a:r>
                  <a:rPr lang="en-US" dirty="0">
                    <a:sym typeface="Wingdings" panose="05000000000000000000" pitchFamily="2" charset="2"/>
                  </a:rPr>
                  <a:t>P/E cycle count </a:t>
                </a:r>
                <a14:m>
                  <m:oMath xmlns:m="http://schemas.openxmlformats.org/officeDocument/2006/math">
                    <m:r>
                      <a:rPr lang="en-US" b="0" i="0" dirty="0" smtClean="0">
                        <a:latin typeface="Cambria Math" panose="02040503050406030204" pitchFamily="18" charset="0"/>
                        <a:sym typeface="Wingdings" panose="05000000000000000000" pitchFamily="2" charset="2"/>
                      </a:rPr>
                      <m:t>(</m:t>
                    </m:r>
                    <m:r>
                      <a:rPr lang="en-US" b="1" i="1" dirty="0" smtClean="0">
                        <a:latin typeface="Cambria Math" panose="02040503050406030204" pitchFamily="18" charset="0"/>
                        <a:sym typeface="Wingdings" panose="05000000000000000000" pitchFamily="2" charset="2"/>
                      </a:rPr>
                      <m:t>𝑷𝑬𝑪</m:t>
                    </m:r>
                    <m:r>
                      <a:rPr lang="en-US" b="1" i="1" dirty="0" smtClean="0">
                        <a:latin typeface="Cambria Math" panose="02040503050406030204" pitchFamily="18" charset="0"/>
                        <a:sym typeface="Wingdings" panose="05000000000000000000" pitchFamily="2" charset="2"/>
                      </a:rPr>
                      <m:t>)</m:t>
                    </m:r>
                  </m:oMath>
                </a14:m>
                <a:endParaRPr lang="en-US" dirty="0">
                  <a:sym typeface="Wingdings" panose="05000000000000000000" pitchFamily="2" charset="2"/>
                </a:endParaRPr>
              </a:p>
              <a:p>
                <a:r>
                  <a:rPr lang="en-US" dirty="0">
                    <a:sym typeface="Wingdings" panose="05000000000000000000" pitchFamily="2" charset="2"/>
                  </a:rPr>
                  <a:t>e.g., </a:t>
                </a:r>
                <a14:m>
                  <m:oMath xmlns:m="http://schemas.openxmlformats.org/officeDocument/2006/math">
                    <m:r>
                      <a:rPr lang="en-US" b="1" i="1" dirty="0" smtClean="0">
                        <a:solidFill>
                          <a:schemeClr val="accent2">
                            <a:lumMod val="75000"/>
                          </a:schemeClr>
                        </a:solidFill>
                        <a:latin typeface="Cambria Math" panose="02040503050406030204" pitchFamily="18" charset="0"/>
                        <a:sym typeface="Wingdings" panose="05000000000000000000" pitchFamily="2" charset="2"/>
                      </a:rPr>
                      <m:t>𝑽</m:t>
                    </m:r>
                    <m:r>
                      <a:rPr lang="en-US" b="1" i="1" baseline="-25000" dirty="0" err="1" smtClean="0">
                        <a:solidFill>
                          <a:schemeClr val="accent2">
                            <a:lumMod val="75000"/>
                          </a:schemeClr>
                        </a:solidFill>
                        <a:latin typeface="Cambria Math" panose="02040503050406030204" pitchFamily="18" charset="0"/>
                        <a:sym typeface="Wingdings" panose="05000000000000000000" pitchFamily="2" charset="2"/>
                      </a:rPr>
                      <m:t>𝒐𝒑𝒕</m:t>
                    </m:r>
                    <m:r>
                      <a:rPr lang="en-US" b="1" i="1" dirty="0">
                        <a:solidFill>
                          <a:schemeClr val="accent2">
                            <a:lumMod val="75000"/>
                          </a:schemeClr>
                        </a:solidFill>
                        <a:latin typeface="Cambria Math" panose="02040503050406030204" pitchFamily="18" charset="0"/>
                        <a:sym typeface="Wingdings" panose="05000000000000000000" pitchFamily="2" charset="2"/>
                      </a:rPr>
                      <m:t> </m:t>
                    </m:r>
                    <m:r>
                      <a:rPr lang="en-US" b="1" i="1" dirty="0" smtClean="0">
                        <a:solidFill>
                          <a:schemeClr val="accent2">
                            <a:lumMod val="75000"/>
                          </a:schemeClr>
                        </a:solidFill>
                        <a:latin typeface="Cambria Math" panose="02040503050406030204" pitchFamily="18" charset="0"/>
                        <a:sym typeface="Wingdings" panose="05000000000000000000" pitchFamily="2" charset="2"/>
                      </a:rPr>
                      <m:t>=</m:t>
                    </m:r>
                    <m:r>
                      <a:rPr lang="en-US" b="1" i="1" dirty="0">
                        <a:solidFill>
                          <a:schemeClr val="accent2">
                            <a:lumMod val="75000"/>
                          </a:schemeClr>
                        </a:solidFill>
                        <a:latin typeface="Cambria Math" panose="02040503050406030204" pitchFamily="18" charset="0"/>
                        <a:sym typeface="Wingdings" panose="05000000000000000000" pitchFamily="2" charset="2"/>
                      </a:rPr>
                      <m:t> </m:t>
                    </m:r>
                    <m:d>
                      <m:dPr>
                        <m:ctrlPr>
                          <a:rPr lang="en-US" b="1" i="1" dirty="0" smtClean="0">
                            <a:solidFill>
                              <a:schemeClr val="accent2">
                                <a:lumMod val="75000"/>
                              </a:schemeClr>
                            </a:solidFill>
                            <a:latin typeface="Cambria Math" panose="02040503050406030204" pitchFamily="18" charset="0"/>
                            <a:sym typeface="Wingdings" panose="05000000000000000000" pitchFamily="2" charset="2"/>
                          </a:rPr>
                        </m:ctrlPr>
                      </m:dPr>
                      <m:e>
                        <m:r>
                          <a:rPr lang="en-US" b="1" i="1" dirty="0" smtClean="0">
                            <a:solidFill>
                              <a:schemeClr val="accent2">
                                <a:lumMod val="75000"/>
                              </a:schemeClr>
                            </a:solidFill>
                            <a:latin typeface="Cambria Math" panose="02040503050406030204" pitchFamily="18" charset="0"/>
                            <a:sym typeface="Wingdings" panose="05000000000000000000" pitchFamily="2" charset="2"/>
                          </a:rPr>
                          <m:t>𝜶</m:t>
                        </m:r>
                        <m: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t>×</m:t>
                        </m:r>
                        <m: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t>𝑷𝑬𝑪</m:t>
                        </m:r>
                        <m: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t>+</m:t>
                        </m:r>
                        <m: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t>𝜷</m:t>
                        </m:r>
                      </m:e>
                    </m:d>
                    <m: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t>×</m:t>
                    </m:r>
                    <m: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t>𝒍𝒐𝒈</m:t>
                    </m:r>
                    <m:d>
                      <m:dPr>
                        <m:ctrlP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ctrlPr>
                      </m:dPr>
                      <m:e>
                        <m: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t>𝒕</m:t>
                        </m:r>
                      </m:e>
                    </m:d>
                    <m: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t>+</m:t>
                    </m:r>
                    <m: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t>𝜸</m:t>
                    </m:r>
                    <m: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t>×</m:t>
                    </m:r>
                    <m: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t>𝑷𝑬𝑪</m:t>
                    </m:r>
                    <m: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t>+</m:t>
                    </m:r>
                    <m:r>
                      <a:rPr lang="en-US" b="1" i="1" dirty="0" smtClean="0">
                        <a:solidFill>
                          <a:schemeClr val="accent2">
                            <a:lumMod val="75000"/>
                          </a:schemeClr>
                        </a:solidFill>
                        <a:latin typeface="Cambria Math" panose="02040503050406030204" pitchFamily="18" charset="0"/>
                        <a:ea typeface="Cambria Math" panose="02040503050406030204" pitchFamily="18" charset="0"/>
                        <a:sym typeface="Wingdings" panose="05000000000000000000" pitchFamily="2" charset="2"/>
                      </a:rPr>
                      <m:t>𝜹</m:t>
                    </m:r>
                  </m:oMath>
                </a14:m>
                <a:endParaRPr lang="en-US" b="1" dirty="0">
                  <a:solidFill>
                    <a:schemeClr val="accent2">
                      <a:lumMod val="75000"/>
                    </a:schemeClr>
                  </a:solidFill>
                </a:endParaRPr>
              </a:p>
              <a:p>
                <a:endParaRPr lang="en-US" b="1" dirty="0"/>
              </a:p>
              <a:p>
                <a:r>
                  <a:rPr lang="en-US" dirty="0">
                    <a:solidFill>
                      <a:schemeClr val="accent6">
                        <a:lumMod val="75000"/>
                      </a:schemeClr>
                    </a:solidFill>
                  </a:rPr>
                  <a:t>Model error &lt;1 step for </a:t>
                </a:r>
                <a:r>
                  <a:rPr lang="en-US" b="1" i="1" dirty="0" err="1">
                    <a:solidFill>
                      <a:schemeClr val="accent6">
                        <a:lumMod val="75000"/>
                      </a:schemeClr>
                    </a:solidFill>
                    <a:sym typeface="Wingdings" panose="05000000000000000000" pitchFamily="2" charset="2"/>
                  </a:rPr>
                  <a:t>V</a:t>
                </a:r>
                <a:r>
                  <a:rPr lang="en-US" b="1" i="1" baseline="-25000" dirty="0" err="1">
                    <a:solidFill>
                      <a:schemeClr val="accent6">
                        <a:lumMod val="75000"/>
                      </a:schemeClr>
                    </a:solidFill>
                    <a:sym typeface="Wingdings" panose="05000000000000000000" pitchFamily="2" charset="2"/>
                  </a:rPr>
                  <a:t>b</a:t>
                </a:r>
                <a:r>
                  <a:rPr lang="en-US" dirty="0">
                    <a:solidFill>
                      <a:schemeClr val="accent6">
                        <a:lumMod val="75000"/>
                      </a:schemeClr>
                    </a:solidFill>
                    <a:latin typeface="Cambria Math" panose="02040503050406030204" pitchFamily="18" charset="0"/>
                    <a:sym typeface="Wingdings" panose="05000000000000000000" pitchFamily="2" charset="2"/>
                  </a:rPr>
                  <a:t> and </a:t>
                </a:r>
                <a14:m>
                  <m:oMath xmlns:m="http://schemas.openxmlformats.org/officeDocument/2006/math">
                    <m:r>
                      <a:rPr lang="en-US" b="1" i="1" dirty="0">
                        <a:solidFill>
                          <a:schemeClr val="accent6">
                            <a:lumMod val="75000"/>
                          </a:schemeClr>
                        </a:solidFill>
                        <a:latin typeface="Cambria Math" panose="02040503050406030204" pitchFamily="18" charset="0"/>
                        <a:sym typeface="Wingdings" panose="05000000000000000000" pitchFamily="2" charset="2"/>
                      </a:rPr>
                      <m:t>𝑽</m:t>
                    </m:r>
                    <m:r>
                      <a:rPr lang="en-US" b="1" i="1" baseline="-25000" dirty="0" err="1">
                        <a:solidFill>
                          <a:schemeClr val="accent6">
                            <a:lumMod val="75000"/>
                          </a:schemeClr>
                        </a:solidFill>
                        <a:latin typeface="Cambria Math" panose="02040503050406030204" pitchFamily="18" charset="0"/>
                        <a:sym typeface="Wingdings" panose="05000000000000000000" pitchFamily="2" charset="2"/>
                      </a:rPr>
                      <m:t>𝒄</m:t>
                    </m:r>
                  </m:oMath>
                </a14:m>
                <a:endParaRPr lang="en-US" dirty="0">
                  <a:solidFill>
                    <a:schemeClr val="accent6">
                      <a:lumMod val="75000"/>
                    </a:schemeClr>
                  </a:solidFill>
                </a:endParaRPr>
              </a:p>
              <a:p>
                <a:r>
                  <a:rPr lang="en-US" dirty="0">
                    <a:solidFill>
                      <a:schemeClr val="accent6">
                        <a:lumMod val="75000"/>
                      </a:schemeClr>
                    </a:solidFill>
                  </a:rPr>
                  <a:t>Adjusted R</a:t>
                </a:r>
                <a:r>
                  <a:rPr lang="en-US" baseline="30000" dirty="0">
                    <a:solidFill>
                      <a:schemeClr val="accent6">
                        <a:lumMod val="75000"/>
                      </a:schemeClr>
                    </a:solidFill>
                  </a:rPr>
                  <a:t>2</a:t>
                </a:r>
                <a:r>
                  <a:rPr lang="en-US" dirty="0">
                    <a:solidFill>
                      <a:schemeClr val="accent6">
                        <a:lumMod val="75000"/>
                      </a:schemeClr>
                    </a:solidFill>
                  </a:rPr>
                  <a:t> &gt; 89%</a:t>
                </a:r>
              </a:p>
            </p:txBody>
          </p:sp>
        </mc:Choice>
        <mc:Fallback xmlns="">
          <p:sp>
            <p:nvSpPr>
              <p:cNvPr id="37" name="Content Placeholder 36">
                <a:extLst>
                  <a:ext uri="{FF2B5EF4-FFF2-40B4-BE49-F238E27FC236}">
                    <a16:creationId xmlns:a16="http://schemas.microsoft.com/office/drawing/2014/main" id="{2EDE8430-E480-4698-B851-9791B9B25574}"/>
                  </a:ext>
                </a:extLst>
              </p:cNvPr>
              <p:cNvSpPr>
                <a:spLocks noGrp="1" noRot="1" noChangeAspect="1" noMove="1" noResize="1" noEditPoints="1" noAdjustHandles="1" noChangeArrowheads="1" noChangeShapeType="1" noTextEdit="1"/>
              </p:cNvSpPr>
              <p:nvPr>
                <p:ph sz="quarter" idx="11"/>
              </p:nvPr>
            </p:nvSpPr>
            <p:spPr>
              <a:xfrm>
                <a:off x="123825" y="1241652"/>
                <a:ext cx="8897938" cy="5502048"/>
              </a:xfrm>
              <a:blipFill>
                <a:blip r:embed="rId3"/>
                <a:stretch>
                  <a:fillRect l="-890" t="-1885"/>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CB5161B-19E2-4B86-856C-E929181D4BFC}"/>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238</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3699835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xEl>
                                              <p:pRg st="2" end="2"/>
                                            </p:txEl>
                                          </p:spTgt>
                                        </p:tgtEl>
                                        <p:attrNameLst>
                                          <p:attrName>style.visibility</p:attrName>
                                        </p:attrNameLst>
                                      </p:cBhvr>
                                      <p:to>
                                        <p:strVal val="visible"/>
                                      </p:to>
                                    </p:set>
                                    <p:animEffect transition="in" filter="fade">
                                      <p:cBhvr>
                                        <p:cTn id="7" dur="500"/>
                                        <p:tgtEl>
                                          <p:spTgt spid="37">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xEl>
                                              <p:pRg st="3" end="3"/>
                                            </p:txEl>
                                          </p:spTgt>
                                        </p:tgtEl>
                                        <p:attrNameLst>
                                          <p:attrName>style.visibility</p:attrName>
                                        </p:attrNameLst>
                                      </p:cBhvr>
                                      <p:to>
                                        <p:strVal val="visible"/>
                                      </p:to>
                                    </p:set>
                                    <p:animEffect transition="in" filter="fade">
                                      <p:cBhvr>
                                        <p:cTn id="10" dur="500"/>
                                        <p:tgtEl>
                                          <p:spTgt spid="37">
                                            <p:txEl>
                                              <p:pRg st="3" end="3"/>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xEl>
                                              <p:pRg st="4" end="4"/>
                                            </p:txEl>
                                          </p:spTgt>
                                        </p:tgtEl>
                                        <p:attrNameLst>
                                          <p:attrName>style.visibility</p:attrName>
                                        </p:attrNameLst>
                                      </p:cBhvr>
                                      <p:to>
                                        <p:strVal val="visible"/>
                                      </p:to>
                                    </p:set>
                                    <p:animEffect transition="in" filter="fade">
                                      <p:cBhvr>
                                        <p:cTn id="13" dur="500"/>
                                        <p:tgtEl>
                                          <p:spTgt spid="37">
                                            <p:txEl>
                                              <p:pRg st="4" end="4"/>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7">
                                            <p:txEl>
                                              <p:pRg st="5" end="5"/>
                                            </p:txEl>
                                          </p:spTgt>
                                        </p:tgtEl>
                                        <p:attrNameLst>
                                          <p:attrName>style.visibility</p:attrName>
                                        </p:attrNameLst>
                                      </p:cBhvr>
                                      <p:to>
                                        <p:strVal val="visible"/>
                                      </p:to>
                                    </p:set>
                                    <p:animEffect transition="in" filter="fade">
                                      <p:cBhvr>
                                        <p:cTn id="16" dur="500"/>
                                        <p:tgtEl>
                                          <p:spTgt spid="37">
                                            <p:txEl>
                                              <p:pRg st="5" end="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7">
                                            <p:txEl>
                                              <p:pRg st="6" end="6"/>
                                            </p:txEl>
                                          </p:spTgt>
                                        </p:tgtEl>
                                        <p:attrNameLst>
                                          <p:attrName>style.visibility</p:attrName>
                                        </p:attrNameLst>
                                      </p:cBhvr>
                                      <p:to>
                                        <p:strVal val="visible"/>
                                      </p:to>
                                    </p:set>
                                    <p:animEffect transition="in" filter="fade">
                                      <p:cBhvr>
                                        <p:cTn id="21" dur="500"/>
                                        <p:tgtEl>
                                          <p:spTgt spid="37">
                                            <p:txEl>
                                              <p:pRg st="6" end="6"/>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7">
                                            <p:txEl>
                                              <p:pRg st="7" end="7"/>
                                            </p:txEl>
                                          </p:spTgt>
                                        </p:tgtEl>
                                        <p:attrNameLst>
                                          <p:attrName>style.visibility</p:attrName>
                                        </p:attrNameLst>
                                      </p:cBhvr>
                                      <p:to>
                                        <p:strVal val="visible"/>
                                      </p:to>
                                    </p:set>
                                    <p:animEffect transition="in" filter="fade">
                                      <p:cBhvr>
                                        <p:cTn id="24" dur="500"/>
                                        <p:tgtEl>
                                          <p:spTgt spid="37">
                                            <p:txEl>
                                              <p:pRg st="7" end="7"/>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7">
                                            <p:txEl>
                                              <p:pRg st="8" end="8"/>
                                            </p:txEl>
                                          </p:spTgt>
                                        </p:tgtEl>
                                        <p:attrNameLst>
                                          <p:attrName>style.visibility</p:attrName>
                                        </p:attrNameLst>
                                      </p:cBhvr>
                                      <p:to>
                                        <p:strVal val="visible"/>
                                      </p:to>
                                    </p:set>
                                    <p:animEffect transition="in" filter="fade">
                                      <p:cBhvr>
                                        <p:cTn id="27" dur="500"/>
                                        <p:tgtEl>
                                          <p:spTgt spid="37">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7">
                                            <p:txEl>
                                              <p:pRg st="9" end="9"/>
                                            </p:txEl>
                                          </p:spTgt>
                                        </p:tgtEl>
                                        <p:attrNameLst>
                                          <p:attrName>style.visibility</p:attrName>
                                        </p:attrNameLst>
                                      </p:cBhvr>
                                      <p:to>
                                        <p:strVal val="visible"/>
                                      </p:to>
                                    </p:set>
                                    <p:animEffect transition="in" filter="fade">
                                      <p:cBhvr>
                                        <p:cTn id="32" dur="500"/>
                                        <p:tgtEl>
                                          <p:spTgt spid="37">
                                            <p:txEl>
                                              <p:pRg st="9"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7">
                                            <p:txEl>
                                              <p:pRg st="11" end="11"/>
                                            </p:txEl>
                                          </p:spTgt>
                                        </p:tgtEl>
                                        <p:attrNameLst>
                                          <p:attrName>style.visibility</p:attrName>
                                        </p:attrNameLst>
                                      </p:cBhvr>
                                      <p:to>
                                        <p:strVal val="visible"/>
                                      </p:to>
                                    </p:set>
                                    <p:animEffect transition="in" filter="fade">
                                      <p:cBhvr>
                                        <p:cTn id="37" dur="500"/>
                                        <p:tgtEl>
                                          <p:spTgt spid="37">
                                            <p:txEl>
                                              <p:pRg st="11" end="1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7">
                                            <p:txEl>
                                              <p:pRg st="12" end="12"/>
                                            </p:txEl>
                                          </p:spTgt>
                                        </p:tgtEl>
                                        <p:attrNameLst>
                                          <p:attrName>style.visibility</p:attrName>
                                        </p:attrNameLst>
                                      </p:cBhvr>
                                      <p:to>
                                        <p:strVal val="visible"/>
                                      </p:to>
                                    </p:set>
                                    <p:animEffect transition="in" filter="fade">
                                      <p:cBhvr>
                                        <p:cTn id="42" dur="500"/>
                                        <p:tgtEl>
                                          <p:spTgt spid="37">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uiExpand="1" build="p"/>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0B943-39AD-43C1-A568-708CE0FA2C61}"/>
              </a:ext>
            </a:extLst>
          </p:cNvPr>
          <p:cNvSpPr>
            <a:spLocks noGrp="1"/>
          </p:cNvSpPr>
          <p:nvPr>
            <p:ph type="title"/>
          </p:nvPr>
        </p:nvSpPr>
        <p:spPr/>
        <p:txBody>
          <a:bodyPr/>
          <a:lstStyle/>
          <a:p>
            <a:r>
              <a:rPr lang="en-US" dirty="0"/>
              <a:t>RBER Variation Model</a:t>
            </a:r>
          </a:p>
        </p:txBody>
      </p:sp>
      <p:pic>
        <p:nvPicPr>
          <p:cNvPr id="6" name="Content Placeholder 5">
            <a:extLst>
              <a:ext uri="{FF2B5EF4-FFF2-40B4-BE49-F238E27FC236}">
                <a16:creationId xmlns:a16="http://schemas.microsoft.com/office/drawing/2014/main" id="{EC3749CF-50EE-4F34-A135-FBFD1875C31E}"/>
              </a:ext>
            </a:extLst>
          </p:cNvPr>
          <p:cNvPicPr>
            <a:picLocks noGrp="1" noChangeAspect="1"/>
          </p:cNvPicPr>
          <p:nvPr>
            <p:ph sz="quarter" idx="11"/>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17031" y="950195"/>
            <a:ext cx="8709938" cy="3563158"/>
          </a:xfrm>
        </p:spPr>
      </p:pic>
      <p:sp>
        <p:nvSpPr>
          <p:cNvPr id="4" name="Slide Number Placeholder 3">
            <a:extLst>
              <a:ext uri="{FF2B5EF4-FFF2-40B4-BE49-F238E27FC236}">
                <a16:creationId xmlns:a16="http://schemas.microsoft.com/office/drawing/2014/main" id="{25D64923-5E3B-477F-BA3D-62F3E2419607}"/>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239</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
        <p:nvSpPr>
          <p:cNvPr id="7" name="TextBox 6">
            <a:extLst>
              <a:ext uri="{FF2B5EF4-FFF2-40B4-BE49-F238E27FC236}">
                <a16:creationId xmlns:a16="http://schemas.microsoft.com/office/drawing/2014/main" id="{065621BE-B665-4F25-B367-70C25A0F814C}"/>
              </a:ext>
            </a:extLst>
          </p:cNvPr>
          <p:cNvSpPr txBox="1"/>
          <p:nvPr/>
        </p:nvSpPr>
        <p:spPr>
          <a:xfrm>
            <a:off x="217030" y="4402230"/>
            <a:ext cx="8709939"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Variation-agnostic </a:t>
            </a:r>
            <a:r>
              <a:rPr kumimoji="0" lang="en-US" sz="2000" b="1" i="0" u="none" strike="noStrike" kern="1200" cap="none" spc="0" normalizeH="0" baseline="0" noProof="0" dirty="0" err="1">
                <a:ln>
                  <a:noFill/>
                </a:ln>
                <a:solidFill>
                  <a:srgbClr val="4472C4"/>
                </a:solidFill>
                <a:effectLst/>
                <a:uLnTx/>
                <a:uFillTx/>
                <a:latin typeface="Cambria"/>
                <a:ea typeface="ＭＳ Ｐゴシック" panose="020B0600070205080204" pitchFamily="34" charset="-128"/>
                <a:cs typeface="+mn-cs"/>
              </a:rPr>
              <a:t>V</a:t>
            </a:r>
            <a:r>
              <a:rPr kumimoji="0" lang="en-US" sz="2000" b="1" i="0" u="none" strike="noStrike" kern="1200" cap="none" spc="0" normalizeH="0" baseline="-25000" noProof="0" dirty="0" err="1">
                <a:ln>
                  <a:noFill/>
                </a:ln>
                <a:solidFill>
                  <a:srgbClr val="4472C4"/>
                </a:solidFill>
                <a:effectLst/>
                <a:uLnTx/>
                <a:uFillTx/>
                <a:latin typeface="Cambria"/>
                <a:ea typeface="ＭＳ Ｐゴシック" panose="020B0600070205080204" pitchFamily="34" charset="-128"/>
                <a:cs typeface="+mn-cs"/>
              </a:rPr>
              <a:t>opt</a:t>
            </a:r>
            <a:endParaRPr kumimoji="0" lang="en-US" sz="2000" b="1" i="0" u="none" strike="noStrike" kern="1200" cap="none" spc="0" normalizeH="0" baseline="-25000" noProof="0" dirty="0">
              <a:ln>
                <a:noFill/>
              </a:ln>
              <a:solidFill>
                <a:srgbClr val="4472C4"/>
              </a:solidFill>
              <a:effectLst/>
              <a:uLnTx/>
              <a:uFillTx/>
              <a:latin typeface="Cambria"/>
              <a:ea typeface="ＭＳ Ｐゴシック" panose="020B0600070205080204"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Same </a:t>
            </a:r>
            <a:r>
              <a:rPr kumimoji="0" lang="en-US" sz="2000" b="0" i="0" u="none" strike="noStrike" kern="1200" cap="none" spc="0" normalizeH="0" baseline="0" noProof="0" dirty="0" err="1">
                <a:ln>
                  <a:noFill/>
                </a:ln>
                <a:solidFill>
                  <a:srgbClr val="4472C4"/>
                </a:solidFill>
                <a:effectLst/>
                <a:uLnTx/>
                <a:uFillTx/>
                <a:latin typeface="Cambria"/>
                <a:ea typeface="ＭＳ Ｐゴシック" panose="020B0600070205080204" pitchFamily="34" charset="-128"/>
                <a:cs typeface="+mn-cs"/>
              </a:rPr>
              <a:t>V</a:t>
            </a:r>
            <a:r>
              <a:rPr kumimoji="0" lang="en-US" sz="2000" b="0" i="0" u="none" strike="noStrike" kern="1200" cap="none" spc="0" normalizeH="0" baseline="-25000" noProof="0" dirty="0" err="1">
                <a:ln>
                  <a:noFill/>
                </a:ln>
                <a:solidFill>
                  <a:srgbClr val="4472C4"/>
                </a:solidFill>
                <a:effectLst/>
                <a:uLnTx/>
                <a:uFillTx/>
                <a:latin typeface="Cambria"/>
                <a:ea typeface="ＭＳ Ｐゴシック" panose="020B0600070205080204" pitchFamily="34" charset="-128"/>
                <a:cs typeface="+mn-cs"/>
              </a:rPr>
              <a:t>ref</a:t>
            </a:r>
            <a:r>
              <a:rPr kumimoji="0" lang="en-US" sz="2000" b="0"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 for all layers optimized for the entire block</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Variation-aware </a:t>
            </a:r>
            <a:r>
              <a:rPr kumimoji="0" lang="en-US" sz="2000" b="1" i="0" u="none" strike="noStrike" kern="1200" cap="none" spc="0" normalizeH="0" baseline="0" noProof="0" dirty="0" err="1">
                <a:ln>
                  <a:noFill/>
                </a:ln>
                <a:solidFill>
                  <a:srgbClr val="ED7D31"/>
                </a:solidFill>
                <a:effectLst/>
                <a:uLnTx/>
                <a:uFillTx/>
                <a:latin typeface="Cambria"/>
                <a:ea typeface="ＭＳ Ｐゴシック" panose="020B0600070205080204" pitchFamily="34" charset="-128"/>
                <a:cs typeface="+mn-cs"/>
              </a:rPr>
              <a:t>V</a:t>
            </a:r>
            <a:r>
              <a:rPr kumimoji="0" lang="en-US" sz="2000" b="1" i="0" u="none" strike="noStrike" kern="1200" cap="none" spc="0" normalizeH="0" baseline="-25000" noProof="0" dirty="0" err="1">
                <a:ln>
                  <a:noFill/>
                </a:ln>
                <a:solidFill>
                  <a:srgbClr val="ED7D31"/>
                </a:solidFill>
                <a:effectLst/>
                <a:uLnTx/>
                <a:uFillTx/>
                <a:latin typeface="Cambria"/>
                <a:ea typeface="ＭＳ Ｐゴシック" panose="020B0600070205080204" pitchFamily="34" charset="-128"/>
                <a:cs typeface="+mn-cs"/>
              </a:rPr>
              <a:t>opt</a:t>
            </a:r>
            <a:endParaRPr kumimoji="0" lang="en-US" sz="2000" b="1" i="0" u="none" strike="noStrike" kern="1200" cap="none" spc="0" normalizeH="0" baseline="-25000" noProof="0" dirty="0">
              <a:ln>
                <a:noFill/>
              </a:ln>
              <a:solidFill>
                <a:srgbClr val="ED7D31"/>
              </a:solidFill>
              <a:effectLst/>
              <a:uLnTx/>
              <a:uFillTx/>
              <a:latin typeface="Cambria"/>
              <a:ea typeface="ＭＳ Ｐゴシック" panose="020B0600070205080204" pitchFamily="34" charset="-128"/>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Different </a:t>
            </a:r>
            <a:r>
              <a:rPr kumimoji="0" lang="en-US" sz="2000" b="0" i="0" u="none" strike="noStrike" kern="1200" cap="none" spc="0" normalizeH="0" baseline="0" noProof="0" dirty="0" err="1">
                <a:ln>
                  <a:noFill/>
                </a:ln>
                <a:solidFill>
                  <a:srgbClr val="ED7D31"/>
                </a:solidFill>
                <a:effectLst/>
                <a:uLnTx/>
                <a:uFillTx/>
                <a:latin typeface="Cambria"/>
                <a:ea typeface="ＭＳ Ｐゴシック" panose="020B0600070205080204" pitchFamily="34" charset="-128"/>
                <a:cs typeface="+mn-cs"/>
              </a:rPr>
              <a:t>V</a:t>
            </a:r>
            <a:r>
              <a:rPr kumimoji="0" lang="en-US" sz="2000" b="0" i="0" u="none" strike="noStrike" kern="1200" cap="none" spc="0" normalizeH="0" baseline="-25000" noProof="0" dirty="0" err="1">
                <a:ln>
                  <a:noFill/>
                </a:ln>
                <a:solidFill>
                  <a:srgbClr val="ED7D31"/>
                </a:solidFill>
                <a:effectLst/>
                <a:uLnTx/>
                <a:uFillTx/>
                <a:latin typeface="Cambria"/>
                <a:ea typeface="ＭＳ Ｐゴシック" panose="020B0600070205080204" pitchFamily="34" charset="-128"/>
                <a:cs typeface="+mn-cs"/>
              </a:rPr>
              <a:t>ref</a:t>
            </a:r>
            <a:r>
              <a:rPr kumimoji="0" lang="en-US" sz="2000" b="0"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 optimized for each layer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AD47"/>
                </a:solidFill>
                <a:effectLst/>
                <a:uLnTx/>
                <a:uFillTx/>
                <a:latin typeface="Cambria"/>
                <a:ea typeface="ＭＳ Ｐゴシック" panose="020B0600070205080204" pitchFamily="34" charset="-128"/>
                <a:cs typeface="+mn-cs"/>
              </a:rPr>
              <a:t>KL-divergence error = 0.09</a:t>
            </a:r>
          </a:p>
        </p:txBody>
      </p:sp>
      <p:sp>
        <p:nvSpPr>
          <p:cNvPr id="8" name="Rectangle: Rounded Corners 7">
            <a:extLst>
              <a:ext uri="{FF2B5EF4-FFF2-40B4-BE49-F238E27FC236}">
                <a16:creationId xmlns:a16="http://schemas.microsoft.com/office/drawing/2014/main" id="{E81B676B-74E0-4F29-8D05-043635D8F2F3}"/>
              </a:ext>
            </a:extLst>
          </p:cNvPr>
          <p:cNvSpPr/>
          <p:nvPr/>
        </p:nvSpPr>
        <p:spPr>
          <a:xfrm>
            <a:off x="208197" y="5157122"/>
            <a:ext cx="8727603" cy="1018675"/>
          </a:xfrm>
          <a:prstGeom prst="round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mbria"/>
                <a:ea typeface="+mn-ea"/>
                <a:cs typeface="+mn-cs"/>
              </a:rPr>
              <a:t>RBER distribution follows gamma distribution</a:t>
            </a:r>
          </a:p>
        </p:txBody>
      </p:sp>
    </p:spTree>
    <p:extLst>
      <p:ext uri="{BB962C8B-B14F-4D97-AF65-F5344CB8AC3E}">
        <p14:creationId xmlns:p14="http://schemas.microsoft.com/office/powerpoint/2010/main" val="2303158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tps://pbs.twimg.com/media/DKHLt24W0AAE5Fd.jpg:lar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11" y="948688"/>
            <a:ext cx="8316416" cy="5080875"/>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endParaRPr>
          </a:p>
        </p:txBody>
      </p:sp>
      <p:sp>
        <p:nvSpPr>
          <p:cNvPr id="8" name="Rectangle 7">
            <a:hlinkClick r:id="rId3"/>
          </p:cNvPr>
          <p:cNvSpPr/>
          <p:nvPr/>
        </p:nvSpPr>
        <p:spPr>
          <a:xfrm>
            <a:off x="1619672" y="6021288"/>
            <a:ext cx="6048672" cy="415498"/>
          </a:xfrm>
          <a:prstGeom prst="rect">
            <a:avLst/>
          </a:prstGeom>
        </p:spPr>
        <p:txBody>
          <a:bodyPr wrap="square">
            <a:spAutoFit/>
          </a:bodyPr>
          <a:lstStyle/>
          <a:p>
            <a:pPr marL="0" marR="0" lvl="0" indent="0" algn="ctr" defTabSz="914400" rtl="0" eaLnBrk="1" fontAlgn="auto" latinLnBrk="0" hangingPunct="1">
              <a:lnSpc>
                <a:spcPct val="100000"/>
              </a:lnSpc>
              <a:spcBef>
                <a:spcPts val="450"/>
              </a:spcBef>
              <a:spcAft>
                <a:spcPts val="0"/>
              </a:spcAft>
              <a:buClrTx/>
              <a:buSzTx/>
              <a:buFontTx/>
              <a:buNone/>
              <a:tabLst/>
              <a:defRPr/>
            </a:pPr>
            <a:r>
              <a:rPr kumimoji="0" lang="en-US" sz="2100" b="1" i="0" u="none" strike="noStrike" kern="1200" cap="none" spc="0" normalizeH="0" baseline="0" noProof="0" dirty="0">
                <a:ln>
                  <a:noFill/>
                </a:ln>
                <a:solidFill>
                  <a:srgbClr val="0000FF"/>
                </a:solidFill>
                <a:effectLst/>
                <a:uLnTx/>
                <a:uFillTx/>
                <a:latin typeface="Adobe Garamond Pro" panose="02020502060506020403" pitchFamily="18" charset="0"/>
                <a:ea typeface="ＭＳ Ｐゴシック" panose="020B0600070205080204" pitchFamily="34" charset="-128"/>
                <a:cs typeface="+mn-cs"/>
                <a:hlinkClick r:id="rId3"/>
              </a:rPr>
              <a:t>https://arxiv.org/pdf/1706.08642</a:t>
            </a:r>
            <a:r>
              <a:rPr kumimoji="0" lang="en-US" sz="2100" b="1" i="0" u="none" strike="noStrike" kern="1200" cap="none" spc="0" normalizeH="0" baseline="0" noProof="0" dirty="0">
                <a:ln>
                  <a:noFill/>
                </a:ln>
                <a:solidFill>
                  <a:srgbClr val="0000FF"/>
                </a:solidFill>
                <a:effectLst/>
                <a:uLnTx/>
                <a:uFillTx/>
                <a:latin typeface="Adobe Garamond Pro" panose="02020502060506020403" pitchFamily="18" charset="0"/>
                <a:ea typeface="ＭＳ Ｐゴシック" panose="020B0600070205080204" pitchFamily="34" charset="-128"/>
                <a:cs typeface="+mn-cs"/>
              </a:rPr>
              <a:t>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4585" y="1009676"/>
            <a:ext cx="1915268" cy="1915268"/>
          </a:xfrm>
          <a:prstGeom prst="rect">
            <a:avLst/>
          </a:prstGeom>
        </p:spPr>
      </p:pic>
      <p:sp>
        <p:nvSpPr>
          <p:cNvPr id="9" name="TextBox 8"/>
          <p:cNvSpPr txBox="1"/>
          <p:nvPr/>
        </p:nvSpPr>
        <p:spPr>
          <a:xfrm>
            <a:off x="2483768" y="1340768"/>
            <a:ext cx="387413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FF0000"/>
                </a:solidFill>
                <a:effectLst/>
                <a:uLnTx/>
                <a:uFillTx/>
                <a:latin typeface="Tahoma"/>
                <a:ea typeface="ＭＳ Ｐゴシック" panose="020B0600070205080204" pitchFamily="34" charset="-128"/>
                <a:cs typeface="+mn-cs"/>
              </a:rPr>
              <a:t>Proceedings of the IEEE, Sept. 2017</a:t>
            </a:r>
          </a:p>
        </p:txBody>
      </p:sp>
      <p:sp>
        <p:nvSpPr>
          <p:cNvPr id="10" name="Title 1"/>
          <p:cNvSpPr>
            <a:spLocks noGrp="1"/>
          </p:cNvSpPr>
          <p:nvPr>
            <p:ph type="title"/>
          </p:nvPr>
        </p:nvSpPr>
        <p:spPr>
          <a:xfrm>
            <a:off x="228600" y="152400"/>
            <a:ext cx="8915400" cy="1066800"/>
          </a:xfrm>
        </p:spPr>
        <p:txBody>
          <a:bodyPr/>
          <a:lstStyle/>
          <a:p>
            <a:r>
              <a:rPr lang="en-US" dirty="0"/>
              <a:t>More Background and State-of-the-Art</a:t>
            </a:r>
            <a:endParaRPr lang="en-US" sz="3000" b="1" dirty="0"/>
          </a:p>
        </p:txBody>
      </p:sp>
    </p:spTree>
    <p:extLst>
      <p:ext uri="{BB962C8B-B14F-4D97-AF65-F5344CB8AC3E}">
        <p14:creationId xmlns:p14="http://schemas.microsoft.com/office/powerpoint/2010/main" val="3937807924"/>
      </p:ext>
    </p:extLst>
  </p:cSld>
  <p:clrMapOvr>
    <a:masterClrMapping/>
  </p:clrMapOvr>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3D199-DA89-4CA8-A4BC-D236A1E62BF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AA837000-47D7-43AD-8A1E-14CE5AEE2397}"/>
              </a:ext>
            </a:extLst>
          </p:cNvPr>
          <p:cNvSpPr>
            <a:spLocks noGrp="1"/>
          </p:cNvSpPr>
          <p:nvPr>
            <p:ph sz="quarter" idx="11"/>
          </p:nvPr>
        </p:nvSpPr>
        <p:spPr/>
        <p:txBody>
          <a:bodyPr>
            <a:normAutofit/>
          </a:bodyPr>
          <a:lstStyle/>
          <a:p>
            <a:r>
              <a:rPr lang="en-US" dirty="0">
                <a:solidFill>
                  <a:schemeClr val="bg1">
                    <a:lumMod val="65000"/>
                  </a:schemeClr>
                </a:solidFill>
              </a:rPr>
              <a:t>Background &amp; Introduction</a:t>
            </a:r>
          </a:p>
          <a:p>
            <a:endParaRPr lang="en-US" dirty="0">
              <a:solidFill>
                <a:schemeClr val="bg1">
                  <a:lumMod val="65000"/>
                </a:schemeClr>
              </a:solidFill>
            </a:endParaRPr>
          </a:p>
          <a:p>
            <a:r>
              <a:rPr lang="en-US" dirty="0">
                <a:solidFill>
                  <a:schemeClr val="bg1">
                    <a:lumMod val="65000"/>
                  </a:schemeClr>
                </a:solidFill>
              </a:rPr>
              <a:t>Contribution 1: Characterize real 3D NAND flash chips</a:t>
            </a:r>
          </a:p>
          <a:p>
            <a:endParaRPr lang="en-US" dirty="0">
              <a:solidFill>
                <a:schemeClr val="bg1">
                  <a:lumMod val="65000"/>
                </a:schemeClr>
              </a:solidFill>
            </a:endParaRPr>
          </a:p>
          <a:p>
            <a:r>
              <a:rPr lang="en-US" dirty="0">
                <a:solidFill>
                  <a:schemeClr val="bg1">
                    <a:lumMod val="65000"/>
                  </a:schemeClr>
                </a:solidFill>
              </a:rPr>
              <a:t>Contribution 2: Model RBER and threshold voltage</a:t>
            </a:r>
          </a:p>
          <a:p>
            <a:endParaRPr lang="en-US" dirty="0">
              <a:solidFill>
                <a:schemeClr val="bg1">
                  <a:lumMod val="65000"/>
                </a:schemeClr>
              </a:solidFill>
            </a:endParaRPr>
          </a:p>
          <a:p>
            <a:r>
              <a:rPr lang="en-US" dirty="0"/>
              <a:t>Contribution 3: Mitigate 3D NAND flash errors</a:t>
            </a:r>
          </a:p>
          <a:p>
            <a:pPr lvl="1"/>
            <a:r>
              <a:rPr lang="en-US" dirty="0" err="1"/>
              <a:t>LaVAR</a:t>
            </a:r>
            <a:r>
              <a:rPr lang="en-US" dirty="0"/>
              <a:t>: Layer Variation Aware Reading</a:t>
            </a:r>
          </a:p>
          <a:p>
            <a:pPr lvl="1"/>
            <a:r>
              <a:rPr lang="en-US" dirty="0"/>
              <a:t>LI-RAID: Layer-Interleaved RAID</a:t>
            </a:r>
          </a:p>
          <a:p>
            <a:pPr lvl="1"/>
            <a:r>
              <a:rPr lang="en-US" dirty="0" err="1"/>
              <a:t>ReMAR</a:t>
            </a:r>
            <a:r>
              <a:rPr lang="en-US" dirty="0"/>
              <a:t>: Retention Model Aware Reading</a:t>
            </a:r>
          </a:p>
          <a:p>
            <a:endParaRPr lang="en-US" dirty="0">
              <a:solidFill>
                <a:schemeClr val="bg1">
                  <a:lumMod val="65000"/>
                </a:schemeClr>
              </a:solidFill>
            </a:endParaRPr>
          </a:p>
          <a:p>
            <a:r>
              <a:rPr lang="en-US" dirty="0">
                <a:solidFill>
                  <a:schemeClr val="bg1">
                    <a:lumMod val="65000"/>
                  </a:schemeClr>
                </a:solidFill>
              </a:rPr>
              <a:t>Conclusion</a:t>
            </a:r>
          </a:p>
        </p:txBody>
      </p:sp>
      <p:sp>
        <p:nvSpPr>
          <p:cNvPr id="4" name="Slide Number Placeholder 3">
            <a:extLst>
              <a:ext uri="{FF2B5EF4-FFF2-40B4-BE49-F238E27FC236}">
                <a16:creationId xmlns:a16="http://schemas.microsoft.com/office/drawing/2014/main" id="{44CA431A-42C5-4BE8-87F3-4BF280954FB8}"/>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240</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4260541421"/>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CF0E5-BFC6-4E50-8107-9B3C58C834E6}"/>
              </a:ext>
            </a:extLst>
          </p:cNvPr>
          <p:cNvSpPr>
            <a:spLocks noGrp="1"/>
          </p:cNvSpPr>
          <p:nvPr>
            <p:ph type="title"/>
          </p:nvPr>
        </p:nvSpPr>
        <p:spPr/>
        <p:txBody>
          <a:bodyPr/>
          <a:lstStyle/>
          <a:p>
            <a:r>
              <a:rPr lang="en-US" dirty="0" err="1"/>
              <a:t>LaVAR</a:t>
            </a:r>
            <a:r>
              <a:rPr lang="en-US" dirty="0"/>
              <a:t>: Layer Variation Aware Reading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3F37C72-B960-4654-B605-B8E28C5DFCBF}"/>
                  </a:ext>
                </a:extLst>
              </p:cNvPr>
              <p:cNvSpPr>
                <a:spLocks noGrp="1"/>
              </p:cNvSpPr>
              <p:nvPr>
                <p:ph sz="quarter" idx="11"/>
              </p:nvPr>
            </p:nvSpPr>
            <p:spPr>
              <a:xfrm>
                <a:off x="123825" y="1241652"/>
                <a:ext cx="8897938" cy="5616348"/>
              </a:xfrm>
            </p:spPr>
            <p:txBody>
              <a:bodyPr>
                <a:normAutofit lnSpcReduction="10000"/>
              </a:bodyPr>
              <a:lstStyle/>
              <a:p>
                <a:r>
                  <a:rPr lang="en-US" b="1" dirty="0">
                    <a:solidFill>
                      <a:schemeClr val="accent5"/>
                    </a:solidFill>
                  </a:rPr>
                  <a:t>Layer-to-layer process variation</a:t>
                </a:r>
              </a:p>
              <a:p>
                <a:pPr lvl="1"/>
                <a:r>
                  <a:rPr lang="en-US" dirty="0">
                    <a:solidFill>
                      <a:schemeClr val="accent5"/>
                    </a:solidFill>
                  </a:rPr>
                  <a:t>Error characteristics are different in each layer</a:t>
                </a:r>
              </a:p>
              <a:p>
                <a:r>
                  <a:rPr lang="en-US" b="1" dirty="0"/>
                  <a:t>Goal</a:t>
                </a:r>
                <a:r>
                  <a:rPr lang="en-US" dirty="0"/>
                  <a:t>: Adjust read reference voltage </a:t>
                </a:r>
                <a:r>
                  <a:rPr lang="en-US" b="1" dirty="0"/>
                  <a:t>for each layer</a:t>
                </a:r>
              </a:p>
              <a:p>
                <a:endParaRPr lang="en-US" b="1" dirty="0"/>
              </a:p>
              <a:p>
                <a:r>
                  <a:rPr lang="en-US" b="1" dirty="0"/>
                  <a:t>Key Idea</a:t>
                </a:r>
                <a:r>
                  <a:rPr lang="en-US" dirty="0"/>
                  <a:t>: Learn a </a:t>
                </a:r>
                <a:r>
                  <a:rPr lang="en-US" b="1" i="1" dirty="0"/>
                  <a:t>voltage offset (Offset)</a:t>
                </a:r>
                <a:r>
                  <a:rPr lang="en-US" b="1" dirty="0"/>
                  <a:t> </a:t>
                </a:r>
                <a:r>
                  <a:rPr lang="en-US" dirty="0"/>
                  <a:t>for each layer</a:t>
                </a:r>
              </a:p>
              <a:p>
                <a:pPr lvl="1"/>
                <a14:m>
                  <m:oMath xmlns:m="http://schemas.openxmlformats.org/officeDocument/2006/math">
                    <m:sSubSup>
                      <m:sSubSupPr>
                        <m:ctrlPr>
                          <a:rPr lang="en-US" b="1" i="1" dirty="0" smtClean="0">
                            <a:solidFill>
                              <a:schemeClr val="accent2"/>
                            </a:solidFill>
                            <a:latin typeface="Cambria Math" panose="02040503050406030204" pitchFamily="18" charset="0"/>
                          </a:rPr>
                        </m:ctrlPr>
                      </m:sSubSupPr>
                      <m:e>
                        <m:r>
                          <a:rPr lang="en-US" b="1" i="1" dirty="0" err="1" smtClean="0">
                            <a:solidFill>
                              <a:schemeClr val="accent2"/>
                            </a:solidFill>
                            <a:latin typeface="Cambria Math" panose="02040503050406030204" pitchFamily="18" charset="0"/>
                          </a:rPr>
                          <m:t>𝑽</m:t>
                        </m:r>
                      </m:e>
                      <m:sub>
                        <m:r>
                          <a:rPr lang="en-US" b="1" i="1" dirty="0" smtClean="0">
                            <a:solidFill>
                              <a:schemeClr val="accent2"/>
                            </a:solidFill>
                            <a:latin typeface="Cambria Math" panose="02040503050406030204" pitchFamily="18" charset="0"/>
                          </a:rPr>
                          <m:t>𝒐𝒑𝒕</m:t>
                        </m:r>
                      </m:sub>
                      <m:sup>
                        <m:r>
                          <a:rPr lang="en-US" b="1" i="1" dirty="0" smtClean="0">
                            <a:solidFill>
                              <a:schemeClr val="accent2"/>
                            </a:solidFill>
                            <a:latin typeface="Cambria Math" panose="02040503050406030204" pitchFamily="18" charset="0"/>
                          </a:rPr>
                          <m:t>𝑳𝒂𝒚𝒆𝒓</m:t>
                        </m:r>
                        <m:r>
                          <a:rPr lang="en-US" b="1" i="1" dirty="0" smtClean="0">
                            <a:solidFill>
                              <a:schemeClr val="accent2"/>
                            </a:solidFill>
                            <a:latin typeface="Cambria Math" panose="02040503050406030204" pitchFamily="18" charset="0"/>
                          </a:rPr>
                          <m:t> </m:t>
                        </m:r>
                        <m:r>
                          <a:rPr lang="en-US" b="1" i="1" dirty="0" smtClean="0">
                            <a:solidFill>
                              <a:schemeClr val="accent2"/>
                            </a:solidFill>
                            <a:latin typeface="Cambria Math" panose="02040503050406030204" pitchFamily="18" charset="0"/>
                          </a:rPr>
                          <m:t>𝒂𝒘𝒂𝒓𝒆</m:t>
                        </m:r>
                      </m:sup>
                    </m:sSubSup>
                    <m:r>
                      <a:rPr lang="en-US" b="1" i="1" dirty="0" smtClean="0">
                        <a:solidFill>
                          <a:schemeClr val="accent2"/>
                        </a:solidFill>
                        <a:latin typeface="Cambria Math" panose="02040503050406030204" pitchFamily="18" charset="0"/>
                      </a:rPr>
                      <m:t> =</m:t>
                    </m:r>
                    <m:sSubSup>
                      <m:sSubSupPr>
                        <m:ctrlPr>
                          <a:rPr lang="en-US" b="1" i="1" dirty="0" smtClean="0">
                            <a:solidFill>
                              <a:schemeClr val="accent2"/>
                            </a:solidFill>
                            <a:latin typeface="Cambria Math" panose="02040503050406030204" pitchFamily="18" charset="0"/>
                          </a:rPr>
                        </m:ctrlPr>
                      </m:sSubSupPr>
                      <m:e>
                        <m:r>
                          <a:rPr lang="en-US" b="1" i="1" dirty="0" smtClean="0">
                            <a:solidFill>
                              <a:schemeClr val="accent2"/>
                            </a:solidFill>
                            <a:latin typeface="Cambria Math" panose="02040503050406030204" pitchFamily="18" charset="0"/>
                          </a:rPr>
                          <m:t>𝑽</m:t>
                        </m:r>
                      </m:e>
                      <m:sub>
                        <m:r>
                          <a:rPr lang="en-US" b="1" i="1" dirty="0" smtClean="0">
                            <a:solidFill>
                              <a:schemeClr val="accent2"/>
                            </a:solidFill>
                            <a:latin typeface="Cambria Math" panose="02040503050406030204" pitchFamily="18" charset="0"/>
                          </a:rPr>
                          <m:t>𝒐𝒑𝒕</m:t>
                        </m:r>
                      </m:sub>
                      <m:sup>
                        <m:r>
                          <a:rPr lang="en-US" b="1" i="1" dirty="0" smtClean="0">
                            <a:solidFill>
                              <a:schemeClr val="accent2"/>
                            </a:solidFill>
                            <a:latin typeface="Cambria Math" panose="02040503050406030204" pitchFamily="18" charset="0"/>
                          </a:rPr>
                          <m:t>𝑳𝒂𝒚𝒆𝒓</m:t>
                        </m:r>
                        <m:r>
                          <a:rPr lang="en-US" b="1" i="1" dirty="0" smtClean="0">
                            <a:solidFill>
                              <a:schemeClr val="accent2"/>
                            </a:solidFill>
                            <a:latin typeface="Cambria Math" panose="02040503050406030204" pitchFamily="18" charset="0"/>
                          </a:rPr>
                          <m:t> </m:t>
                        </m:r>
                        <m:r>
                          <a:rPr lang="en-US" b="1" i="1" dirty="0" smtClean="0">
                            <a:solidFill>
                              <a:schemeClr val="accent2"/>
                            </a:solidFill>
                            <a:latin typeface="Cambria Math" panose="02040503050406030204" pitchFamily="18" charset="0"/>
                          </a:rPr>
                          <m:t>𝒂𝒈𝒏𝒐𝒔𝒕𝒊𝒄</m:t>
                        </m:r>
                      </m:sup>
                    </m:sSubSup>
                    <m:r>
                      <a:rPr lang="en-US" b="1" i="1" dirty="0" smtClean="0">
                        <a:solidFill>
                          <a:schemeClr val="accent2"/>
                        </a:solidFill>
                        <a:latin typeface="Cambria Math" panose="02040503050406030204" pitchFamily="18" charset="0"/>
                      </a:rPr>
                      <m:t>+</m:t>
                    </m:r>
                    <m:r>
                      <a:rPr lang="en-US" b="1" i="1" dirty="0" smtClean="0">
                        <a:solidFill>
                          <a:schemeClr val="accent2"/>
                        </a:solidFill>
                        <a:latin typeface="Cambria Math" panose="02040503050406030204" pitchFamily="18" charset="0"/>
                      </a:rPr>
                      <m:t>𝑶𝒇𝒇𝒔𝒆𝒕</m:t>
                    </m:r>
                  </m:oMath>
                </a14:m>
                <a:endParaRPr lang="en-US" b="1" dirty="0">
                  <a:solidFill>
                    <a:schemeClr val="accent2"/>
                  </a:solidFill>
                </a:endParaRPr>
              </a:p>
              <a:p>
                <a:endParaRPr lang="en-US" b="1" dirty="0"/>
              </a:p>
              <a:p>
                <a:r>
                  <a:rPr lang="en-US" b="1" dirty="0"/>
                  <a:t>Mechanism</a:t>
                </a:r>
              </a:p>
              <a:p>
                <a:pPr lvl="1"/>
                <a:r>
                  <a:rPr lang="en-US" b="1" dirty="0">
                    <a:solidFill>
                      <a:schemeClr val="tx1"/>
                    </a:solidFill>
                  </a:rPr>
                  <a:t>Offset</a:t>
                </a:r>
                <a:r>
                  <a:rPr lang="en-US" dirty="0">
                    <a:solidFill>
                      <a:schemeClr val="tx1"/>
                    </a:solidFill>
                  </a:rPr>
                  <a:t>: Learned once for each chip &amp; stored in a table</a:t>
                </a:r>
              </a:p>
              <a:p>
                <a:pPr lvl="2"/>
                <a:r>
                  <a:rPr lang="en-US" dirty="0">
                    <a:solidFill>
                      <a:schemeClr val="accent5"/>
                    </a:solidFill>
                  </a:rPr>
                  <a:t>Uses </a:t>
                </a:r>
                <a14:m>
                  <m:oMath xmlns:m="http://schemas.openxmlformats.org/officeDocument/2006/math">
                    <m:r>
                      <a:rPr lang="en-US" i="0">
                        <a:solidFill>
                          <a:schemeClr val="accent5"/>
                        </a:solidFill>
                        <a:latin typeface="Cambria Math" panose="02040503050406030204" pitchFamily="18" charset="0"/>
                      </a:rPr>
                      <m:t>(</m:t>
                    </m:r>
                    <m:r>
                      <a:rPr lang="en-US" b="1">
                        <a:solidFill>
                          <a:schemeClr val="accent5"/>
                        </a:solidFill>
                        <a:latin typeface="Cambria Math" panose="02040503050406030204" pitchFamily="18" charset="0"/>
                      </a:rPr>
                      <m:t>𝟐</m:t>
                    </m:r>
                    <m:r>
                      <a:rPr lang="en-US" b="1">
                        <a:solidFill>
                          <a:schemeClr val="accent5"/>
                        </a:solidFill>
                        <a:latin typeface="Cambria Math" panose="02040503050406030204" pitchFamily="18" charset="0"/>
                        <a:ea typeface="Cambria Math" panose="02040503050406030204" pitchFamily="18" charset="0"/>
                      </a:rPr>
                      <m:t>×</m:t>
                    </m:r>
                    <m:r>
                      <a:rPr lang="en-US" b="1">
                        <a:solidFill>
                          <a:schemeClr val="accent5"/>
                        </a:solidFill>
                        <a:latin typeface="Cambria Math" panose="02040503050406030204" pitchFamily="18" charset="0"/>
                        <a:ea typeface="Cambria Math" panose="02040503050406030204" pitchFamily="18" charset="0"/>
                      </a:rPr>
                      <m:t>𝑳𝒂𝒚𝒆𝒓𝒔</m:t>
                    </m:r>
                    <m:r>
                      <a:rPr lang="en-US">
                        <a:solidFill>
                          <a:schemeClr val="accent5"/>
                        </a:solidFill>
                        <a:latin typeface="Cambria Math" panose="02040503050406030204" pitchFamily="18" charset="0"/>
                        <a:ea typeface="Cambria Math" panose="02040503050406030204" pitchFamily="18" charset="0"/>
                      </a:rPr>
                      <m:t>)</m:t>
                    </m:r>
                  </m:oMath>
                </a14:m>
                <a:r>
                  <a:rPr lang="en-US" dirty="0">
                    <a:solidFill>
                      <a:schemeClr val="accent5"/>
                    </a:solidFill>
                  </a:rPr>
                  <a:t> Bytes memory per chip</a:t>
                </a:r>
              </a:p>
              <a:p>
                <a:pPr lvl="1"/>
                <a14:m>
                  <m:oMath xmlns:m="http://schemas.openxmlformats.org/officeDocument/2006/math">
                    <m:sSubSup>
                      <m:sSubSupPr>
                        <m:ctrlPr>
                          <a:rPr lang="en-US" b="1" i="1" dirty="0" smtClean="0">
                            <a:solidFill>
                              <a:schemeClr val="tx1"/>
                            </a:solidFill>
                            <a:latin typeface="Cambria Math" panose="02040503050406030204" pitchFamily="18" charset="0"/>
                          </a:rPr>
                        </m:ctrlPr>
                      </m:sSubSupPr>
                      <m:e>
                        <m:r>
                          <a:rPr lang="en-US" b="1" i="1" dirty="0">
                            <a:solidFill>
                              <a:schemeClr val="tx1"/>
                            </a:solidFill>
                            <a:latin typeface="Cambria Math" panose="02040503050406030204" pitchFamily="18" charset="0"/>
                          </a:rPr>
                          <m:t>𝑽</m:t>
                        </m:r>
                      </m:e>
                      <m:sub>
                        <m:r>
                          <a:rPr lang="en-US" b="1" i="1" dirty="0">
                            <a:solidFill>
                              <a:schemeClr val="tx1"/>
                            </a:solidFill>
                            <a:latin typeface="Cambria Math" panose="02040503050406030204" pitchFamily="18" charset="0"/>
                          </a:rPr>
                          <m:t>𝒐𝒑𝒕</m:t>
                        </m:r>
                      </m:sub>
                      <m:sup>
                        <m:r>
                          <a:rPr lang="en-US" b="1" i="1" dirty="0">
                            <a:solidFill>
                              <a:schemeClr val="tx1"/>
                            </a:solidFill>
                            <a:latin typeface="Cambria Math" panose="02040503050406030204" pitchFamily="18" charset="0"/>
                          </a:rPr>
                          <m:t>𝑳𝒂𝒚𝒆𝒓</m:t>
                        </m:r>
                        <m:r>
                          <a:rPr lang="en-US" b="1" i="1" dirty="0">
                            <a:solidFill>
                              <a:schemeClr val="tx1"/>
                            </a:solidFill>
                            <a:latin typeface="Cambria Math" panose="02040503050406030204" pitchFamily="18" charset="0"/>
                          </a:rPr>
                          <m:t> </m:t>
                        </m:r>
                        <m:r>
                          <a:rPr lang="en-US" b="1" i="1" dirty="0">
                            <a:solidFill>
                              <a:schemeClr val="tx1"/>
                            </a:solidFill>
                            <a:latin typeface="Cambria Math" panose="02040503050406030204" pitchFamily="18" charset="0"/>
                          </a:rPr>
                          <m:t>𝒂𝒈𝒏𝒐𝒔𝒕𝒊𝒄</m:t>
                        </m:r>
                      </m:sup>
                    </m:sSubSup>
                  </m:oMath>
                </a14:m>
                <a:r>
                  <a:rPr lang="en-US" dirty="0">
                    <a:solidFill>
                      <a:schemeClr val="tx1"/>
                    </a:solidFill>
                  </a:rPr>
                  <a:t>: Predicted by any existing </a:t>
                </a:r>
                <a:r>
                  <a:rPr lang="en-US" dirty="0" err="1">
                    <a:solidFill>
                      <a:schemeClr val="tx1"/>
                    </a:solidFill>
                  </a:rPr>
                  <a:t>V</a:t>
                </a:r>
                <a:r>
                  <a:rPr lang="en-US" baseline="-25000" dirty="0" err="1">
                    <a:solidFill>
                      <a:schemeClr val="tx1"/>
                    </a:solidFill>
                  </a:rPr>
                  <a:t>opt</a:t>
                </a:r>
                <a:r>
                  <a:rPr lang="en-US" dirty="0">
                    <a:solidFill>
                      <a:schemeClr val="tx1"/>
                    </a:solidFill>
                  </a:rPr>
                  <a:t> model</a:t>
                </a:r>
              </a:p>
              <a:p>
                <a:pPr lvl="2"/>
                <a:r>
                  <a:rPr lang="en-US" dirty="0">
                    <a:solidFill>
                      <a:schemeClr val="tx1"/>
                    </a:solidFill>
                  </a:rPr>
                  <a:t>E.g., </a:t>
                </a:r>
                <a:r>
                  <a:rPr lang="en-US" dirty="0" err="1">
                    <a:solidFill>
                      <a:schemeClr val="tx1"/>
                    </a:solidFill>
                  </a:rPr>
                  <a:t>ReMAR</a:t>
                </a:r>
                <a:r>
                  <a:rPr lang="en-US" dirty="0">
                    <a:solidFill>
                      <a:schemeClr val="tx1"/>
                    </a:solidFill>
                  </a:rPr>
                  <a:t> [Luo+Sigmetrics’18], </a:t>
                </a:r>
                <a:r>
                  <a:rPr lang="en-US" dirty="0" err="1">
                    <a:solidFill>
                      <a:schemeClr val="tx1"/>
                    </a:solidFill>
                  </a:rPr>
                  <a:t>HeatWatch</a:t>
                </a:r>
                <a:r>
                  <a:rPr lang="en-US" dirty="0">
                    <a:solidFill>
                      <a:schemeClr val="tx1"/>
                    </a:solidFill>
                  </a:rPr>
                  <a:t> [Luo+HPCA’18],</a:t>
                </a:r>
                <a:br>
                  <a:rPr lang="en-US" dirty="0">
                    <a:solidFill>
                      <a:schemeClr val="tx1"/>
                    </a:solidFill>
                  </a:rPr>
                </a:br>
                <a:r>
                  <a:rPr lang="en-US" dirty="0"/>
                  <a:t>OFCM [Luo+JSAC’16], ARVT [Papandreou+GLSVLSI’14]</a:t>
                </a:r>
              </a:p>
              <a:p>
                <a:endParaRPr lang="en-US" dirty="0">
                  <a:solidFill>
                    <a:schemeClr val="accent6">
                      <a:lumMod val="75000"/>
                    </a:schemeClr>
                  </a:solidFill>
                </a:endParaRPr>
              </a:p>
              <a:p>
                <a:r>
                  <a:rPr lang="en-US" dirty="0">
                    <a:solidFill>
                      <a:schemeClr val="accent6">
                        <a:lumMod val="75000"/>
                      </a:schemeClr>
                    </a:solidFill>
                  </a:rPr>
                  <a:t>Reduces RBER on average by </a:t>
                </a:r>
                <a:r>
                  <a:rPr lang="en-US" b="1" dirty="0">
                    <a:solidFill>
                      <a:schemeClr val="accent6">
                        <a:lumMod val="75000"/>
                      </a:schemeClr>
                    </a:solidFill>
                  </a:rPr>
                  <a:t>43%</a:t>
                </a:r>
                <a:br>
                  <a:rPr lang="en-US" b="1" dirty="0">
                    <a:solidFill>
                      <a:schemeClr val="accent6">
                        <a:lumMod val="75000"/>
                      </a:schemeClr>
                    </a:solidFill>
                  </a:rPr>
                </a:br>
                <a:r>
                  <a:rPr lang="en-US" dirty="0">
                    <a:solidFill>
                      <a:schemeClr val="accent6">
                        <a:lumMod val="75000"/>
                      </a:schemeClr>
                    </a:solidFill>
                  </a:rPr>
                  <a:t>(based on our characterization data)</a:t>
                </a:r>
              </a:p>
            </p:txBody>
          </p:sp>
        </mc:Choice>
        <mc:Fallback xmlns="">
          <p:sp>
            <p:nvSpPr>
              <p:cNvPr id="3" name="Content Placeholder 2">
                <a:extLst>
                  <a:ext uri="{FF2B5EF4-FFF2-40B4-BE49-F238E27FC236}">
                    <a16:creationId xmlns:a16="http://schemas.microsoft.com/office/drawing/2014/main" id="{63F37C72-B960-4654-B605-B8E28C5DFCBF}"/>
                  </a:ext>
                </a:extLst>
              </p:cNvPr>
              <p:cNvSpPr>
                <a:spLocks noGrp="1" noRot="1" noChangeAspect="1" noMove="1" noResize="1" noEditPoints="1" noAdjustHandles="1" noChangeArrowheads="1" noChangeShapeType="1" noTextEdit="1"/>
              </p:cNvSpPr>
              <p:nvPr>
                <p:ph sz="quarter" idx="11"/>
              </p:nvPr>
            </p:nvSpPr>
            <p:spPr>
              <a:xfrm>
                <a:off x="123825" y="1241652"/>
                <a:ext cx="8897938" cy="5616348"/>
              </a:xfrm>
              <a:blipFill>
                <a:blip r:embed="rId2"/>
                <a:stretch>
                  <a:fillRect l="-890" t="-249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7B3EFD4-F489-452F-8527-EAF6D127440E}"/>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241</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1167265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fade">
                                      <p:cBhvr>
                                        <p:cTn id="34" dur="500"/>
                                        <p:tgtEl>
                                          <p:spTgt spid="3">
                                            <p:txEl>
                                              <p:pRg st="9" end="9"/>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fade">
                                      <p:cBhvr>
                                        <p:cTn id="37" dur="500"/>
                                        <p:tgtEl>
                                          <p:spTgt spid="3">
                                            <p:txEl>
                                              <p:pRg st="10" end="1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
                                            <p:txEl>
                                              <p:pRg st="11" end="11"/>
                                            </p:txEl>
                                          </p:spTgt>
                                        </p:tgtEl>
                                        <p:attrNameLst>
                                          <p:attrName>style.visibility</p:attrName>
                                        </p:attrNameLst>
                                      </p:cBhvr>
                                      <p:to>
                                        <p:strVal val="visible"/>
                                      </p:to>
                                    </p:set>
                                    <p:animEffect transition="in" filter="fade">
                                      <p:cBhvr>
                                        <p:cTn id="40" dur="500"/>
                                        <p:tgtEl>
                                          <p:spTgt spid="3">
                                            <p:txEl>
                                              <p:pRg st="11" end="1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
                                            <p:txEl>
                                              <p:pRg st="13" end="13"/>
                                            </p:txEl>
                                          </p:spTgt>
                                        </p:tgtEl>
                                        <p:attrNameLst>
                                          <p:attrName>style.visibility</p:attrName>
                                        </p:attrNameLst>
                                      </p:cBhvr>
                                      <p:to>
                                        <p:strVal val="visible"/>
                                      </p:to>
                                    </p:set>
                                    <p:animEffect transition="in" filter="fade">
                                      <p:cBhvr>
                                        <p:cTn id="45"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CF0E5-BFC6-4E50-8107-9B3C58C834E6}"/>
              </a:ext>
            </a:extLst>
          </p:cNvPr>
          <p:cNvSpPr>
            <a:spLocks noGrp="1"/>
          </p:cNvSpPr>
          <p:nvPr>
            <p:ph type="title"/>
          </p:nvPr>
        </p:nvSpPr>
        <p:spPr/>
        <p:txBody>
          <a:bodyPr/>
          <a:lstStyle/>
          <a:p>
            <a:r>
              <a:rPr lang="en-US" dirty="0"/>
              <a:t>LI-RAID: Layer-Interleaved RAID</a:t>
            </a:r>
          </a:p>
        </p:txBody>
      </p:sp>
      <p:sp>
        <p:nvSpPr>
          <p:cNvPr id="3" name="Content Placeholder 2">
            <a:extLst>
              <a:ext uri="{FF2B5EF4-FFF2-40B4-BE49-F238E27FC236}">
                <a16:creationId xmlns:a16="http://schemas.microsoft.com/office/drawing/2014/main" id="{63F37C72-B960-4654-B605-B8E28C5DFCBF}"/>
              </a:ext>
            </a:extLst>
          </p:cNvPr>
          <p:cNvSpPr>
            <a:spLocks noGrp="1"/>
          </p:cNvSpPr>
          <p:nvPr>
            <p:ph sz="quarter" idx="11"/>
          </p:nvPr>
        </p:nvSpPr>
        <p:spPr/>
        <p:txBody>
          <a:bodyPr>
            <a:normAutofit/>
          </a:bodyPr>
          <a:lstStyle/>
          <a:p>
            <a:r>
              <a:rPr lang="en-US" b="1" dirty="0">
                <a:solidFill>
                  <a:schemeClr val="accent5"/>
                </a:solidFill>
              </a:rPr>
              <a:t>Layer-to-layer process variation</a:t>
            </a:r>
          </a:p>
          <a:p>
            <a:pPr lvl="1"/>
            <a:r>
              <a:rPr lang="en-US" dirty="0">
                <a:solidFill>
                  <a:schemeClr val="accent5"/>
                </a:solidFill>
              </a:rPr>
              <a:t>Worst-case RBER much higher than average RBER</a:t>
            </a:r>
          </a:p>
          <a:p>
            <a:r>
              <a:rPr lang="en-US" b="1" dirty="0"/>
              <a:t>Goal:</a:t>
            </a:r>
            <a:r>
              <a:rPr lang="en-US" dirty="0"/>
              <a:t> Significantly reduce worst-case RBER</a:t>
            </a:r>
          </a:p>
          <a:p>
            <a:endParaRPr lang="en-US" dirty="0">
              <a:solidFill>
                <a:schemeClr val="accent5"/>
              </a:solidFill>
            </a:endParaRPr>
          </a:p>
          <a:p>
            <a:r>
              <a:rPr lang="en-US" b="1" dirty="0"/>
              <a:t>Key Idea</a:t>
            </a:r>
          </a:p>
          <a:p>
            <a:pPr lvl="1"/>
            <a:r>
              <a:rPr lang="en-US" dirty="0"/>
              <a:t>Group flash pages on </a:t>
            </a:r>
            <a:r>
              <a:rPr lang="en-US" b="1" i="1" dirty="0">
                <a:solidFill>
                  <a:schemeClr val="accent2"/>
                </a:solidFill>
              </a:rPr>
              <a:t>less reliable layers</a:t>
            </a:r>
            <a:br>
              <a:rPr lang="en-US" dirty="0"/>
            </a:br>
            <a:r>
              <a:rPr lang="en-US" dirty="0"/>
              <a:t>with pages on </a:t>
            </a:r>
            <a:r>
              <a:rPr lang="en-US" b="1" i="1" dirty="0">
                <a:solidFill>
                  <a:schemeClr val="accent2"/>
                </a:solidFill>
              </a:rPr>
              <a:t>more reliable layers</a:t>
            </a:r>
          </a:p>
          <a:p>
            <a:pPr lvl="1"/>
            <a:r>
              <a:rPr lang="en-US" dirty="0"/>
              <a:t>Group</a:t>
            </a:r>
            <a:r>
              <a:rPr lang="en-US" b="1" dirty="0">
                <a:solidFill>
                  <a:schemeClr val="accent2"/>
                </a:solidFill>
              </a:rPr>
              <a:t> </a:t>
            </a:r>
            <a:r>
              <a:rPr lang="en-US" b="1" i="1" dirty="0">
                <a:solidFill>
                  <a:schemeClr val="accent2"/>
                </a:solidFill>
              </a:rPr>
              <a:t>MSB pages </a:t>
            </a:r>
            <a:r>
              <a:rPr lang="en-US" dirty="0"/>
              <a:t>with</a:t>
            </a:r>
            <a:r>
              <a:rPr lang="en-US" b="1" dirty="0">
                <a:solidFill>
                  <a:schemeClr val="accent2"/>
                </a:solidFill>
              </a:rPr>
              <a:t> </a:t>
            </a:r>
            <a:r>
              <a:rPr lang="en-US" b="1" i="1" dirty="0">
                <a:solidFill>
                  <a:schemeClr val="accent2"/>
                </a:solidFill>
              </a:rPr>
              <a:t>LSB pages</a:t>
            </a:r>
          </a:p>
          <a:p>
            <a:endParaRPr lang="en-US" dirty="0">
              <a:solidFill>
                <a:schemeClr val="accent6">
                  <a:lumMod val="75000"/>
                </a:schemeClr>
              </a:solidFill>
            </a:endParaRPr>
          </a:p>
          <a:p>
            <a:r>
              <a:rPr lang="en-US" b="1" dirty="0"/>
              <a:t>Mechanism</a:t>
            </a:r>
          </a:p>
          <a:p>
            <a:pPr lvl="1"/>
            <a:r>
              <a:rPr lang="en-US" dirty="0"/>
              <a:t>Reorganize RAID layout to eliminate worst-case RBER</a:t>
            </a:r>
          </a:p>
          <a:p>
            <a:pPr lvl="1"/>
            <a:r>
              <a:rPr lang="en-US" b="1" dirty="0">
                <a:solidFill>
                  <a:schemeClr val="accent5"/>
                </a:solidFill>
              </a:rPr>
              <a:t>&lt;0.8% </a:t>
            </a:r>
            <a:r>
              <a:rPr lang="en-US" dirty="0">
                <a:solidFill>
                  <a:schemeClr val="accent5"/>
                </a:solidFill>
              </a:rPr>
              <a:t>storage overhead</a:t>
            </a:r>
            <a:endParaRPr lang="en-US" dirty="0">
              <a:solidFill>
                <a:schemeClr val="accent6">
                  <a:lumMod val="75000"/>
                </a:schemeClr>
              </a:solidFill>
            </a:endParaRPr>
          </a:p>
          <a:p>
            <a:endParaRPr lang="en-US" dirty="0">
              <a:solidFill>
                <a:schemeClr val="accent5"/>
              </a:solidFill>
            </a:endParaRPr>
          </a:p>
        </p:txBody>
      </p:sp>
      <p:sp>
        <p:nvSpPr>
          <p:cNvPr id="4" name="Slide Number Placeholder 3">
            <a:extLst>
              <a:ext uri="{FF2B5EF4-FFF2-40B4-BE49-F238E27FC236}">
                <a16:creationId xmlns:a16="http://schemas.microsoft.com/office/drawing/2014/main" id="{37B3EFD4-F489-452F-8527-EAF6D127440E}"/>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242</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573306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fade">
                                      <p:cBhvr>
                                        <p:cTn id="34" dur="500"/>
                                        <p:tgtEl>
                                          <p:spTgt spid="3">
                                            <p:txEl>
                                              <p:pRg st="9" end="9"/>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fade">
                                      <p:cBhvr>
                                        <p:cTn id="3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C6BC71F-4CC5-40A3-9E61-806D2E742421}"/>
              </a:ext>
            </a:extLst>
          </p:cNvPr>
          <p:cNvSpPr>
            <a:spLocks noGrp="1"/>
          </p:cNvSpPr>
          <p:nvPr>
            <p:ph type="title"/>
          </p:nvPr>
        </p:nvSpPr>
        <p:spPr/>
        <p:txBody>
          <a:bodyPr/>
          <a:lstStyle/>
          <a:p>
            <a:r>
              <a:rPr lang="en-US" dirty="0"/>
              <a:t>Conventional RAID</a:t>
            </a:r>
          </a:p>
        </p:txBody>
      </p:sp>
      <p:sp>
        <p:nvSpPr>
          <p:cNvPr id="4" name="Slide Number Placeholder 3">
            <a:extLst>
              <a:ext uri="{FF2B5EF4-FFF2-40B4-BE49-F238E27FC236}">
                <a16:creationId xmlns:a16="http://schemas.microsoft.com/office/drawing/2014/main" id="{EDFDC4FD-4706-4CD2-BECB-530C05FA71C6}"/>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243</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graphicFrame>
        <p:nvGraphicFramePr>
          <p:cNvPr id="6" name="Table 5">
            <a:extLst>
              <a:ext uri="{FF2B5EF4-FFF2-40B4-BE49-F238E27FC236}">
                <a16:creationId xmlns:a16="http://schemas.microsoft.com/office/drawing/2014/main" id="{C825C589-2FE4-43C2-8EDD-3E48BEA52D65}"/>
              </a:ext>
            </a:extLst>
          </p:cNvPr>
          <p:cNvGraphicFramePr>
            <a:graphicFrameLocks noGrp="1"/>
          </p:cNvGraphicFramePr>
          <p:nvPr/>
        </p:nvGraphicFramePr>
        <p:xfrm>
          <a:off x="664622" y="1645920"/>
          <a:ext cx="7814756" cy="3566160"/>
        </p:xfrm>
        <a:graphic>
          <a:graphicData uri="http://schemas.openxmlformats.org/drawingml/2006/table">
            <a:tbl>
              <a:tblPr firstRow="1" firstCol="1" bandRow="1">
                <a:tableStyleId>{5940675A-B579-460E-94D1-54222C63F5DA}</a:tableStyleId>
              </a:tblPr>
              <a:tblGrid>
                <a:gridCol w="1492314">
                  <a:extLst>
                    <a:ext uri="{9D8B030D-6E8A-4147-A177-3AD203B41FA5}">
                      <a16:colId xmlns:a16="http://schemas.microsoft.com/office/drawing/2014/main" val="2514111509"/>
                    </a:ext>
                  </a:extLst>
                </a:gridCol>
                <a:gridCol w="1093153">
                  <a:extLst>
                    <a:ext uri="{9D8B030D-6E8A-4147-A177-3AD203B41FA5}">
                      <a16:colId xmlns:a16="http://schemas.microsoft.com/office/drawing/2014/main" val="3182558646"/>
                    </a:ext>
                  </a:extLst>
                </a:gridCol>
                <a:gridCol w="798005">
                  <a:extLst>
                    <a:ext uri="{9D8B030D-6E8A-4147-A177-3AD203B41FA5}">
                      <a16:colId xmlns:a16="http://schemas.microsoft.com/office/drawing/2014/main" val="258063229"/>
                    </a:ext>
                  </a:extLst>
                </a:gridCol>
                <a:gridCol w="1107821">
                  <a:extLst>
                    <a:ext uri="{9D8B030D-6E8A-4147-A177-3AD203B41FA5}">
                      <a16:colId xmlns:a16="http://schemas.microsoft.com/office/drawing/2014/main" val="1924065646"/>
                    </a:ext>
                  </a:extLst>
                </a:gridCol>
                <a:gridCol w="1107821">
                  <a:extLst>
                    <a:ext uri="{9D8B030D-6E8A-4147-A177-3AD203B41FA5}">
                      <a16:colId xmlns:a16="http://schemas.microsoft.com/office/drawing/2014/main" val="16913140"/>
                    </a:ext>
                  </a:extLst>
                </a:gridCol>
                <a:gridCol w="1107821">
                  <a:extLst>
                    <a:ext uri="{9D8B030D-6E8A-4147-A177-3AD203B41FA5}">
                      <a16:colId xmlns:a16="http://schemas.microsoft.com/office/drawing/2014/main" val="502414389"/>
                    </a:ext>
                  </a:extLst>
                </a:gridCol>
                <a:gridCol w="1107821">
                  <a:extLst>
                    <a:ext uri="{9D8B030D-6E8A-4147-A177-3AD203B41FA5}">
                      <a16:colId xmlns:a16="http://schemas.microsoft.com/office/drawing/2014/main" val="4294137773"/>
                    </a:ext>
                  </a:extLst>
                </a:gridCol>
              </a:tblGrid>
              <a:tr h="338836">
                <a:tc>
                  <a:txBody>
                    <a:bodyPr/>
                    <a:lstStyle/>
                    <a:p>
                      <a:pPr algn="ctr"/>
                      <a:r>
                        <a:rPr lang="en-US" sz="2000" b="1" i="1" dirty="0" err="1">
                          <a:latin typeface="+mj-lt"/>
                        </a:rPr>
                        <a:t>Wordline</a:t>
                      </a:r>
                      <a:r>
                        <a:rPr lang="en-US" sz="2000" b="1" i="1" dirty="0">
                          <a:latin typeface="+mj-lt"/>
                        </a:rPr>
                        <a:t> #</a:t>
                      </a:r>
                    </a:p>
                  </a:txBody>
                  <a:tcPr/>
                </a:tc>
                <a:tc>
                  <a:txBody>
                    <a:bodyPr/>
                    <a:lstStyle/>
                    <a:p>
                      <a:pPr algn="ctr"/>
                      <a:r>
                        <a:rPr lang="en-US" sz="2000" b="1" i="1" dirty="0">
                          <a:latin typeface="+mj-lt"/>
                        </a:rPr>
                        <a:t>Layer #</a:t>
                      </a:r>
                    </a:p>
                  </a:txBody>
                  <a:tcPr/>
                </a:tc>
                <a:tc>
                  <a:txBody>
                    <a:bodyPr/>
                    <a:lstStyle/>
                    <a:p>
                      <a:pPr algn="ctr"/>
                      <a:r>
                        <a:rPr lang="en-US" sz="2000" b="1" i="1" dirty="0">
                          <a:latin typeface="+mj-lt"/>
                        </a:rPr>
                        <a:t>Page</a:t>
                      </a:r>
                    </a:p>
                  </a:txBody>
                  <a:tcPr/>
                </a:tc>
                <a:tc>
                  <a:txBody>
                    <a:bodyPr/>
                    <a:lstStyle/>
                    <a:p>
                      <a:pPr algn="ctr"/>
                      <a:r>
                        <a:rPr lang="en-US" sz="2000" b="1" dirty="0">
                          <a:latin typeface="+mj-lt"/>
                        </a:rPr>
                        <a:t>Chip 0</a:t>
                      </a:r>
                    </a:p>
                  </a:txBody>
                  <a:tcPr/>
                </a:tc>
                <a:tc>
                  <a:txBody>
                    <a:bodyPr/>
                    <a:lstStyle/>
                    <a:p>
                      <a:pPr algn="ctr"/>
                      <a:r>
                        <a:rPr lang="en-US" sz="2000" b="1" dirty="0">
                          <a:latin typeface="+mj-lt"/>
                        </a:rPr>
                        <a:t>Chip 1</a:t>
                      </a:r>
                    </a:p>
                  </a:txBody>
                  <a:tcPr/>
                </a:tc>
                <a:tc>
                  <a:txBody>
                    <a:bodyPr/>
                    <a:lstStyle/>
                    <a:p>
                      <a:pPr algn="ctr"/>
                      <a:r>
                        <a:rPr lang="en-US" sz="2000" b="1" dirty="0">
                          <a:latin typeface="+mj-lt"/>
                        </a:rPr>
                        <a:t> Chip 2</a:t>
                      </a:r>
                    </a:p>
                  </a:txBody>
                  <a:tcPr/>
                </a:tc>
                <a:tc>
                  <a:txBody>
                    <a:bodyPr/>
                    <a:lstStyle/>
                    <a:p>
                      <a:pPr algn="ctr"/>
                      <a:r>
                        <a:rPr lang="en-US" sz="2000" b="1" dirty="0">
                          <a:latin typeface="+mj-lt"/>
                        </a:rPr>
                        <a:t>Chip 3</a:t>
                      </a:r>
                    </a:p>
                  </a:txBody>
                  <a:tcPr/>
                </a:tc>
                <a:extLst>
                  <a:ext uri="{0D108BD9-81ED-4DB2-BD59-A6C34878D82A}">
                    <a16:rowId xmlns:a16="http://schemas.microsoft.com/office/drawing/2014/main" val="3022614620"/>
                  </a:ext>
                </a:extLst>
              </a:tr>
              <a:tr h="338836">
                <a:tc>
                  <a:txBody>
                    <a:bodyPr/>
                    <a:lstStyle/>
                    <a:p>
                      <a:pPr algn="ctr"/>
                      <a:r>
                        <a:rPr lang="en-US" sz="2000" b="1" i="1" dirty="0">
                          <a:latin typeface="+mj-lt"/>
                        </a:rPr>
                        <a:t>0</a:t>
                      </a:r>
                    </a:p>
                  </a:txBody>
                  <a:tcPr/>
                </a:tc>
                <a:tc>
                  <a:txBody>
                    <a:bodyPr/>
                    <a:lstStyle/>
                    <a:p>
                      <a:pPr algn="ctr"/>
                      <a:r>
                        <a:rPr lang="en-US" sz="2000" b="1" i="1" dirty="0">
                          <a:latin typeface="+mj-lt"/>
                        </a:rPr>
                        <a:t>0</a:t>
                      </a:r>
                    </a:p>
                  </a:txBody>
                  <a:tcPr/>
                </a:tc>
                <a:tc>
                  <a:txBody>
                    <a:bodyPr/>
                    <a:lstStyle/>
                    <a:p>
                      <a:pPr algn="ctr"/>
                      <a:r>
                        <a:rPr lang="en-US" sz="2000" b="1" i="1" dirty="0">
                          <a:latin typeface="+mj-lt"/>
                        </a:rPr>
                        <a:t>MSB</a:t>
                      </a:r>
                    </a:p>
                  </a:txBody>
                  <a:tcPr/>
                </a:tc>
                <a:tc>
                  <a:txBody>
                    <a:bodyPr/>
                    <a:lstStyle/>
                    <a:p>
                      <a:pPr algn="ctr"/>
                      <a:r>
                        <a:rPr lang="en-US" sz="2000" dirty="0">
                          <a:solidFill>
                            <a:schemeClr val="tx1"/>
                          </a:solidFill>
                          <a:latin typeface="+mj-lt"/>
                        </a:rPr>
                        <a:t>Group 0</a:t>
                      </a:r>
                    </a:p>
                  </a:txBody>
                  <a:tcPr>
                    <a:solidFill>
                      <a:schemeClr val="accent1">
                        <a:lumMod val="40000"/>
                        <a:lumOff val="60000"/>
                      </a:schemeClr>
                    </a:solidFill>
                  </a:tcPr>
                </a:tc>
                <a:tc>
                  <a:txBody>
                    <a:bodyPr/>
                    <a:lstStyle/>
                    <a:p>
                      <a:pPr algn="ctr"/>
                      <a:r>
                        <a:rPr lang="en-US" sz="2000" dirty="0">
                          <a:solidFill>
                            <a:schemeClr val="tx1"/>
                          </a:solidFill>
                          <a:latin typeface="+mj-lt"/>
                        </a:rPr>
                        <a:t>Group 0</a:t>
                      </a:r>
                    </a:p>
                  </a:txBody>
                  <a:tcPr>
                    <a:solidFill>
                      <a:schemeClr val="accent1">
                        <a:lumMod val="40000"/>
                        <a:lumOff val="60000"/>
                      </a:schemeClr>
                    </a:solidFill>
                  </a:tcPr>
                </a:tc>
                <a:tc>
                  <a:txBody>
                    <a:bodyPr/>
                    <a:lstStyle/>
                    <a:p>
                      <a:pPr algn="ctr"/>
                      <a:r>
                        <a:rPr lang="en-US" sz="2000" dirty="0">
                          <a:solidFill>
                            <a:schemeClr val="tx1"/>
                          </a:solidFill>
                          <a:latin typeface="+mj-lt"/>
                        </a:rPr>
                        <a:t>Group 0</a:t>
                      </a:r>
                    </a:p>
                  </a:txBody>
                  <a:tcPr>
                    <a:solidFill>
                      <a:schemeClr val="accent1">
                        <a:lumMod val="40000"/>
                        <a:lumOff val="60000"/>
                      </a:schemeClr>
                    </a:solidFill>
                  </a:tcPr>
                </a:tc>
                <a:tc>
                  <a:txBody>
                    <a:bodyPr/>
                    <a:lstStyle/>
                    <a:p>
                      <a:pPr algn="ctr"/>
                      <a:r>
                        <a:rPr lang="en-US" sz="2000" dirty="0">
                          <a:solidFill>
                            <a:schemeClr val="tx1"/>
                          </a:solidFill>
                          <a:latin typeface="+mj-lt"/>
                        </a:rPr>
                        <a:t>Group 0</a:t>
                      </a:r>
                    </a:p>
                  </a:txBody>
                  <a:tcPr>
                    <a:solidFill>
                      <a:schemeClr val="accent1">
                        <a:lumMod val="40000"/>
                        <a:lumOff val="60000"/>
                      </a:schemeClr>
                    </a:solidFill>
                  </a:tcPr>
                </a:tc>
                <a:extLst>
                  <a:ext uri="{0D108BD9-81ED-4DB2-BD59-A6C34878D82A}">
                    <a16:rowId xmlns:a16="http://schemas.microsoft.com/office/drawing/2014/main" val="3261048655"/>
                  </a:ext>
                </a:extLst>
              </a:tr>
              <a:tr h="338836">
                <a:tc>
                  <a:txBody>
                    <a:bodyPr/>
                    <a:lstStyle/>
                    <a:p>
                      <a:pPr algn="ctr"/>
                      <a:r>
                        <a:rPr lang="en-US" sz="2000" b="1" i="1" dirty="0">
                          <a:latin typeface="+mj-lt"/>
                        </a:rPr>
                        <a:t>0</a:t>
                      </a:r>
                    </a:p>
                  </a:txBody>
                  <a:tcPr/>
                </a:tc>
                <a:tc>
                  <a:txBody>
                    <a:bodyPr/>
                    <a:lstStyle/>
                    <a:p>
                      <a:pPr algn="ctr"/>
                      <a:r>
                        <a:rPr lang="en-US" sz="2000" b="1" i="1" dirty="0">
                          <a:latin typeface="+mj-lt"/>
                        </a:rPr>
                        <a:t>0</a:t>
                      </a:r>
                    </a:p>
                  </a:txBody>
                  <a:tcPr/>
                </a:tc>
                <a:tc>
                  <a:txBody>
                    <a:bodyPr/>
                    <a:lstStyle/>
                    <a:p>
                      <a:pPr algn="ctr"/>
                      <a:r>
                        <a:rPr lang="en-US" sz="2000" b="1" i="1" dirty="0">
                          <a:latin typeface="+mj-lt"/>
                        </a:rPr>
                        <a:t>LSB</a:t>
                      </a:r>
                    </a:p>
                  </a:txBody>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mj-lt"/>
                        </a:rPr>
                        <a:t>Group 1</a:t>
                      </a:r>
                    </a:p>
                  </a:txBody>
                  <a:tcPr>
                    <a:solidFill>
                      <a:schemeClr val="accent5">
                        <a:lumMod val="40000"/>
                        <a:lumOff val="60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mj-lt"/>
                        </a:rPr>
                        <a:t>Group 1</a:t>
                      </a:r>
                    </a:p>
                  </a:txBody>
                  <a:tcPr>
                    <a:solidFill>
                      <a:schemeClr val="accent5">
                        <a:lumMod val="40000"/>
                        <a:lumOff val="60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mj-lt"/>
                        </a:rPr>
                        <a:t>Group 1</a:t>
                      </a:r>
                    </a:p>
                  </a:txBody>
                  <a:tcPr>
                    <a:solidFill>
                      <a:schemeClr val="accent5">
                        <a:lumMod val="40000"/>
                        <a:lumOff val="60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000" dirty="0">
                          <a:solidFill>
                            <a:schemeClr val="tx1"/>
                          </a:solidFill>
                          <a:latin typeface="+mj-lt"/>
                        </a:rPr>
                        <a:t>Group 1</a:t>
                      </a:r>
                    </a:p>
                  </a:txBody>
                  <a:tcPr>
                    <a:solidFill>
                      <a:schemeClr val="accent5">
                        <a:lumMod val="40000"/>
                        <a:lumOff val="60000"/>
                      </a:schemeClr>
                    </a:solidFill>
                  </a:tcPr>
                </a:tc>
                <a:extLst>
                  <a:ext uri="{0D108BD9-81ED-4DB2-BD59-A6C34878D82A}">
                    <a16:rowId xmlns:a16="http://schemas.microsoft.com/office/drawing/2014/main" val="1116348025"/>
                  </a:ext>
                </a:extLst>
              </a:tr>
              <a:tr h="338836">
                <a:tc>
                  <a:txBody>
                    <a:bodyPr/>
                    <a:lstStyle/>
                    <a:p>
                      <a:pPr algn="ctr"/>
                      <a:r>
                        <a:rPr lang="en-US" sz="2000" b="1" i="1" dirty="0">
                          <a:latin typeface="+mj-lt"/>
                        </a:rPr>
                        <a:t>1</a:t>
                      </a:r>
                    </a:p>
                  </a:txBody>
                  <a:tcPr/>
                </a:tc>
                <a:tc>
                  <a:txBody>
                    <a:bodyPr/>
                    <a:lstStyle/>
                    <a:p>
                      <a:pPr algn="ctr"/>
                      <a:r>
                        <a:rPr lang="en-US" sz="2000" b="1" i="1" dirty="0">
                          <a:latin typeface="+mj-lt"/>
                        </a:rPr>
                        <a:t>1</a:t>
                      </a:r>
                    </a:p>
                  </a:txBody>
                  <a:tcPr/>
                </a:tc>
                <a:tc>
                  <a:txBody>
                    <a:bodyPr/>
                    <a:lstStyle/>
                    <a:p>
                      <a:pPr algn="ctr"/>
                      <a:r>
                        <a:rPr lang="en-US" sz="2000" b="1" i="1" dirty="0">
                          <a:latin typeface="+mj-lt"/>
                        </a:rPr>
                        <a:t>MSB</a:t>
                      </a:r>
                    </a:p>
                  </a:txBody>
                  <a:tcPr/>
                </a:tc>
                <a:tc>
                  <a:txBody>
                    <a:bodyPr/>
                    <a:lstStyle/>
                    <a:p>
                      <a:pPr algn="ctr"/>
                      <a:r>
                        <a:rPr lang="en-US" sz="2000" dirty="0">
                          <a:solidFill>
                            <a:schemeClr val="tx1"/>
                          </a:solidFill>
                          <a:latin typeface="+mj-lt"/>
                        </a:rPr>
                        <a:t>Group 2</a:t>
                      </a:r>
                    </a:p>
                  </a:txBody>
                  <a:tcPr>
                    <a:solidFill>
                      <a:schemeClr val="accent4">
                        <a:lumMod val="60000"/>
                        <a:lumOff val="40000"/>
                      </a:schemeClr>
                    </a:solidFill>
                  </a:tcPr>
                </a:tc>
                <a:tc>
                  <a:txBody>
                    <a:bodyPr/>
                    <a:lstStyle/>
                    <a:p>
                      <a:pPr algn="ctr"/>
                      <a:r>
                        <a:rPr lang="en-US" sz="2000" dirty="0">
                          <a:solidFill>
                            <a:schemeClr val="tx1"/>
                          </a:solidFill>
                          <a:latin typeface="+mj-lt"/>
                        </a:rPr>
                        <a:t>Group 2</a:t>
                      </a:r>
                    </a:p>
                  </a:txBody>
                  <a:tcPr>
                    <a:solidFill>
                      <a:schemeClr val="accent4">
                        <a:lumMod val="60000"/>
                        <a:lumOff val="40000"/>
                      </a:schemeClr>
                    </a:solidFill>
                  </a:tcPr>
                </a:tc>
                <a:tc>
                  <a:txBody>
                    <a:bodyPr/>
                    <a:lstStyle/>
                    <a:p>
                      <a:pPr algn="ctr"/>
                      <a:r>
                        <a:rPr lang="en-US" sz="2000" dirty="0">
                          <a:solidFill>
                            <a:schemeClr val="tx1"/>
                          </a:solidFill>
                          <a:latin typeface="+mj-lt"/>
                        </a:rPr>
                        <a:t>Group 2</a:t>
                      </a:r>
                    </a:p>
                  </a:txBody>
                  <a:tcPr>
                    <a:solidFill>
                      <a:schemeClr val="accent4">
                        <a:lumMod val="60000"/>
                        <a:lumOff val="40000"/>
                      </a:schemeClr>
                    </a:solidFill>
                  </a:tcPr>
                </a:tc>
                <a:tc>
                  <a:txBody>
                    <a:bodyPr/>
                    <a:lstStyle/>
                    <a:p>
                      <a:pPr algn="ctr"/>
                      <a:r>
                        <a:rPr lang="en-US" sz="2000" dirty="0">
                          <a:solidFill>
                            <a:schemeClr val="tx1"/>
                          </a:solidFill>
                          <a:latin typeface="+mj-lt"/>
                        </a:rPr>
                        <a:t>Group 2</a:t>
                      </a:r>
                    </a:p>
                  </a:txBody>
                  <a:tcPr>
                    <a:solidFill>
                      <a:schemeClr val="accent4">
                        <a:lumMod val="60000"/>
                        <a:lumOff val="40000"/>
                      </a:schemeClr>
                    </a:solidFill>
                  </a:tcPr>
                </a:tc>
                <a:extLst>
                  <a:ext uri="{0D108BD9-81ED-4DB2-BD59-A6C34878D82A}">
                    <a16:rowId xmlns:a16="http://schemas.microsoft.com/office/drawing/2014/main" val="3623616535"/>
                  </a:ext>
                </a:extLst>
              </a:tr>
              <a:tr h="338836">
                <a:tc>
                  <a:txBody>
                    <a:bodyPr/>
                    <a:lstStyle/>
                    <a:p>
                      <a:pPr algn="ctr"/>
                      <a:r>
                        <a:rPr lang="en-US" sz="2000" b="1" i="1" dirty="0">
                          <a:latin typeface="+mj-lt"/>
                        </a:rPr>
                        <a:t>1</a:t>
                      </a:r>
                    </a:p>
                  </a:txBody>
                  <a:tcPr/>
                </a:tc>
                <a:tc>
                  <a:txBody>
                    <a:bodyPr/>
                    <a:lstStyle/>
                    <a:p>
                      <a:pPr algn="ctr"/>
                      <a:r>
                        <a:rPr lang="en-US" sz="2000" b="1" i="1" dirty="0">
                          <a:latin typeface="+mj-lt"/>
                        </a:rPr>
                        <a:t>1</a:t>
                      </a:r>
                    </a:p>
                  </a:txBody>
                  <a:tcPr/>
                </a:tc>
                <a:tc>
                  <a:txBody>
                    <a:bodyPr/>
                    <a:lstStyle/>
                    <a:p>
                      <a:pPr algn="ctr"/>
                      <a:r>
                        <a:rPr lang="en-US" sz="2000" b="1" i="1" dirty="0">
                          <a:latin typeface="+mj-lt"/>
                        </a:rPr>
                        <a:t>LSB</a:t>
                      </a:r>
                    </a:p>
                  </a:txBody>
                  <a:tcPr/>
                </a:tc>
                <a:tc>
                  <a:txBody>
                    <a:bodyPr/>
                    <a:lstStyle/>
                    <a:p>
                      <a:pPr algn="ctr"/>
                      <a:r>
                        <a:rPr lang="en-US" sz="2000" dirty="0">
                          <a:solidFill>
                            <a:schemeClr val="tx1"/>
                          </a:solidFill>
                          <a:latin typeface="+mj-lt"/>
                        </a:rPr>
                        <a:t>Group 3</a:t>
                      </a:r>
                    </a:p>
                  </a:txBody>
                  <a:tcPr>
                    <a:solidFill>
                      <a:schemeClr val="accent6">
                        <a:lumMod val="60000"/>
                        <a:lumOff val="40000"/>
                      </a:schemeClr>
                    </a:solidFill>
                  </a:tcPr>
                </a:tc>
                <a:tc>
                  <a:txBody>
                    <a:bodyPr/>
                    <a:lstStyle/>
                    <a:p>
                      <a:pPr algn="ctr"/>
                      <a:r>
                        <a:rPr lang="en-US" sz="2000" dirty="0">
                          <a:solidFill>
                            <a:schemeClr val="tx1"/>
                          </a:solidFill>
                          <a:latin typeface="+mj-lt"/>
                        </a:rPr>
                        <a:t>Group 3</a:t>
                      </a:r>
                    </a:p>
                  </a:txBody>
                  <a:tcPr>
                    <a:solidFill>
                      <a:schemeClr val="accent6">
                        <a:lumMod val="60000"/>
                        <a:lumOff val="40000"/>
                      </a:schemeClr>
                    </a:solidFill>
                  </a:tcPr>
                </a:tc>
                <a:tc>
                  <a:txBody>
                    <a:bodyPr/>
                    <a:lstStyle/>
                    <a:p>
                      <a:pPr algn="ctr"/>
                      <a:r>
                        <a:rPr lang="en-US" sz="2000" dirty="0">
                          <a:solidFill>
                            <a:schemeClr val="tx1"/>
                          </a:solidFill>
                          <a:latin typeface="+mj-lt"/>
                        </a:rPr>
                        <a:t>Group 3</a:t>
                      </a:r>
                    </a:p>
                  </a:txBody>
                  <a:tcPr>
                    <a:solidFill>
                      <a:schemeClr val="accent6">
                        <a:lumMod val="60000"/>
                        <a:lumOff val="40000"/>
                      </a:schemeClr>
                    </a:solidFill>
                  </a:tcPr>
                </a:tc>
                <a:tc>
                  <a:txBody>
                    <a:bodyPr/>
                    <a:lstStyle/>
                    <a:p>
                      <a:pPr algn="ctr"/>
                      <a:r>
                        <a:rPr lang="en-US" sz="2000" dirty="0">
                          <a:solidFill>
                            <a:schemeClr val="tx1"/>
                          </a:solidFill>
                          <a:latin typeface="+mj-lt"/>
                        </a:rPr>
                        <a:t>Group 3</a:t>
                      </a:r>
                    </a:p>
                  </a:txBody>
                  <a:tcPr>
                    <a:solidFill>
                      <a:schemeClr val="accent6">
                        <a:lumMod val="60000"/>
                        <a:lumOff val="40000"/>
                      </a:schemeClr>
                    </a:solidFill>
                  </a:tcPr>
                </a:tc>
                <a:extLst>
                  <a:ext uri="{0D108BD9-81ED-4DB2-BD59-A6C34878D82A}">
                    <a16:rowId xmlns:a16="http://schemas.microsoft.com/office/drawing/2014/main" val="4180570208"/>
                  </a:ext>
                </a:extLst>
              </a:tr>
              <a:tr h="338836">
                <a:tc>
                  <a:txBody>
                    <a:bodyPr/>
                    <a:lstStyle/>
                    <a:p>
                      <a:pPr algn="ctr"/>
                      <a:r>
                        <a:rPr lang="en-US" sz="2000" b="1" i="1" dirty="0">
                          <a:latin typeface="+mj-lt"/>
                        </a:rPr>
                        <a:t>2</a:t>
                      </a:r>
                    </a:p>
                  </a:txBody>
                  <a:tcPr/>
                </a:tc>
                <a:tc>
                  <a:txBody>
                    <a:bodyPr/>
                    <a:lstStyle/>
                    <a:p>
                      <a:pPr algn="ctr"/>
                      <a:r>
                        <a:rPr lang="en-US" sz="2000" b="1" i="1" dirty="0">
                          <a:latin typeface="+mj-lt"/>
                        </a:rPr>
                        <a:t>2</a:t>
                      </a:r>
                    </a:p>
                  </a:txBody>
                  <a:tcPr/>
                </a:tc>
                <a:tc>
                  <a:txBody>
                    <a:bodyPr/>
                    <a:lstStyle/>
                    <a:p>
                      <a:pPr algn="ctr"/>
                      <a:r>
                        <a:rPr lang="en-US" sz="2000" b="1" i="1" dirty="0">
                          <a:latin typeface="+mj-lt"/>
                        </a:rPr>
                        <a:t>MSB</a:t>
                      </a:r>
                    </a:p>
                  </a:txBody>
                  <a:tcPr/>
                </a:tc>
                <a:tc>
                  <a:txBody>
                    <a:bodyPr/>
                    <a:lstStyle/>
                    <a:p>
                      <a:pPr algn="ctr"/>
                      <a:r>
                        <a:rPr lang="en-US" sz="2000" dirty="0">
                          <a:solidFill>
                            <a:schemeClr val="bg1"/>
                          </a:solidFill>
                          <a:latin typeface="+mj-lt"/>
                        </a:rPr>
                        <a:t>Group 4</a:t>
                      </a:r>
                    </a:p>
                  </a:txBody>
                  <a:tcPr>
                    <a:solidFill>
                      <a:schemeClr val="accent5"/>
                    </a:solidFill>
                  </a:tcPr>
                </a:tc>
                <a:tc>
                  <a:txBody>
                    <a:bodyPr/>
                    <a:lstStyle/>
                    <a:p>
                      <a:pPr algn="ctr"/>
                      <a:r>
                        <a:rPr lang="en-US" sz="2000" dirty="0">
                          <a:solidFill>
                            <a:schemeClr val="bg1"/>
                          </a:solidFill>
                          <a:latin typeface="+mj-lt"/>
                        </a:rPr>
                        <a:t>Group 4</a:t>
                      </a:r>
                    </a:p>
                  </a:txBody>
                  <a:tcPr>
                    <a:solidFill>
                      <a:schemeClr val="accent5"/>
                    </a:solidFill>
                  </a:tcPr>
                </a:tc>
                <a:tc>
                  <a:txBody>
                    <a:bodyPr/>
                    <a:lstStyle/>
                    <a:p>
                      <a:pPr algn="ctr"/>
                      <a:r>
                        <a:rPr lang="en-US" sz="2000" dirty="0">
                          <a:solidFill>
                            <a:schemeClr val="bg1"/>
                          </a:solidFill>
                          <a:latin typeface="+mj-lt"/>
                        </a:rPr>
                        <a:t>Group 4</a:t>
                      </a:r>
                    </a:p>
                  </a:txBody>
                  <a:tcPr>
                    <a:solidFill>
                      <a:schemeClr val="accent5"/>
                    </a:solidFill>
                  </a:tcPr>
                </a:tc>
                <a:tc>
                  <a:txBody>
                    <a:bodyPr/>
                    <a:lstStyle/>
                    <a:p>
                      <a:pPr algn="ctr"/>
                      <a:r>
                        <a:rPr lang="en-US" sz="2000" dirty="0">
                          <a:solidFill>
                            <a:schemeClr val="bg1"/>
                          </a:solidFill>
                          <a:latin typeface="+mj-lt"/>
                        </a:rPr>
                        <a:t>Group 4</a:t>
                      </a:r>
                    </a:p>
                  </a:txBody>
                  <a:tcPr>
                    <a:solidFill>
                      <a:schemeClr val="accent5"/>
                    </a:solidFill>
                  </a:tcPr>
                </a:tc>
                <a:extLst>
                  <a:ext uri="{0D108BD9-81ED-4DB2-BD59-A6C34878D82A}">
                    <a16:rowId xmlns:a16="http://schemas.microsoft.com/office/drawing/2014/main" val="3938033310"/>
                  </a:ext>
                </a:extLst>
              </a:tr>
              <a:tr h="338836">
                <a:tc>
                  <a:txBody>
                    <a:bodyPr/>
                    <a:lstStyle/>
                    <a:p>
                      <a:pPr algn="ctr"/>
                      <a:r>
                        <a:rPr lang="en-US" sz="2000" b="1" i="1" dirty="0">
                          <a:latin typeface="+mj-lt"/>
                        </a:rPr>
                        <a:t>2</a:t>
                      </a:r>
                    </a:p>
                  </a:txBody>
                  <a:tcPr/>
                </a:tc>
                <a:tc>
                  <a:txBody>
                    <a:bodyPr/>
                    <a:lstStyle/>
                    <a:p>
                      <a:pPr algn="ctr"/>
                      <a:r>
                        <a:rPr lang="en-US" sz="2000" b="1" i="1" dirty="0">
                          <a:latin typeface="+mj-lt"/>
                        </a:rPr>
                        <a:t>2</a:t>
                      </a:r>
                    </a:p>
                  </a:txBody>
                  <a:tcPr/>
                </a:tc>
                <a:tc>
                  <a:txBody>
                    <a:bodyPr/>
                    <a:lstStyle/>
                    <a:p>
                      <a:pPr algn="ctr"/>
                      <a:r>
                        <a:rPr lang="en-US" sz="2000" b="1" i="1" dirty="0">
                          <a:latin typeface="+mj-lt"/>
                        </a:rPr>
                        <a:t>LSB</a:t>
                      </a:r>
                    </a:p>
                  </a:txBody>
                  <a:tcPr/>
                </a:tc>
                <a:tc>
                  <a:txBody>
                    <a:bodyPr/>
                    <a:lstStyle/>
                    <a:p>
                      <a:pPr algn="ctr"/>
                      <a:r>
                        <a:rPr lang="en-US" sz="2000" dirty="0">
                          <a:solidFill>
                            <a:schemeClr val="tx1"/>
                          </a:solidFill>
                          <a:latin typeface="+mj-lt"/>
                        </a:rPr>
                        <a:t>Group 5</a:t>
                      </a:r>
                    </a:p>
                  </a:txBody>
                  <a:tcPr>
                    <a:solidFill>
                      <a:srgbClr val="FF99FF"/>
                    </a:solidFill>
                  </a:tcPr>
                </a:tc>
                <a:tc>
                  <a:txBody>
                    <a:bodyPr/>
                    <a:lstStyle/>
                    <a:p>
                      <a:pPr algn="ctr"/>
                      <a:r>
                        <a:rPr lang="en-US" sz="2000" dirty="0">
                          <a:solidFill>
                            <a:schemeClr val="tx1"/>
                          </a:solidFill>
                          <a:latin typeface="+mj-lt"/>
                        </a:rPr>
                        <a:t>Group 5</a:t>
                      </a:r>
                    </a:p>
                  </a:txBody>
                  <a:tcPr>
                    <a:solidFill>
                      <a:srgbClr val="FF99FF"/>
                    </a:solidFill>
                  </a:tcPr>
                </a:tc>
                <a:tc>
                  <a:txBody>
                    <a:bodyPr/>
                    <a:lstStyle/>
                    <a:p>
                      <a:pPr algn="ctr"/>
                      <a:r>
                        <a:rPr lang="en-US" sz="2000" dirty="0">
                          <a:solidFill>
                            <a:schemeClr val="tx1"/>
                          </a:solidFill>
                          <a:latin typeface="+mj-lt"/>
                        </a:rPr>
                        <a:t>Group 5</a:t>
                      </a:r>
                    </a:p>
                  </a:txBody>
                  <a:tcPr>
                    <a:solidFill>
                      <a:srgbClr val="FF99FF"/>
                    </a:solidFill>
                  </a:tcPr>
                </a:tc>
                <a:tc>
                  <a:txBody>
                    <a:bodyPr/>
                    <a:lstStyle/>
                    <a:p>
                      <a:pPr algn="ctr"/>
                      <a:r>
                        <a:rPr lang="en-US" sz="2000" dirty="0">
                          <a:solidFill>
                            <a:schemeClr val="tx1"/>
                          </a:solidFill>
                          <a:latin typeface="+mj-lt"/>
                        </a:rPr>
                        <a:t>Group 5</a:t>
                      </a:r>
                    </a:p>
                  </a:txBody>
                  <a:tcPr>
                    <a:solidFill>
                      <a:srgbClr val="FF99FF"/>
                    </a:solidFill>
                  </a:tcPr>
                </a:tc>
                <a:extLst>
                  <a:ext uri="{0D108BD9-81ED-4DB2-BD59-A6C34878D82A}">
                    <a16:rowId xmlns:a16="http://schemas.microsoft.com/office/drawing/2014/main" val="3830746956"/>
                  </a:ext>
                </a:extLst>
              </a:tr>
              <a:tr h="338836">
                <a:tc>
                  <a:txBody>
                    <a:bodyPr/>
                    <a:lstStyle/>
                    <a:p>
                      <a:pPr algn="ctr"/>
                      <a:r>
                        <a:rPr lang="en-US" sz="2000" b="1" i="1" dirty="0">
                          <a:latin typeface="+mj-lt"/>
                        </a:rPr>
                        <a:t>3</a:t>
                      </a:r>
                    </a:p>
                  </a:txBody>
                  <a:tcPr/>
                </a:tc>
                <a:tc>
                  <a:txBody>
                    <a:bodyPr/>
                    <a:lstStyle/>
                    <a:p>
                      <a:pPr algn="ctr"/>
                      <a:r>
                        <a:rPr lang="en-US" sz="2000" b="1" i="1" dirty="0">
                          <a:latin typeface="+mj-lt"/>
                        </a:rPr>
                        <a:t>3</a:t>
                      </a:r>
                    </a:p>
                  </a:txBody>
                  <a:tcPr/>
                </a:tc>
                <a:tc>
                  <a:txBody>
                    <a:bodyPr/>
                    <a:lstStyle/>
                    <a:p>
                      <a:pPr algn="ctr"/>
                      <a:r>
                        <a:rPr lang="en-US" sz="2000" b="1" i="1" dirty="0">
                          <a:latin typeface="+mj-lt"/>
                        </a:rPr>
                        <a:t>MSB</a:t>
                      </a:r>
                    </a:p>
                  </a:txBody>
                  <a:tcPr/>
                </a:tc>
                <a:tc>
                  <a:txBody>
                    <a:bodyPr/>
                    <a:lstStyle/>
                    <a:p>
                      <a:pPr algn="ctr"/>
                      <a:r>
                        <a:rPr lang="en-US" sz="2000" dirty="0">
                          <a:solidFill>
                            <a:schemeClr val="tx1"/>
                          </a:solidFill>
                          <a:latin typeface="+mj-lt"/>
                        </a:rPr>
                        <a:t>Group 6</a:t>
                      </a:r>
                    </a:p>
                  </a:txBody>
                  <a:tcPr>
                    <a:solidFill>
                      <a:srgbClr val="71DAFF"/>
                    </a:solidFill>
                  </a:tcPr>
                </a:tc>
                <a:tc>
                  <a:txBody>
                    <a:bodyPr/>
                    <a:lstStyle/>
                    <a:p>
                      <a:pPr algn="ctr"/>
                      <a:r>
                        <a:rPr lang="en-US" sz="2000" dirty="0">
                          <a:solidFill>
                            <a:schemeClr val="tx1"/>
                          </a:solidFill>
                          <a:latin typeface="+mj-lt"/>
                        </a:rPr>
                        <a:t>Group 6</a:t>
                      </a:r>
                    </a:p>
                  </a:txBody>
                  <a:tcPr>
                    <a:solidFill>
                      <a:srgbClr val="71DAFF"/>
                    </a:solidFill>
                  </a:tcPr>
                </a:tc>
                <a:tc>
                  <a:txBody>
                    <a:bodyPr/>
                    <a:lstStyle/>
                    <a:p>
                      <a:pPr algn="ctr"/>
                      <a:r>
                        <a:rPr lang="en-US" sz="2000" dirty="0">
                          <a:solidFill>
                            <a:schemeClr val="tx1"/>
                          </a:solidFill>
                          <a:latin typeface="+mj-lt"/>
                        </a:rPr>
                        <a:t>Group 6</a:t>
                      </a:r>
                    </a:p>
                  </a:txBody>
                  <a:tcPr>
                    <a:solidFill>
                      <a:srgbClr val="71DAFF"/>
                    </a:solidFill>
                  </a:tcPr>
                </a:tc>
                <a:tc>
                  <a:txBody>
                    <a:bodyPr/>
                    <a:lstStyle/>
                    <a:p>
                      <a:pPr algn="ctr"/>
                      <a:r>
                        <a:rPr lang="en-US" sz="2000" dirty="0">
                          <a:solidFill>
                            <a:schemeClr val="tx1"/>
                          </a:solidFill>
                          <a:latin typeface="+mj-lt"/>
                        </a:rPr>
                        <a:t>Group 6</a:t>
                      </a:r>
                    </a:p>
                  </a:txBody>
                  <a:tcPr>
                    <a:solidFill>
                      <a:srgbClr val="71DAFF"/>
                    </a:solidFill>
                  </a:tcPr>
                </a:tc>
                <a:extLst>
                  <a:ext uri="{0D108BD9-81ED-4DB2-BD59-A6C34878D82A}">
                    <a16:rowId xmlns:a16="http://schemas.microsoft.com/office/drawing/2014/main" val="2246267517"/>
                  </a:ext>
                </a:extLst>
              </a:tr>
              <a:tr h="338836">
                <a:tc>
                  <a:txBody>
                    <a:bodyPr/>
                    <a:lstStyle/>
                    <a:p>
                      <a:pPr algn="ctr"/>
                      <a:r>
                        <a:rPr lang="en-US" sz="2000" b="1" i="1" dirty="0">
                          <a:latin typeface="+mj-lt"/>
                        </a:rPr>
                        <a:t>3</a:t>
                      </a:r>
                    </a:p>
                  </a:txBody>
                  <a:tcPr/>
                </a:tc>
                <a:tc>
                  <a:txBody>
                    <a:bodyPr/>
                    <a:lstStyle/>
                    <a:p>
                      <a:pPr algn="ctr"/>
                      <a:r>
                        <a:rPr lang="en-US" sz="2000" b="1" i="1" dirty="0">
                          <a:latin typeface="+mj-lt"/>
                        </a:rPr>
                        <a:t>3</a:t>
                      </a:r>
                    </a:p>
                  </a:txBody>
                  <a:tcPr/>
                </a:tc>
                <a:tc>
                  <a:txBody>
                    <a:bodyPr/>
                    <a:lstStyle/>
                    <a:p>
                      <a:pPr algn="ctr"/>
                      <a:r>
                        <a:rPr lang="en-US" sz="2000" b="1" i="1" dirty="0">
                          <a:latin typeface="+mj-lt"/>
                        </a:rPr>
                        <a:t>LSB</a:t>
                      </a:r>
                    </a:p>
                  </a:txBody>
                  <a:tcPr/>
                </a:tc>
                <a:tc>
                  <a:txBody>
                    <a:bodyPr/>
                    <a:lstStyle/>
                    <a:p>
                      <a:pPr algn="ctr"/>
                      <a:r>
                        <a:rPr lang="en-US" sz="2000" dirty="0">
                          <a:solidFill>
                            <a:schemeClr val="tx1"/>
                          </a:solidFill>
                          <a:latin typeface="+mj-lt"/>
                        </a:rPr>
                        <a:t>Group 7</a:t>
                      </a:r>
                    </a:p>
                  </a:txBody>
                  <a:tcPr>
                    <a:solidFill>
                      <a:schemeClr val="accent2">
                        <a:lumMod val="60000"/>
                        <a:lumOff val="40000"/>
                      </a:schemeClr>
                    </a:solidFill>
                  </a:tcPr>
                </a:tc>
                <a:tc>
                  <a:txBody>
                    <a:bodyPr/>
                    <a:lstStyle/>
                    <a:p>
                      <a:pPr algn="ctr"/>
                      <a:r>
                        <a:rPr lang="en-US" sz="2000" dirty="0">
                          <a:solidFill>
                            <a:schemeClr val="tx1"/>
                          </a:solidFill>
                          <a:latin typeface="+mj-lt"/>
                        </a:rPr>
                        <a:t>Group 7</a:t>
                      </a:r>
                    </a:p>
                  </a:txBody>
                  <a:tcPr>
                    <a:solidFill>
                      <a:schemeClr val="accent2">
                        <a:lumMod val="60000"/>
                        <a:lumOff val="40000"/>
                      </a:schemeClr>
                    </a:solidFill>
                  </a:tcPr>
                </a:tc>
                <a:tc>
                  <a:txBody>
                    <a:bodyPr/>
                    <a:lstStyle/>
                    <a:p>
                      <a:pPr algn="ctr"/>
                      <a:r>
                        <a:rPr lang="en-US" sz="2000" dirty="0">
                          <a:solidFill>
                            <a:schemeClr val="tx1"/>
                          </a:solidFill>
                          <a:latin typeface="+mj-lt"/>
                        </a:rPr>
                        <a:t>Group 7</a:t>
                      </a:r>
                    </a:p>
                  </a:txBody>
                  <a:tcPr>
                    <a:solidFill>
                      <a:schemeClr val="accent2">
                        <a:lumMod val="60000"/>
                        <a:lumOff val="40000"/>
                      </a:schemeClr>
                    </a:solidFill>
                  </a:tcPr>
                </a:tc>
                <a:tc>
                  <a:txBody>
                    <a:bodyPr/>
                    <a:lstStyle/>
                    <a:p>
                      <a:pPr algn="ctr"/>
                      <a:r>
                        <a:rPr lang="en-US" sz="2000" dirty="0">
                          <a:solidFill>
                            <a:schemeClr val="tx1"/>
                          </a:solidFill>
                          <a:latin typeface="+mj-lt"/>
                        </a:rPr>
                        <a:t>Group 7</a:t>
                      </a:r>
                    </a:p>
                  </a:txBody>
                  <a:tcPr>
                    <a:solidFill>
                      <a:schemeClr val="accent2">
                        <a:lumMod val="60000"/>
                        <a:lumOff val="40000"/>
                      </a:schemeClr>
                    </a:solidFill>
                  </a:tcPr>
                </a:tc>
                <a:extLst>
                  <a:ext uri="{0D108BD9-81ED-4DB2-BD59-A6C34878D82A}">
                    <a16:rowId xmlns:a16="http://schemas.microsoft.com/office/drawing/2014/main" val="161375379"/>
                  </a:ext>
                </a:extLst>
              </a:tr>
            </a:tbl>
          </a:graphicData>
        </a:graphic>
      </p:graphicFrame>
      <p:sp>
        <p:nvSpPr>
          <p:cNvPr id="7" name="Rectangle 6">
            <a:extLst>
              <a:ext uri="{FF2B5EF4-FFF2-40B4-BE49-F238E27FC236}">
                <a16:creationId xmlns:a16="http://schemas.microsoft.com/office/drawing/2014/main" id="{DF73823D-E2C2-4E4F-B3BB-61CD690F6DDB}"/>
              </a:ext>
            </a:extLst>
          </p:cNvPr>
          <p:cNvSpPr/>
          <p:nvPr/>
        </p:nvSpPr>
        <p:spPr>
          <a:xfrm>
            <a:off x="664622" y="3611880"/>
            <a:ext cx="7814756" cy="400050"/>
          </a:xfrm>
          <a:prstGeom prst="rect">
            <a:avLst/>
          </a:prstGeom>
          <a:noFill/>
          <a:ln w="762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a:ea typeface="+mn-ea"/>
              <a:cs typeface="+mn-cs"/>
            </a:endParaRPr>
          </a:p>
        </p:txBody>
      </p:sp>
      <p:sp>
        <p:nvSpPr>
          <p:cNvPr id="8" name="Rectangle: Rounded Corners 7">
            <a:extLst>
              <a:ext uri="{FF2B5EF4-FFF2-40B4-BE49-F238E27FC236}">
                <a16:creationId xmlns:a16="http://schemas.microsoft.com/office/drawing/2014/main" id="{EEFF3545-04D5-42D1-9B80-C234B279BE33}"/>
              </a:ext>
            </a:extLst>
          </p:cNvPr>
          <p:cNvSpPr/>
          <p:nvPr/>
        </p:nvSpPr>
        <p:spPr>
          <a:xfrm>
            <a:off x="208198" y="5497949"/>
            <a:ext cx="8727603" cy="1018675"/>
          </a:xfrm>
          <a:prstGeom prst="round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mbria"/>
                <a:ea typeface="+mn-ea"/>
                <a:cs typeface="+mn-cs"/>
              </a:rPr>
              <a:t>Worst-case RBER in any layer</a:t>
            </a:r>
            <a:br>
              <a:rPr kumimoji="0" lang="en-US" sz="2800" b="1" i="0" u="none" strike="noStrike" kern="1200" cap="none" spc="0" normalizeH="0" baseline="0" noProof="0" dirty="0">
                <a:ln>
                  <a:noFill/>
                </a:ln>
                <a:solidFill>
                  <a:srgbClr val="FF0000"/>
                </a:solidFill>
                <a:effectLst/>
                <a:uLnTx/>
                <a:uFillTx/>
                <a:latin typeface="Cambria"/>
                <a:ea typeface="+mn-ea"/>
                <a:cs typeface="+mn-cs"/>
              </a:rPr>
            </a:br>
            <a:r>
              <a:rPr kumimoji="0" lang="en-US" sz="2800" b="1" i="0" u="none" strike="noStrike" kern="1200" cap="none" spc="0" normalizeH="0" baseline="0" noProof="0" dirty="0">
                <a:ln>
                  <a:noFill/>
                </a:ln>
                <a:solidFill>
                  <a:srgbClr val="FF0000"/>
                </a:solidFill>
                <a:effectLst/>
                <a:uLnTx/>
                <a:uFillTx/>
                <a:latin typeface="Cambria"/>
                <a:ea typeface="+mn-ea"/>
                <a:cs typeface="+mn-cs"/>
              </a:rPr>
              <a:t>limits the lifetime of conventional RAID</a:t>
            </a:r>
          </a:p>
        </p:txBody>
      </p:sp>
    </p:spTree>
    <p:extLst>
      <p:ext uri="{BB962C8B-B14F-4D97-AF65-F5344CB8AC3E}">
        <p14:creationId xmlns:p14="http://schemas.microsoft.com/office/powerpoint/2010/main" val="15125893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C6BC71F-4CC5-40A3-9E61-806D2E742421}"/>
              </a:ext>
            </a:extLst>
          </p:cNvPr>
          <p:cNvSpPr>
            <a:spLocks noGrp="1"/>
          </p:cNvSpPr>
          <p:nvPr>
            <p:ph type="title"/>
          </p:nvPr>
        </p:nvSpPr>
        <p:spPr/>
        <p:txBody>
          <a:bodyPr/>
          <a:lstStyle/>
          <a:p>
            <a:r>
              <a:rPr lang="en-US" dirty="0"/>
              <a:t>LI-RAID: Layer-Interleaved RAID</a:t>
            </a:r>
          </a:p>
        </p:txBody>
      </p:sp>
      <p:sp>
        <p:nvSpPr>
          <p:cNvPr id="4" name="Slide Number Placeholder 3">
            <a:extLst>
              <a:ext uri="{FF2B5EF4-FFF2-40B4-BE49-F238E27FC236}">
                <a16:creationId xmlns:a16="http://schemas.microsoft.com/office/drawing/2014/main" id="{EDFDC4FD-4706-4CD2-BECB-530C05FA71C6}"/>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244</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graphicFrame>
        <p:nvGraphicFramePr>
          <p:cNvPr id="6" name="Table 5">
            <a:extLst>
              <a:ext uri="{FF2B5EF4-FFF2-40B4-BE49-F238E27FC236}">
                <a16:creationId xmlns:a16="http://schemas.microsoft.com/office/drawing/2014/main" id="{C825C589-2FE4-43C2-8EDD-3E48BEA52D65}"/>
              </a:ext>
            </a:extLst>
          </p:cNvPr>
          <p:cNvGraphicFramePr>
            <a:graphicFrameLocks noGrp="1"/>
          </p:cNvGraphicFramePr>
          <p:nvPr/>
        </p:nvGraphicFramePr>
        <p:xfrm>
          <a:off x="664622" y="1645920"/>
          <a:ext cx="7814756" cy="3566160"/>
        </p:xfrm>
        <a:graphic>
          <a:graphicData uri="http://schemas.openxmlformats.org/drawingml/2006/table">
            <a:tbl>
              <a:tblPr firstRow="1" firstCol="1" bandRow="1">
                <a:tableStyleId>{5940675A-B579-460E-94D1-54222C63F5DA}</a:tableStyleId>
              </a:tblPr>
              <a:tblGrid>
                <a:gridCol w="1492314">
                  <a:extLst>
                    <a:ext uri="{9D8B030D-6E8A-4147-A177-3AD203B41FA5}">
                      <a16:colId xmlns:a16="http://schemas.microsoft.com/office/drawing/2014/main" val="2514111509"/>
                    </a:ext>
                  </a:extLst>
                </a:gridCol>
                <a:gridCol w="1093153">
                  <a:extLst>
                    <a:ext uri="{9D8B030D-6E8A-4147-A177-3AD203B41FA5}">
                      <a16:colId xmlns:a16="http://schemas.microsoft.com/office/drawing/2014/main" val="3182558646"/>
                    </a:ext>
                  </a:extLst>
                </a:gridCol>
                <a:gridCol w="798005">
                  <a:extLst>
                    <a:ext uri="{9D8B030D-6E8A-4147-A177-3AD203B41FA5}">
                      <a16:colId xmlns:a16="http://schemas.microsoft.com/office/drawing/2014/main" val="258063229"/>
                    </a:ext>
                  </a:extLst>
                </a:gridCol>
                <a:gridCol w="1107821">
                  <a:extLst>
                    <a:ext uri="{9D8B030D-6E8A-4147-A177-3AD203B41FA5}">
                      <a16:colId xmlns:a16="http://schemas.microsoft.com/office/drawing/2014/main" val="1924065646"/>
                    </a:ext>
                  </a:extLst>
                </a:gridCol>
                <a:gridCol w="1107821">
                  <a:extLst>
                    <a:ext uri="{9D8B030D-6E8A-4147-A177-3AD203B41FA5}">
                      <a16:colId xmlns:a16="http://schemas.microsoft.com/office/drawing/2014/main" val="16913140"/>
                    </a:ext>
                  </a:extLst>
                </a:gridCol>
                <a:gridCol w="1107821">
                  <a:extLst>
                    <a:ext uri="{9D8B030D-6E8A-4147-A177-3AD203B41FA5}">
                      <a16:colId xmlns:a16="http://schemas.microsoft.com/office/drawing/2014/main" val="502414389"/>
                    </a:ext>
                  </a:extLst>
                </a:gridCol>
                <a:gridCol w="1107821">
                  <a:extLst>
                    <a:ext uri="{9D8B030D-6E8A-4147-A177-3AD203B41FA5}">
                      <a16:colId xmlns:a16="http://schemas.microsoft.com/office/drawing/2014/main" val="4294137773"/>
                    </a:ext>
                  </a:extLst>
                </a:gridCol>
              </a:tblGrid>
              <a:tr h="338836">
                <a:tc>
                  <a:txBody>
                    <a:bodyPr/>
                    <a:lstStyle/>
                    <a:p>
                      <a:pPr algn="ctr"/>
                      <a:r>
                        <a:rPr lang="en-US" sz="2000" b="1" i="1" dirty="0" err="1">
                          <a:latin typeface="+mj-lt"/>
                        </a:rPr>
                        <a:t>Wordline</a:t>
                      </a:r>
                      <a:r>
                        <a:rPr lang="en-US" sz="2000" b="1" i="1" dirty="0">
                          <a:latin typeface="+mj-lt"/>
                        </a:rPr>
                        <a:t> #</a:t>
                      </a:r>
                    </a:p>
                  </a:txBody>
                  <a:tcPr/>
                </a:tc>
                <a:tc>
                  <a:txBody>
                    <a:bodyPr/>
                    <a:lstStyle/>
                    <a:p>
                      <a:pPr algn="ctr"/>
                      <a:r>
                        <a:rPr lang="en-US" sz="2000" b="1" i="1" dirty="0">
                          <a:latin typeface="+mj-lt"/>
                        </a:rPr>
                        <a:t>Layer #</a:t>
                      </a:r>
                    </a:p>
                  </a:txBody>
                  <a:tcPr/>
                </a:tc>
                <a:tc>
                  <a:txBody>
                    <a:bodyPr/>
                    <a:lstStyle/>
                    <a:p>
                      <a:pPr algn="ctr"/>
                      <a:r>
                        <a:rPr lang="en-US" sz="2000" b="1" i="1" dirty="0">
                          <a:latin typeface="+mj-lt"/>
                        </a:rPr>
                        <a:t>Page</a:t>
                      </a:r>
                    </a:p>
                  </a:txBody>
                  <a:tcPr/>
                </a:tc>
                <a:tc>
                  <a:txBody>
                    <a:bodyPr/>
                    <a:lstStyle/>
                    <a:p>
                      <a:pPr algn="ctr"/>
                      <a:r>
                        <a:rPr lang="en-US" sz="2000" b="1" dirty="0">
                          <a:latin typeface="+mj-lt"/>
                        </a:rPr>
                        <a:t>Chip 0</a:t>
                      </a:r>
                    </a:p>
                  </a:txBody>
                  <a:tcPr/>
                </a:tc>
                <a:tc>
                  <a:txBody>
                    <a:bodyPr/>
                    <a:lstStyle/>
                    <a:p>
                      <a:pPr algn="ctr"/>
                      <a:r>
                        <a:rPr lang="en-US" sz="2000" b="1" dirty="0">
                          <a:latin typeface="+mj-lt"/>
                        </a:rPr>
                        <a:t>Chip 1</a:t>
                      </a:r>
                    </a:p>
                  </a:txBody>
                  <a:tcPr/>
                </a:tc>
                <a:tc>
                  <a:txBody>
                    <a:bodyPr/>
                    <a:lstStyle/>
                    <a:p>
                      <a:pPr algn="ctr"/>
                      <a:r>
                        <a:rPr lang="en-US" sz="2000" b="1" dirty="0">
                          <a:latin typeface="+mj-lt"/>
                        </a:rPr>
                        <a:t> Chip 2</a:t>
                      </a:r>
                    </a:p>
                  </a:txBody>
                  <a:tcPr/>
                </a:tc>
                <a:tc>
                  <a:txBody>
                    <a:bodyPr/>
                    <a:lstStyle/>
                    <a:p>
                      <a:pPr algn="ctr"/>
                      <a:r>
                        <a:rPr lang="en-US" sz="2000" b="1" dirty="0">
                          <a:latin typeface="+mj-lt"/>
                        </a:rPr>
                        <a:t>Chip 3</a:t>
                      </a:r>
                    </a:p>
                  </a:txBody>
                  <a:tcPr/>
                </a:tc>
                <a:extLst>
                  <a:ext uri="{0D108BD9-81ED-4DB2-BD59-A6C34878D82A}">
                    <a16:rowId xmlns:a16="http://schemas.microsoft.com/office/drawing/2014/main" val="3022614620"/>
                  </a:ext>
                </a:extLst>
              </a:tr>
              <a:tr h="338836">
                <a:tc>
                  <a:txBody>
                    <a:bodyPr/>
                    <a:lstStyle/>
                    <a:p>
                      <a:pPr algn="ctr"/>
                      <a:r>
                        <a:rPr lang="en-US" sz="2000" b="1" i="1" dirty="0">
                          <a:latin typeface="+mj-lt"/>
                        </a:rPr>
                        <a:t>0</a:t>
                      </a:r>
                    </a:p>
                  </a:txBody>
                  <a:tcPr/>
                </a:tc>
                <a:tc>
                  <a:txBody>
                    <a:bodyPr/>
                    <a:lstStyle/>
                    <a:p>
                      <a:pPr algn="ctr"/>
                      <a:r>
                        <a:rPr lang="en-US" sz="2000" b="1" i="1" dirty="0">
                          <a:latin typeface="+mj-lt"/>
                        </a:rPr>
                        <a:t>0</a:t>
                      </a:r>
                    </a:p>
                  </a:txBody>
                  <a:tcPr/>
                </a:tc>
                <a:tc>
                  <a:txBody>
                    <a:bodyPr/>
                    <a:lstStyle/>
                    <a:p>
                      <a:pPr algn="ctr"/>
                      <a:r>
                        <a:rPr lang="en-US" sz="2000" b="1" i="1" dirty="0">
                          <a:latin typeface="+mj-lt"/>
                        </a:rPr>
                        <a:t>MSB</a:t>
                      </a:r>
                    </a:p>
                  </a:txBody>
                  <a:tcPr/>
                </a:tc>
                <a:tc>
                  <a:txBody>
                    <a:bodyPr/>
                    <a:lstStyle/>
                    <a:p>
                      <a:pPr algn="ctr"/>
                      <a:r>
                        <a:rPr lang="en-US" sz="2000" dirty="0">
                          <a:solidFill>
                            <a:schemeClr val="bg1"/>
                          </a:solidFill>
                          <a:latin typeface="+mj-lt"/>
                        </a:rPr>
                        <a:t>Group 0</a:t>
                      </a:r>
                    </a:p>
                  </a:txBody>
                  <a:tcPr>
                    <a:solidFill>
                      <a:schemeClr val="accent2">
                        <a:lumMod val="60000"/>
                        <a:lumOff val="40000"/>
                      </a:schemeClr>
                    </a:solidFill>
                  </a:tcPr>
                </a:tc>
                <a:tc>
                  <a:txBody>
                    <a:bodyPr/>
                    <a:lstStyle/>
                    <a:p>
                      <a:pPr algn="ctr"/>
                      <a:r>
                        <a:rPr lang="en-US" sz="2000" dirty="0">
                          <a:solidFill>
                            <a:schemeClr val="bg1"/>
                          </a:solidFill>
                          <a:latin typeface="+mj-lt"/>
                        </a:rPr>
                        <a:t>Blank</a:t>
                      </a:r>
                    </a:p>
                  </a:txBody>
                  <a:tcPr>
                    <a:solidFill>
                      <a:schemeClr val="bg1">
                        <a:lumMod val="50000"/>
                      </a:schemeClr>
                    </a:solidFill>
                  </a:tcPr>
                </a:tc>
                <a:tc>
                  <a:txBody>
                    <a:bodyPr/>
                    <a:lstStyle/>
                    <a:p>
                      <a:pPr algn="ctr"/>
                      <a:r>
                        <a:rPr lang="en-US" sz="2000" dirty="0">
                          <a:solidFill>
                            <a:schemeClr val="bg1"/>
                          </a:solidFill>
                          <a:latin typeface="+mj-lt"/>
                        </a:rPr>
                        <a:t>Group 4</a:t>
                      </a:r>
                    </a:p>
                  </a:txBody>
                  <a:tcPr>
                    <a:solidFill>
                      <a:schemeClr val="accent4"/>
                    </a:solidFill>
                  </a:tcPr>
                </a:tc>
                <a:tc>
                  <a:txBody>
                    <a:bodyPr/>
                    <a:lstStyle/>
                    <a:p>
                      <a:pPr algn="ctr"/>
                      <a:r>
                        <a:rPr lang="en-US" sz="2000" dirty="0">
                          <a:solidFill>
                            <a:schemeClr val="bg1"/>
                          </a:solidFill>
                          <a:latin typeface="+mj-lt"/>
                        </a:rPr>
                        <a:t>Group 3</a:t>
                      </a:r>
                    </a:p>
                  </a:txBody>
                  <a:tcPr>
                    <a:solidFill>
                      <a:schemeClr val="accent6"/>
                    </a:solidFill>
                  </a:tcPr>
                </a:tc>
                <a:extLst>
                  <a:ext uri="{0D108BD9-81ED-4DB2-BD59-A6C34878D82A}">
                    <a16:rowId xmlns:a16="http://schemas.microsoft.com/office/drawing/2014/main" val="3261048655"/>
                  </a:ext>
                </a:extLst>
              </a:tr>
              <a:tr h="338836">
                <a:tc>
                  <a:txBody>
                    <a:bodyPr/>
                    <a:lstStyle/>
                    <a:p>
                      <a:pPr algn="ctr"/>
                      <a:r>
                        <a:rPr lang="en-US" sz="2000" b="1" i="1" dirty="0">
                          <a:latin typeface="+mj-lt"/>
                        </a:rPr>
                        <a:t>0</a:t>
                      </a:r>
                    </a:p>
                  </a:txBody>
                  <a:tcPr/>
                </a:tc>
                <a:tc>
                  <a:txBody>
                    <a:bodyPr/>
                    <a:lstStyle/>
                    <a:p>
                      <a:pPr algn="ctr"/>
                      <a:r>
                        <a:rPr lang="en-US" sz="2000" b="1" i="1" dirty="0">
                          <a:latin typeface="+mj-lt"/>
                        </a:rPr>
                        <a:t>0</a:t>
                      </a:r>
                    </a:p>
                  </a:txBody>
                  <a:tcPr/>
                </a:tc>
                <a:tc>
                  <a:txBody>
                    <a:bodyPr/>
                    <a:lstStyle/>
                    <a:p>
                      <a:pPr algn="ctr"/>
                      <a:r>
                        <a:rPr lang="en-US" sz="2000" b="1" i="1" dirty="0">
                          <a:latin typeface="+mj-lt"/>
                        </a:rPr>
                        <a:t>LSB</a:t>
                      </a:r>
                    </a:p>
                  </a:txBody>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000" dirty="0">
                          <a:solidFill>
                            <a:schemeClr val="bg1"/>
                          </a:solidFill>
                          <a:latin typeface="+mj-lt"/>
                        </a:rPr>
                        <a:t>Group 1</a:t>
                      </a:r>
                    </a:p>
                  </a:txBody>
                  <a:tcPr>
                    <a:solidFill>
                      <a:schemeClr val="accent5">
                        <a:lumMod val="40000"/>
                        <a:lumOff val="60000"/>
                      </a:schemeClr>
                    </a:solidFill>
                  </a:tcPr>
                </a:tc>
                <a:tc>
                  <a:txBody>
                    <a:bodyPr/>
                    <a:lstStyle/>
                    <a:p>
                      <a:pPr algn="ctr"/>
                      <a:r>
                        <a:rPr lang="en-US" sz="2000" dirty="0">
                          <a:solidFill>
                            <a:schemeClr val="bg1"/>
                          </a:solidFill>
                          <a:latin typeface="+mj-lt"/>
                        </a:rPr>
                        <a:t>Blank</a:t>
                      </a:r>
                    </a:p>
                  </a:txBody>
                  <a:tcPr>
                    <a:solidFill>
                      <a:schemeClr val="bg1">
                        <a:lumMod val="50000"/>
                      </a:schemeClr>
                    </a:solidFill>
                  </a:tcPr>
                </a:tc>
                <a:tc>
                  <a:txBody>
                    <a:bodyPr/>
                    <a:lstStyle/>
                    <a:p>
                      <a:pPr algn="ctr"/>
                      <a:r>
                        <a:rPr lang="en-US" sz="2000" dirty="0">
                          <a:solidFill>
                            <a:schemeClr val="bg1"/>
                          </a:solidFill>
                          <a:latin typeface="+mj-lt"/>
                        </a:rPr>
                        <a:t>Group 5</a:t>
                      </a:r>
                    </a:p>
                  </a:txBody>
                  <a:tcPr>
                    <a:solidFill>
                      <a:srgbClr val="00B0F0"/>
                    </a:solidFill>
                  </a:tcPr>
                </a:tc>
                <a:tc>
                  <a:txBody>
                    <a:bodyPr/>
                    <a:lstStyle/>
                    <a:p>
                      <a:pPr algn="ctr"/>
                      <a:r>
                        <a:rPr lang="en-US" sz="2000" dirty="0">
                          <a:solidFill>
                            <a:schemeClr val="bg1"/>
                          </a:solidFill>
                          <a:latin typeface="+mj-lt"/>
                        </a:rPr>
                        <a:t>Group 2</a:t>
                      </a:r>
                    </a:p>
                  </a:txBody>
                  <a:tcPr>
                    <a:solidFill>
                      <a:schemeClr val="accent1">
                        <a:lumMod val="60000"/>
                        <a:lumOff val="40000"/>
                      </a:schemeClr>
                    </a:solidFill>
                  </a:tcPr>
                </a:tc>
                <a:extLst>
                  <a:ext uri="{0D108BD9-81ED-4DB2-BD59-A6C34878D82A}">
                    <a16:rowId xmlns:a16="http://schemas.microsoft.com/office/drawing/2014/main" val="1116348025"/>
                  </a:ext>
                </a:extLst>
              </a:tr>
              <a:tr h="338836">
                <a:tc>
                  <a:txBody>
                    <a:bodyPr/>
                    <a:lstStyle/>
                    <a:p>
                      <a:pPr algn="ctr"/>
                      <a:r>
                        <a:rPr lang="en-US" sz="2000" b="1" i="1" dirty="0">
                          <a:latin typeface="+mj-lt"/>
                        </a:rPr>
                        <a:t>1</a:t>
                      </a:r>
                    </a:p>
                  </a:txBody>
                  <a:tcPr/>
                </a:tc>
                <a:tc>
                  <a:txBody>
                    <a:bodyPr/>
                    <a:lstStyle/>
                    <a:p>
                      <a:pPr algn="ctr"/>
                      <a:r>
                        <a:rPr lang="en-US" sz="2000" b="1" i="1" dirty="0">
                          <a:latin typeface="+mj-lt"/>
                        </a:rPr>
                        <a:t>1</a:t>
                      </a:r>
                    </a:p>
                  </a:txBody>
                  <a:tcPr/>
                </a:tc>
                <a:tc>
                  <a:txBody>
                    <a:bodyPr/>
                    <a:lstStyle/>
                    <a:p>
                      <a:pPr algn="ctr"/>
                      <a:r>
                        <a:rPr lang="en-US" sz="2000" b="1" i="1" dirty="0">
                          <a:latin typeface="+mj-lt"/>
                        </a:rPr>
                        <a:t>MSB</a:t>
                      </a:r>
                    </a:p>
                  </a:txBody>
                  <a:tcPr/>
                </a:tc>
                <a:tc>
                  <a:txBody>
                    <a:bodyPr/>
                    <a:lstStyle/>
                    <a:p>
                      <a:pPr algn="ctr"/>
                      <a:r>
                        <a:rPr lang="en-US" sz="2000" dirty="0">
                          <a:solidFill>
                            <a:schemeClr val="bg1"/>
                          </a:solidFill>
                          <a:latin typeface="+mj-lt"/>
                        </a:rPr>
                        <a:t>Group 2</a:t>
                      </a:r>
                    </a:p>
                  </a:txBody>
                  <a:tcPr>
                    <a:solidFill>
                      <a:schemeClr val="accent1">
                        <a:lumMod val="60000"/>
                        <a:lumOff val="40000"/>
                      </a:schemeClr>
                    </a:solidFill>
                  </a:tcPr>
                </a:tc>
                <a:tc>
                  <a:txBody>
                    <a:bodyPr/>
                    <a:lstStyle/>
                    <a:p>
                      <a:pPr algn="ctr"/>
                      <a:r>
                        <a:rPr lang="en-US" sz="2000" dirty="0">
                          <a:solidFill>
                            <a:schemeClr val="bg1"/>
                          </a:solidFill>
                          <a:latin typeface="+mj-lt"/>
                        </a:rPr>
                        <a:t>Group 1</a:t>
                      </a:r>
                    </a:p>
                  </a:txBody>
                  <a:tcPr>
                    <a:solidFill>
                      <a:schemeClr val="accent5">
                        <a:lumMod val="40000"/>
                        <a:lumOff val="60000"/>
                      </a:schemeClr>
                    </a:solidFill>
                  </a:tcPr>
                </a:tc>
                <a:tc>
                  <a:txBody>
                    <a:bodyPr/>
                    <a:lstStyle/>
                    <a:p>
                      <a:pPr algn="ctr"/>
                      <a:r>
                        <a:rPr lang="en-US" sz="2000" dirty="0">
                          <a:solidFill>
                            <a:schemeClr val="bg1"/>
                          </a:solidFill>
                          <a:latin typeface="+mj-lt"/>
                        </a:rPr>
                        <a:t>Blank</a:t>
                      </a:r>
                    </a:p>
                  </a:txBody>
                  <a:tcPr>
                    <a:solidFill>
                      <a:schemeClr val="bg1">
                        <a:lumMod val="50000"/>
                      </a:schemeClr>
                    </a:solidFill>
                  </a:tcPr>
                </a:tc>
                <a:tc>
                  <a:txBody>
                    <a:bodyPr/>
                    <a:lstStyle/>
                    <a:p>
                      <a:pPr algn="ctr"/>
                      <a:r>
                        <a:rPr lang="en-US" sz="2000" dirty="0">
                          <a:solidFill>
                            <a:schemeClr val="bg1"/>
                          </a:solidFill>
                          <a:latin typeface="+mj-lt"/>
                        </a:rPr>
                        <a:t>Group 5</a:t>
                      </a:r>
                    </a:p>
                  </a:txBody>
                  <a:tcPr>
                    <a:solidFill>
                      <a:srgbClr val="00B0F0"/>
                    </a:solidFill>
                  </a:tcPr>
                </a:tc>
                <a:extLst>
                  <a:ext uri="{0D108BD9-81ED-4DB2-BD59-A6C34878D82A}">
                    <a16:rowId xmlns:a16="http://schemas.microsoft.com/office/drawing/2014/main" val="3623616535"/>
                  </a:ext>
                </a:extLst>
              </a:tr>
              <a:tr h="338836">
                <a:tc>
                  <a:txBody>
                    <a:bodyPr/>
                    <a:lstStyle/>
                    <a:p>
                      <a:pPr algn="ctr"/>
                      <a:r>
                        <a:rPr lang="en-US" sz="2000" b="1" i="1" dirty="0">
                          <a:latin typeface="+mj-lt"/>
                        </a:rPr>
                        <a:t>1</a:t>
                      </a:r>
                    </a:p>
                  </a:txBody>
                  <a:tcPr/>
                </a:tc>
                <a:tc>
                  <a:txBody>
                    <a:bodyPr/>
                    <a:lstStyle/>
                    <a:p>
                      <a:pPr algn="ctr"/>
                      <a:r>
                        <a:rPr lang="en-US" sz="2000" b="1" i="1" dirty="0">
                          <a:latin typeface="+mj-lt"/>
                        </a:rPr>
                        <a:t>1</a:t>
                      </a:r>
                    </a:p>
                  </a:txBody>
                  <a:tcPr/>
                </a:tc>
                <a:tc>
                  <a:txBody>
                    <a:bodyPr/>
                    <a:lstStyle/>
                    <a:p>
                      <a:pPr algn="ctr"/>
                      <a:r>
                        <a:rPr lang="en-US" sz="2000" b="1" i="1" dirty="0">
                          <a:latin typeface="+mj-lt"/>
                        </a:rPr>
                        <a:t>LSB</a:t>
                      </a:r>
                    </a:p>
                  </a:txBody>
                  <a:tcPr/>
                </a:tc>
                <a:tc>
                  <a:txBody>
                    <a:bodyPr/>
                    <a:lstStyle/>
                    <a:p>
                      <a:pPr algn="ctr"/>
                      <a:r>
                        <a:rPr lang="en-US" sz="2000" dirty="0">
                          <a:solidFill>
                            <a:schemeClr val="bg1"/>
                          </a:solidFill>
                          <a:latin typeface="+mj-lt"/>
                        </a:rPr>
                        <a:t>Group 3</a:t>
                      </a:r>
                    </a:p>
                  </a:txBody>
                  <a:tcPr>
                    <a:solidFill>
                      <a:schemeClr val="accent6"/>
                    </a:solidFill>
                  </a:tcPr>
                </a:tc>
                <a:tc>
                  <a:txBody>
                    <a:bodyPr/>
                    <a:lstStyle/>
                    <a:p>
                      <a:pPr algn="ctr"/>
                      <a:r>
                        <a:rPr lang="en-US" sz="2000" dirty="0">
                          <a:solidFill>
                            <a:schemeClr val="bg1"/>
                          </a:solidFill>
                          <a:latin typeface="+mj-lt"/>
                        </a:rPr>
                        <a:t>Group 0</a:t>
                      </a:r>
                    </a:p>
                  </a:txBody>
                  <a:tcPr>
                    <a:solidFill>
                      <a:schemeClr val="accent2">
                        <a:lumMod val="60000"/>
                        <a:lumOff val="40000"/>
                      </a:schemeClr>
                    </a:solidFill>
                  </a:tcPr>
                </a:tc>
                <a:tc>
                  <a:txBody>
                    <a:bodyPr/>
                    <a:lstStyle/>
                    <a:p>
                      <a:pPr algn="ctr"/>
                      <a:r>
                        <a:rPr lang="en-US" sz="2000" dirty="0">
                          <a:solidFill>
                            <a:schemeClr val="bg1"/>
                          </a:solidFill>
                          <a:latin typeface="+mj-lt"/>
                        </a:rPr>
                        <a:t>Blank</a:t>
                      </a:r>
                    </a:p>
                  </a:txBody>
                  <a:tcPr>
                    <a:solidFill>
                      <a:schemeClr val="bg1">
                        <a:lumMod val="50000"/>
                      </a:schemeClr>
                    </a:solidFill>
                  </a:tcPr>
                </a:tc>
                <a:tc>
                  <a:txBody>
                    <a:bodyPr/>
                    <a:lstStyle/>
                    <a:p>
                      <a:pPr algn="ctr"/>
                      <a:r>
                        <a:rPr lang="en-US" sz="2000" dirty="0">
                          <a:solidFill>
                            <a:schemeClr val="bg1"/>
                          </a:solidFill>
                          <a:latin typeface="+mj-lt"/>
                        </a:rPr>
                        <a:t>Group 4</a:t>
                      </a:r>
                    </a:p>
                  </a:txBody>
                  <a:tcPr>
                    <a:solidFill>
                      <a:schemeClr val="accent4"/>
                    </a:solidFill>
                  </a:tcPr>
                </a:tc>
                <a:extLst>
                  <a:ext uri="{0D108BD9-81ED-4DB2-BD59-A6C34878D82A}">
                    <a16:rowId xmlns:a16="http://schemas.microsoft.com/office/drawing/2014/main" val="4180570208"/>
                  </a:ext>
                </a:extLst>
              </a:tr>
              <a:tr h="338836">
                <a:tc>
                  <a:txBody>
                    <a:bodyPr/>
                    <a:lstStyle/>
                    <a:p>
                      <a:pPr algn="ctr"/>
                      <a:r>
                        <a:rPr lang="en-US" sz="2000" b="1" i="1" dirty="0">
                          <a:latin typeface="+mj-lt"/>
                        </a:rPr>
                        <a:t>2</a:t>
                      </a:r>
                    </a:p>
                  </a:txBody>
                  <a:tcPr/>
                </a:tc>
                <a:tc>
                  <a:txBody>
                    <a:bodyPr/>
                    <a:lstStyle/>
                    <a:p>
                      <a:pPr algn="ctr"/>
                      <a:r>
                        <a:rPr lang="en-US" sz="2000" b="1" i="1" dirty="0">
                          <a:latin typeface="+mj-lt"/>
                        </a:rPr>
                        <a:t>2</a:t>
                      </a:r>
                    </a:p>
                  </a:txBody>
                  <a:tcPr/>
                </a:tc>
                <a:tc>
                  <a:txBody>
                    <a:bodyPr/>
                    <a:lstStyle/>
                    <a:p>
                      <a:pPr algn="ctr"/>
                      <a:r>
                        <a:rPr lang="en-US" sz="2000" b="1" i="1" dirty="0">
                          <a:latin typeface="+mj-lt"/>
                        </a:rPr>
                        <a:t>MSB</a:t>
                      </a:r>
                    </a:p>
                  </a:txBody>
                  <a:tcPr/>
                </a:tc>
                <a:tc>
                  <a:txBody>
                    <a:bodyPr/>
                    <a:lstStyle/>
                    <a:p>
                      <a:pPr algn="ctr"/>
                      <a:r>
                        <a:rPr lang="en-US" sz="2000" dirty="0">
                          <a:solidFill>
                            <a:schemeClr val="bg1"/>
                          </a:solidFill>
                          <a:latin typeface="+mj-lt"/>
                        </a:rPr>
                        <a:t>Group 4</a:t>
                      </a:r>
                    </a:p>
                  </a:txBody>
                  <a:tcPr>
                    <a:solidFill>
                      <a:schemeClr val="accent4"/>
                    </a:solidFill>
                  </a:tcPr>
                </a:tc>
                <a:tc>
                  <a:txBody>
                    <a:bodyPr/>
                    <a:lstStyle/>
                    <a:p>
                      <a:pPr algn="ctr"/>
                      <a:r>
                        <a:rPr lang="en-US" sz="2000" dirty="0">
                          <a:solidFill>
                            <a:schemeClr val="bg1"/>
                          </a:solidFill>
                          <a:latin typeface="+mj-lt"/>
                        </a:rPr>
                        <a:t>Group 3</a:t>
                      </a:r>
                    </a:p>
                  </a:txBody>
                  <a:tcPr>
                    <a:solidFill>
                      <a:schemeClr val="accent6"/>
                    </a:solidFill>
                  </a:tcPr>
                </a:tc>
                <a:tc>
                  <a:txBody>
                    <a:bodyPr/>
                    <a:lstStyle/>
                    <a:p>
                      <a:pPr algn="ctr"/>
                      <a:r>
                        <a:rPr lang="en-US" sz="2000" dirty="0">
                          <a:solidFill>
                            <a:schemeClr val="bg1"/>
                          </a:solidFill>
                          <a:latin typeface="+mj-lt"/>
                        </a:rPr>
                        <a:t>Group 0</a:t>
                      </a:r>
                    </a:p>
                  </a:txBody>
                  <a:tcPr>
                    <a:solidFill>
                      <a:schemeClr val="accent2">
                        <a:lumMod val="60000"/>
                        <a:lumOff val="40000"/>
                      </a:schemeClr>
                    </a:solidFill>
                  </a:tcPr>
                </a:tc>
                <a:tc>
                  <a:txBody>
                    <a:bodyPr/>
                    <a:lstStyle/>
                    <a:p>
                      <a:pPr algn="ctr"/>
                      <a:r>
                        <a:rPr lang="en-US" sz="2000" dirty="0">
                          <a:solidFill>
                            <a:schemeClr val="bg1"/>
                          </a:solidFill>
                          <a:latin typeface="+mj-lt"/>
                        </a:rPr>
                        <a:t>Blank</a:t>
                      </a:r>
                    </a:p>
                  </a:txBody>
                  <a:tcPr>
                    <a:solidFill>
                      <a:schemeClr val="bg1">
                        <a:lumMod val="50000"/>
                      </a:schemeClr>
                    </a:solidFill>
                  </a:tcPr>
                </a:tc>
                <a:extLst>
                  <a:ext uri="{0D108BD9-81ED-4DB2-BD59-A6C34878D82A}">
                    <a16:rowId xmlns:a16="http://schemas.microsoft.com/office/drawing/2014/main" val="3938033310"/>
                  </a:ext>
                </a:extLst>
              </a:tr>
              <a:tr h="338836">
                <a:tc>
                  <a:txBody>
                    <a:bodyPr/>
                    <a:lstStyle/>
                    <a:p>
                      <a:pPr algn="ctr"/>
                      <a:r>
                        <a:rPr lang="en-US" sz="2000" b="1" i="1" dirty="0">
                          <a:latin typeface="+mj-lt"/>
                        </a:rPr>
                        <a:t>2</a:t>
                      </a:r>
                    </a:p>
                  </a:txBody>
                  <a:tcPr/>
                </a:tc>
                <a:tc>
                  <a:txBody>
                    <a:bodyPr/>
                    <a:lstStyle/>
                    <a:p>
                      <a:pPr algn="ctr"/>
                      <a:r>
                        <a:rPr lang="en-US" sz="2000" b="1" i="1" dirty="0">
                          <a:latin typeface="+mj-lt"/>
                        </a:rPr>
                        <a:t>2</a:t>
                      </a:r>
                    </a:p>
                  </a:txBody>
                  <a:tcPr/>
                </a:tc>
                <a:tc>
                  <a:txBody>
                    <a:bodyPr/>
                    <a:lstStyle/>
                    <a:p>
                      <a:pPr algn="ctr"/>
                      <a:r>
                        <a:rPr lang="en-US" sz="2000" b="1" i="1" dirty="0">
                          <a:latin typeface="+mj-lt"/>
                        </a:rPr>
                        <a:t>LSB</a:t>
                      </a:r>
                    </a:p>
                  </a:txBody>
                  <a:tcPr/>
                </a:tc>
                <a:tc>
                  <a:txBody>
                    <a:bodyPr/>
                    <a:lstStyle/>
                    <a:p>
                      <a:pPr algn="ctr"/>
                      <a:r>
                        <a:rPr lang="en-US" sz="2000" dirty="0">
                          <a:solidFill>
                            <a:schemeClr val="bg1"/>
                          </a:solidFill>
                          <a:latin typeface="+mj-lt"/>
                        </a:rPr>
                        <a:t>Group 5</a:t>
                      </a:r>
                    </a:p>
                  </a:txBody>
                  <a:tcPr>
                    <a:solidFill>
                      <a:srgbClr val="00B0F0"/>
                    </a:solidFill>
                  </a:tcPr>
                </a:tc>
                <a:tc>
                  <a:txBody>
                    <a:bodyPr/>
                    <a:lstStyle/>
                    <a:p>
                      <a:pPr algn="ctr"/>
                      <a:r>
                        <a:rPr lang="en-US" sz="2000" dirty="0">
                          <a:solidFill>
                            <a:schemeClr val="bg1"/>
                          </a:solidFill>
                          <a:latin typeface="+mj-lt"/>
                        </a:rPr>
                        <a:t>Group 2</a:t>
                      </a:r>
                    </a:p>
                  </a:txBody>
                  <a:tcPr>
                    <a:solidFill>
                      <a:schemeClr val="accent1">
                        <a:lumMod val="60000"/>
                        <a:lumOff val="40000"/>
                      </a:schemeClr>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2000" dirty="0">
                          <a:solidFill>
                            <a:schemeClr val="bg1"/>
                          </a:solidFill>
                          <a:latin typeface="+mj-lt"/>
                        </a:rPr>
                        <a:t>Group 1</a:t>
                      </a:r>
                    </a:p>
                  </a:txBody>
                  <a:tcPr>
                    <a:solidFill>
                      <a:schemeClr val="accent5">
                        <a:lumMod val="40000"/>
                        <a:lumOff val="60000"/>
                      </a:schemeClr>
                    </a:solidFill>
                  </a:tcPr>
                </a:tc>
                <a:tc>
                  <a:txBody>
                    <a:bodyPr/>
                    <a:lstStyle/>
                    <a:p>
                      <a:pPr algn="ctr"/>
                      <a:r>
                        <a:rPr lang="en-US" sz="2000" dirty="0">
                          <a:solidFill>
                            <a:schemeClr val="bg1"/>
                          </a:solidFill>
                          <a:latin typeface="+mj-lt"/>
                        </a:rPr>
                        <a:t>Blank</a:t>
                      </a:r>
                    </a:p>
                  </a:txBody>
                  <a:tcPr>
                    <a:solidFill>
                      <a:schemeClr val="bg1">
                        <a:lumMod val="50000"/>
                      </a:schemeClr>
                    </a:solidFill>
                  </a:tcPr>
                </a:tc>
                <a:extLst>
                  <a:ext uri="{0D108BD9-81ED-4DB2-BD59-A6C34878D82A}">
                    <a16:rowId xmlns:a16="http://schemas.microsoft.com/office/drawing/2014/main" val="3830746956"/>
                  </a:ext>
                </a:extLst>
              </a:tr>
              <a:tr h="338836">
                <a:tc>
                  <a:txBody>
                    <a:bodyPr/>
                    <a:lstStyle/>
                    <a:p>
                      <a:pPr algn="ctr"/>
                      <a:r>
                        <a:rPr lang="en-US" sz="2000" b="1" i="1" dirty="0">
                          <a:latin typeface="+mj-lt"/>
                        </a:rPr>
                        <a:t>3</a:t>
                      </a:r>
                    </a:p>
                  </a:txBody>
                  <a:tcPr/>
                </a:tc>
                <a:tc>
                  <a:txBody>
                    <a:bodyPr/>
                    <a:lstStyle/>
                    <a:p>
                      <a:pPr algn="ctr"/>
                      <a:r>
                        <a:rPr lang="en-US" sz="2000" b="1" i="1" dirty="0">
                          <a:latin typeface="+mj-lt"/>
                        </a:rPr>
                        <a:t>3</a:t>
                      </a:r>
                    </a:p>
                  </a:txBody>
                  <a:tcPr/>
                </a:tc>
                <a:tc>
                  <a:txBody>
                    <a:bodyPr/>
                    <a:lstStyle/>
                    <a:p>
                      <a:pPr algn="ctr"/>
                      <a:r>
                        <a:rPr lang="en-US" sz="2000" b="1" i="1" dirty="0">
                          <a:latin typeface="+mj-lt"/>
                        </a:rPr>
                        <a:t>MSB</a:t>
                      </a:r>
                    </a:p>
                  </a:txBody>
                  <a:tcPr/>
                </a:tc>
                <a:tc>
                  <a:txBody>
                    <a:bodyPr/>
                    <a:lstStyle/>
                    <a:p>
                      <a:pPr algn="ctr"/>
                      <a:r>
                        <a:rPr lang="en-US" sz="2000" dirty="0">
                          <a:solidFill>
                            <a:schemeClr val="bg1"/>
                          </a:solidFill>
                          <a:latin typeface="+mj-lt"/>
                        </a:rPr>
                        <a:t>Blank</a:t>
                      </a:r>
                    </a:p>
                  </a:txBody>
                  <a:tcPr>
                    <a:solidFill>
                      <a:schemeClr val="bg1">
                        <a:lumMod val="50000"/>
                      </a:schemeClr>
                    </a:solidFill>
                  </a:tcPr>
                </a:tc>
                <a:tc>
                  <a:txBody>
                    <a:bodyPr/>
                    <a:lstStyle/>
                    <a:p>
                      <a:pPr algn="ctr"/>
                      <a:r>
                        <a:rPr lang="en-US" sz="2000" dirty="0">
                          <a:solidFill>
                            <a:schemeClr val="bg1"/>
                          </a:solidFill>
                          <a:latin typeface="+mj-lt"/>
                        </a:rPr>
                        <a:t>Group 5</a:t>
                      </a:r>
                    </a:p>
                  </a:txBody>
                  <a:tcPr>
                    <a:solidFill>
                      <a:srgbClr val="00B0F0"/>
                    </a:solidFill>
                  </a:tcPr>
                </a:tc>
                <a:tc>
                  <a:txBody>
                    <a:bodyPr/>
                    <a:lstStyle/>
                    <a:p>
                      <a:pPr algn="ctr"/>
                      <a:r>
                        <a:rPr lang="en-US" sz="2000" dirty="0">
                          <a:solidFill>
                            <a:schemeClr val="bg1"/>
                          </a:solidFill>
                          <a:latin typeface="+mj-lt"/>
                        </a:rPr>
                        <a:t>Group 2</a:t>
                      </a:r>
                    </a:p>
                  </a:txBody>
                  <a:tcPr>
                    <a:solidFill>
                      <a:schemeClr val="accent1">
                        <a:lumMod val="60000"/>
                        <a:lumOff val="40000"/>
                      </a:schemeClr>
                    </a:solidFill>
                  </a:tcPr>
                </a:tc>
                <a:tc>
                  <a:txBody>
                    <a:bodyPr/>
                    <a:lstStyle/>
                    <a:p>
                      <a:pPr algn="ctr"/>
                      <a:r>
                        <a:rPr lang="en-US" sz="2000" dirty="0">
                          <a:solidFill>
                            <a:schemeClr val="bg1"/>
                          </a:solidFill>
                          <a:latin typeface="+mj-lt"/>
                        </a:rPr>
                        <a:t>Group 1</a:t>
                      </a:r>
                    </a:p>
                  </a:txBody>
                  <a:tcPr>
                    <a:solidFill>
                      <a:schemeClr val="accent5">
                        <a:lumMod val="40000"/>
                        <a:lumOff val="60000"/>
                      </a:schemeClr>
                    </a:solidFill>
                  </a:tcPr>
                </a:tc>
                <a:extLst>
                  <a:ext uri="{0D108BD9-81ED-4DB2-BD59-A6C34878D82A}">
                    <a16:rowId xmlns:a16="http://schemas.microsoft.com/office/drawing/2014/main" val="2246267517"/>
                  </a:ext>
                </a:extLst>
              </a:tr>
              <a:tr h="338836">
                <a:tc>
                  <a:txBody>
                    <a:bodyPr/>
                    <a:lstStyle/>
                    <a:p>
                      <a:pPr algn="ctr"/>
                      <a:r>
                        <a:rPr lang="en-US" sz="2000" b="1" i="1" dirty="0">
                          <a:latin typeface="+mj-lt"/>
                        </a:rPr>
                        <a:t>3</a:t>
                      </a:r>
                    </a:p>
                  </a:txBody>
                  <a:tcPr/>
                </a:tc>
                <a:tc>
                  <a:txBody>
                    <a:bodyPr/>
                    <a:lstStyle/>
                    <a:p>
                      <a:pPr algn="ctr"/>
                      <a:r>
                        <a:rPr lang="en-US" sz="2000" b="1" i="1" dirty="0">
                          <a:latin typeface="+mj-lt"/>
                        </a:rPr>
                        <a:t>3</a:t>
                      </a:r>
                    </a:p>
                  </a:txBody>
                  <a:tcPr/>
                </a:tc>
                <a:tc>
                  <a:txBody>
                    <a:bodyPr/>
                    <a:lstStyle/>
                    <a:p>
                      <a:pPr algn="ctr"/>
                      <a:r>
                        <a:rPr lang="en-US" sz="2000" b="1" i="1" dirty="0">
                          <a:latin typeface="+mj-lt"/>
                        </a:rPr>
                        <a:t>LSB</a:t>
                      </a:r>
                    </a:p>
                  </a:txBody>
                  <a:tcPr/>
                </a:tc>
                <a:tc>
                  <a:txBody>
                    <a:bodyPr/>
                    <a:lstStyle/>
                    <a:p>
                      <a:pPr algn="ctr"/>
                      <a:r>
                        <a:rPr lang="en-US" sz="2000" dirty="0">
                          <a:solidFill>
                            <a:schemeClr val="bg1"/>
                          </a:solidFill>
                          <a:latin typeface="+mj-lt"/>
                        </a:rPr>
                        <a:t>Blank</a:t>
                      </a:r>
                    </a:p>
                  </a:txBody>
                  <a:tcPr>
                    <a:solidFill>
                      <a:schemeClr val="bg1">
                        <a:lumMod val="50000"/>
                      </a:schemeClr>
                    </a:solidFill>
                  </a:tcPr>
                </a:tc>
                <a:tc>
                  <a:txBody>
                    <a:bodyPr/>
                    <a:lstStyle/>
                    <a:p>
                      <a:pPr algn="ctr"/>
                      <a:r>
                        <a:rPr lang="en-US" sz="2000" dirty="0">
                          <a:solidFill>
                            <a:schemeClr val="bg1"/>
                          </a:solidFill>
                          <a:latin typeface="+mj-lt"/>
                        </a:rPr>
                        <a:t>Group 4</a:t>
                      </a:r>
                    </a:p>
                  </a:txBody>
                  <a:tcPr>
                    <a:solidFill>
                      <a:schemeClr val="accent4"/>
                    </a:solidFill>
                  </a:tcPr>
                </a:tc>
                <a:tc>
                  <a:txBody>
                    <a:bodyPr/>
                    <a:lstStyle/>
                    <a:p>
                      <a:pPr algn="ctr"/>
                      <a:r>
                        <a:rPr lang="en-US" sz="2000" dirty="0">
                          <a:solidFill>
                            <a:schemeClr val="bg1"/>
                          </a:solidFill>
                          <a:latin typeface="+mj-lt"/>
                        </a:rPr>
                        <a:t>Group 3</a:t>
                      </a:r>
                    </a:p>
                  </a:txBody>
                  <a:tcPr>
                    <a:solidFill>
                      <a:schemeClr val="accent6"/>
                    </a:solidFill>
                  </a:tcPr>
                </a:tc>
                <a:tc>
                  <a:txBody>
                    <a:bodyPr/>
                    <a:lstStyle/>
                    <a:p>
                      <a:pPr algn="ctr"/>
                      <a:r>
                        <a:rPr lang="en-US" sz="2000" dirty="0">
                          <a:solidFill>
                            <a:schemeClr val="bg1"/>
                          </a:solidFill>
                          <a:latin typeface="+mj-lt"/>
                        </a:rPr>
                        <a:t>Group 0</a:t>
                      </a:r>
                    </a:p>
                  </a:txBody>
                  <a:tcPr>
                    <a:solidFill>
                      <a:schemeClr val="accent2">
                        <a:lumMod val="60000"/>
                        <a:lumOff val="40000"/>
                      </a:schemeClr>
                    </a:solidFill>
                  </a:tcPr>
                </a:tc>
                <a:extLst>
                  <a:ext uri="{0D108BD9-81ED-4DB2-BD59-A6C34878D82A}">
                    <a16:rowId xmlns:a16="http://schemas.microsoft.com/office/drawing/2014/main" val="161375379"/>
                  </a:ext>
                </a:extLst>
              </a:tr>
            </a:tbl>
          </a:graphicData>
        </a:graphic>
      </p:graphicFrame>
      <p:sp>
        <p:nvSpPr>
          <p:cNvPr id="7" name="Rectangle: Rounded Corners 6">
            <a:extLst>
              <a:ext uri="{FF2B5EF4-FFF2-40B4-BE49-F238E27FC236}">
                <a16:creationId xmlns:a16="http://schemas.microsoft.com/office/drawing/2014/main" id="{565747EA-502B-4F7E-BDF6-4C5388260D4D}"/>
              </a:ext>
            </a:extLst>
          </p:cNvPr>
          <p:cNvSpPr/>
          <p:nvPr/>
        </p:nvSpPr>
        <p:spPr>
          <a:xfrm>
            <a:off x="208198" y="5497949"/>
            <a:ext cx="8727603" cy="1018675"/>
          </a:xfrm>
          <a:prstGeom prst="round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mbria"/>
                <a:ea typeface="+mn-ea"/>
                <a:cs typeface="+mn-cs"/>
              </a:rPr>
              <a:t>Any page with worst-case RBER can be corrected by other reliable pages in the RAID group</a:t>
            </a:r>
          </a:p>
        </p:txBody>
      </p:sp>
      <p:sp>
        <p:nvSpPr>
          <p:cNvPr id="8" name="Rectangle 7">
            <a:extLst>
              <a:ext uri="{FF2B5EF4-FFF2-40B4-BE49-F238E27FC236}">
                <a16:creationId xmlns:a16="http://schemas.microsoft.com/office/drawing/2014/main" id="{70EF8747-F826-415C-9C82-25077D871162}"/>
              </a:ext>
            </a:extLst>
          </p:cNvPr>
          <p:cNvSpPr/>
          <p:nvPr/>
        </p:nvSpPr>
        <p:spPr>
          <a:xfrm>
            <a:off x="664622" y="3611880"/>
            <a:ext cx="7814756" cy="400050"/>
          </a:xfrm>
          <a:prstGeom prst="rect">
            <a:avLst/>
          </a:prstGeom>
          <a:noFill/>
          <a:ln w="762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mbria"/>
              <a:ea typeface="+mn-ea"/>
              <a:cs typeface="+mn-cs"/>
            </a:endParaRPr>
          </a:p>
        </p:txBody>
      </p:sp>
    </p:spTree>
    <p:extLst>
      <p:ext uri="{BB962C8B-B14F-4D97-AF65-F5344CB8AC3E}">
        <p14:creationId xmlns:p14="http://schemas.microsoft.com/office/powerpoint/2010/main" val="413304932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CF0E5-BFC6-4E50-8107-9B3C58C834E6}"/>
              </a:ext>
            </a:extLst>
          </p:cNvPr>
          <p:cNvSpPr>
            <a:spLocks noGrp="1"/>
          </p:cNvSpPr>
          <p:nvPr>
            <p:ph type="title"/>
          </p:nvPr>
        </p:nvSpPr>
        <p:spPr/>
        <p:txBody>
          <a:bodyPr/>
          <a:lstStyle/>
          <a:p>
            <a:r>
              <a:rPr lang="en-US" dirty="0"/>
              <a:t>LI-RAID: Layer-Interleaved RAID</a:t>
            </a:r>
          </a:p>
        </p:txBody>
      </p:sp>
      <p:sp>
        <p:nvSpPr>
          <p:cNvPr id="3" name="Content Placeholder 2">
            <a:extLst>
              <a:ext uri="{FF2B5EF4-FFF2-40B4-BE49-F238E27FC236}">
                <a16:creationId xmlns:a16="http://schemas.microsoft.com/office/drawing/2014/main" id="{63F37C72-B960-4654-B605-B8E28C5DFCBF}"/>
              </a:ext>
            </a:extLst>
          </p:cNvPr>
          <p:cNvSpPr>
            <a:spLocks noGrp="1"/>
          </p:cNvSpPr>
          <p:nvPr>
            <p:ph sz="quarter" idx="11"/>
          </p:nvPr>
        </p:nvSpPr>
        <p:spPr>
          <a:xfrm>
            <a:off x="123825" y="1241652"/>
            <a:ext cx="8897938" cy="5467758"/>
          </a:xfrm>
        </p:spPr>
        <p:txBody>
          <a:bodyPr>
            <a:normAutofit lnSpcReduction="10000"/>
          </a:bodyPr>
          <a:lstStyle/>
          <a:p>
            <a:r>
              <a:rPr lang="en-US" b="1" dirty="0">
                <a:solidFill>
                  <a:schemeClr val="accent5"/>
                </a:solidFill>
              </a:rPr>
              <a:t>Layer-to-layer process variation</a:t>
            </a:r>
          </a:p>
          <a:p>
            <a:pPr lvl="1"/>
            <a:r>
              <a:rPr lang="en-US" dirty="0">
                <a:solidFill>
                  <a:schemeClr val="accent5"/>
                </a:solidFill>
              </a:rPr>
              <a:t>Worst-case RBER much higher than average RBER</a:t>
            </a:r>
          </a:p>
          <a:p>
            <a:r>
              <a:rPr lang="en-US" b="1" dirty="0"/>
              <a:t>Goal:</a:t>
            </a:r>
            <a:r>
              <a:rPr lang="en-US" dirty="0"/>
              <a:t> Significantly reduce worst-case RBER</a:t>
            </a:r>
          </a:p>
          <a:p>
            <a:endParaRPr lang="en-US" dirty="0">
              <a:solidFill>
                <a:schemeClr val="accent5"/>
              </a:solidFill>
            </a:endParaRPr>
          </a:p>
          <a:p>
            <a:r>
              <a:rPr lang="en-US" b="1" dirty="0"/>
              <a:t>Key Idea</a:t>
            </a:r>
          </a:p>
          <a:p>
            <a:pPr lvl="1"/>
            <a:r>
              <a:rPr lang="en-US" dirty="0"/>
              <a:t>Group flash pages on </a:t>
            </a:r>
            <a:r>
              <a:rPr lang="en-US" b="1" i="1" dirty="0">
                <a:solidFill>
                  <a:schemeClr val="accent2"/>
                </a:solidFill>
              </a:rPr>
              <a:t>less reliable layers</a:t>
            </a:r>
            <a:br>
              <a:rPr lang="en-US" dirty="0"/>
            </a:br>
            <a:r>
              <a:rPr lang="en-US" dirty="0"/>
              <a:t>with pages on </a:t>
            </a:r>
            <a:r>
              <a:rPr lang="en-US" b="1" i="1" dirty="0">
                <a:solidFill>
                  <a:schemeClr val="accent2"/>
                </a:solidFill>
              </a:rPr>
              <a:t>more reliable layers</a:t>
            </a:r>
          </a:p>
          <a:p>
            <a:pPr lvl="1"/>
            <a:r>
              <a:rPr lang="en-US" dirty="0"/>
              <a:t>Group</a:t>
            </a:r>
            <a:r>
              <a:rPr lang="en-US" b="1" dirty="0">
                <a:solidFill>
                  <a:schemeClr val="accent2"/>
                </a:solidFill>
              </a:rPr>
              <a:t> </a:t>
            </a:r>
            <a:r>
              <a:rPr lang="en-US" b="1" i="1" dirty="0">
                <a:solidFill>
                  <a:schemeClr val="accent2"/>
                </a:solidFill>
              </a:rPr>
              <a:t>MSB pages </a:t>
            </a:r>
            <a:r>
              <a:rPr lang="en-US" dirty="0"/>
              <a:t>with</a:t>
            </a:r>
            <a:r>
              <a:rPr lang="en-US" b="1" dirty="0">
                <a:solidFill>
                  <a:schemeClr val="accent2"/>
                </a:solidFill>
              </a:rPr>
              <a:t> </a:t>
            </a:r>
            <a:r>
              <a:rPr lang="en-US" b="1" i="1" dirty="0">
                <a:solidFill>
                  <a:schemeClr val="accent2"/>
                </a:solidFill>
              </a:rPr>
              <a:t>LSB pages</a:t>
            </a:r>
          </a:p>
          <a:p>
            <a:endParaRPr lang="en-US" dirty="0">
              <a:solidFill>
                <a:schemeClr val="accent6">
                  <a:lumMod val="75000"/>
                </a:schemeClr>
              </a:solidFill>
            </a:endParaRPr>
          </a:p>
          <a:p>
            <a:r>
              <a:rPr lang="en-US" b="1" dirty="0"/>
              <a:t>Mechanism</a:t>
            </a:r>
          </a:p>
          <a:p>
            <a:pPr lvl="1"/>
            <a:r>
              <a:rPr lang="en-US" dirty="0"/>
              <a:t>Reorganize RAID layout to eliminate worst-case RBER</a:t>
            </a:r>
          </a:p>
          <a:p>
            <a:pPr lvl="1"/>
            <a:r>
              <a:rPr lang="en-US" b="1" dirty="0">
                <a:solidFill>
                  <a:schemeClr val="accent5"/>
                </a:solidFill>
              </a:rPr>
              <a:t>&lt;0.8% </a:t>
            </a:r>
            <a:r>
              <a:rPr lang="en-US" dirty="0">
                <a:solidFill>
                  <a:schemeClr val="accent5"/>
                </a:solidFill>
              </a:rPr>
              <a:t>storage overhead</a:t>
            </a:r>
            <a:endParaRPr lang="en-US" dirty="0">
              <a:solidFill>
                <a:schemeClr val="accent6">
                  <a:lumMod val="75000"/>
                </a:schemeClr>
              </a:solidFill>
            </a:endParaRPr>
          </a:p>
          <a:p>
            <a:endParaRPr lang="en-US" dirty="0">
              <a:solidFill>
                <a:schemeClr val="accent6">
                  <a:lumMod val="75000"/>
                </a:schemeClr>
              </a:solidFill>
            </a:endParaRPr>
          </a:p>
          <a:p>
            <a:r>
              <a:rPr lang="en-US" dirty="0">
                <a:solidFill>
                  <a:schemeClr val="accent6">
                    <a:lumMod val="75000"/>
                  </a:schemeClr>
                </a:solidFill>
              </a:rPr>
              <a:t>Reduces worst-case RBER by </a:t>
            </a:r>
            <a:r>
              <a:rPr lang="en-US" b="1" dirty="0">
                <a:solidFill>
                  <a:schemeClr val="accent6">
                    <a:lumMod val="75000"/>
                  </a:schemeClr>
                </a:solidFill>
              </a:rPr>
              <a:t>66.9%</a:t>
            </a:r>
            <a:br>
              <a:rPr lang="en-US" b="1" dirty="0">
                <a:solidFill>
                  <a:schemeClr val="accent6">
                    <a:lumMod val="75000"/>
                  </a:schemeClr>
                </a:solidFill>
              </a:rPr>
            </a:br>
            <a:r>
              <a:rPr lang="en-US" dirty="0">
                <a:solidFill>
                  <a:schemeClr val="accent6">
                    <a:lumMod val="75000"/>
                  </a:schemeClr>
                </a:solidFill>
              </a:rPr>
              <a:t>(based on our characterization data)</a:t>
            </a:r>
          </a:p>
          <a:p>
            <a:endParaRPr lang="en-US" dirty="0">
              <a:solidFill>
                <a:schemeClr val="accent5"/>
              </a:solidFill>
            </a:endParaRPr>
          </a:p>
        </p:txBody>
      </p:sp>
      <p:sp>
        <p:nvSpPr>
          <p:cNvPr id="4" name="Slide Number Placeholder 3">
            <a:extLst>
              <a:ext uri="{FF2B5EF4-FFF2-40B4-BE49-F238E27FC236}">
                <a16:creationId xmlns:a16="http://schemas.microsoft.com/office/drawing/2014/main" id="{37B3EFD4-F489-452F-8527-EAF6D127440E}"/>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245</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73094870"/>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CF0E5-BFC6-4E50-8107-9B3C58C834E6}"/>
              </a:ext>
            </a:extLst>
          </p:cNvPr>
          <p:cNvSpPr>
            <a:spLocks noGrp="1"/>
          </p:cNvSpPr>
          <p:nvPr>
            <p:ph type="title"/>
          </p:nvPr>
        </p:nvSpPr>
        <p:spPr/>
        <p:txBody>
          <a:bodyPr/>
          <a:lstStyle/>
          <a:p>
            <a:r>
              <a:rPr lang="en-US" dirty="0" err="1"/>
              <a:t>ReMAR</a:t>
            </a:r>
            <a:r>
              <a:rPr lang="en-US" dirty="0"/>
              <a:t>: Retention Model Aware Reading</a:t>
            </a:r>
          </a:p>
        </p:txBody>
      </p:sp>
      <p:sp>
        <p:nvSpPr>
          <p:cNvPr id="3" name="Content Placeholder 2">
            <a:extLst>
              <a:ext uri="{FF2B5EF4-FFF2-40B4-BE49-F238E27FC236}">
                <a16:creationId xmlns:a16="http://schemas.microsoft.com/office/drawing/2014/main" id="{63F37C72-B960-4654-B605-B8E28C5DFCBF}"/>
              </a:ext>
            </a:extLst>
          </p:cNvPr>
          <p:cNvSpPr>
            <a:spLocks noGrp="1"/>
          </p:cNvSpPr>
          <p:nvPr>
            <p:ph sz="quarter" idx="11"/>
          </p:nvPr>
        </p:nvSpPr>
        <p:spPr>
          <a:xfrm>
            <a:off x="123825" y="1241652"/>
            <a:ext cx="8897938" cy="5616348"/>
          </a:xfrm>
        </p:spPr>
        <p:txBody>
          <a:bodyPr/>
          <a:lstStyle/>
          <a:p>
            <a:r>
              <a:rPr lang="en-US" b="1" dirty="0">
                <a:solidFill>
                  <a:schemeClr val="accent5"/>
                </a:solidFill>
              </a:rPr>
              <a:t>Early retention loss</a:t>
            </a:r>
          </a:p>
          <a:p>
            <a:pPr lvl="1"/>
            <a:r>
              <a:rPr lang="en-US" dirty="0">
                <a:solidFill>
                  <a:schemeClr val="accent5"/>
                </a:solidFill>
              </a:rPr>
              <a:t>Threshold voltage shifts quickly after programming</a:t>
            </a:r>
          </a:p>
          <a:p>
            <a:r>
              <a:rPr lang="en-US" b="1" dirty="0"/>
              <a:t>Goal: Adjust read reference voltages based on retention loss</a:t>
            </a:r>
          </a:p>
          <a:p>
            <a:endParaRPr lang="en-US" b="1" dirty="0"/>
          </a:p>
          <a:p>
            <a:r>
              <a:rPr lang="en-US" b="1" dirty="0"/>
              <a:t>Key Idea: </a:t>
            </a:r>
            <a:r>
              <a:rPr lang="en-US" dirty="0"/>
              <a:t>Learn and use a retention loss model online</a:t>
            </a:r>
            <a:endParaRPr lang="en-US" b="1" i="1" dirty="0"/>
          </a:p>
          <a:p>
            <a:endParaRPr lang="en-US" dirty="0">
              <a:solidFill>
                <a:schemeClr val="accent6">
                  <a:lumMod val="75000"/>
                </a:schemeClr>
              </a:solidFill>
            </a:endParaRPr>
          </a:p>
          <a:p>
            <a:r>
              <a:rPr lang="en-US" b="1" dirty="0"/>
              <a:t>Mechanism</a:t>
            </a:r>
          </a:p>
          <a:p>
            <a:pPr lvl="1"/>
            <a:r>
              <a:rPr lang="en-US" dirty="0"/>
              <a:t>Periodically characterize and learn retention loss model online</a:t>
            </a:r>
          </a:p>
          <a:p>
            <a:pPr lvl="1"/>
            <a:r>
              <a:rPr lang="en-US" dirty="0"/>
              <a:t>Retention time = Read timestamp - Write timestamp</a:t>
            </a:r>
          </a:p>
          <a:p>
            <a:pPr lvl="2"/>
            <a:r>
              <a:rPr lang="en-US" dirty="0">
                <a:solidFill>
                  <a:schemeClr val="accent5"/>
                </a:solidFill>
              </a:rPr>
              <a:t>Uses </a:t>
            </a:r>
            <a:r>
              <a:rPr lang="en-US" b="1" dirty="0">
                <a:solidFill>
                  <a:schemeClr val="accent5"/>
                </a:solidFill>
              </a:rPr>
              <a:t>800 KB </a:t>
            </a:r>
            <a:r>
              <a:rPr lang="en-US" dirty="0">
                <a:solidFill>
                  <a:schemeClr val="accent5"/>
                </a:solidFill>
              </a:rPr>
              <a:t>memory to store program time of each block</a:t>
            </a:r>
          </a:p>
          <a:p>
            <a:pPr lvl="1"/>
            <a:r>
              <a:rPr lang="en-US" dirty="0"/>
              <a:t>Predict retention-aware </a:t>
            </a:r>
            <a:r>
              <a:rPr lang="en-US" dirty="0" err="1"/>
              <a:t>V</a:t>
            </a:r>
            <a:r>
              <a:rPr lang="en-US" baseline="-25000" dirty="0" err="1"/>
              <a:t>opt</a:t>
            </a:r>
            <a:r>
              <a:rPr lang="en-US" dirty="0"/>
              <a:t> using the model</a:t>
            </a:r>
          </a:p>
          <a:p>
            <a:endParaRPr lang="en-US" dirty="0">
              <a:solidFill>
                <a:schemeClr val="accent6">
                  <a:lumMod val="75000"/>
                </a:schemeClr>
              </a:solidFill>
            </a:endParaRPr>
          </a:p>
          <a:p>
            <a:r>
              <a:rPr lang="en-US" dirty="0">
                <a:solidFill>
                  <a:schemeClr val="accent6">
                    <a:lumMod val="75000"/>
                  </a:schemeClr>
                </a:solidFill>
              </a:rPr>
              <a:t>Reduces RBER on average by </a:t>
            </a:r>
            <a:r>
              <a:rPr lang="en-US" b="1" dirty="0">
                <a:solidFill>
                  <a:schemeClr val="accent6">
                    <a:lumMod val="75000"/>
                  </a:schemeClr>
                </a:solidFill>
              </a:rPr>
              <a:t>51.9%</a:t>
            </a:r>
            <a:br>
              <a:rPr lang="en-US" b="1" dirty="0">
                <a:solidFill>
                  <a:schemeClr val="accent6">
                    <a:lumMod val="75000"/>
                  </a:schemeClr>
                </a:solidFill>
              </a:rPr>
            </a:br>
            <a:r>
              <a:rPr lang="en-US" dirty="0">
                <a:solidFill>
                  <a:schemeClr val="accent6">
                    <a:lumMod val="75000"/>
                  </a:schemeClr>
                </a:solidFill>
              </a:rPr>
              <a:t>(based on </a:t>
            </a:r>
            <a:r>
              <a:rPr lang="en-US">
                <a:solidFill>
                  <a:schemeClr val="accent6">
                    <a:lumMod val="75000"/>
                  </a:schemeClr>
                </a:solidFill>
              </a:rPr>
              <a:t>our characterization data)</a:t>
            </a:r>
            <a:endParaRPr lang="en-US" dirty="0">
              <a:solidFill>
                <a:schemeClr val="accent5"/>
              </a:solidFill>
            </a:endParaRPr>
          </a:p>
        </p:txBody>
      </p:sp>
      <p:sp>
        <p:nvSpPr>
          <p:cNvPr id="4" name="Slide Number Placeholder 3">
            <a:extLst>
              <a:ext uri="{FF2B5EF4-FFF2-40B4-BE49-F238E27FC236}">
                <a16:creationId xmlns:a16="http://schemas.microsoft.com/office/drawing/2014/main" id="{37B3EFD4-F489-452F-8527-EAF6D127440E}"/>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246</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1384416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fade">
                                      <p:cBhvr>
                                        <p:cTn id="28" dur="500"/>
                                        <p:tgtEl>
                                          <p:spTgt spid="3">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Effect transition="in" filter="fade">
                                      <p:cBhvr>
                                        <p:cTn id="34" dur="500"/>
                                        <p:tgtEl>
                                          <p:spTgt spid="3">
                                            <p:txEl>
                                              <p:pRg st="9" end="9"/>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Effect transition="in" filter="fade">
                                      <p:cBhvr>
                                        <p:cTn id="37" dur="500"/>
                                        <p:tgtEl>
                                          <p:spTgt spid="3">
                                            <p:txEl>
                                              <p:pRg st="1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12" end="12"/>
                                            </p:txEl>
                                          </p:spTgt>
                                        </p:tgtEl>
                                        <p:attrNameLst>
                                          <p:attrName>style.visibility</p:attrName>
                                        </p:attrNameLst>
                                      </p:cBhvr>
                                      <p:to>
                                        <p:strVal val="visible"/>
                                      </p:to>
                                    </p:set>
                                    <p:animEffect transition="in" filter="fade">
                                      <p:cBhvr>
                                        <p:cTn id="42"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F645A-68A2-402C-B887-5B0D9C48C540}"/>
              </a:ext>
            </a:extLst>
          </p:cNvPr>
          <p:cNvSpPr>
            <a:spLocks noGrp="1"/>
          </p:cNvSpPr>
          <p:nvPr>
            <p:ph type="title"/>
          </p:nvPr>
        </p:nvSpPr>
        <p:spPr/>
        <p:txBody>
          <a:bodyPr/>
          <a:lstStyle/>
          <a:p>
            <a:r>
              <a:rPr lang="en-US" dirty="0"/>
              <a:t>Impact on System Reliability</a:t>
            </a:r>
          </a:p>
        </p:txBody>
      </p:sp>
      <p:sp>
        <p:nvSpPr>
          <p:cNvPr id="4" name="Slide Number Placeholder 3">
            <a:extLst>
              <a:ext uri="{FF2B5EF4-FFF2-40B4-BE49-F238E27FC236}">
                <a16:creationId xmlns:a16="http://schemas.microsoft.com/office/drawing/2014/main" id="{C2926220-0176-461E-A7C1-5CB0D3B70C3A}"/>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247</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graphicFrame>
        <p:nvGraphicFramePr>
          <p:cNvPr id="5" name="Chart 4">
            <a:extLst>
              <a:ext uri="{FF2B5EF4-FFF2-40B4-BE49-F238E27FC236}">
                <a16:creationId xmlns:a16="http://schemas.microsoft.com/office/drawing/2014/main" id="{8960729F-B5E4-4831-AB43-ED2B552863C5}"/>
              </a:ext>
            </a:extLst>
          </p:cNvPr>
          <p:cNvGraphicFramePr/>
          <p:nvPr/>
        </p:nvGraphicFramePr>
        <p:xfrm>
          <a:off x="264199" y="1085850"/>
          <a:ext cx="8202554" cy="5430774"/>
        </p:xfrm>
        <a:graphic>
          <a:graphicData uri="http://schemas.openxmlformats.org/drawingml/2006/chart">
            <c:chart xmlns:c="http://schemas.openxmlformats.org/drawingml/2006/chart" xmlns:r="http://schemas.openxmlformats.org/officeDocument/2006/relationships" r:id="rId2"/>
          </a:graphicData>
        </a:graphic>
      </p:graphicFrame>
      <p:grpSp>
        <p:nvGrpSpPr>
          <p:cNvPr id="19" name="Group 18">
            <a:extLst>
              <a:ext uri="{FF2B5EF4-FFF2-40B4-BE49-F238E27FC236}">
                <a16:creationId xmlns:a16="http://schemas.microsoft.com/office/drawing/2014/main" id="{A0D78380-B1E5-448B-99BF-E41EBF0E91E8}"/>
              </a:ext>
            </a:extLst>
          </p:cNvPr>
          <p:cNvGrpSpPr/>
          <p:nvPr/>
        </p:nvGrpSpPr>
        <p:grpSpPr>
          <a:xfrm>
            <a:off x="1650734" y="2401554"/>
            <a:ext cx="6309626" cy="403390"/>
            <a:chOff x="1650734" y="2259314"/>
            <a:chExt cx="6309626" cy="403390"/>
          </a:xfrm>
        </p:grpSpPr>
        <p:cxnSp>
          <p:nvCxnSpPr>
            <p:cNvPr id="6" name="Straight Connector 5">
              <a:extLst>
                <a:ext uri="{FF2B5EF4-FFF2-40B4-BE49-F238E27FC236}">
                  <a16:creationId xmlns:a16="http://schemas.microsoft.com/office/drawing/2014/main" id="{58484513-8EE8-40B1-B3B3-D03AAA383083}"/>
                </a:ext>
              </a:extLst>
            </p:cNvPr>
            <p:cNvCxnSpPr>
              <a:cxnSpLocks/>
            </p:cNvCxnSpPr>
            <p:nvPr/>
          </p:nvCxnSpPr>
          <p:spPr>
            <a:xfrm>
              <a:off x="1650734" y="2662704"/>
              <a:ext cx="6309626" cy="0"/>
            </a:xfrm>
            <a:prstGeom prst="line">
              <a:avLst/>
            </a:prstGeom>
            <a:ln w="38100">
              <a:solidFill>
                <a:srgbClr val="7030A0"/>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225C40F4-2348-47B7-8D53-04948C2F4FE9}"/>
                </a:ext>
              </a:extLst>
            </p:cNvPr>
            <p:cNvSpPr txBox="1"/>
            <p:nvPr/>
          </p:nvSpPr>
          <p:spPr>
            <a:xfrm>
              <a:off x="1650734" y="2259314"/>
              <a:ext cx="137955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7030A0"/>
                  </a:solidFill>
                  <a:effectLst/>
                  <a:uLnTx/>
                  <a:uFillTx/>
                  <a:latin typeface="Cambria"/>
                  <a:ea typeface="ＭＳ Ｐゴシック" panose="020B0600070205080204" pitchFamily="34" charset="-128"/>
                  <a:cs typeface="+mn-cs"/>
                </a:rPr>
                <a:t>ECC Limit</a:t>
              </a:r>
            </a:p>
          </p:txBody>
        </p:sp>
      </p:grpSp>
      <p:cxnSp>
        <p:nvCxnSpPr>
          <p:cNvPr id="21" name="Straight Arrow Connector 20">
            <a:extLst>
              <a:ext uri="{FF2B5EF4-FFF2-40B4-BE49-F238E27FC236}">
                <a16:creationId xmlns:a16="http://schemas.microsoft.com/office/drawing/2014/main" id="{EE49783F-BD6D-40AD-8F63-38C3ACBCBD0E}"/>
              </a:ext>
            </a:extLst>
          </p:cNvPr>
          <p:cNvCxnSpPr>
            <a:cxnSpLocks/>
          </p:cNvCxnSpPr>
          <p:nvPr/>
        </p:nvCxnSpPr>
        <p:spPr>
          <a:xfrm>
            <a:off x="4365476" y="2801664"/>
            <a:ext cx="2834905" cy="0"/>
          </a:xfrm>
          <a:prstGeom prst="straightConnector1">
            <a:avLst/>
          </a:prstGeom>
          <a:ln w="571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648AFE41-E2AE-4318-BE4F-FAFF8A5EF977}"/>
              </a:ext>
            </a:extLst>
          </p:cNvPr>
          <p:cNvSpPr txBox="1"/>
          <p:nvPr/>
        </p:nvSpPr>
        <p:spPr>
          <a:xfrm>
            <a:off x="6363536" y="2845584"/>
            <a:ext cx="236741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t>85% longer flash lifetime</a:t>
            </a:r>
          </a:p>
        </p:txBody>
      </p:sp>
      <p:cxnSp>
        <p:nvCxnSpPr>
          <p:cNvPr id="23" name="Straight Arrow Connector 22">
            <a:extLst>
              <a:ext uri="{FF2B5EF4-FFF2-40B4-BE49-F238E27FC236}">
                <a16:creationId xmlns:a16="http://schemas.microsoft.com/office/drawing/2014/main" id="{21B4FEA0-AC1E-47E7-BD4B-1C4AC3104777}"/>
              </a:ext>
            </a:extLst>
          </p:cNvPr>
          <p:cNvCxnSpPr>
            <a:cxnSpLocks/>
          </p:cNvCxnSpPr>
          <p:nvPr/>
        </p:nvCxnSpPr>
        <p:spPr>
          <a:xfrm>
            <a:off x="4365476" y="2801664"/>
            <a:ext cx="0" cy="1628096"/>
          </a:xfrm>
          <a:prstGeom prst="straightConnector1">
            <a:avLst/>
          </a:prstGeom>
          <a:ln w="5715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F9B703AE-57B7-4B65-85E4-0BD3EF632A43}"/>
              </a:ext>
            </a:extLst>
          </p:cNvPr>
          <p:cNvSpPr txBox="1"/>
          <p:nvPr/>
        </p:nvSpPr>
        <p:spPr>
          <a:xfrm>
            <a:off x="4102932" y="4346932"/>
            <a:ext cx="270934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t>79% lower ECC storage overhead</a:t>
            </a:r>
          </a:p>
        </p:txBody>
      </p:sp>
      <p:sp>
        <p:nvSpPr>
          <p:cNvPr id="13" name="Rectangle: Rounded Corners 12">
            <a:extLst>
              <a:ext uri="{FF2B5EF4-FFF2-40B4-BE49-F238E27FC236}">
                <a16:creationId xmlns:a16="http://schemas.microsoft.com/office/drawing/2014/main" id="{891FC302-01C6-4792-A445-0256CFDBE1EA}"/>
              </a:ext>
            </a:extLst>
          </p:cNvPr>
          <p:cNvSpPr/>
          <p:nvPr/>
        </p:nvSpPr>
        <p:spPr>
          <a:xfrm>
            <a:off x="208198" y="5497949"/>
            <a:ext cx="8727603" cy="1018675"/>
          </a:xfrm>
          <a:prstGeom prst="roundRect">
            <a:avLst/>
          </a:prstGeom>
          <a:solidFill>
            <a:schemeClr val="accent4">
              <a:lumMod val="60000"/>
              <a:lumOff val="40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FF0000"/>
                </a:solidFill>
                <a:effectLst/>
                <a:uLnTx/>
                <a:uFillTx/>
                <a:latin typeface="Cambria"/>
                <a:ea typeface="+mn-ea"/>
                <a:cs typeface="+mn-cs"/>
              </a:rPr>
              <a:t>LaVAR</a:t>
            </a:r>
            <a:r>
              <a:rPr kumimoji="0" lang="en-US" sz="2800" b="1" i="0" u="none" strike="noStrike" kern="1200" cap="none" spc="0" normalizeH="0" baseline="0" noProof="0" dirty="0">
                <a:ln>
                  <a:noFill/>
                </a:ln>
                <a:solidFill>
                  <a:srgbClr val="FF0000"/>
                </a:solidFill>
                <a:effectLst/>
                <a:uLnTx/>
                <a:uFillTx/>
                <a:latin typeface="Cambria"/>
                <a:ea typeface="+mn-ea"/>
                <a:cs typeface="+mn-cs"/>
              </a:rPr>
              <a:t>, LI-RAID, and </a:t>
            </a:r>
            <a:r>
              <a:rPr kumimoji="0" lang="en-US" sz="2800" b="1" i="0" u="none" strike="noStrike" kern="1200" cap="none" spc="0" normalizeH="0" baseline="0" noProof="0" dirty="0" err="1">
                <a:ln>
                  <a:noFill/>
                </a:ln>
                <a:solidFill>
                  <a:srgbClr val="FF0000"/>
                </a:solidFill>
                <a:effectLst/>
                <a:uLnTx/>
                <a:uFillTx/>
                <a:latin typeface="Cambria"/>
                <a:ea typeface="+mn-ea"/>
                <a:cs typeface="+mn-cs"/>
              </a:rPr>
              <a:t>ReMAR</a:t>
            </a:r>
            <a:r>
              <a:rPr kumimoji="0" lang="en-US" sz="2800" b="1" i="0" u="none" strike="noStrike" kern="1200" cap="none" spc="0" normalizeH="0" baseline="0" noProof="0" dirty="0">
                <a:ln>
                  <a:noFill/>
                </a:ln>
                <a:solidFill>
                  <a:srgbClr val="FF0000"/>
                </a:solidFill>
                <a:effectLst/>
                <a:uLnTx/>
                <a:uFillTx/>
                <a:latin typeface="Cambria"/>
                <a:ea typeface="+mn-ea"/>
                <a:cs typeface="+mn-cs"/>
              </a:rPr>
              <a:t> improve flash lifetime or reduce ECC overhead significantly</a:t>
            </a:r>
          </a:p>
        </p:txBody>
      </p:sp>
    </p:spTree>
    <p:extLst>
      <p:ext uri="{BB962C8B-B14F-4D97-AF65-F5344CB8AC3E}">
        <p14:creationId xmlns:p14="http://schemas.microsoft.com/office/powerpoint/2010/main" val="28955500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7" grpId="0"/>
      <p:bldP spid="13" grpId="0" animBg="1"/>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CF0E5-BFC6-4E50-8107-9B3C58C834E6}"/>
              </a:ext>
            </a:extLst>
          </p:cNvPr>
          <p:cNvSpPr>
            <a:spLocks noGrp="1"/>
          </p:cNvSpPr>
          <p:nvPr>
            <p:ph type="title"/>
          </p:nvPr>
        </p:nvSpPr>
        <p:spPr/>
        <p:txBody>
          <a:bodyPr/>
          <a:lstStyle/>
          <a:p>
            <a:r>
              <a:rPr lang="en-US" dirty="0"/>
              <a:t>Error Mitigation Techniques Summary</a:t>
            </a:r>
          </a:p>
        </p:txBody>
      </p:sp>
      <p:sp>
        <p:nvSpPr>
          <p:cNvPr id="3" name="Content Placeholder 2">
            <a:extLst>
              <a:ext uri="{FF2B5EF4-FFF2-40B4-BE49-F238E27FC236}">
                <a16:creationId xmlns:a16="http://schemas.microsoft.com/office/drawing/2014/main" id="{63F37C72-B960-4654-B605-B8E28C5DFCBF}"/>
              </a:ext>
            </a:extLst>
          </p:cNvPr>
          <p:cNvSpPr>
            <a:spLocks noGrp="1"/>
          </p:cNvSpPr>
          <p:nvPr>
            <p:ph sz="quarter" idx="11"/>
          </p:nvPr>
        </p:nvSpPr>
        <p:spPr>
          <a:xfrm>
            <a:off x="123824" y="1241652"/>
            <a:ext cx="9020175" cy="5224462"/>
          </a:xfrm>
        </p:spPr>
        <p:txBody>
          <a:bodyPr>
            <a:normAutofit/>
          </a:bodyPr>
          <a:lstStyle/>
          <a:p>
            <a:r>
              <a:rPr lang="en-US" b="1" dirty="0">
                <a:solidFill>
                  <a:schemeClr val="accent1"/>
                </a:solidFill>
              </a:rPr>
              <a:t>LaVAR: Layer Variation Aware Reading</a:t>
            </a:r>
          </a:p>
          <a:p>
            <a:pPr lvl="1"/>
            <a:r>
              <a:rPr lang="en-US" dirty="0"/>
              <a:t>Learn a </a:t>
            </a:r>
            <a:r>
              <a:rPr lang="en-US" dirty="0" err="1"/>
              <a:t>V</a:t>
            </a:r>
            <a:r>
              <a:rPr lang="en-US" baseline="-25000" dirty="0" err="1"/>
              <a:t>opt</a:t>
            </a:r>
            <a:r>
              <a:rPr lang="en-US" dirty="0"/>
              <a:t> offset for each layer and apply </a:t>
            </a:r>
            <a:r>
              <a:rPr lang="en-US" b="1" i="1" dirty="0">
                <a:solidFill>
                  <a:schemeClr val="accent2"/>
                </a:solidFill>
              </a:rPr>
              <a:t>layer-aware </a:t>
            </a:r>
            <a:r>
              <a:rPr lang="en-US" b="1" i="1" dirty="0" err="1">
                <a:solidFill>
                  <a:schemeClr val="accent2"/>
                </a:solidFill>
              </a:rPr>
              <a:t>V</a:t>
            </a:r>
            <a:r>
              <a:rPr lang="en-US" b="1" i="1" baseline="-25000" dirty="0" err="1">
                <a:solidFill>
                  <a:schemeClr val="accent2"/>
                </a:solidFill>
              </a:rPr>
              <a:t>opt</a:t>
            </a:r>
            <a:endParaRPr lang="en-US" b="1" i="1" dirty="0">
              <a:solidFill>
                <a:schemeClr val="accent2"/>
              </a:solidFill>
            </a:endParaRPr>
          </a:p>
          <a:p>
            <a:r>
              <a:rPr lang="en-US" b="1" dirty="0">
                <a:solidFill>
                  <a:schemeClr val="accent1"/>
                </a:solidFill>
              </a:rPr>
              <a:t>LI-RAID: Layer-Interleaved RAID</a:t>
            </a:r>
          </a:p>
          <a:p>
            <a:pPr lvl="1"/>
            <a:r>
              <a:rPr lang="en-US" dirty="0"/>
              <a:t>Group flash pages on </a:t>
            </a:r>
            <a:r>
              <a:rPr lang="en-US" b="1" i="1" dirty="0">
                <a:solidFill>
                  <a:schemeClr val="accent2"/>
                </a:solidFill>
              </a:rPr>
              <a:t>less reliable layers</a:t>
            </a:r>
            <a:br>
              <a:rPr lang="en-US" dirty="0"/>
            </a:br>
            <a:r>
              <a:rPr lang="en-US" dirty="0"/>
              <a:t>with pages on </a:t>
            </a:r>
            <a:r>
              <a:rPr lang="en-US" b="1" i="1" dirty="0">
                <a:solidFill>
                  <a:schemeClr val="accent2"/>
                </a:solidFill>
              </a:rPr>
              <a:t>more reliable layers</a:t>
            </a:r>
          </a:p>
          <a:p>
            <a:pPr lvl="1"/>
            <a:r>
              <a:rPr lang="en-US" dirty="0"/>
              <a:t>Group</a:t>
            </a:r>
            <a:r>
              <a:rPr lang="en-US" b="1" dirty="0">
                <a:solidFill>
                  <a:schemeClr val="accent2"/>
                </a:solidFill>
              </a:rPr>
              <a:t> </a:t>
            </a:r>
            <a:r>
              <a:rPr lang="en-US" b="1" i="1" dirty="0">
                <a:solidFill>
                  <a:schemeClr val="accent2"/>
                </a:solidFill>
              </a:rPr>
              <a:t>MSB pages </a:t>
            </a:r>
            <a:r>
              <a:rPr lang="en-US" dirty="0"/>
              <a:t>with</a:t>
            </a:r>
            <a:r>
              <a:rPr lang="en-US" b="1" dirty="0">
                <a:solidFill>
                  <a:schemeClr val="accent2"/>
                </a:solidFill>
              </a:rPr>
              <a:t> </a:t>
            </a:r>
            <a:r>
              <a:rPr lang="en-US" b="1" i="1" dirty="0">
                <a:solidFill>
                  <a:schemeClr val="accent2"/>
                </a:solidFill>
              </a:rPr>
              <a:t>LSB pages</a:t>
            </a:r>
          </a:p>
          <a:p>
            <a:r>
              <a:rPr lang="en-US" b="1" dirty="0" err="1">
                <a:solidFill>
                  <a:schemeClr val="accent1"/>
                </a:solidFill>
              </a:rPr>
              <a:t>ReMAR</a:t>
            </a:r>
            <a:r>
              <a:rPr lang="en-US" b="1" dirty="0">
                <a:solidFill>
                  <a:schemeClr val="accent1"/>
                </a:solidFill>
              </a:rPr>
              <a:t>: Retention Model Aware Reading</a:t>
            </a:r>
          </a:p>
          <a:p>
            <a:pPr lvl="1"/>
            <a:r>
              <a:rPr lang="en-US" dirty="0"/>
              <a:t>Learn retention loss model and apply </a:t>
            </a:r>
            <a:r>
              <a:rPr lang="en-US" b="1" i="1" dirty="0">
                <a:solidFill>
                  <a:schemeClr val="accent2"/>
                </a:solidFill>
              </a:rPr>
              <a:t>retention-aware </a:t>
            </a:r>
            <a:r>
              <a:rPr lang="en-US" b="1" i="1" dirty="0" err="1">
                <a:solidFill>
                  <a:schemeClr val="accent2"/>
                </a:solidFill>
              </a:rPr>
              <a:t>V</a:t>
            </a:r>
            <a:r>
              <a:rPr lang="en-US" b="1" i="1" baseline="-25000" dirty="0" err="1">
                <a:solidFill>
                  <a:schemeClr val="accent2"/>
                </a:solidFill>
              </a:rPr>
              <a:t>opt</a:t>
            </a:r>
            <a:endParaRPr lang="en-US" b="1" i="1" baseline="-25000" dirty="0">
              <a:solidFill>
                <a:schemeClr val="accent2"/>
              </a:solidFill>
            </a:endParaRPr>
          </a:p>
          <a:p>
            <a:r>
              <a:rPr lang="en-US" b="1" dirty="0">
                <a:solidFill>
                  <a:schemeClr val="accent6">
                    <a:lumMod val="75000"/>
                  </a:schemeClr>
                </a:solidFill>
              </a:rPr>
              <a:t>Benefits:</a:t>
            </a:r>
          </a:p>
          <a:p>
            <a:r>
              <a:rPr lang="en-US" dirty="0">
                <a:solidFill>
                  <a:schemeClr val="accent6">
                    <a:lumMod val="75000"/>
                  </a:schemeClr>
                </a:solidFill>
              </a:rPr>
              <a:t>Improve flash lifetime by </a:t>
            </a:r>
            <a:r>
              <a:rPr lang="en-US" b="1" dirty="0">
                <a:solidFill>
                  <a:schemeClr val="accent6">
                    <a:lumMod val="75000"/>
                  </a:schemeClr>
                </a:solidFill>
              </a:rPr>
              <a:t>1.85×</a:t>
            </a:r>
            <a:r>
              <a:rPr lang="en-US" dirty="0">
                <a:solidFill>
                  <a:schemeClr val="accent6">
                    <a:lumMod val="75000"/>
                  </a:schemeClr>
                </a:solidFill>
              </a:rPr>
              <a:t> or reduce ECC overhead by </a:t>
            </a:r>
            <a:r>
              <a:rPr lang="en-US" b="1" dirty="0">
                <a:solidFill>
                  <a:schemeClr val="accent6">
                    <a:lumMod val="75000"/>
                  </a:schemeClr>
                </a:solidFill>
              </a:rPr>
              <a:t>78.9%</a:t>
            </a:r>
          </a:p>
          <a:p>
            <a:endParaRPr lang="en-US" b="1" i="1" dirty="0">
              <a:solidFill>
                <a:schemeClr val="accent2"/>
              </a:solidFill>
            </a:endParaRPr>
          </a:p>
          <a:p>
            <a:r>
              <a:rPr lang="en-US" b="1" dirty="0" err="1"/>
              <a:t>ReNAC</a:t>
            </a:r>
            <a:r>
              <a:rPr lang="en-US" b="1" dirty="0"/>
              <a:t> (in paper): </a:t>
            </a:r>
            <a:r>
              <a:rPr lang="en-US" dirty="0"/>
              <a:t>Reread a failed page using </a:t>
            </a:r>
            <a:r>
              <a:rPr lang="en-US" dirty="0" err="1"/>
              <a:t>V</a:t>
            </a:r>
            <a:r>
              <a:rPr lang="en-US" baseline="-25000" dirty="0" err="1"/>
              <a:t>opt</a:t>
            </a:r>
            <a:r>
              <a:rPr lang="en-US" dirty="0"/>
              <a:t> based on the</a:t>
            </a:r>
            <a:br>
              <a:rPr lang="en-US" dirty="0"/>
            </a:br>
            <a:r>
              <a:rPr lang="en-US" i="1" dirty="0"/>
              <a:t>retention interference </a:t>
            </a:r>
            <a:r>
              <a:rPr lang="en-US" dirty="0"/>
              <a:t>induced by neighbor cell</a:t>
            </a:r>
          </a:p>
        </p:txBody>
      </p:sp>
      <p:sp>
        <p:nvSpPr>
          <p:cNvPr id="4" name="Slide Number Placeholder 3">
            <a:extLst>
              <a:ext uri="{FF2B5EF4-FFF2-40B4-BE49-F238E27FC236}">
                <a16:creationId xmlns:a16="http://schemas.microsoft.com/office/drawing/2014/main" id="{37B3EFD4-F489-452F-8527-EAF6D127440E}"/>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248</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26117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animEffect transition="in" filter="fade">
                                      <p:cBhvr>
                                        <p:cTn id="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3D199-DA89-4CA8-A4BC-D236A1E62BF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AA837000-47D7-43AD-8A1E-14CE5AEE2397}"/>
              </a:ext>
            </a:extLst>
          </p:cNvPr>
          <p:cNvSpPr>
            <a:spLocks noGrp="1"/>
          </p:cNvSpPr>
          <p:nvPr>
            <p:ph sz="quarter" idx="11"/>
          </p:nvPr>
        </p:nvSpPr>
        <p:spPr/>
        <p:txBody>
          <a:bodyPr>
            <a:normAutofit/>
          </a:bodyPr>
          <a:lstStyle/>
          <a:p>
            <a:r>
              <a:rPr lang="en-US" dirty="0">
                <a:solidFill>
                  <a:schemeClr val="bg1">
                    <a:lumMod val="65000"/>
                  </a:schemeClr>
                </a:solidFill>
              </a:rPr>
              <a:t>Background &amp; Introduction</a:t>
            </a:r>
          </a:p>
          <a:p>
            <a:endParaRPr lang="en-US" dirty="0">
              <a:solidFill>
                <a:schemeClr val="bg1">
                  <a:lumMod val="65000"/>
                </a:schemeClr>
              </a:solidFill>
            </a:endParaRPr>
          </a:p>
          <a:p>
            <a:r>
              <a:rPr lang="en-US" dirty="0">
                <a:solidFill>
                  <a:schemeClr val="bg1">
                    <a:lumMod val="65000"/>
                  </a:schemeClr>
                </a:solidFill>
              </a:rPr>
              <a:t>Contribution 1: Characterize real 3D NAND flash chips</a:t>
            </a:r>
          </a:p>
          <a:p>
            <a:endParaRPr lang="en-US" dirty="0">
              <a:solidFill>
                <a:schemeClr val="bg1">
                  <a:lumMod val="65000"/>
                </a:schemeClr>
              </a:solidFill>
            </a:endParaRPr>
          </a:p>
          <a:p>
            <a:r>
              <a:rPr lang="en-US" dirty="0">
                <a:solidFill>
                  <a:schemeClr val="bg1">
                    <a:lumMod val="65000"/>
                  </a:schemeClr>
                </a:solidFill>
              </a:rPr>
              <a:t>Contribution 2: Model RBER and threshold voltage</a:t>
            </a:r>
          </a:p>
          <a:p>
            <a:endParaRPr lang="en-US" dirty="0">
              <a:solidFill>
                <a:schemeClr val="bg1">
                  <a:lumMod val="65000"/>
                </a:schemeClr>
              </a:solidFill>
            </a:endParaRPr>
          </a:p>
          <a:p>
            <a:r>
              <a:rPr lang="en-US" dirty="0">
                <a:solidFill>
                  <a:schemeClr val="bg1">
                    <a:lumMod val="65000"/>
                  </a:schemeClr>
                </a:solidFill>
              </a:rPr>
              <a:t>Contribution 3: Mitigate 3D NAND flash errors</a:t>
            </a:r>
          </a:p>
          <a:p>
            <a:endParaRPr lang="en-US" dirty="0">
              <a:solidFill>
                <a:schemeClr val="bg1">
                  <a:lumMod val="65000"/>
                </a:schemeClr>
              </a:solidFill>
            </a:endParaRPr>
          </a:p>
          <a:p>
            <a:r>
              <a:rPr lang="en-US" dirty="0"/>
              <a:t>Conclusion</a:t>
            </a:r>
          </a:p>
        </p:txBody>
      </p:sp>
      <p:sp>
        <p:nvSpPr>
          <p:cNvPr id="4" name="Slide Number Placeholder 3">
            <a:extLst>
              <a:ext uri="{FF2B5EF4-FFF2-40B4-BE49-F238E27FC236}">
                <a16:creationId xmlns:a16="http://schemas.microsoft.com/office/drawing/2014/main" id="{44CA431A-42C5-4BE8-87F3-4BF280954FB8}"/>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249</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9015378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D83ED-8D61-7D4B-8BDA-299FED5D00C8}"/>
              </a:ext>
            </a:extLst>
          </p:cNvPr>
          <p:cNvSpPr>
            <a:spLocks noGrp="1"/>
          </p:cNvSpPr>
          <p:nvPr>
            <p:ph type="title"/>
          </p:nvPr>
        </p:nvSpPr>
        <p:spPr>
          <a:xfrm>
            <a:off x="228600" y="152400"/>
            <a:ext cx="8915400" cy="1066800"/>
          </a:xfrm>
        </p:spPr>
        <p:txBody>
          <a:bodyPr/>
          <a:lstStyle/>
          <a:p>
            <a:r>
              <a:rPr lang="en-US" dirty="0"/>
              <a:t>More Up-to-date Version </a:t>
            </a:r>
          </a:p>
        </p:txBody>
      </p:sp>
      <p:sp>
        <p:nvSpPr>
          <p:cNvPr id="3" name="Content Placeholder 2">
            <a:extLst>
              <a:ext uri="{FF2B5EF4-FFF2-40B4-BE49-F238E27FC236}">
                <a16:creationId xmlns:a16="http://schemas.microsoft.com/office/drawing/2014/main" id="{F51F3C2B-FBF5-604C-A420-89D4E30F398F}"/>
              </a:ext>
            </a:extLst>
          </p:cNvPr>
          <p:cNvSpPr>
            <a:spLocks noGrp="1"/>
          </p:cNvSpPr>
          <p:nvPr>
            <p:ph idx="1"/>
          </p:nvPr>
        </p:nvSpPr>
        <p:spPr>
          <a:xfrm>
            <a:off x="228600" y="990600"/>
            <a:ext cx="8610600" cy="4876800"/>
          </a:xfrm>
        </p:spPr>
        <p:txBody>
          <a:bodyPr/>
          <a:lstStyle/>
          <a:p>
            <a:r>
              <a:rPr lang="en-US" sz="2000" dirty="0"/>
              <a:t>Yu Cai, Saugata Ghose, Erich F. </a:t>
            </a:r>
            <a:r>
              <a:rPr lang="en-US" sz="2000" dirty="0" err="1"/>
              <a:t>Haratsch</a:t>
            </a:r>
            <a:r>
              <a:rPr lang="en-US" sz="2000" dirty="0"/>
              <a:t>, Yixin Luo, and Onur Mutlu,</a:t>
            </a:r>
            <a:br>
              <a:rPr lang="en-US" sz="2000" dirty="0"/>
            </a:br>
            <a:r>
              <a:rPr lang="en-US" sz="2000" b="1" dirty="0">
                <a:hlinkClick r:id="rId2"/>
              </a:rPr>
              <a:t>"Errors in Flash-Memory-Based Solid-State Drives: Analysis, Mitigation, and Recovery"</a:t>
            </a:r>
            <a:br>
              <a:rPr lang="en-US" sz="2000" dirty="0"/>
            </a:br>
            <a:r>
              <a:rPr lang="en-US" sz="2000" i="1" dirty="0"/>
              <a:t>Invited Book Chapter in </a:t>
            </a:r>
            <a:r>
              <a:rPr lang="en-US" sz="2000" i="1" dirty="0">
                <a:hlinkClick r:id="rId3"/>
              </a:rPr>
              <a:t>Inside Solid State Drives</a:t>
            </a:r>
            <a:r>
              <a:rPr lang="en-US" sz="2000" dirty="0"/>
              <a:t>, 2018. </a:t>
            </a:r>
            <a:br>
              <a:rPr lang="en-US" sz="2000" dirty="0"/>
            </a:br>
            <a:r>
              <a:rPr lang="en-US" sz="2000" dirty="0"/>
              <a:t>[</a:t>
            </a:r>
            <a:r>
              <a:rPr lang="en-US" sz="2000" dirty="0">
                <a:hlinkClick r:id="rId2"/>
              </a:rPr>
              <a:t>Preliminary arxiv.org version</a:t>
            </a:r>
            <a:r>
              <a:rPr lang="en-US" sz="2000" dirty="0"/>
              <a:t>] </a:t>
            </a:r>
          </a:p>
        </p:txBody>
      </p:sp>
      <p:sp>
        <p:nvSpPr>
          <p:cNvPr id="4" name="Slide Number Placeholder 3">
            <a:extLst>
              <a:ext uri="{FF2B5EF4-FFF2-40B4-BE49-F238E27FC236}">
                <a16:creationId xmlns:a16="http://schemas.microsoft.com/office/drawing/2014/main" id="{30327C0F-6FA8-934A-A9EA-A9F8B37EA0AA}"/>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25</a:t>
            </a:fld>
            <a:endParaRPr lang="en-US" altLang="en-US">
              <a:solidFill>
                <a:srgbClr val="000000"/>
              </a:solidFill>
            </a:endParaRPr>
          </a:p>
        </p:txBody>
      </p:sp>
      <p:pic>
        <p:nvPicPr>
          <p:cNvPr id="5" name="Picture 4">
            <a:extLst>
              <a:ext uri="{FF2B5EF4-FFF2-40B4-BE49-F238E27FC236}">
                <a16:creationId xmlns:a16="http://schemas.microsoft.com/office/drawing/2014/main" id="{B58D9410-9D17-1D47-9E39-319FC10A30EF}"/>
              </a:ext>
            </a:extLst>
          </p:cNvPr>
          <p:cNvPicPr>
            <a:picLocks noChangeAspect="1"/>
          </p:cNvPicPr>
          <p:nvPr/>
        </p:nvPicPr>
        <p:blipFill>
          <a:blip r:embed="rId4"/>
          <a:stretch>
            <a:fillRect/>
          </a:stretch>
        </p:blipFill>
        <p:spPr>
          <a:xfrm>
            <a:off x="1409700" y="2743200"/>
            <a:ext cx="6667500" cy="3962400"/>
          </a:xfrm>
          <a:prstGeom prst="rect">
            <a:avLst/>
          </a:prstGeom>
        </p:spPr>
      </p:pic>
    </p:spTree>
    <p:extLst>
      <p:ext uri="{BB962C8B-B14F-4D97-AF65-F5344CB8AC3E}">
        <p14:creationId xmlns:p14="http://schemas.microsoft.com/office/powerpoint/2010/main" val="324380413"/>
      </p:ext>
    </p:extLst>
  </p:cSld>
  <p:clrMapOvr>
    <a:masterClrMapping/>
  </p:clrMapOvr>
  <p:transition/>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97DB6-5DED-4EBA-B644-243E48E6C9F7}"/>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7EC15247-8C26-4B1F-AD63-5497C373876E}"/>
              </a:ext>
            </a:extLst>
          </p:cNvPr>
          <p:cNvSpPr>
            <a:spLocks noGrp="1"/>
          </p:cNvSpPr>
          <p:nvPr>
            <p:ph sz="quarter" idx="11"/>
          </p:nvPr>
        </p:nvSpPr>
        <p:spPr>
          <a:xfrm>
            <a:off x="123825" y="1085850"/>
            <a:ext cx="9020175" cy="5730240"/>
          </a:xfrm>
        </p:spPr>
        <p:txBody>
          <a:bodyPr>
            <a:normAutofit/>
          </a:bodyPr>
          <a:lstStyle/>
          <a:p>
            <a:r>
              <a:rPr lang="en-US" dirty="0">
                <a:solidFill>
                  <a:schemeClr val="accent5"/>
                </a:solidFill>
              </a:rPr>
              <a:t>Problem: 3D NAND error characteristics are </a:t>
            </a:r>
            <a:r>
              <a:rPr lang="en-US" b="1" dirty="0">
                <a:solidFill>
                  <a:schemeClr val="accent5"/>
                </a:solidFill>
              </a:rPr>
              <a:t>not well studied</a:t>
            </a:r>
          </a:p>
          <a:p>
            <a:r>
              <a:rPr lang="en-US" dirty="0">
                <a:solidFill>
                  <a:schemeClr val="accent2">
                    <a:lumMod val="75000"/>
                  </a:schemeClr>
                </a:solidFill>
              </a:rPr>
              <a:t>Goal: </a:t>
            </a:r>
            <a:r>
              <a:rPr lang="en-US" b="1" i="1" dirty="0">
                <a:solidFill>
                  <a:schemeClr val="accent2">
                    <a:lumMod val="75000"/>
                  </a:schemeClr>
                </a:solidFill>
              </a:rPr>
              <a:t>Understand</a:t>
            </a:r>
            <a:r>
              <a:rPr lang="en-US" dirty="0">
                <a:solidFill>
                  <a:schemeClr val="accent2">
                    <a:lumMod val="75000"/>
                  </a:schemeClr>
                </a:solidFill>
              </a:rPr>
              <a:t> &amp; </a:t>
            </a:r>
            <a:r>
              <a:rPr lang="en-US" b="1" i="1" dirty="0">
                <a:solidFill>
                  <a:schemeClr val="accent2">
                    <a:lumMod val="75000"/>
                  </a:schemeClr>
                </a:solidFill>
              </a:rPr>
              <a:t>mitigate</a:t>
            </a:r>
            <a:r>
              <a:rPr lang="en-US" i="1" dirty="0">
                <a:solidFill>
                  <a:schemeClr val="accent2">
                    <a:lumMod val="75000"/>
                  </a:schemeClr>
                </a:solidFill>
              </a:rPr>
              <a:t> </a:t>
            </a:r>
            <a:r>
              <a:rPr lang="en-US" dirty="0">
                <a:solidFill>
                  <a:schemeClr val="accent2">
                    <a:lumMod val="75000"/>
                  </a:schemeClr>
                </a:solidFill>
              </a:rPr>
              <a:t>3D NAND errors to improve lifetime</a:t>
            </a:r>
          </a:p>
          <a:p>
            <a:pPr>
              <a:spcBef>
                <a:spcPts val="1200"/>
              </a:spcBef>
            </a:pPr>
            <a:r>
              <a:rPr lang="en-US" b="1" dirty="0">
                <a:solidFill>
                  <a:schemeClr val="accent1">
                    <a:lumMod val="75000"/>
                  </a:schemeClr>
                </a:solidFill>
              </a:rPr>
              <a:t>Contribution 1: Characterize</a:t>
            </a:r>
            <a:r>
              <a:rPr lang="en-US" dirty="0">
                <a:solidFill>
                  <a:schemeClr val="accent1">
                    <a:lumMod val="75000"/>
                  </a:schemeClr>
                </a:solidFill>
              </a:rPr>
              <a:t> real 3D NAND flash chips</a:t>
            </a:r>
          </a:p>
          <a:p>
            <a:pPr lvl="1"/>
            <a:r>
              <a:rPr lang="en-US" b="1" i="1" dirty="0">
                <a:solidFill>
                  <a:schemeClr val="accent5"/>
                </a:solidFill>
              </a:rPr>
              <a:t>Process variation: </a:t>
            </a:r>
            <a:r>
              <a:rPr lang="en-US" b="1" i="1" dirty="0"/>
              <a:t>21×</a:t>
            </a:r>
            <a:r>
              <a:rPr lang="en-US" i="1" dirty="0"/>
              <a:t> error rate difference across layers</a:t>
            </a:r>
          </a:p>
          <a:p>
            <a:pPr lvl="1"/>
            <a:r>
              <a:rPr lang="en-US" b="1" i="1" dirty="0">
                <a:solidFill>
                  <a:schemeClr val="accent5"/>
                </a:solidFill>
              </a:rPr>
              <a:t>Early retention loss: </a:t>
            </a:r>
            <a:r>
              <a:rPr lang="en-US" i="1" dirty="0"/>
              <a:t>Error rate increases by </a:t>
            </a:r>
            <a:r>
              <a:rPr lang="en-US" b="1" i="1" dirty="0"/>
              <a:t>10×</a:t>
            </a:r>
            <a:r>
              <a:rPr lang="en-US" i="1" dirty="0"/>
              <a:t> after 3 hours</a:t>
            </a:r>
          </a:p>
          <a:p>
            <a:pPr lvl="1"/>
            <a:r>
              <a:rPr lang="en-US" b="1" i="1" dirty="0">
                <a:solidFill>
                  <a:schemeClr val="accent5"/>
                </a:solidFill>
              </a:rPr>
              <a:t>Retention interference: </a:t>
            </a:r>
            <a:r>
              <a:rPr lang="en-US" b="1" i="1" dirty="0"/>
              <a:t>Not observed before</a:t>
            </a:r>
            <a:r>
              <a:rPr lang="en-US" i="1" dirty="0"/>
              <a:t> in planar NAND</a:t>
            </a:r>
          </a:p>
          <a:p>
            <a:pPr>
              <a:spcBef>
                <a:spcPts val="1200"/>
              </a:spcBef>
            </a:pPr>
            <a:r>
              <a:rPr lang="en-US" b="1" dirty="0">
                <a:solidFill>
                  <a:schemeClr val="accent1">
                    <a:lumMod val="75000"/>
                  </a:schemeClr>
                </a:solidFill>
              </a:rPr>
              <a:t>Contribution 2: Model</a:t>
            </a:r>
            <a:r>
              <a:rPr lang="en-US" dirty="0">
                <a:solidFill>
                  <a:schemeClr val="accent1">
                    <a:lumMod val="75000"/>
                  </a:schemeClr>
                </a:solidFill>
              </a:rPr>
              <a:t> RBER and threshold voltage</a:t>
            </a:r>
          </a:p>
          <a:p>
            <a:pPr lvl="1"/>
            <a:r>
              <a:rPr lang="en-US" i="1" dirty="0"/>
              <a:t>RBER (raw bit error rate) variation model</a:t>
            </a:r>
          </a:p>
          <a:p>
            <a:pPr lvl="1"/>
            <a:r>
              <a:rPr lang="en-US" i="1" dirty="0"/>
              <a:t>Retention loss model</a:t>
            </a:r>
          </a:p>
          <a:p>
            <a:pPr>
              <a:spcBef>
                <a:spcPts val="1200"/>
              </a:spcBef>
            </a:pPr>
            <a:r>
              <a:rPr lang="en-US" b="1" dirty="0">
                <a:solidFill>
                  <a:schemeClr val="accent1">
                    <a:lumMod val="75000"/>
                  </a:schemeClr>
                </a:solidFill>
              </a:rPr>
              <a:t>Contribution 3: Mitigate</a:t>
            </a:r>
            <a:r>
              <a:rPr lang="en-US" dirty="0">
                <a:solidFill>
                  <a:schemeClr val="accent1">
                    <a:lumMod val="75000"/>
                  </a:schemeClr>
                </a:solidFill>
              </a:rPr>
              <a:t> 3D NAND flash errors</a:t>
            </a:r>
          </a:p>
          <a:p>
            <a:pPr lvl="1"/>
            <a:r>
              <a:rPr lang="en-US" b="1" i="1" dirty="0" err="1">
                <a:solidFill>
                  <a:schemeClr val="accent6">
                    <a:lumMod val="75000"/>
                  </a:schemeClr>
                </a:solidFill>
              </a:rPr>
              <a:t>LaVAR</a:t>
            </a:r>
            <a:r>
              <a:rPr lang="en-US" b="1" i="1" dirty="0">
                <a:solidFill>
                  <a:schemeClr val="accent6">
                    <a:lumMod val="75000"/>
                  </a:schemeClr>
                </a:solidFill>
              </a:rPr>
              <a:t>: </a:t>
            </a:r>
            <a:r>
              <a:rPr lang="en-US" i="1" dirty="0"/>
              <a:t>Layer Variation Aware Reading</a:t>
            </a:r>
          </a:p>
          <a:p>
            <a:pPr lvl="1"/>
            <a:r>
              <a:rPr lang="en-US" b="1" i="1" dirty="0">
                <a:solidFill>
                  <a:schemeClr val="accent6">
                    <a:lumMod val="75000"/>
                  </a:schemeClr>
                </a:solidFill>
              </a:rPr>
              <a:t>LI-RAID: </a:t>
            </a:r>
            <a:r>
              <a:rPr lang="en-US" i="1" dirty="0"/>
              <a:t>Layer-Interleaved RAID</a:t>
            </a:r>
          </a:p>
          <a:p>
            <a:pPr lvl="1"/>
            <a:r>
              <a:rPr lang="en-US" b="1" i="1" dirty="0" err="1">
                <a:solidFill>
                  <a:schemeClr val="accent6">
                    <a:lumMod val="75000"/>
                  </a:schemeClr>
                </a:solidFill>
              </a:rPr>
              <a:t>ReMAR</a:t>
            </a:r>
            <a:r>
              <a:rPr lang="en-US" b="1" i="1" dirty="0">
                <a:solidFill>
                  <a:schemeClr val="accent6">
                    <a:lumMod val="75000"/>
                  </a:schemeClr>
                </a:solidFill>
              </a:rPr>
              <a:t>: </a:t>
            </a:r>
            <a:r>
              <a:rPr lang="en-US" i="1" dirty="0"/>
              <a:t>Retention Model Aware Reading</a:t>
            </a:r>
          </a:p>
          <a:p>
            <a:pPr lvl="1"/>
            <a:r>
              <a:rPr lang="en-US" i="1" dirty="0">
                <a:solidFill>
                  <a:schemeClr val="accent6">
                    <a:lumMod val="75000"/>
                  </a:schemeClr>
                </a:solidFill>
              </a:rPr>
              <a:t>Improve flash lifetime by </a:t>
            </a:r>
            <a:r>
              <a:rPr lang="en-US" b="1" i="1" dirty="0">
                <a:solidFill>
                  <a:schemeClr val="accent6">
                    <a:lumMod val="75000"/>
                  </a:schemeClr>
                </a:solidFill>
              </a:rPr>
              <a:t>1.85×</a:t>
            </a:r>
            <a:r>
              <a:rPr lang="en-US" i="1" dirty="0">
                <a:solidFill>
                  <a:schemeClr val="accent6">
                    <a:lumMod val="75000"/>
                  </a:schemeClr>
                </a:solidFill>
              </a:rPr>
              <a:t> or reduce ECC overhead by </a:t>
            </a:r>
            <a:r>
              <a:rPr lang="en-US" b="1" i="1" dirty="0">
                <a:solidFill>
                  <a:schemeClr val="accent6">
                    <a:lumMod val="75000"/>
                  </a:schemeClr>
                </a:solidFill>
              </a:rPr>
              <a:t>78.9%</a:t>
            </a:r>
          </a:p>
        </p:txBody>
      </p:sp>
      <p:sp>
        <p:nvSpPr>
          <p:cNvPr id="4" name="Slide Number Placeholder 3">
            <a:extLst>
              <a:ext uri="{FF2B5EF4-FFF2-40B4-BE49-F238E27FC236}">
                <a16:creationId xmlns:a16="http://schemas.microsoft.com/office/drawing/2014/main" id="{D1EFF646-4264-4C9C-84A4-402E4F5CCB3E}"/>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lang="en-US" smtClean="0"/>
              <a:pPr/>
              <a:t>250</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3536596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Effect transition="in" filter="fade">
                                      <p:cBhvr>
                                        <p:cTn id="45" dur="500"/>
                                        <p:tgtEl>
                                          <p:spTgt spid="3">
                                            <p:txEl>
                                              <p:pRg st="10" end="10"/>
                                            </p:tx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
                                            <p:txEl>
                                              <p:pRg st="11" end="11"/>
                                            </p:txEl>
                                          </p:spTgt>
                                        </p:tgtEl>
                                        <p:attrNameLst>
                                          <p:attrName>style.visibility</p:attrName>
                                        </p:attrNameLst>
                                      </p:cBhvr>
                                      <p:to>
                                        <p:strVal val="visible"/>
                                      </p:to>
                                    </p:set>
                                    <p:animEffect transition="in" filter="fade">
                                      <p:cBhvr>
                                        <p:cTn id="48" dur="500"/>
                                        <p:tgtEl>
                                          <p:spTgt spid="3">
                                            <p:txEl>
                                              <p:pRg st="11" end="11"/>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Effect transition="in" filter="fade">
                                      <p:cBhvr>
                                        <p:cTn id="51" dur="500"/>
                                        <p:tgtEl>
                                          <p:spTgt spid="3">
                                            <p:txEl>
                                              <p:pRg st="12" end="12"/>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
                                            <p:txEl>
                                              <p:pRg st="13" end="13"/>
                                            </p:txEl>
                                          </p:spTgt>
                                        </p:tgtEl>
                                        <p:attrNameLst>
                                          <p:attrName>style.visibility</p:attrName>
                                        </p:attrNameLst>
                                      </p:cBhvr>
                                      <p:to>
                                        <p:strVal val="visible"/>
                                      </p:to>
                                    </p:set>
                                    <p:animEffect transition="in" filter="fade">
                                      <p:cBhvr>
                                        <p:cTn id="54"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FE1449A-021B-4DDA-93D8-BE8490C5C507}"/>
              </a:ext>
            </a:extLst>
          </p:cNvPr>
          <p:cNvSpPr txBox="1">
            <a:spLocks/>
          </p:cNvSpPr>
          <p:nvPr/>
        </p:nvSpPr>
        <p:spPr>
          <a:xfrm>
            <a:off x="0" y="-97736"/>
            <a:ext cx="9144000" cy="3158292"/>
          </a:xfrm>
          <a:prstGeom prst="rect">
            <a:avLst/>
          </a:prstGeom>
          <a:solidFill>
            <a:schemeClr val="accent6">
              <a:lumMod val="75000"/>
            </a:schemeClr>
          </a:solidFill>
        </p:spPr>
        <p:txBody>
          <a:bodyPr vert="horz" lIns="68580" tIns="34290" rIns="68580" bIns="3429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4950" b="1" i="0" u="none" strike="noStrike" kern="1200" cap="none" spc="0" normalizeH="0" baseline="0" noProof="0" dirty="0">
              <a:ln>
                <a:noFill/>
              </a:ln>
              <a:solidFill>
                <a:srgbClr val="70AD47"/>
              </a:solidFill>
              <a:effectLst/>
              <a:uLnTx/>
              <a:uFillTx/>
              <a:latin typeface="Cambria"/>
              <a:ea typeface="+mj-ea"/>
              <a:cs typeface="+mj-cs"/>
            </a:endParaRPr>
          </a:p>
        </p:txBody>
      </p:sp>
      <p:sp>
        <p:nvSpPr>
          <p:cNvPr id="2" name="Title 1">
            <a:extLst>
              <a:ext uri="{FF2B5EF4-FFF2-40B4-BE49-F238E27FC236}">
                <a16:creationId xmlns:a16="http://schemas.microsoft.com/office/drawing/2014/main" id="{747A3292-70A5-4D27-B7B2-321A43A49A3E}"/>
              </a:ext>
            </a:extLst>
          </p:cNvPr>
          <p:cNvSpPr>
            <a:spLocks noGrp="1"/>
          </p:cNvSpPr>
          <p:nvPr>
            <p:ph type="ctrTitle"/>
          </p:nvPr>
        </p:nvSpPr>
        <p:spPr>
          <a:xfrm>
            <a:off x="342896" y="133350"/>
            <a:ext cx="8458204" cy="2503562"/>
          </a:xfrm>
        </p:spPr>
        <p:txBody>
          <a:bodyPr/>
          <a:lstStyle/>
          <a:p>
            <a:pPr algn="r"/>
            <a:r>
              <a:rPr lang="en-US" sz="4000" b="1" dirty="0">
                <a:solidFill>
                  <a:schemeClr val="bg1"/>
                </a:solidFill>
              </a:rPr>
              <a:t>Improving 3D NAND</a:t>
            </a:r>
            <a:br>
              <a:rPr lang="en-US" sz="4000" b="1" dirty="0">
                <a:solidFill>
                  <a:schemeClr val="bg1"/>
                </a:solidFill>
              </a:rPr>
            </a:br>
            <a:r>
              <a:rPr lang="en-US" sz="4000" b="1" dirty="0">
                <a:solidFill>
                  <a:schemeClr val="bg1"/>
                </a:solidFill>
              </a:rPr>
              <a:t>Flash Memory Lifetime</a:t>
            </a:r>
            <a:br>
              <a:rPr lang="en-US" sz="4000" b="1" dirty="0">
                <a:solidFill>
                  <a:schemeClr val="bg1"/>
                </a:solidFill>
              </a:rPr>
            </a:br>
            <a:r>
              <a:rPr lang="en-US" sz="4000" b="1" dirty="0">
                <a:solidFill>
                  <a:schemeClr val="bg1"/>
                </a:solidFill>
              </a:rPr>
              <a:t> by Tolerating Early Retention Loss</a:t>
            </a:r>
            <a:br>
              <a:rPr lang="en-US" sz="4000" b="1" dirty="0">
                <a:solidFill>
                  <a:schemeClr val="bg1"/>
                </a:solidFill>
              </a:rPr>
            </a:br>
            <a:r>
              <a:rPr lang="en-US" sz="4000" b="1" dirty="0">
                <a:solidFill>
                  <a:schemeClr val="bg1"/>
                </a:solidFill>
              </a:rPr>
              <a:t>and Process Variation</a:t>
            </a:r>
          </a:p>
        </p:txBody>
      </p:sp>
      <p:sp>
        <p:nvSpPr>
          <p:cNvPr id="3" name="Subtitle 2">
            <a:extLst>
              <a:ext uri="{FF2B5EF4-FFF2-40B4-BE49-F238E27FC236}">
                <a16:creationId xmlns:a16="http://schemas.microsoft.com/office/drawing/2014/main" id="{7752D3DA-FE55-4C49-877F-A626759B9D49}"/>
              </a:ext>
            </a:extLst>
          </p:cNvPr>
          <p:cNvSpPr>
            <a:spLocks noGrp="1"/>
          </p:cNvSpPr>
          <p:nvPr>
            <p:ph type="subTitle" idx="1"/>
          </p:nvPr>
        </p:nvSpPr>
        <p:spPr>
          <a:xfrm>
            <a:off x="228592" y="3599886"/>
            <a:ext cx="8686808" cy="384163"/>
          </a:xfrm>
        </p:spPr>
        <p:txBody>
          <a:bodyPr>
            <a:normAutofit/>
          </a:bodyPr>
          <a:lstStyle/>
          <a:p>
            <a:pPr algn="ctr"/>
            <a:r>
              <a:rPr lang="en-US" sz="2100" b="1" dirty="0">
                <a:solidFill>
                  <a:schemeClr val="tx1"/>
                </a:solidFill>
              </a:rPr>
              <a:t>Yixin Luo</a:t>
            </a:r>
            <a:r>
              <a:rPr lang="en-US" sz="2100" b="1" dirty="0">
                <a:solidFill>
                  <a:schemeClr val="tx1">
                    <a:lumMod val="75000"/>
                    <a:lumOff val="25000"/>
                  </a:schemeClr>
                </a:solidFill>
              </a:rPr>
              <a:t>     Saugata Ghose     Yu Cai     Erich F. Haratsch     Onur Mutlu</a:t>
            </a:r>
          </a:p>
        </p:txBody>
      </p:sp>
      <p:sp>
        <p:nvSpPr>
          <p:cNvPr id="9" name="Slide Number Placeholder 8">
            <a:extLst>
              <a:ext uri="{FF2B5EF4-FFF2-40B4-BE49-F238E27FC236}">
                <a16:creationId xmlns:a16="http://schemas.microsoft.com/office/drawing/2014/main" id="{F2474E3A-72BD-432D-A9C6-3B1D4618EF3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F28D2CB-70DD-453E-B3EC-7D8CA77463E7}" type="slidenum">
              <a:rPr kumimoji="0" lang="en-US" sz="1600" b="1" i="0" u="none" strike="noStrike" kern="1200" cap="none" spc="0" normalizeH="0" baseline="0" noProof="0" smtClean="0">
                <a:ln>
                  <a:noFill/>
                </a:ln>
                <a:solidFill>
                  <a:prstClr val="black"/>
                </a:solidFill>
                <a:effectLst/>
                <a:uLnTx/>
                <a:uFillTx/>
                <a:latin typeface="Cambria"/>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251</a:t>
            </a:fld>
            <a:endParaRPr kumimoji="0" lang="en-US" sz="1600" b="1" i="0" u="none" strike="noStrike" kern="1200" cap="none" spc="0" normalizeH="0" baseline="0" noProof="0">
              <a:ln>
                <a:noFill/>
              </a:ln>
              <a:solidFill>
                <a:prstClr val="black"/>
              </a:solidFill>
              <a:effectLst/>
              <a:uLnTx/>
              <a:uFillTx/>
              <a:latin typeface="Cambria"/>
              <a:ea typeface="ＭＳ Ｐゴシック" panose="020B0600070205080204" pitchFamily="34" charset="-128"/>
              <a:cs typeface="+mn-cs"/>
            </a:endParaRPr>
          </a:p>
        </p:txBody>
      </p:sp>
      <p:grpSp>
        <p:nvGrpSpPr>
          <p:cNvPr id="4" name="Group 3">
            <a:extLst>
              <a:ext uri="{FF2B5EF4-FFF2-40B4-BE49-F238E27FC236}">
                <a16:creationId xmlns:a16="http://schemas.microsoft.com/office/drawing/2014/main" id="{5D76EAC0-416E-4F19-AC48-6A97BB4F5705}"/>
              </a:ext>
            </a:extLst>
          </p:cNvPr>
          <p:cNvGrpSpPr/>
          <p:nvPr/>
        </p:nvGrpSpPr>
        <p:grpSpPr>
          <a:xfrm>
            <a:off x="667317" y="4559475"/>
            <a:ext cx="7815822" cy="1647300"/>
            <a:chOff x="888222" y="4606033"/>
            <a:chExt cx="7374011" cy="1554183"/>
          </a:xfrm>
        </p:grpSpPr>
        <p:pic>
          <p:nvPicPr>
            <p:cNvPr id="5" name="Picture 4" descr="Burgundy_CMU_JPG_Logo.jpg">
              <a:extLst>
                <a:ext uri="{FF2B5EF4-FFF2-40B4-BE49-F238E27FC236}">
                  <a16:creationId xmlns:a16="http://schemas.microsoft.com/office/drawing/2014/main" id="{CEA55B19-CFC8-4078-B3FB-182E66F3017E}"/>
                </a:ext>
              </a:extLst>
            </p:cNvPr>
            <p:cNvPicPr>
              <a:picLocks noChangeAspect="1"/>
            </p:cNvPicPr>
            <p:nvPr/>
          </p:nvPicPr>
          <p:blipFill rotWithShape="1">
            <a:blip r:embed="rId3" cstate="print">
              <a:clrChange>
                <a:clrFrom>
                  <a:srgbClr val="FFFFFF"/>
                </a:clrFrom>
                <a:clrTo>
                  <a:srgbClr val="FFFFFF">
                    <a:alpha val="0"/>
                  </a:srgbClr>
                </a:clrTo>
              </a:clrChange>
            </a:blip>
            <a:srcRect t="26333" b="26267"/>
            <a:stretch/>
          </p:blipFill>
          <p:spPr>
            <a:xfrm>
              <a:off x="888222" y="4777890"/>
              <a:ext cx="2544303" cy="435499"/>
            </a:xfrm>
            <a:prstGeom prst="rect">
              <a:avLst/>
            </a:prstGeom>
          </p:spPr>
        </p:pic>
        <p:pic>
          <p:nvPicPr>
            <p:cNvPr id="6" name="Picture 5" descr="safari.png">
              <a:extLst>
                <a:ext uri="{FF2B5EF4-FFF2-40B4-BE49-F238E27FC236}">
                  <a16:creationId xmlns:a16="http://schemas.microsoft.com/office/drawing/2014/main" id="{E9675C6F-0484-469F-9C84-8B906B21FCE7}"/>
                </a:ext>
              </a:extLst>
            </p:cNvPr>
            <p:cNvPicPr>
              <a:picLocks noChangeAspect="1"/>
            </p:cNvPicPr>
            <p:nvPr/>
          </p:nvPicPr>
          <p:blipFill>
            <a:blip r:embed="rId4" cstate="print"/>
            <a:srcRect/>
            <a:stretch>
              <a:fillRect/>
            </a:stretch>
          </p:blipFill>
          <p:spPr bwMode="auto">
            <a:xfrm>
              <a:off x="1413271" y="5529552"/>
              <a:ext cx="1494206" cy="432334"/>
            </a:xfrm>
            <a:prstGeom prst="rect">
              <a:avLst/>
            </a:prstGeom>
            <a:noFill/>
            <a:ln w="9525">
              <a:noFill/>
              <a:miter lim="800000"/>
              <a:headEnd/>
              <a:tailEnd/>
            </a:ln>
          </p:spPr>
        </p:pic>
        <p:pic>
          <p:nvPicPr>
            <p:cNvPr id="7" name="Picture 4" descr="Image result for eth zurich (swiss federal institute of technology) logo">
              <a:extLst>
                <a:ext uri="{FF2B5EF4-FFF2-40B4-BE49-F238E27FC236}">
                  <a16:creationId xmlns:a16="http://schemas.microsoft.com/office/drawing/2014/main" id="{C7CFE395-C732-4687-80AF-6FC338BA4CA4}"/>
                </a:ext>
              </a:extLst>
            </p:cNvPr>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t="18277" b="18277"/>
            <a:stretch/>
          </p:blipFill>
          <p:spPr bwMode="auto">
            <a:xfrm>
              <a:off x="6537035" y="4777892"/>
              <a:ext cx="1725198" cy="43745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6" descr="Image result for sk hynix logo">
              <a:extLst>
                <a:ext uri="{FF2B5EF4-FFF2-40B4-BE49-F238E27FC236}">
                  <a16:creationId xmlns:a16="http://schemas.microsoft.com/office/drawing/2014/main" id="{C40596BB-A6B6-4277-AE13-644FE6899EC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64148" y="4606033"/>
              <a:ext cx="1229307" cy="6073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https://www.seagate.com/files/www-content/about-seagate/_shared/images/presskit/hi-res/seagate-green-horizontal.jpg">
              <a:extLst>
                <a:ext uri="{FF2B5EF4-FFF2-40B4-BE49-F238E27FC236}">
                  <a16:creationId xmlns:a16="http://schemas.microsoft.com/office/drawing/2014/main" id="{0392314F-9D7C-4C12-882F-7C039695944E}"/>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33193" y="5331219"/>
              <a:ext cx="2481819" cy="82899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0412893"/>
      </p:ext>
    </p:extLst>
  </p:cSld>
  <p:clrMapOvr>
    <a:masterClrMapping/>
  </p:clrMapOvr>
  <p:transition/>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092CD-381C-7C45-9785-4A855047A957}"/>
              </a:ext>
            </a:extLst>
          </p:cNvPr>
          <p:cNvSpPr>
            <a:spLocks noGrp="1"/>
          </p:cNvSpPr>
          <p:nvPr>
            <p:ph type="title"/>
          </p:nvPr>
        </p:nvSpPr>
        <p:spPr>
          <a:xfrm>
            <a:off x="228600" y="152400"/>
            <a:ext cx="8915400" cy="1066800"/>
          </a:xfrm>
        </p:spPr>
        <p:txBody>
          <a:bodyPr/>
          <a:lstStyle/>
          <a:p>
            <a:r>
              <a:rPr lang="en-US" dirty="0"/>
              <a:t>3D NAND Flash Reliability II</a:t>
            </a:r>
            <a:r>
              <a:rPr lang="en-US" sz="2400" dirty="0"/>
              <a:t> </a:t>
            </a:r>
            <a:r>
              <a:rPr lang="en-US" sz="2400" b="1" dirty="0">
                <a:solidFill>
                  <a:srgbClr val="006633"/>
                </a:solidFill>
                <a:latin typeface="Garamond" charset="0"/>
                <a:ea typeface="ＭＳ Ｐゴシック" pitchFamily="-105" charset="-128"/>
                <a:cs typeface="ＭＳ Ｐゴシック" pitchFamily="-105" charset="-128"/>
              </a:rPr>
              <a:t>[SIGMETRICS’18]</a:t>
            </a:r>
            <a:r>
              <a:rPr lang="en-US" sz="2400" dirty="0"/>
              <a:t> </a:t>
            </a:r>
          </a:p>
        </p:txBody>
      </p:sp>
      <p:sp>
        <p:nvSpPr>
          <p:cNvPr id="3" name="Content Placeholder 2">
            <a:extLst>
              <a:ext uri="{FF2B5EF4-FFF2-40B4-BE49-F238E27FC236}">
                <a16:creationId xmlns:a16="http://schemas.microsoft.com/office/drawing/2014/main" id="{B3C132E5-3F90-7947-BD1B-0E3FAA005A5C}"/>
              </a:ext>
            </a:extLst>
          </p:cNvPr>
          <p:cNvSpPr>
            <a:spLocks noGrp="1"/>
          </p:cNvSpPr>
          <p:nvPr>
            <p:ph idx="1"/>
          </p:nvPr>
        </p:nvSpPr>
        <p:spPr/>
        <p:txBody>
          <a:bodyPr/>
          <a:lstStyle/>
          <a:p>
            <a:r>
              <a:rPr lang="en-US" sz="2000" dirty="0"/>
              <a:t>Yixin Luo, Saugata Ghose, Yu Cai, Erich F. </a:t>
            </a:r>
            <a:r>
              <a:rPr lang="en-US" sz="2000" dirty="0" err="1"/>
              <a:t>Haratsch</a:t>
            </a:r>
            <a:r>
              <a:rPr lang="en-US" sz="2000" dirty="0"/>
              <a:t>, and Onur Mutlu,</a:t>
            </a:r>
            <a:br>
              <a:rPr lang="en-US" sz="2000" dirty="0"/>
            </a:br>
            <a:r>
              <a:rPr lang="en-US" sz="2000" b="1" dirty="0"/>
              <a:t>"Improving 3D NAND Flash Memory Lifetime by Tolerating Early Retention Loss and Process Variation"</a:t>
            </a:r>
            <a:r>
              <a:rPr lang="en-US" sz="2000" dirty="0"/>
              <a:t> </a:t>
            </a:r>
            <a:br>
              <a:rPr lang="en-US" sz="2000" dirty="0"/>
            </a:br>
            <a:r>
              <a:rPr lang="en-US" sz="2000" i="1" dirty="0"/>
              <a:t>Proceedings of the </a:t>
            </a:r>
            <a:r>
              <a:rPr lang="en-US" sz="2000" i="1" dirty="0">
                <a:hlinkClick r:id="rId2"/>
              </a:rPr>
              <a:t>ACM International Conference on Measurement and Modeling of Computer Systems</a:t>
            </a:r>
            <a:r>
              <a:rPr lang="en-US" sz="2000" i="1" dirty="0"/>
              <a:t> (</a:t>
            </a:r>
            <a:r>
              <a:rPr lang="en-US" sz="2000" b="1" i="1" dirty="0"/>
              <a:t>SIGMETRICS</a:t>
            </a:r>
            <a:r>
              <a:rPr lang="en-US" sz="2000" i="1" dirty="0"/>
              <a:t>)</a:t>
            </a:r>
            <a:r>
              <a:rPr lang="en-US" sz="2000" dirty="0"/>
              <a:t>, Irvine, CA, USA, June 2018. </a:t>
            </a:r>
            <a:br>
              <a:rPr lang="en-US" sz="2000" dirty="0"/>
            </a:br>
            <a:r>
              <a:rPr lang="en-US" sz="2000" dirty="0"/>
              <a:t>[</a:t>
            </a:r>
            <a:r>
              <a:rPr lang="en-US" sz="2000" dirty="0">
                <a:hlinkClick r:id="rId3"/>
              </a:rPr>
              <a:t>Abstract</a:t>
            </a:r>
            <a:r>
              <a:rPr lang="en-US" sz="2000" dirty="0"/>
              <a:t>]</a:t>
            </a:r>
          </a:p>
          <a:p>
            <a:pPr marL="0" indent="0">
              <a:buNone/>
            </a:pPr>
            <a:br>
              <a:rPr lang="en-US" sz="2000" dirty="0"/>
            </a:br>
            <a:endParaRPr lang="en-US" dirty="0"/>
          </a:p>
        </p:txBody>
      </p:sp>
      <p:sp>
        <p:nvSpPr>
          <p:cNvPr id="4" name="Slide Number Placeholder 3">
            <a:extLst>
              <a:ext uri="{FF2B5EF4-FFF2-40B4-BE49-F238E27FC236}">
                <a16:creationId xmlns:a16="http://schemas.microsoft.com/office/drawing/2014/main" id="{3950B8C8-DAF4-6549-8895-6579AD5382E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574D81-B5DE-384D-B24B-566C679AE608}"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rPr>
              <a:pPr marL="0" marR="0" lvl="0" indent="0" algn="r" defTabSz="914400" rtl="0" eaLnBrk="1" fontAlgn="auto" latinLnBrk="0" hangingPunct="1">
                <a:lnSpc>
                  <a:spcPct val="100000"/>
                </a:lnSpc>
                <a:spcBef>
                  <a:spcPts val="0"/>
                </a:spcBef>
                <a:spcAft>
                  <a:spcPts val="0"/>
                </a:spcAft>
                <a:buClrTx/>
                <a:buSzTx/>
                <a:buFontTx/>
                <a:buNone/>
                <a:tabLst/>
                <a:defRPr/>
              </a:pPr>
              <a:t>252</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endParaRPr>
          </a:p>
        </p:txBody>
      </p:sp>
      <p:pic>
        <p:nvPicPr>
          <p:cNvPr id="6" name="Picture 5">
            <a:extLst>
              <a:ext uri="{FF2B5EF4-FFF2-40B4-BE49-F238E27FC236}">
                <a16:creationId xmlns:a16="http://schemas.microsoft.com/office/drawing/2014/main" id="{9DE96A07-FDB9-AD4A-A94E-B3BE0AD167ED}"/>
              </a:ext>
            </a:extLst>
          </p:cNvPr>
          <p:cNvPicPr>
            <a:picLocks noChangeAspect="1"/>
          </p:cNvPicPr>
          <p:nvPr/>
        </p:nvPicPr>
        <p:blipFill>
          <a:blip r:embed="rId4"/>
          <a:stretch>
            <a:fillRect/>
          </a:stretch>
        </p:blipFill>
        <p:spPr>
          <a:xfrm>
            <a:off x="0" y="4062093"/>
            <a:ext cx="9144000" cy="1743171"/>
          </a:xfrm>
          <a:prstGeom prst="rect">
            <a:avLst/>
          </a:prstGeom>
        </p:spPr>
      </p:pic>
    </p:spTree>
    <p:extLst>
      <p:ext uri="{BB962C8B-B14F-4D97-AF65-F5344CB8AC3E}">
        <p14:creationId xmlns:p14="http://schemas.microsoft.com/office/powerpoint/2010/main" val="76711478"/>
      </p:ext>
    </p:extLst>
  </p:cSld>
  <p:clrMapOvr>
    <a:masterClrMapping/>
  </p:clrMapOvr>
  <p:transition/>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One More Idea</a:t>
            </a:r>
          </a:p>
        </p:txBody>
      </p:sp>
      <p:sp>
        <p:nvSpPr>
          <p:cNvPr id="3" name="Subtitle 2"/>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0CAD05-5F98-C240-A41D-E171A6304933}" type="slidenum">
              <a:rPr kumimoji="0" lang="en-US" sz="12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253</a:t>
            </a:fld>
            <a:endParaRPr kumimoji="0" lang="en-US" sz="12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Tree>
    <p:extLst>
      <p:ext uri="{BB962C8B-B14F-4D97-AF65-F5344CB8AC3E}">
        <p14:creationId xmlns:p14="http://schemas.microsoft.com/office/powerpoint/2010/main" val="5223476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z="3300" dirty="0"/>
              <a:t>Improving NAND Flash Memory Lifetime with</a:t>
            </a:r>
            <a:br>
              <a:rPr lang="en-US" sz="3300" dirty="0"/>
            </a:br>
            <a:r>
              <a:rPr lang="en-US" sz="3300" dirty="0">
                <a:solidFill>
                  <a:schemeClr val="accent2"/>
                </a:solidFill>
              </a:rPr>
              <a:t>W</a:t>
            </a:r>
            <a:r>
              <a:rPr lang="en-US" sz="3300" dirty="0"/>
              <a:t>rite-hotness </a:t>
            </a:r>
            <a:r>
              <a:rPr lang="en-US" sz="3300" dirty="0">
                <a:solidFill>
                  <a:schemeClr val="accent2"/>
                </a:solidFill>
              </a:rPr>
              <a:t>A</a:t>
            </a:r>
            <a:r>
              <a:rPr lang="en-US" sz="3300" dirty="0"/>
              <a:t>ware </a:t>
            </a:r>
            <a:r>
              <a:rPr lang="en-US" sz="3300" dirty="0">
                <a:solidFill>
                  <a:schemeClr val="accent2"/>
                </a:solidFill>
              </a:rPr>
              <a:t>R</a:t>
            </a:r>
            <a:r>
              <a:rPr lang="en-US" sz="3300" dirty="0"/>
              <a:t>etention </a:t>
            </a:r>
            <a:r>
              <a:rPr lang="en-US" sz="3300" dirty="0">
                <a:solidFill>
                  <a:schemeClr val="accent2"/>
                </a:solidFill>
              </a:rPr>
              <a:t>M</a:t>
            </a:r>
            <a:r>
              <a:rPr lang="en-US" sz="3300" dirty="0"/>
              <a:t>anagement </a:t>
            </a:r>
          </a:p>
        </p:txBody>
      </p:sp>
      <p:sp>
        <p:nvSpPr>
          <p:cNvPr id="5" name="Subtitle 4"/>
          <p:cNvSpPr>
            <a:spLocks noGrp="1"/>
          </p:cNvSpPr>
          <p:nvPr>
            <p:ph type="subTitle" idx="1"/>
          </p:nvPr>
        </p:nvSpPr>
        <p:spPr/>
        <p:txBody>
          <a:bodyPr/>
          <a:lstStyle/>
          <a:p>
            <a:r>
              <a:rPr lang="en-US" b="1" dirty="0"/>
              <a:t>Yixin Luo</a:t>
            </a:r>
            <a:r>
              <a:rPr lang="en-US" dirty="0"/>
              <a:t>, Yu </a:t>
            </a:r>
            <a:r>
              <a:rPr lang="en-US" dirty="0" err="1"/>
              <a:t>Cai</a:t>
            </a:r>
            <a:r>
              <a:rPr lang="en-US" dirty="0"/>
              <a:t>, Saugata Ghose, </a:t>
            </a:r>
            <a:r>
              <a:rPr lang="en-US" dirty="0" err="1"/>
              <a:t>Jongmoo</a:t>
            </a:r>
            <a:r>
              <a:rPr lang="en-US" dirty="0"/>
              <a:t> Choi*, Onur Mutlu</a:t>
            </a:r>
          </a:p>
          <a:p>
            <a:r>
              <a:rPr lang="en-US" dirty="0"/>
              <a:t>Carnegie Mellon University, *</a:t>
            </a:r>
            <a:r>
              <a:rPr lang="en-US" dirty="0" err="1"/>
              <a:t>Dankook</a:t>
            </a:r>
            <a:r>
              <a:rPr lang="en-US" dirty="0"/>
              <a:t> University</a:t>
            </a:r>
          </a:p>
        </p:txBody>
      </p:sp>
      <p:sp>
        <p:nvSpPr>
          <p:cNvPr id="6" name="Rectangle 5"/>
          <p:cNvSpPr/>
          <p:nvPr/>
        </p:nvSpPr>
        <p:spPr>
          <a:xfrm>
            <a:off x="0" y="1516674"/>
            <a:ext cx="9144000" cy="94957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E88686"/>
                </a:solidFill>
                <a:effectLst/>
                <a:uLnTx/>
                <a:uFillTx/>
                <a:latin typeface="Calibri"/>
                <a:ea typeface="+mn-ea"/>
                <a:cs typeface="+mn-cs"/>
              </a:rPr>
              <a:t>WARM</a:t>
            </a:r>
          </a:p>
        </p:txBody>
      </p:sp>
      <p:pic>
        <p:nvPicPr>
          <p:cNvPr id="7" name="Picture 6" descr="Burgundy_CMU_JPG_Logo.jpg"/>
          <p:cNvPicPr>
            <a:picLocks noChangeAspect="1"/>
          </p:cNvPicPr>
          <p:nvPr/>
        </p:nvPicPr>
        <p:blipFill>
          <a:blip r:embed="rId2" cstate="print"/>
          <a:stretch>
            <a:fillRect/>
          </a:stretch>
        </p:blipFill>
        <p:spPr>
          <a:xfrm>
            <a:off x="3452865" y="4848677"/>
            <a:ext cx="2238270" cy="808263"/>
          </a:xfrm>
          <a:prstGeom prst="rect">
            <a:avLst/>
          </a:prstGeom>
        </p:spPr>
      </p:pic>
      <p:pic>
        <p:nvPicPr>
          <p:cNvPr id="8" name="Picture 7" descr="safari.png"/>
          <p:cNvPicPr>
            <a:picLocks noChangeAspect="1"/>
          </p:cNvPicPr>
          <p:nvPr/>
        </p:nvPicPr>
        <p:blipFill>
          <a:blip r:embed="rId3" cstate="print"/>
          <a:stretch>
            <a:fillRect/>
          </a:stretch>
        </p:blipFill>
        <p:spPr>
          <a:xfrm>
            <a:off x="996432" y="5053381"/>
            <a:ext cx="1378500" cy="398855"/>
          </a:xfrm>
          <a:prstGeom prst="rect">
            <a:avLst/>
          </a:prstGeom>
        </p:spPr>
      </p:pic>
      <p:pic>
        <p:nvPicPr>
          <p:cNvPr id="1026" name="Picture 2" descr="http://upload.wikimedia.org/wikipedia/en/f/f9/Logo_for_DankookUniversity.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69069" y="4619167"/>
            <a:ext cx="1267283" cy="126728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Slide Number Placeholder 1"/>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DEB4F-0601-454C-8126-130431B58208}" type="slidenum">
              <a:rPr kumimoji="0" lang="en-US" sz="1350" b="0" i="0" u="none" strike="noStrike" kern="1200" cap="none" spc="0" normalizeH="0" baseline="0" noProof="0">
                <a:ln>
                  <a:noFill/>
                </a:ln>
                <a:solidFill>
                  <a:prstClr val="black">
                    <a:lumMod val="65000"/>
                    <a:lumOff val="35000"/>
                  </a:prstClr>
                </a:solidFill>
                <a:effectLst/>
                <a:uLnTx/>
                <a:uFillTx/>
                <a:latin typeface="Calibri"/>
                <a:ea typeface="ＭＳ Ｐゴシック" panose="020B0600070205080204" pitchFamily="34" charset="-128"/>
                <a:cs typeface="+mn-cs"/>
              </a:rPr>
              <a:pPr marL="0" marR="0" lvl="0" indent="0" algn="r" defTabSz="685800" rtl="0" eaLnBrk="1" fontAlgn="auto" latinLnBrk="0" hangingPunct="1">
                <a:lnSpc>
                  <a:spcPct val="100000"/>
                </a:lnSpc>
                <a:spcBef>
                  <a:spcPts val="0"/>
                </a:spcBef>
                <a:spcAft>
                  <a:spcPts val="0"/>
                </a:spcAft>
                <a:buClrTx/>
                <a:buSzTx/>
                <a:buFontTx/>
                <a:buNone/>
                <a:tabLst/>
                <a:defRPr/>
              </a:pPr>
              <a:t>254</a:t>
            </a:fld>
            <a:endParaRPr kumimoji="0" lang="en-US" sz="1350" b="0" i="0" u="none" strike="noStrike" kern="1200" cap="none" spc="0" normalizeH="0" baseline="0" noProof="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076583498"/>
      </p:ext>
    </p:extLst>
  </p:cSld>
  <p:clrMapOvr>
    <a:masterClrMapping/>
  </p:clrMapOvr>
  <p:transition/>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Executive Summary</a:t>
            </a:r>
          </a:p>
        </p:txBody>
      </p:sp>
      <p:sp>
        <p:nvSpPr>
          <p:cNvPr id="5" name="Content Placeholder 4"/>
          <p:cNvSpPr>
            <a:spLocks noGrp="1"/>
          </p:cNvSpPr>
          <p:nvPr>
            <p:ph sz="quarter" idx="11"/>
          </p:nvPr>
        </p:nvSpPr>
        <p:spPr/>
        <p:txBody>
          <a:bodyPr>
            <a:normAutofit lnSpcReduction="10000"/>
          </a:bodyPr>
          <a:lstStyle/>
          <a:p>
            <a:pPr>
              <a:buClr>
                <a:schemeClr val="tx1"/>
              </a:buClr>
            </a:pPr>
            <a:r>
              <a:rPr lang="en-US" sz="2400" i="0" dirty="0"/>
              <a:t>Flash memory can achieve</a:t>
            </a:r>
            <a:r>
              <a:rPr lang="en-US" sz="2400" b="1" i="0" dirty="0"/>
              <a:t> </a:t>
            </a:r>
            <a:r>
              <a:rPr lang="en-US" sz="2400" b="1" i="0" dirty="0">
                <a:solidFill>
                  <a:schemeClr val="accent5"/>
                </a:solidFill>
                <a:latin typeface="Calibri" panose="020F0502020204030204" pitchFamily="34" charset="0"/>
              </a:rPr>
              <a:t>50x endurance improvement by relaxing retention time using refresh</a:t>
            </a:r>
            <a:r>
              <a:rPr lang="en-US" sz="2400" i="0" dirty="0"/>
              <a:t> </a:t>
            </a:r>
            <a:r>
              <a:rPr lang="en-US" sz="2400" dirty="0"/>
              <a:t>[</a:t>
            </a:r>
            <a:r>
              <a:rPr lang="en-US" sz="2400" dirty="0" err="1"/>
              <a:t>Cai</a:t>
            </a:r>
            <a:r>
              <a:rPr lang="en-US" sz="2400" dirty="0"/>
              <a:t>+ ICCD ’12]</a:t>
            </a:r>
          </a:p>
          <a:p>
            <a:r>
              <a:rPr lang="en-US" sz="2400" dirty="0"/>
              <a:t>Problem</a:t>
            </a:r>
            <a:r>
              <a:rPr lang="en-US" sz="2400" i="0" dirty="0"/>
              <a:t>: </a:t>
            </a:r>
            <a:r>
              <a:rPr lang="en-US" sz="2400" b="1" i="0" dirty="0">
                <a:solidFill>
                  <a:srgbClr val="C00000"/>
                </a:solidFill>
                <a:latin typeface="Calibri" panose="020F0502020204030204" pitchFamily="34" charset="0"/>
              </a:rPr>
              <a:t>Frequent refresh</a:t>
            </a:r>
            <a:r>
              <a:rPr lang="en-US" sz="2400" i="0" dirty="0"/>
              <a:t> </a:t>
            </a:r>
            <a:r>
              <a:rPr lang="en-US" sz="2400" b="1" i="0" dirty="0">
                <a:solidFill>
                  <a:srgbClr val="C00000"/>
                </a:solidFill>
                <a:latin typeface="Calibri" panose="020F0502020204030204" pitchFamily="34" charset="0"/>
              </a:rPr>
              <a:t>consumes the majority of endurance improvement</a:t>
            </a:r>
          </a:p>
          <a:p>
            <a:r>
              <a:rPr lang="en-US" sz="2400" dirty="0"/>
              <a:t>Goal</a:t>
            </a:r>
            <a:r>
              <a:rPr lang="en-US" sz="2400" i="0" dirty="0"/>
              <a:t>: Reduce refresh overhead to increase flash memory lifetime</a:t>
            </a:r>
          </a:p>
          <a:p>
            <a:r>
              <a:rPr lang="en-US" sz="2400" dirty="0"/>
              <a:t>Key Observation</a:t>
            </a:r>
            <a:r>
              <a:rPr lang="en-US" sz="2400" i="0" dirty="0"/>
              <a:t>: </a:t>
            </a:r>
            <a:r>
              <a:rPr lang="en-US" sz="2400" b="1" i="0" dirty="0">
                <a:solidFill>
                  <a:srgbClr val="00B050"/>
                </a:solidFill>
                <a:latin typeface="Calibri" panose="020F0502020204030204" pitchFamily="34" charset="0"/>
              </a:rPr>
              <a:t>Refresh is unnecessary for </a:t>
            </a:r>
            <a:r>
              <a:rPr lang="en-US" sz="2400" b="1" u="sng" dirty="0">
                <a:solidFill>
                  <a:srgbClr val="00B050"/>
                </a:solidFill>
                <a:latin typeface="Calibri" panose="020F0502020204030204" pitchFamily="34" charset="0"/>
              </a:rPr>
              <a:t>write-hot data</a:t>
            </a:r>
          </a:p>
          <a:p>
            <a:r>
              <a:rPr lang="en-US" sz="2400" dirty="0"/>
              <a:t>Key Ideas of Write-hotness Aware Retention Management (WARM)</a:t>
            </a:r>
            <a:endParaRPr lang="en-US" sz="2400" i="0" dirty="0"/>
          </a:p>
          <a:p>
            <a:pPr lvl="1"/>
            <a:r>
              <a:rPr lang="en-US" sz="2100" b="1" dirty="0">
                <a:latin typeface="Calibri" panose="020F0502020204030204" pitchFamily="34" charset="0"/>
              </a:rPr>
              <a:t>Physically partition write-hot pages and write-cold pages</a:t>
            </a:r>
            <a:r>
              <a:rPr lang="en-US" sz="2100" dirty="0"/>
              <a:t> within the flash drive</a:t>
            </a:r>
          </a:p>
          <a:p>
            <a:pPr lvl="1"/>
            <a:r>
              <a:rPr lang="en-US" sz="2100" b="1" dirty="0">
                <a:latin typeface="Calibri" panose="020F0502020204030204" pitchFamily="34" charset="0"/>
              </a:rPr>
              <a:t>Apply </a:t>
            </a:r>
            <a:r>
              <a:rPr lang="en-US" sz="2100" b="1" i="1" dirty="0">
                <a:latin typeface="Calibri" panose="020F0502020204030204" pitchFamily="34" charset="0"/>
              </a:rPr>
              <a:t>different</a:t>
            </a:r>
            <a:r>
              <a:rPr lang="en-US" sz="2100" b="1" dirty="0">
                <a:latin typeface="Calibri" panose="020F0502020204030204" pitchFamily="34" charset="0"/>
              </a:rPr>
              <a:t> policies </a:t>
            </a:r>
            <a:r>
              <a:rPr lang="en-US" sz="2100" dirty="0"/>
              <a:t>(garbage collection, wear-leveling, refresh) to each group</a:t>
            </a:r>
          </a:p>
          <a:p>
            <a:r>
              <a:rPr lang="en-US" sz="2400" dirty="0"/>
              <a:t>Key Results</a:t>
            </a:r>
          </a:p>
          <a:p>
            <a:pPr lvl="1"/>
            <a:r>
              <a:rPr lang="en-US" sz="2100" dirty="0"/>
              <a:t>WARM w/o refresh </a:t>
            </a:r>
            <a:r>
              <a:rPr lang="en-US" sz="2100" b="1" dirty="0">
                <a:solidFill>
                  <a:srgbClr val="00B050"/>
                </a:solidFill>
                <a:latin typeface="Calibri" panose="020F0502020204030204" pitchFamily="34" charset="0"/>
              </a:rPr>
              <a:t>improves lifetime by 3.24x</a:t>
            </a:r>
          </a:p>
          <a:p>
            <a:pPr lvl="1"/>
            <a:r>
              <a:rPr lang="en-US" sz="2100" dirty="0"/>
              <a:t>WARM w/ adaptive refresh </a:t>
            </a:r>
            <a:r>
              <a:rPr lang="en-US" sz="2100" b="1" dirty="0">
                <a:solidFill>
                  <a:srgbClr val="00B050"/>
                </a:solidFill>
                <a:latin typeface="Calibri" panose="020F0502020204030204" pitchFamily="34" charset="0"/>
              </a:rPr>
              <a:t>improves lifetime by 12.9x </a:t>
            </a:r>
            <a:r>
              <a:rPr lang="en-US" sz="2100" dirty="0"/>
              <a:t>(1.21x over refresh only)</a:t>
            </a:r>
          </a:p>
        </p:txBody>
      </p:sp>
      <p:sp>
        <p:nvSpPr>
          <p:cNvPr id="2" name="Slide Number Placeholder 1"/>
          <p:cNvSpPr>
            <a:spLocks noGrp="1"/>
          </p:cNvSpPr>
          <p:nvPr>
            <p:ph type="sldNum" sz="quarter" idx="14"/>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774DEB4F-0601-454C-8126-130431B58208}" type="slidenum">
              <a:rPr kumimoji="0" lang="en-US" sz="1350" b="0" i="0" u="none" strike="noStrike" kern="1200" cap="none" spc="0" normalizeH="0" baseline="0" noProof="0">
                <a:ln>
                  <a:noFill/>
                </a:ln>
                <a:solidFill>
                  <a:prstClr val="black">
                    <a:lumMod val="65000"/>
                    <a:lumOff val="35000"/>
                  </a:prstClr>
                </a:solidFill>
                <a:effectLst/>
                <a:uLnTx/>
                <a:uFillTx/>
                <a:latin typeface="Calibri"/>
                <a:ea typeface="ＭＳ Ｐゴシック" panose="020B0600070205080204" pitchFamily="34" charset="-128"/>
                <a:cs typeface="+mn-cs"/>
              </a:rPr>
              <a:pPr marL="0" marR="0" lvl="0" indent="0" algn="r" defTabSz="685800" rtl="0" eaLnBrk="1" fontAlgn="auto" latinLnBrk="0" hangingPunct="1">
                <a:lnSpc>
                  <a:spcPct val="100000"/>
                </a:lnSpc>
                <a:spcBef>
                  <a:spcPts val="0"/>
                </a:spcBef>
                <a:spcAft>
                  <a:spcPts val="0"/>
                </a:spcAft>
                <a:buClrTx/>
                <a:buSzTx/>
                <a:buFontTx/>
                <a:buNone/>
                <a:tabLst/>
                <a:defRPr/>
              </a:pPr>
              <a:t>255</a:t>
            </a:fld>
            <a:endParaRPr kumimoji="0" lang="en-US" sz="1350" b="0" i="0" u="none" strike="noStrike" kern="1200" cap="none" spc="0" normalizeH="0" baseline="0" noProof="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091359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
                                            <p:txEl>
                                              <p:pRg st="5" end="5"/>
                                            </p:txEl>
                                          </p:spTgt>
                                        </p:tgtEl>
                                        <p:attrNameLst>
                                          <p:attrName>style.visibility</p:attrName>
                                        </p:attrNameLst>
                                      </p:cBhvr>
                                      <p:to>
                                        <p:strVal val="visible"/>
                                      </p:to>
                                    </p:set>
                                    <p:animEffect transition="in" filter="fade">
                                      <p:cBhvr>
                                        <p:cTn id="30" dur="500"/>
                                        <p:tgtEl>
                                          <p:spTgt spid="5">
                                            <p:txEl>
                                              <p:pRg st="5" end="5"/>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animEffect transition="in" filter="fade">
                                      <p:cBhvr>
                                        <p:cTn id="33" dur="500"/>
                                        <p:tgtEl>
                                          <p:spTgt spid="5">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
                                            <p:txEl>
                                              <p:pRg st="7" end="7"/>
                                            </p:txEl>
                                          </p:spTgt>
                                        </p:tgtEl>
                                        <p:attrNameLst>
                                          <p:attrName>style.visibility</p:attrName>
                                        </p:attrNameLst>
                                      </p:cBhvr>
                                      <p:to>
                                        <p:strVal val="visible"/>
                                      </p:to>
                                    </p:set>
                                    <p:animEffect transition="in" filter="fade">
                                      <p:cBhvr>
                                        <p:cTn id="38" dur="500"/>
                                        <p:tgtEl>
                                          <p:spTgt spid="5">
                                            <p:txEl>
                                              <p:pRg st="7" end="7"/>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
                                            <p:txEl>
                                              <p:pRg st="8" end="8"/>
                                            </p:txEl>
                                          </p:spTgt>
                                        </p:tgtEl>
                                        <p:attrNameLst>
                                          <p:attrName>style.visibility</p:attrName>
                                        </p:attrNameLst>
                                      </p:cBhvr>
                                      <p:to>
                                        <p:strVal val="visible"/>
                                      </p:to>
                                    </p:set>
                                    <p:animEffect transition="in" filter="fade">
                                      <p:cBhvr>
                                        <p:cTn id="41" dur="500"/>
                                        <p:tgtEl>
                                          <p:spTgt spid="5">
                                            <p:txEl>
                                              <p:pRg st="8" end="8"/>
                                            </p:txEl>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
                                            <p:txEl>
                                              <p:pRg st="9" end="9"/>
                                            </p:txEl>
                                          </p:spTgt>
                                        </p:tgtEl>
                                        <p:attrNameLst>
                                          <p:attrName>style.visibility</p:attrName>
                                        </p:attrNameLst>
                                      </p:cBhvr>
                                      <p:to>
                                        <p:strVal val="visible"/>
                                      </p:to>
                                    </p:set>
                                    <p:animEffect transition="in" filter="fade">
                                      <p:cBhvr>
                                        <p:cTn id="44"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computerclipart.com/computer_clipart_images/netbook_or_notebook_computer_cartoon_character_waving_0521-1004-3015-4036_SMU.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4185" y="4578998"/>
            <a:ext cx="1327638" cy="1392627"/>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Rectangle 20"/>
          <p:cNvSpPr/>
          <p:nvPr/>
        </p:nvSpPr>
        <p:spPr>
          <a:xfrm>
            <a:off x="738553" y="1671638"/>
            <a:ext cx="7693270" cy="2728913"/>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Flash Memory</a:t>
            </a:r>
          </a:p>
        </p:txBody>
      </p:sp>
      <p:sp>
        <p:nvSpPr>
          <p:cNvPr id="2" name="Title 1"/>
          <p:cNvSpPr>
            <a:spLocks noGrp="1"/>
          </p:cNvSpPr>
          <p:nvPr>
            <p:ph type="title"/>
          </p:nvPr>
        </p:nvSpPr>
        <p:spPr/>
        <p:txBody>
          <a:bodyPr>
            <a:normAutofit/>
          </a:bodyPr>
          <a:lstStyle/>
          <a:p>
            <a:r>
              <a:rPr lang="en-US" dirty="0"/>
              <a:t>Conventional Write-Hotness Oblivious Management</a:t>
            </a:r>
          </a:p>
        </p:txBody>
      </p:sp>
      <p:grpSp>
        <p:nvGrpSpPr>
          <p:cNvPr id="23" name="Group 22"/>
          <p:cNvGrpSpPr/>
          <p:nvPr/>
        </p:nvGrpSpPr>
        <p:grpSpPr>
          <a:xfrm>
            <a:off x="874833" y="2157961"/>
            <a:ext cx="7420709" cy="2100264"/>
            <a:chOff x="1195753" y="1480770"/>
            <a:chExt cx="9894279" cy="2800352"/>
          </a:xfrm>
          <a:solidFill>
            <a:schemeClr val="bg1"/>
          </a:solidFill>
        </p:grpSpPr>
        <p:sp>
          <p:nvSpPr>
            <p:cNvPr id="4" name="Rectangle 3"/>
            <p:cNvSpPr/>
            <p:nvPr/>
          </p:nvSpPr>
          <p:spPr>
            <a:xfrm>
              <a:off x="1195753" y="1879355"/>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a:ea typeface="+mn-ea"/>
                  <a:cs typeface="+mn-cs"/>
                </a:rPr>
                <a:t>Page 1</a:t>
              </a:r>
            </a:p>
          </p:txBody>
        </p:sp>
        <p:sp>
          <p:nvSpPr>
            <p:cNvPr id="5" name="Rectangle 4"/>
            <p:cNvSpPr/>
            <p:nvPr/>
          </p:nvSpPr>
          <p:spPr>
            <a:xfrm>
              <a:off x="1195754" y="1480770"/>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a:ea typeface="+mn-ea"/>
                  <a:cs typeface="+mn-cs"/>
                </a:rPr>
                <a:t>Page 0</a:t>
              </a:r>
            </a:p>
          </p:txBody>
        </p:sp>
        <p:sp>
          <p:nvSpPr>
            <p:cNvPr id="7" name="Rectangle 6"/>
            <p:cNvSpPr/>
            <p:nvPr/>
          </p:nvSpPr>
          <p:spPr>
            <a:xfrm>
              <a:off x="1195754" y="2277940"/>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a:ea typeface="+mn-ea"/>
                  <a:cs typeface="+mn-cs"/>
                </a:rPr>
                <a:t>Page 2</a:t>
              </a:r>
            </a:p>
          </p:txBody>
        </p:sp>
        <p:sp>
          <p:nvSpPr>
            <p:cNvPr id="8" name="Rectangle 7"/>
            <p:cNvSpPr/>
            <p:nvPr/>
          </p:nvSpPr>
          <p:spPr>
            <a:xfrm>
              <a:off x="1195753" y="3882536"/>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a:ea typeface="+mn-ea"/>
                  <a:cs typeface="+mn-cs"/>
                </a:rPr>
                <a:t>Page 255</a:t>
              </a:r>
            </a:p>
          </p:txBody>
        </p:sp>
        <p:sp>
          <p:nvSpPr>
            <p:cNvPr id="9" name="Rectangle 8"/>
            <p:cNvSpPr/>
            <p:nvPr/>
          </p:nvSpPr>
          <p:spPr>
            <a:xfrm>
              <a:off x="1195753" y="2667000"/>
              <a:ext cx="1946031" cy="120233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t>
              </a:r>
            </a:p>
          </p:txBody>
        </p:sp>
        <p:sp>
          <p:nvSpPr>
            <p:cNvPr id="10" name="Rectangle 9"/>
            <p:cNvSpPr/>
            <p:nvPr/>
          </p:nvSpPr>
          <p:spPr>
            <a:xfrm>
              <a:off x="3141784" y="1879355"/>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a:ea typeface="+mn-ea"/>
                  <a:cs typeface="+mn-cs"/>
                </a:rPr>
                <a:t>Page 257</a:t>
              </a:r>
            </a:p>
          </p:txBody>
        </p:sp>
        <p:sp>
          <p:nvSpPr>
            <p:cNvPr id="11" name="Rectangle 10"/>
            <p:cNvSpPr/>
            <p:nvPr/>
          </p:nvSpPr>
          <p:spPr>
            <a:xfrm>
              <a:off x="3141785" y="1480770"/>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a:ea typeface="+mn-ea"/>
                  <a:cs typeface="+mn-cs"/>
                </a:rPr>
                <a:t>Page 256</a:t>
              </a:r>
            </a:p>
          </p:txBody>
        </p:sp>
        <p:sp>
          <p:nvSpPr>
            <p:cNvPr id="12" name="Rectangle 11"/>
            <p:cNvSpPr/>
            <p:nvPr/>
          </p:nvSpPr>
          <p:spPr>
            <a:xfrm>
              <a:off x="3141785" y="2277940"/>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a:ea typeface="+mn-ea"/>
                  <a:cs typeface="+mn-cs"/>
                </a:rPr>
                <a:t>Page 258</a:t>
              </a:r>
            </a:p>
          </p:txBody>
        </p:sp>
        <p:sp>
          <p:nvSpPr>
            <p:cNvPr id="13" name="Rectangle 12"/>
            <p:cNvSpPr/>
            <p:nvPr/>
          </p:nvSpPr>
          <p:spPr>
            <a:xfrm>
              <a:off x="3141784" y="3882536"/>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a:ea typeface="+mn-ea"/>
                  <a:cs typeface="+mn-cs"/>
                </a:rPr>
                <a:t>Page 511</a:t>
              </a:r>
            </a:p>
          </p:txBody>
        </p:sp>
        <p:sp>
          <p:nvSpPr>
            <p:cNvPr id="14" name="Rectangle 13"/>
            <p:cNvSpPr/>
            <p:nvPr/>
          </p:nvSpPr>
          <p:spPr>
            <a:xfrm>
              <a:off x="3141784" y="2667000"/>
              <a:ext cx="1946031" cy="120233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t>
              </a:r>
            </a:p>
          </p:txBody>
        </p:sp>
        <p:sp>
          <p:nvSpPr>
            <p:cNvPr id="15" name="Rectangle 14"/>
            <p:cNvSpPr/>
            <p:nvPr/>
          </p:nvSpPr>
          <p:spPr>
            <a:xfrm>
              <a:off x="5087815" y="1480770"/>
              <a:ext cx="4056185" cy="280035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t>
              </a:r>
            </a:p>
          </p:txBody>
        </p:sp>
        <p:sp>
          <p:nvSpPr>
            <p:cNvPr id="16" name="Rectangle 15"/>
            <p:cNvSpPr/>
            <p:nvPr/>
          </p:nvSpPr>
          <p:spPr>
            <a:xfrm>
              <a:off x="9144000" y="1879355"/>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a:ea typeface="+mn-ea"/>
                  <a:cs typeface="+mn-cs"/>
                </a:rPr>
                <a:t>Page M+1</a:t>
              </a:r>
            </a:p>
          </p:txBody>
        </p:sp>
        <p:sp>
          <p:nvSpPr>
            <p:cNvPr id="17" name="Rectangle 16"/>
            <p:cNvSpPr/>
            <p:nvPr/>
          </p:nvSpPr>
          <p:spPr>
            <a:xfrm>
              <a:off x="9144001" y="1480770"/>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a:ea typeface="+mn-ea"/>
                  <a:cs typeface="+mn-cs"/>
                </a:rPr>
                <a:t>Page M</a:t>
              </a:r>
            </a:p>
          </p:txBody>
        </p:sp>
        <p:sp>
          <p:nvSpPr>
            <p:cNvPr id="18" name="Rectangle 17"/>
            <p:cNvSpPr/>
            <p:nvPr/>
          </p:nvSpPr>
          <p:spPr>
            <a:xfrm>
              <a:off x="9144001" y="2277940"/>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a:ea typeface="+mn-ea"/>
                  <a:cs typeface="+mn-cs"/>
                </a:rPr>
                <a:t>Page M+2</a:t>
              </a:r>
            </a:p>
          </p:txBody>
        </p:sp>
        <p:sp>
          <p:nvSpPr>
            <p:cNvPr id="19" name="Rectangle 18"/>
            <p:cNvSpPr/>
            <p:nvPr/>
          </p:nvSpPr>
          <p:spPr>
            <a:xfrm>
              <a:off x="9144000" y="3882536"/>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solidFill>
                  <a:effectLst/>
                  <a:uLnTx/>
                  <a:uFillTx/>
                  <a:latin typeface="Calibri"/>
                  <a:ea typeface="+mn-ea"/>
                  <a:cs typeface="+mn-cs"/>
                </a:rPr>
                <a:t>Page M+255</a:t>
              </a:r>
            </a:p>
          </p:txBody>
        </p:sp>
        <p:sp>
          <p:nvSpPr>
            <p:cNvPr id="20" name="Rectangle 19"/>
            <p:cNvSpPr/>
            <p:nvPr/>
          </p:nvSpPr>
          <p:spPr>
            <a:xfrm>
              <a:off x="9144000" y="2667000"/>
              <a:ext cx="1946031" cy="120233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a:t>
              </a:r>
            </a:p>
          </p:txBody>
        </p:sp>
      </p:grpSp>
      <p:sp>
        <p:nvSpPr>
          <p:cNvPr id="30" name="Slide Number Placeholder 29"/>
          <p:cNvSpPr>
            <a:spLocks noGrp="1"/>
          </p:cNvSpPr>
          <p:nvPr>
            <p:ph type="sldNum" sz="quarter" idx="12"/>
          </p:nvPr>
        </p:nvSpPr>
        <p:spPr>
          <a:xfrm>
            <a:off x="6924883" y="6456313"/>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35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774DEB4F-0601-454C-8126-130431B58208}" type="slidenum">
              <a:rPr lang="en-US" smtClean="0"/>
              <a:pPr/>
              <a:t>256</a:t>
            </a:fld>
            <a:endParaRPr kumimoji="0" lang="en-US" sz="1350" b="0" i="0" u="none" strike="noStrike" kern="1200" cap="none" spc="0" normalizeH="0" baseline="0" noProof="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cxnSp>
        <p:nvCxnSpPr>
          <p:cNvPr id="32" name="Straight Connector 31"/>
          <p:cNvCxnSpPr/>
          <p:nvPr/>
        </p:nvCxnSpPr>
        <p:spPr>
          <a:xfrm>
            <a:off x="1134208" y="4400551"/>
            <a:ext cx="0" cy="94077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134208" y="5341327"/>
            <a:ext cx="103749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1981200" y="4922640"/>
            <a:ext cx="1607820" cy="871899"/>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Flash Controller</a:t>
            </a:r>
          </a:p>
        </p:txBody>
      </p:sp>
      <p:cxnSp>
        <p:nvCxnSpPr>
          <p:cNvPr id="39" name="Straight Connector 38"/>
          <p:cNvCxnSpPr/>
          <p:nvPr/>
        </p:nvCxnSpPr>
        <p:spPr>
          <a:xfrm>
            <a:off x="3589020" y="5341327"/>
            <a:ext cx="36347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874832" y="2157960"/>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1</a:t>
            </a:r>
          </a:p>
        </p:txBody>
      </p:sp>
      <p:sp>
        <p:nvSpPr>
          <p:cNvPr id="36" name="Rectangle 35"/>
          <p:cNvSpPr/>
          <p:nvPr/>
        </p:nvSpPr>
        <p:spPr>
          <a:xfrm>
            <a:off x="874831" y="2456899"/>
            <a:ext cx="1459523" cy="298939"/>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95000"/>
                  </a:prstClr>
                </a:solidFill>
                <a:effectLst/>
                <a:uLnTx/>
                <a:uFillTx/>
                <a:latin typeface="Calibri"/>
                <a:ea typeface="+mn-ea"/>
                <a:cs typeface="+mn-cs"/>
              </a:rPr>
              <a:t>Cold Page 2</a:t>
            </a:r>
          </a:p>
        </p:txBody>
      </p:sp>
      <p:sp>
        <p:nvSpPr>
          <p:cNvPr id="37" name="Rectangle 36"/>
          <p:cNvSpPr/>
          <p:nvPr/>
        </p:nvSpPr>
        <p:spPr>
          <a:xfrm>
            <a:off x="874831" y="2755838"/>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1</a:t>
            </a:r>
          </a:p>
        </p:txBody>
      </p:sp>
      <p:sp>
        <p:nvSpPr>
          <p:cNvPr id="40" name="Rectangle 39"/>
          <p:cNvSpPr/>
          <p:nvPr/>
        </p:nvSpPr>
        <p:spPr>
          <a:xfrm>
            <a:off x="874831" y="3054225"/>
            <a:ext cx="1459523" cy="298939"/>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95000"/>
                  </a:prstClr>
                </a:solidFill>
                <a:effectLst/>
                <a:uLnTx/>
                <a:uFillTx/>
                <a:latin typeface="Calibri"/>
                <a:ea typeface="+mn-ea"/>
                <a:cs typeface="+mn-cs"/>
              </a:rPr>
              <a:t>Cold Page 3</a:t>
            </a:r>
          </a:p>
        </p:txBody>
      </p:sp>
      <p:sp>
        <p:nvSpPr>
          <p:cNvPr id="41" name="Rectangle 40"/>
          <p:cNvSpPr/>
          <p:nvPr/>
        </p:nvSpPr>
        <p:spPr>
          <a:xfrm>
            <a:off x="874831" y="3352611"/>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4</a:t>
            </a:r>
          </a:p>
        </p:txBody>
      </p:sp>
      <p:sp>
        <p:nvSpPr>
          <p:cNvPr id="42" name="Rectangle 41"/>
          <p:cNvSpPr/>
          <p:nvPr/>
        </p:nvSpPr>
        <p:spPr>
          <a:xfrm>
            <a:off x="874831" y="3650444"/>
            <a:ext cx="1459523" cy="298939"/>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95000"/>
                  </a:prstClr>
                </a:solidFill>
                <a:effectLst/>
                <a:uLnTx/>
                <a:uFillTx/>
                <a:latin typeface="Calibri"/>
                <a:ea typeface="+mn-ea"/>
                <a:cs typeface="+mn-cs"/>
              </a:rPr>
              <a:t>Cold Page 5</a:t>
            </a:r>
          </a:p>
        </p:txBody>
      </p:sp>
      <p:sp>
        <p:nvSpPr>
          <p:cNvPr id="43" name="Rectangle 42"/>
          <p:cNvSpPr/>
          <p:nvPr/>
        </p:nvSpPr>
        <p:spPr>
          <a:xfrm>
            <a:off x="874828" y="3959285"/>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4</a:t>
            </a:r>
          </a:p>
        </p:txBody>
      </p:sp>
      <p:sp>
        <p:nvSpPr>
          <p:cNvPr id="45" name="Rectangle 44"/>
          <p:cNvSpPr/>
          <p:nvPr/>
        </p:nvSpPr>
        <p:spPr>
          <a:xfrm>
            <a:off x="2334352" y="2157960"/>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1</a:t>
            </a:r>
          </a:p>
        </p:txBody>
      </p:sp>
      <p:sp>
        <p:nvSpPr>
          <p:cNvPr id="46" name="Rectangle 45"/>
          <p:cNvSpPr/>
          <p:nvPr/>
        </p:nvSpPr>
        <p:spPr>
          <a:xfrm>
            <a:off x="2334346" y="2455240"/>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4</a:t>
            </a:r>
          </a:p>
        </p:txBody>
      </p:sp>
      <p:sp>
        <p:nvSpPr>
          <p:cNvPr id="47" name="Rectangle 46"/>
          <p:cNvSpPr/>
          <p:nvPr/>
        </p:nvSpPr>
        <p:spPr>
          <a:xfrm>
            <a:off x="2334346" y="2754732"/>
            <a:ext cx="1459523" cy="298939"/>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95000"/>
                  </a:prstClr>
                </a:solidFill>
                <a:effectLst/>
                <a:uLnTx/>
                <a:uFillTx/>
                <a:latin typeface="Calibri"/>
                <a:ea typeface="+mn-ea"/>
                <a:cs typeface="+mn-cs"/>
              </a:rPr>
              <a:t>Cold Page 2</a:t>
            </a:r>
          </a:p>
        </p:txBody>
      </p:sp>
      <p:sp>
        <p:nvSpPr>
          <p:cNvPr id="48" name="Rectangle 47"/>
          <p:cNvSpPr/>
          <p:nvPr/>
        </p:nvSpPr>
        <p:spPr>
          <a:xfrm>
            <a:off x="2334335" y="3052012"/>
            <a:ext cx="1459523" cy="298939"/>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95000"/>
                  </a:prstClr>
                </a:solidFill>
                <a:effectLst/>
                <a:uLnTx/>
                <a:uFillTx/>
                <a:latin typeface="Calibri"/>
                <a:ea typeface="+mn-ea"/>
                <a:cs typeface="+mn-cs"/>
              </a:rPr>
              <a:t>Cold Page 3</a:t>
            </a:r>
          </a:p>
        </p:txBody>
      </p:sp>
      <p:sp>
        <p:nvSpPr>
          <p:cNvPr id="49" name="Rectangle 48"/>
          <p:cNvSpPr/>
          <p:nvPr/>
        </p:nvSpPr>
        <p:spPr>
          <a:xfrm>
            <a:off x="2334314" y="3349293"/>
            <a:ext cx="1459523" cy="298939"/>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95000"/>
                  </a:prstClr>
                </a:solidFill>
                <a:effectLst/>
                <a:uLnTx/>
                <a:uFillTx/>
                <a:latin typeface="Calibri"/>
                <a:ea typeface="+mn-ea"/>
                <a:cs typeface="+mn-cs"/>
              </a:rPr>
              <a:t>Cold Page 4</a:t>
            </a:r>
          </a:p>
        </p:txBody>
      </p:sp>
      <p:sp>
        <p:nvSpPr>
          <p:cNvPr id="44" name="Rectangle 43"/>
          <p:cNvSpPr/>
          <p:nvPr/>
        </p:nvSpPr>
        <p:spPr>
          <a:xfrm>
            <a:off x="6836017" y="2157960"/>
            <a:ext cx="1459523" cy="298939"/>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Read</a:t>
            </a:r>
          </a:p>
        </p:txBody>
      </p:sp>
      <p:sp>
        <p:nvSpPr>
          <p:cNvPr id="50" name="Rectangle 49"/>
          <p:cNvSpPr/>
          <p:nvPr/>
        </p:nvSpPr>
        <p:spPr>
          <a:xfrm>
            <a:off x="6836017" y="2456898"/>
            <a:ext cx="1459523" cy="298939"/>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Write</a:t>
            </a:r>
          </a:p>
        </p:txBody>
      </p:sp>
      <p:sp>
        <p:nvSpPr>
          <p:cNvPr id="51" name="Rectangle 50"/>
          <p:cNvSpPr/>
          <p:nvPr/>
        </p:nvSpPr>
        <p:spPr>
          <a:xfrm>
            <a:off x="6835974" y="2156258"/>
            <a:ext cx="1459523" cy="210196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mn-ea"/>
                <a:cs typeface="+mn-cs"/>
              </a:rPr>
              <a:t>Erase</a:t>
            </a:r>
          </a:p>
        </p:txBody>
      </p:sp>
      <p:sp>
        <p:nvSpPr>
          <p:cNvPr id="52" name="Rectangle 51"/>
          <p:cNvSpPr/>
          <p:nvPr/>
        </p:nvSpPr>
        <p:spPr>
          <a:xfrm>
            <a:off x="0" y="4397730"/>
            <a:ext cx="9144000" cy="6506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00" b="0" i="0" u="none" strike="noStrike" kern="1200" cap="none" spc="-113" normalizeH="0" baseline="0" noProof="0" dirty="0">
                <a:ln>
                  <a:noFill/>
                </a:ln>
                <a:solidFill>
                  <a:prstClr val="white"/>
                </a:solidFill>
                <a:effectLst/>
                <a:uLnTx/>
                <a:uFillTx/>
                <a:latin typeface="Calibri"/>
                <a:ea typeface="+mn-ea"/>
                <a:cs typeface="+mn-cs"/>
              </a:rPr>
              <a:t>Unable to relax retention time for blocks with write-hot and cold pages</a:t>
            </a:r>
          </a:p>
        </p:txBody>
      </p:sp>
    </p:spTree>
    <p:extLst>
      <p:ext uri="{BB962C8B-B14F-4D97-AF65-F5344CB8AC3E}">
        <p14:creationId xmlns:p14="http://schemas.microsoft.com/office/powerpoint/2010/main" val="1723636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0" presetClass="exit" presetSubtype="0" fill="hold" grpId="1" nodeType="afterEffect">
                                  <p:stCondLst>
                                    <p:cond delay="0"/>
                                  </p:stCondLst>
                                  <p:childTnLst>
                                    <p:animEffect transition="out" filter="fade">
                                      <p:cBhvr>
                                        <p:cTn id="10" dur="500"/>
                                        <p:tgtEl>
                                          <p:spTgt spid="44"/>
                                        </p:tgtEl>
                                      </p:cBhvr>
                                    </p:animEffect>
                                    <p:set>
                                      <p:cBhvr>
                                        <p:cTn id="11" dur="1" fill="hold">
                                          <p:stCondLst>
                                            <p:cond delay="499"/>
                                          </p:stCondLst>
                                        </p:cTn>
                                        <p:tgtEl>
                                          <p:spTgt spid="44"/>
                                        </p:tgtEl>
                                        <p:attrNameLst>
                                          <p:attrName>style.visibility</p:attrName>
                                        </p:attrNameLst>
                                      </p:cBhvr>
                                      <p:to>
                                        <p:strVal val="hidden"/>
                                      </p:to>
                                    </p:se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500"/>
                                        <p:tgtEl>
                                          <p:spTgt spid="50"/>
                                        </p:tgtEl>
                                      </p:cBhvr>
                                    </p:animEffect>
                                  </p:childTnLst>
                                </p:cTn>
                              </p:par>
                            </p:childTnLst>
                          </p:cTn>
                        </p:par>
                        <p:par>
                          <p:cTn id="16" fill="hold">
                            <p:stCondLst>
                              <p:cond delay="1500"/>
                            </p:stCondLst>
                            <p:childTnLst>
                              <p:par>
                                <p:cTn id="17" presetID="10" presetClass="exit" presetSubtype="0" fill="hold" grpId="1" nodeType="afterEffect">
                                  <p:stCondLst>
                                    <p:cond delay="0"/>
                                  </p:stCondLst>
                                  <p:childTnLst>
                                    <p:animEffect transition="out" filter="fade">
                                      <p:cBhvr>
                                        <p:cTn id="18" dur="500"/>
                                        <p:tgtEl>
                                          <p:spTgt spid="50"/>
                                        </p:tgtEl>
                                      </p:cBhvr>
                                    </p:animEffect>
                                    <p:set>
                                      <p:cBhvr>
                                        <p:cTn id="19" dur="1" fill="hold">
                                          <p:stCondLst>
                                            <p:cond delay="499"/>
                                          </p:stCondLst>
                                        </p:cTn>
                                        <p:tgtEl>
                                          <p:spTgt spid="50"/>
                                        </p:tgtEl>
                                        <p:attrNameLst>
                                          <p:attrName>style.visibility</p:attrName>
                                        </p:attrNameLst>
                                      </p:cBhvr>
                                      <p:to>
                                        <p:strVal val="hidden"/>
                                      </p:to>
                                    </p:set>
                                  </p:childTnLst>
                                </p:cTn>
                              </p:par>
                            </p:childTnLst>
                          </p:cTn>
                        </p:par>
                        <p:par>
                          <p:cTn id="20" fill="hold">
                            <p:stCondLst>
                              <p:cond delay="2000"/>
                            </p:stCondLst>
                            <p:childTnLst>
                              <p:par>
                                <p:cTn id="21" presetID="10" presetClass="entr" presetSubtype="0" fill="hold" grpId="2"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par>
                                <p:cTn id="24" presetID="10" presetClass="entr" presetSubtype="0" fill="hold" grpId="2"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500"/>
                            </p:stCondLst>
                            <p:childTnLst>
                              <p:par>
                                <p:cTn id="33" presetID="10" presetClass="exit" presetSubtype="0" fill="hold" grpId="1" nodeType="afterEffect">
                                  <p:stCondLst>
                                    <p:cond delay="0"/>
                                  </p:stCondLst>
                                  <p:childTnLst>
                                    <p:animEffect transition="out" filter="fade">
                                      <p:cBhvr>
                                        <p:cTn id="34" dur="500"/>
                                        <p:tgtEl>
                                          <p:spTgt spid="51"/>
                                        </p:tgtEl>
                                      </p:cBhvr>
                                    </p:animEffect>
                                    <p:set>
                                      <p:cBhvr>
                                        <p:cTn id="35" dur="1" fill="hold">
                                          <p:stCondLst>
                                            <p:cond delay="499"/>
                                          </p:stCondLst>
                                        </p:cTn>
                                        <p:tgtEl>
                                          <p:spTgt spid="51"/>
                                        </p:tgtEl>
                                        <p:attrNameLst>
                                          <p:attrName>style.visibility</p:attrName>
                                        </p:attrNameLst>
                                      </p:cBhvr>
                                      <p:to>
                                        <p:strVal val="hidden"/>
                                      </p:to>
                                    </p:set>
                                  </p:childTnLst>
                                </p:cTn>
                              </p:par>
                            </p:childTnLst>
                          </p:cTn>
                        </p:par>
                        <p:par>
                          <p:cTn id="36" fill="hold">
                            <p:stCondLst>
                              <p:cond delay="1000"/>
                            </p:stCondLst>
                            <p:childTnLst>
                              <p:par>
                                <p:cTn id="37" presetID="10" presetClass="entr" presetSubtype="0" fill="hold" grpId="2"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500"/>
                                        <p:tgtEl>
                                          <p:spTgt spid="5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par>
                                <p:cTn id="45" presetID="10" presetClass="exit" presetSubtype="0" fill="hold" grpId="3" nodeType="withEffect">
                                  <p:stCondLst>
                                    <p:cond delay="0"/>
                                  </p:stCondLst>
                                  <p:childTnLst>
                                    <p:animEffect transition="out" filter="fade">
                                      <p:cBhvr>
                                        <p:cTn id="46" dur="500"/>
                                        <p:tgtEl>
                                          <p:spTgt spid="51"/>
                                        </p:tgtEl>
                                      </p:cBhvr>
                                    </p:animEffect>
                                    <p:set>
                                      <p:cBhvr>
                                        <p:cTn id="47" dur="1" fill="hold">
                                          <p:stCondLst>
                                            <p:cond delay="499"/>
                                          </p:stCondLst>
                                        </p:cTn>
                                        <p:tgtEl>
                                          <p:spTgt spid="51"/>
                                        </p:tgtEl>
                                        <p:attrNameLst>
                                          <p:attrName>style.visibility</p:attrName>
                                        </p:attrNameLst>
                                      </p:cBhvr>
                                      <p:to>
                                        <p:strVal val="hidden"/>
                                      </p:to>
                                    </p:set>
                                  </p:childTnLst>
                                </p:cTn>
                              </p:par>
                              <p:par>
                                <p:cTn id="48" presetID="10" presetClass="exit" presetSubtype="0" fill="hold" grpId="3" nodeType="withEffect">
                                  <p:stCondLst>
                                    <p:cond delay="0"/>
                                  </p:stCondLst>
                                  <p:childTnLst>
                                    <p:animEffect transition="out" filter="fade">
                                      <p:cBhvr>
                                        <p:cTn id="49" dur="500"/>
                                        <p:tgtEl>
                                          <p:spTgt spid="44"/>
                                        </p:tgtEl>
                                      </p:cBhvr>
                                    </p:animEffect>
                                    <p:set>
                                      <p:cBhvr>
                                        <p:cTn id="50" dur="1" fill="hold">
                                          <p:stCondLst>
                                            <p:cond delay="499"/>
                                          </p:stCondLst>
                                        </p:cTn>
                                        <p:tgtEl>
                                          <p:spTgt spid="44"/>
                                        </p:tgtEl>
                                        <p:attrNameLst>
                                          <p:attrName>style.visibility</p:attrName>
                                        </p:attrNameLst>
                                      </p:cBhvr>
                                      <p:to>
                                        <p:strVal val="hidden"/>
                                      </p:to>
                                    </p:set>
                                  </p:childTnLst>
                                </p:cTn>
                              </p:par>
                              <p:par>
                                <p:cTn id="51" presetID="10" presetClass="exit" presetSubtype="0" fill="hold" grpId="3" nodeType="withEffect">
                                  <p:stCondLst>
                                    <p:cond delay="0"/>
                                  </p:stCondLst>
                                  <p:childTnLst>
                                    <p:animEffect transition="out" filter="fade">
                                      <p:cBhvr>
                                        <p:cTn id="52" dur="500"/>
                                        <p:tgtEl>
                                          <p:spTgt spid="50"/>
                                        </p:tgtEl>
                                      </p:cBhvr>
                                    </p:animEffect>
                                    <p:set>
                                      <p:cBhvr>
                                        <p:cTn id="53" dur="1" fill="hold">
                                          <p:stCondLst>
                                            <p:cond delay="499"/>
                                          </p:stCondLst>
                                        </p:cTn>
                                        <p:tgtEl>
                                          <p:spTgt spid="50"/>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500"/>
                                        <p:tgtEl>
                                          <p:spTgt spid="37"/>
                                        </p:tgtEl>
                                      </p:cBhvr>
                                    </p:animEffect>
                                  </p:childTnLst>
                                </p:cTn>
                              </p:par>
                              <p:par>
                                <p:cTn id="64" presetID="10" presetClass="exit" presetSubtype="0" fill="hold" grpId="1" nodeType="withEffect">
                                  <p:stCondLst>
                                    <p:cond delay="0"/>
                                  </p:stCondLst>
                                  <p:childTnLst>
                                    <p:animEffect transition="out" filter="fade">
                                      <p:cBhvr>
                                        <p:cTn id="65" dur="500"/>
                                        <p:tgtEl>
                                          <p:spTgt spid="35"/>
                                        </p:tgtEl>
                                      </p:cBhvr>
                                    </p:animEffect>
                                    <p:set>
                                      <p:cBhvr>
                                        <p:cTn id="66" dur="1" fill="hold">
                                          <p:stCondLst>
                                            <p:cond delay="499"/>
                                          </p:stCondLst>
                                        </p:cTn>
                                        <p:tgtEl>
                                          <p:spTgt spid="35"/>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500"/>
                                        <p:tgtEl>
                                          <p:spTgt spid="41"/>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500"/>
                                        <p:tgtEl>
                                          <p:spTgt spid="42"/>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43"/>
                                        </p:tgtEl>
                                        <p:attrNameLst>
                                          <p:attrName>style.visibility</p:attrName>
                                        </p:attrNameLst>
                                      </p:cBhvr>
                                      <p:to>
                                        <p:strVal val="visible"/>
                                      </p:to>
                                    </p:set>
                                    <p:animEffect transition="in" filter="fade">
                                      <p:cBhvr>
                                        <p:cTn id="86" dur="500"/>
                                        <p:tgtEl>
                                          <p:spTgt spid="43"/>
                                        </p:tgtEl>
                                      </p:cBhvr>
                                    </p:animEffect>
                                  </p:childTnLst>
                                </p:cTn>
                              </p:par>
                              <p:par>
                                <p:cTn id="87" presetID="10" presetClass="exit" presetSubtype="0" fill="hold" grpId="1" nodeType="withEffect">
                                  <p:stCondLst>
                                    <p:cond delay="0"/>
                                  </p:stCondLst>
                                  <p:childTnLst>
                                    <p:animEffect transition="out" filter="fade">
                                      <p:cBhvr>
                                        <p:cTn id="88" dur="500"/>
                                        <p:tgtEl>
                                          <p:spTgt spid="41"/>
                                        </p:tgtEl>
                                      </p:cBhvr>
                                    </p:animEffect>
                                    <p:set>
                                      <p:cBhvr>
                                        <p:cTn id="89" dur="1" fill="hold">
                                          <p:stCondLst>
                                            <p:cond delay="499"/>
                                          </p:stCondLst>
                                        </p:cTn>
                                        <p:tgtEl>
                                          <p:spTgt spid="41"/>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45"/>
                                        </p:tgtEl>
                                        <p:attrNameLst>
                                          <p:attrName>style.visibility</p:attrName>
                                        </p:attrNameLst>
                                      </p:cBhvr>
                                      <p:to>
                                        <p:strVal val="visible"/>
                                      </p:to>
                                    </p:set>
                                    <p:animEffect transition="in" filter="fade">
                                      <p:cBhvr>
                                        <p:cTn id="94" dur="500"/>
                                        <p:tgtEl>
                                          <p:spTgt spid="45"/>
                                        </p:tgtEl>
                                      </p:cBhvr>
                                    </p:animEffect>
                                  </p:childTnLst>
                                </p:cTn>
                              </p:par>
                              <p:par>
                                <p:cTn id="95" presetID="10" presetClass="exit" presetSubtype="0" fill="hold" grpId="1" nodeType="withEffect">
                                  <p:stCondLst>
                                    <p:cond delay="0"/>
                                  </p:stCondLst>
                                  <p:childTnLst>
                                    <p:animEffect transition="out" filter="fade">
                                      <p:cBhvr>
                                        <p:cTn id="96" dur="500"/>
                                        <p:tgtEl>
                                          <p:spTgt spid="37"/>
                                        </p:tgtEl>
                                      </p:cBhvr>
                                    </p:animEffect>
                                    <p:set>
                                      <p:cBhvr>
                                        <p:cTn id="97" dur="1" fill="hold">
                                          <p:stCondLst>
                                            <p:cond delay="499"/>
                                          </p:stCondLst>
                                        </p:cTn>
                                        <p:tgtEl>
                                          <p:spTgt spid="37"/>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46"/>
                                        </p:tgtEl>
                                        <p:attrNameLst>
                                          <p:attrName>style.visibility</p:attrName>
                                        </p:attrNameLst>
                                      </p:cBhvr>
                                      <p:to>
                                        <p:strVal val="visible"/>
                                      </p:to>
                                    </p:set>
                                    <p:animEffect transition="in" filter="fade">
                                      <p:cBhvr>
                                        <p:cTn id="102" dur="500"/>
                                        <p:tgtEl>
                                          <p:spTgt spid="46"/>
                                        </p:tgtEl>
                                      </p:cBhvr>
                                    </p:animEffect>
                                  </p:childTnLst>
                                </p:cTn>
                              </p:par>
                              <p:par>
                                <p:cTn id="103" presetID="10" presetClass="exit" presetSubtype="0" fill="hold" grpId="1" nodeType="withEffect">
                                  <p:stCondLst>
                                    <p:cond delay="0"/>
                                  </p:stCondLst>
                                  <p:childTnLst>
                                    <p:animEffect transition="out" filter="fade">
                                      <p:cBhvr>
                                        <p:cTn id="104" dur="500"/>
                                        <p:tgtEl>
                                          <p:spTgt spid="43"/>
                                        </p:tgtEl>
                                      </p:cBhvr>
                                    </p:animEffect>
                                    <p:set>
                                      <p:cBhvr>
                                        <p:cTn id="105" dur="1" fill="hold">
                                          <p:stCondLst>
                                            <p:cond delay="499"/>
                                          </p:stCondLst>
                                        </p:cTn>
                                        <p:tgtEl>
                                          <p:spTgt spid="43"/>
                                        </p:tgtEl>
                                        <p:attrNameLst>
                                          <p:attrName>style.visibility</p:attrName>
                                        </p:attrNameLst>
                                      </p:cBhvr>
                                      <p:to>
                                        <p:strVal val="hidden"/>
                                      </p:to>
                                    </p:se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500"/>
                                        <p:tgtEl>
                                          <p:spTgt spid="47"/>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48"/>
                                        </p:tgtEl>
                                        <p:attrNameLst>
                                          <p:attrName>style.visibility</p:attrName>
                                        </p:attrNameLst>
                                      </p:cBhvr>
                                      <p:to>
                                        <p:strVal val="visible"/>
                                      </p:to>
                                    </p:set>
                                    <p:animEffect transition="in" filter="fade">
                                      <p:cBhvr>
                                        <p:cTn id="113" dur="500"/>
                                        <p:tgtEl>
                                          <p:spTgt spid="48"/>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500"/>
                                        <p:tgtEl>
                                          <p:spTgt spid="49"/>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grpId="1" nodeType="clickEffect">
                                  <p:stCondLst>
                                    <p:cond delay="0"/>
                                  </p:stCondLst>
                                  <p:childTnLst>
                                    <p:animEffect transition="out" filter="fade">
                                      <p:cBhvr>
                                        <p:cTn id="120" dur="500"/>
                                        <p:tgtEl>
                                          <p:spTgt spid="36"/>
                                        </p:tgtEl>
                                      </p:cBhvr>
                                    </p:animEffect>
                                    <p:set>
                                      <p:cBhvr>
                                        <p:cTn id="121" dur="1" fill="hold">
                                          <p:stCondLst>
                                            <p:cond delay="499"/>
                                          </p:stCondLst>
                                        </p:cTn>
                                        <p:tgtEl>
                                          <p:spTgt spid="36"/>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40"/>
                                        </p:tgtEl>
                                      </p:cBhvr>
                                    </p:animEffect>
                                    <p:set>
                                      <p:cBhvr>
                                        <p:cTn id="124" dur="1" fill="hold">
                                          <p:stCondLst>
                                            <p:cond delay="499"/>
                                          </p:stCondLst>
                                        </p:cTn>
                                        <p:tgtEl>
                                          <p:spTgt spid="40"/>
                                        </p:tgtEl>
                                        <p:attrNameLst>
                                          <p:attrName>style.visibility</p:attrName>
                                        </p:attrNameLst>
                                      </p:cBhvr>
                                      <p:to>
                                        <p:strVal val="hidden"/>
                                      </p:to>
                                    </p:set>
                                  </p:childTnLst>
                                </p:cTn>
                              </p:par>
                              <p:par>
                                <p:cTn id="125" presetID="10" presetClass="exit" presetSubtype="0" fill="hold" grpId="1" nodeType="withEffect">
                                  <p:stCondLst>
                                    <p:cond delay="0"/>
                                  </p:stCondLst>
                                  <p:childTnLst>
                                    <p:animEffect transition="out" filter="fade">
                                      <p:cBhvr>
                                        <p:cTn id="126" dur="500"/>
                                        <p:tgtEl>
                                          <p:spTgt spid="42"/>
                                        </p:tgtEl>
                                      </p:cBhvr>
                                    </p:animEffect>
                                    <p:set>
                                      <p:cBhvr>
                                        <p:cTn id="127" dur="1" fill="hold">
                                          <p:stCondLst>
                                            <p:cond delay="499"/>
                                          </p:stCondLst>
                                        </p:cTn>
                                        <p:tgtEl>
                                          <p:spTgt spid="42"/>
                                        </p:tgtEl>
                                        <p:attrNameLst>
                                          <p:attrName>style.visibility</p:attrName>
                                        </p:attrNameLst>
                                      </p:cBhvr>
                                      <p:to>
                                        <p:strVal val="hidden"/>
                                      </p:to>
                                    </p:se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52"/>
                                        </p:tgtEl>
                                        <p:attrNameLst>
                                          <p:attrName>style.visibility</p:attrName>
                                        </p:attrNameLst>
                                      </p:cBhvr>
                                      <p:to>
                                        <p:strVal val="visible"/>
                                      </p:to>
                                    </p:set>
                                    <p:animEffect transition="in" filter="fade">
                                      <p:cBhvr>
                                        <p:cTn id="13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animBg="1"/>
      <p:bldP spid="36" grpId="1" animBg="1"/>
      <p:bldP spid="37" grpId="0" animBg="1"/>
      <p:bldP spid="37" grpId="1" animBg="1"/>
      <p:bldP spid="40" grpId="0" animBg="1"/>
      <p:bldP spid="40" grpId="1" animBg="1"/>
      <p:bldP spid="41" grpId="0" animBg="1"/>
      <p:bldP spid="41" grpId="1" animBg="1"/>
      <p:bldP spid="42" grpId="0" animBg="1"/>
      <p:bldP spid="42" grpId="1" animBg="1"/>
      <p:bldP spid="43" grpId="0" animBg="1"/>
      <p:bldP spid="43" grpId="1" animBg="1"/>
      <p:bldP spid="45" grpId="0" animBg="1"/>
      <p:bldP spid="46" grpId="0" animBg="1"/>
      <p:bldP spid="47" grpId="0" animBg="1"/>
      <p:bldP spid="48" grpId="0" animBg="1"/>
      <p:bldP spid="49" grpId="0" animBg="1"/>
      <p:bldP spid="44" grpId="0" animBg="1"/>
      <p:bldP spid="44" grpId="1" animBg="1"/>
      <p:bldP spid="44" grpId="2" animBg="1"/>
      <p:bldP spid="44" grpId="3" animBg="1"/>
      <p:bldP spid="50" grpId="0" animBg="1"/>
      <p:bldP spid="50" grpId="1" animBg="1"/>
      <p:bldP spid="50" grpId="2" animBg="1"/>
      <p:bldP spid="50" grpId="3" animBg="1"/>
      <p:bldP spid="51" grpId="0" animBg="1"/>
      <p:bldP spid="51" grpId="1" animBg="1"/>
      <p:bldP spid="51" grpId="2" animBg="1"/>
      <p:bldP spid="51" grpId="3" animBg="1"/>
      <p:bldP spid="52" grpId="0" animBg="1"/>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computerclipart.com/computer_clipart_images/netbook_or_notebook_computer_cartoon_character_waving_0521-1004-3015-4036_SMU.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4185" y="4578998"/>
            <a:ext cx="1327638" cy="1392627"/>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Rectangle 20"/>
          <p:cNvSpPr/>
          <p:nvPr/>
        </p:nvSpPr>
        <p:spPr>
          <a:xfrm>
            <a:off x="738553" y="1671638"/>
            <a:ext cx="7693270" cy="2728913"/>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t"/>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Flash Memory</a:t>
            </a:r>
          </a:p>
        </p:txBody>
      </p:sp>
      <p:sp>
        <p:nvSpPr>
          <p:cNvPr id="2" name="Title 1"/>
          <p:cNvSpPr>
            <a:spLocks noGrp="1"/>
          </p:cNvSpPr>
          <p:nvPr>
            <p:ph type="title"/>
          </p:nvPr>
        </p:nvSpPr>
        <p:spPr/>
        <p:txBody>
          <a:bodyPr>
            <a:normAutofit/>
          </a:bodyPr>
          <a:lstStyle/>
          <a:p>
            <a:r>
              <a:rPr lang="en-US" dirty="0"/>
              <a:t>Key Idea: Write-Hotness Aware Management</a:t>
            </a:r>
          </a:p>
        </p:txBody>
      </p:sp>
      <p:grpSp>
        <p:nvGrpSpPr>
          <p:cNvPr id="23" name="Group 22"/>
          <p:cNvGrpSpPr/>
          <p:nvPr/>
        </p:nvGrpSpPr>
        <p:grpSpPr>
          <a:xfrm>
            <a:off x="874833" y="2157961"/>
            <a:ext cx="7420709" cy="2100264"/>
            <a:chOff x="1195753" y="1480770"/>
            <a:chExt cx="9894279" cy="2800352"/>
          </a:xfrm>
          <a:solidFill>
            <a:schemeClr val="bg1"/>
          </a:solidFill>
        </p:grpSpPr>
        <p:sp>
          <p:nvSpPr>
            <p:cNvPr id="4" name="Rectangle 3"/>
            <p:cNvSpPr/>
            <p:nvPr/>
          </p:nvSpPr>
          <p:spPr>
            <a:xfrm>
              <a:off x="1195753" y="1879355"/>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lumMod val="65000"/>
                      <a:lumOff val="35000"/>
                    </a:prstClr>
                  </a:solidFill>
                  <a:effectLst/>
                  <a:uLnTx/>
                  <a:uFillTx/>
                  <a:latin typeface="Calibri"/>
                  <a:ea typeface="+mn-ea"/>
                  <a:cs typeface="+mn-cs"/>
                </a:rPr>
                <a:t>Page 1</a:t>
              </a:r>
            </a:p>
          </p:txBody>
        </p:sp>
        <p:sp>
          <p:nvSpPr>
            <p:cNvPr id="5" name="Rectangle 4"/>
            <p:cNvSpPr/>
            <p:nvPr/>
          </p:nvSpPr>
          <p:spPr>
            <a:xfrm>
              <a:off x="1195754" y="1480770"/>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lumMod val="65000"/>
                      <a:lumOff val="35000"/>
                    </a:prstClr>
                  </a:solidFill>
                  <a:effectLst/>
                  <a:uLnTx/>
                  <a:uFillTx/>
                  <a:latin typeface="Calibri"/>
                  <a:ea typeface="+mn-ea"/>
                  <a:cs typeface="+mn-cs"/>
                </a:rPr>
                <a:t>Page 0</a:t>
              </a:r>
            </a:p>
          </p:txBody>
        </p:sp>
        <p:sp>
          <p:nvSpPr>
            <p:cNvPr id="7" name="Rectangle 6"/>
            <p:cNvSpPr/>
            <p:nvPr/>
          </p:nvSpPr>
          <p:spPr>
            <a:xfrm>
              <a:off x="1195754" y="2277940"/>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lumMod val="65000"/>
                      <a:lumOff val="35000"/>
                    </a:prstClr>
                  </a:solidFill>
                  <a:effectLst/>
                  <a:uLnTx/>
                  <a:uFillTx/>
                  <a:latin typeface="Calibri"/>
                  <a:ea typeface="+mn-ea"/>
                  <a:cs typeface="+mn-cs"/>
                </a:rPr>
                <a:t>Page 2</a:t>
              </a:r>
            </a:p>
          </p:txBody>
        </p:sp>
        <p:sp>
          <p:nvSpPr>
            <p:cNvPr id="8" name="Rectangle 7"/>
            <p:cNvSpPr/>
            <p:nvPr/>
          </p:nvSpPr>
          <p:spPr>
            <a:xfrm>
              <a:off x="1195753" y="3882536"/>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lumMod val="65000"/>
                      <a:lumOff val="35000"/>
                    </a:prstClr>
                  </a:solidFill>
                  <a:effectLst/>
                  <a:uLnTx/>
                  <a:uFillTx/>
                  <a:latin typeface="Calibri"/>
                  <a:ea typeface="+mn-ea"/>
                  <a:cs typeface="+mn-cs"/>
                </a:rPr>
                <a:t>Page 255</a:t>
              </a:r>
            </a:p>
          </p:txBody>
        </p:sp>
        <p:sp>
          <p:nvSpPr>
            <p:cNvPr id="9" name="Rectangle 8"/>
            <p:cNvSpPr/>
            <p:nvPr/>
          </p:nvSpPr>
          <p:spPr>
            <a:xfrm>
              <a:off x="1195753" y="2667000"/>
              <a:ext cx="1946031" cy="120233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65000"/>
                      <a:lumOff val="35000"/>
                    </a:prstClr>
                  </a:solidFill>
                  <a:effectLst/>
                  <a:uLnTx/>
                  <a:uFillTx/>
                  <a:latin typeface="Calibri"/>
                  <a:ea typeface="+mn-ea"/>
                  <a:cs typeface="+mn-cs"/>
                </a:rPr>
                <a:t>……</a:t>
              </a:r>
            </a:p>
          </p:txBody>
        </p:sp>
        <p:sp>
          <p:nvSpPr>
            <p:cNvPr id="10" name="Rectangle 9"/>
            <p:cNvSpPr/>
            <p:nvPr/>
          </p:nvSpPr>
          <p:spPr>
            <a:xfrm>
              <a:off x="3141784" y="1879355"/>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lumMod val="65000"/>
                      <a:lumOff val="35000"/>
                    </a:prstClr>
                  </a:solidFill>
                  <a:effectLst/>
                  <a:uLnTx/>
                  <a:uFillTx/>
                  <a:latin typeface="Calibri"/>
                  <a:ea typeface="+mn-ea"/>
                  <a:cs typeface="+mn-cs"/>
                </a:rPr>
                <a:t>Page 257</a:t>
              </a:r>
            </a:p>
          </p:txBody>
        </p:sp>
        <p:sp>
          <p:nvSpPr>
            <p:cNvPr id="11" name="Rectangle 10"/>
            <p:cNvSpPr/>
            <p:nvPr/>
          </p:nvSpPr>
          <p:spPr>
            <a:xfrm>
              <a:off x="3141785" y="1480770"/>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lumMod val="65000"/>
                      <a:lumOff val="35000"/>
                    </a:prstClr>
                  </a:solidFill>
                  <a:effectLst/>
                  <a:uLnTx/>
                  <a:uFillTx/>
                  <a:latin typeface="Calibri"/>
                  <a:ea typeface="+mn-ea"/>
                  <a:cs typeface="+mn-cs"/>
                </a:rPr>
                <a:t>Page 256</a:t>
              </a:r>
            </a:p>
          </p:txBody>
        </p:sp>
        <p:sp>
          <p:nvSpPr>
            <p:cNvPr id="12" name="Rectangle 11"/>
            <p:cNvSpPr/>
            <p:nvPr/>
          </p:nvSpPr>
          <p:spPr>
            <a:xfrm>
              <a:off x="3141785" y="2277940"/>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lumMod val="65000"/>
                      <a:lumOff val="35000"/>
                    </a:prstClr>
                  </a:solidFill>
                  <a:effectLst/>
                  <a:uLnTx/>
                  <a:uFillTx/>
                  <a:latin typeface="Calibri"/>
                  <a:ea typeface="+mn-ea"/>
                  <a:cs typeface="+mn-cs"/>
                </a:rPr>
                <a:t>Page 258</a:t>
              </a:r>
            </a:p>
          </p:txBody>
        </p:sp>
        <p:sp>
          <p:nvSpPr>
            <p:cNvPr id="13" name="Rectangle 12"/>
            <p:cNvSpPr/>
            <p:nvPr/>
          </p:nvSpPr>
          <p:spPr>
            <a:xfrm>
              <a:off x="3141784" y="3882536"/>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lumMod val="65000"/>
                      <a:lumOff val="35000"/>
                    </a:prstClr>
                  </a:solidFill>
                  <a:effectLst/>
                  <a:uLnTx/>
                  <a:uFillTx/>
                  <a:latin typeface="Calibri"/>
                  <a:ea typeface="+mn-ea"/>
                  <a:cs typeface="+mn-cs"/>
                </a:rPr>
                <a:t>Page 511</a:t>
              </a:r>
            </a:p>
          </p:txBody>
        </p:sp>
        <p:sp>
          <p:nvSpPr>
            <p:cNvPr id="14" name="Rectangle 13"/>
            <p:cNvSpPr/>
            <p:nvPr/>
          </p:nvSpPr>
          <p:spPr>
            <a:xfrm>
              <a:off x="3141784" y="2667000"/>
              <a:ext cx="1946031" cy="120233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65000"/>
                      <a:lumOff val="35000"/>
                    </a:prstClr>
                  </a:solidFill>
                  <a:effectLst/>
                  <a:uLnTx/>
                  <a:uFillTx/>
                  <a:latin typeface="Calibri"/>
                  <a:ea typeface="+mn-ea"/>
                  <a:cs typeface="+mn-cs"/>
                </a:rPr>
                <a:t>……</a:t>
              </a:r>
            </a:p>
          </p:txBody>
        </p:sp>
        <p:sp>
          <p:nvSpPr>
            <p:cNvPr id="15" name="Rectangle 14"/>
            <p:cNvSpPr/>
            <p:nvPr/>
          </p:nvSpPr>
          <p:spPr>
            <a:xfrm>
              <a:off x="5087815" y="1480770"/>
              <a:ext cx="4056185" cy="280035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65000"/>
                      <a:lumOff val="35000"/>
                    </a:prstClr>
                  </a:solidFill>
                  <a:effectLst/>
                  <a:uLnTx/>
                  <a:uFillTx/>
                  <a:latin typeface="Calibri"/>
                  <a:ea typeface="+mn-ea"/>
                  <a:cs typeface="+mn-cs"/>
                </a:rPr>
                <a:t>……</a:t>
              </a:r>
            </a:p>
          </p:txBody>
        </p:sp>
        <p:sp>
          <p:nvSpPr>
            <p:cNvPr id="16" name="Rectangle 15"/>
            <p:cNvSpPr/>
            <p:nvPr/>
          </p:nvSpPr>
          <p:spPr>
            <a:xfrm>
              <a:off x="9144000" y="1879355"/>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lumMod val="65000"/>
                      <a:lumOff val="35000"/>
                    </a:prstClr>
                  </a:solidFill>
                  <a:effectLst/>
                  <a:uLnTx/>
                  <a:uFillTx/>
                  <a:latin typeface="Calibri"/>
                  <a:ea typeface="+mn-ea"/>
                  <a:cs typeface="+mn-cs"/>
                </a:rPr>
                <a:t>Page M+1</a:t>
              </a:r>
            </a:p>
          </p:txBody>
        </p:sp>
        <p:sp>
          <p:nvSpPr>
            <p:cNvPr id="17" name="Rectangle 16"/>
            <p:cNvSpPr/>
            <p:nvPr/>
          </p:nvSpPr>
          <p:spPr>
            <a:xfrm>
              <a:off x="9144001" y="1480770"/>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lumMod val="65000"/>
                      <a:lumOff val="35000"/>
                    </a:prstClr>
                  </a:solidFill>
                  <a:effectLst/>
                  <a:uLnTx/>
                  <a:uFillTx/>
                  <a:latin typeface="Calibri"/>
                  <a:ea typeface="+mn-ea"/>
                  <a:cs typeface="+mn-cs"/>
                </a:rPr>
                <a:t>Page M</a:t>
              </a:r>
            </a:p>
          </p:txBody>
        </p:sp>
        <p:sp>
          <p:nvSpPr>
            <p:cNvPr id="18" name="Rectangle 17"/>
            <p:cNvSpPr/>
            <p:nvPr/>
          </p:nvSpPr>
          <p:spPr>
            <a:xfrm>
              <a:off x="9144001" y="2277940"/>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lumMod val="65000"/>
                      <a:lumOff val="35000"/>
                    </a:prstClr>
                  </a:solidFill>
                  <a:effectLst/>
                  <a:uLnTx/>
                  <a:uFillTx/>
                  <a:latin typeface="Calibri"/>
                  <a:ea typeface="+mn-ea"/>
                  <a:cs typeface="+mn-cs"/>
                </a:rPr>
                <a:t>Page M+2</a:t>
              </a:r>
            </a:p>
          </p:txBody>
        </p:sp>
        <p:sp>
          <p:nvSpPr>
            <p:cNvPr id="19" name="Rectangle 18"/>
            <p:cNvSpPr/>
            <p:nvPr/>
          </p:nvSpPr>
          <p:spPr>
            <a:xfrm>
              <a:off x="9144000" y="3882536"/>
              <a:ext cx="1946031" cy="398585"/>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350" b="0" i="0" u="none" strike="noStrike" kern="1200" cap="none" spc="0" normalizeH="0" baseline="0" noProof="0" dirty="0">
                  <a:ln>
                    <a:noFill/>
                  </a:ln>
                  <a:solidFill>
                    <a:prstClr val="black">
                      <a:lumMod val="65000"/>
                      <a:lumOff val="35000"/>
                    </a:prstClr>
                  </a:solidFill>
                  <a:effectLst/>
                  <a:uLnTx/>
                  <a:uFillTx/>
                  <a:latin typeface="Calibri"/>
                  <a:ea typeface="+mn-ea"/>
                  <a:cs typeface="+mn-cs"/>
                </a:rPr>
                <a:t>Page M+255</a:t>
              </a:r>
            </a:p>
          </p:txBody>
        </p:sp>
        <p:sp>
          <p:nvSpPr>
            <p:cNvPr id="20" name="Rectangle 19"/>
            <p:cNvSpPr/>
            <p:nvPr/>
          </p:nvSpPr>
          <p:spPr>
            <a:xfrm>
              <a:off x="9144000" y="2667000"/>
              <a:ext cx="1946031" cy="1202332"/>
            </a:xfrm>
            <a:prstGeom prst="rect">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65000"/>
                      <a:lumOff val="35000"/>
                    </a:prstClr>
                  </a:solidFill>
                  <a:effectLst/>
                  <a:uLnTx/>
                  <a:uFillTx/>
                  <a:latin typeface="Calibri"/>
                  <a:ea typeface="+mn-ea"/>
                  <a:cs typeface="+mn-cs"/>
                </a:rPr>
                <a:t>……</a:t>
              </a:r>
            </a:p>
          </p:txBody>
        </p:sp>
      </p:grpSp>
      <p:sp>
        <p:nvSpPr>
          <p:cNvPr id="30" name="Slide Number Placeholder 29"/>
          <p:cNvSpPr>
            <a:spLocks noGrp="1"/>
          </p:cNvSpPr>
          <p:nvPr>
            <p:ph type="sldNum" sz="quarter" idx="12"/>
          </p:nvPr>
        </p:nvSpPr>
        <p:spPr>
          <a:xfrm>
            <a:off x="6924883" y="6456313"/>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35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774DEB4F-0601-454C-8126-130431B58208}" type="slidenum">
              <a:rPr lang="en-US" smtClean="0"/>
              <a:pPr/>
              <a:t>257</a:t>
            </a:fld>
            <a:endParaRPr kumimoji="0" lang="en-US" sz="1350" b="0" i="0" u="none" strike="noStrike" kern="1200" cap="none" spc="0" normalizeH="0" baseline="0" noProof="0">
              <a:ln>
                <a:noFill/>
              </a:ln>
              <a:solidFill>
                <a:prstClr val="black">
                  <a:lumMod val="65000"/>
                  <a:lumOff val="35000"/>
                </a:prstClr>
              </a:solidFill>
              <a:effectLst/>
              <a:uLnTx/>
              <a:uFillTx/>
              <a:latin typeface="Calibri"/>
              <a:ea typeface="ＭＳ Ｐゴシック" panose="020B0600070205080204" pitchFamily="34" charset="-128"/>
              <a:cs typeface="+mn-cs"/>
            </a:endParaRPr>
          </a:p>
        </p:txBody>
      </p:sp>
      <p:cxnSp>
        <p:nvCxnSpPr>
          <p:cNvPr id="32" name="Straight Connector 31"/>
          <p:cNvCxnSpPr/>
          <p:nvPr/>
        </p:nvCxnSpPr>
        <p:spPr>
          <a:xfrm>
            <a:off x="1134208" y="4400551"/>
            <a:ext cx="0" cy="94077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134208" y="5341327"/>
            <a:ext cx="103749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2057400" y="4922641"/>
            <a:ext cx="1531620" cy="846138"/>
          </a:xfrm>
          <a:prstGeom prst="rect">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Flash Controller</a:t>
            </a:r>
          </a:p>
        </p:txBody>
      </p:sp>
      <p:cxnSp>
        <p:nvCxnSpPr>
          <p:cNvPr id="39" name="Straight Connector 38"/>
          <p:cNvCxnSpPr/>
          <p:nvPr/>
        </p:nvCxnSpPr>
        <p:spPr>
          <a:xfrm>
            <a:off x="3589020" y="5341327"/>
            <a:ext cx="363474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874832" y="2157960"/>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1</a:t>
            </a:r>
          </a:p>
        </p:txBody>
      </p:sp>
      <p:sp>
        <p:nvSpPr>
          <p:cNvPr id="36" name="Rectangle 35"/>
          <p:cNvSpPr/>
          <p:nvPr/>
        </p:nvSpPr>
        <p:spPr>
          <a:xfrm>
            <a:off x="2334352" y="2159779"/>
            <a:ext cx="1459523" cy="298939"/>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95000"/>
                  </a:prstClr>
                </a:solidFill>
                <a:effectLst/>
                <a:uLnTx/>
                <a:uFillTx/>
                <a:latin typeface="Calibri"/>
                <a:ea typeface="+mn-ea"/>
                <a:cs typeface="+mn-cs"/>
              </a:rPr>
              <a:t>Cold Page 2</a:t>
            </a:r>
          </a:p>
        </p:txBody>
      </p:sp>
      <p:sp>
        <p:nvSpPr>
          <p:cNvPr id="37" name="Rectangle 36"/>
          <p:cNvSpPr/>
          <p:nvPr/>
        </p:nvSpPr>
        <p:spPr>
          <a:xfrm>
            <a:off x="874824" y="2460065"/>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1</a:t>
            </a:r>
          </a:p>
        </p:txBody>
      </p:sp>
      <p:sp>
        <p:nvSpPr>
          <p:cNvPr id="40" name="Rectangle 39"/>
          <p:cNvSpPr/>
          <p:nvPr/>
        </p:nvSpPr>
        <p:spPr>
          <a:xfrm>
            <a:off x="2334322" y="2461662"/>
            <a:ext cx="1459523" cy="298939"/>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95000"/>
                  </a:prstClr>
                </a:solidFill>
                <a:effectLst/>
                <a:uLnTx/>
                <a:uFillTx/>
                <a:latin typeface="Calibri"/>
                <a:ea typeface="+mn-ea"/>
                <a:cs typeface="+mn-cs"/>
              </a:rPr>
              <a:t>Cold Page 3</a:t>
            </a:r>
          </a:p>
        </p:txBody>
      </p:sp>
      <p:sp>
        <p:nvSpPr>
          <p:cNvPr id="41" name="Rectangle 40"/>
          <p:cNvSpPr/>
          <p:nvPr/>
        </p:nvSpPr>
        <p:spPr>
          <a:xfrm>
            <a:off x="874814" y="2758041"/>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4</a:t>
            </a:r>
          </a:p>
        </p:txBody>
      </p:sp>
      <p:sp>
        <p:nvSpPr>
          <p:cNvPr id="42" name="Rectangle 41"/>
          <p:cNvSpPr/>
          <p:nvPr/>
        </p:nvSpPr>
        <p:spPr>
          <a:xfrm>
            <a:off x="2334327" y="2758086"/>
            <a:ext cx="1459523" cy="298939"/>
          </a:xfrm>
          <a:prstGeom prst="rect">
            <a:avLst/>
          </a:prstGeom>
          <a:solidFill>
            <a:schemeClr val="tx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95000"/>
                  </a:prstClr>
                </a:solidFill>
                <a:effectLst/>
                <a:uLnTx/>
                <a:uFillTx/>
                <a:latin typeface="Calibri"/>
                <a:ea typeface="+mn-ea"/>
                <a:cs typeface="+mn-cs"/>
              </a:rPr>
              <a:t>Cold Page 5</a:t>
            </a:r>
          </a:p>
        </p:txBody>
      </p:sp>
      <p:sp>
        <p:nvSpPr>
          <p:cNvPr id="50" name="Rectangle 49"/>
          <p:cNvSpPr/>
          <p:nvPr/>
        </p:nvSpPr>
        <p:spPr>
          <a:xfrm>
            <a:off x="3793870" y="2158135"/>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4</a:t>
            </a:r>
          </a:p>
        </p:txBody>
      </p:sp>
      <p:sp>
        <p:nvSpPr>
          <p:cNvPr id="51" name="Rectangle 50"/>
          <p:cNvSpPr/>
          <p:nvPr/>
        </p:nvSpPr>
        <p:spPr>
          <a:xfrm>
            <a:off x="3793860" y="2450457"/>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1</a:t>
            </a:r>
          </a:p>
        </p:txBody>
      </p:sp>
      <p:sp>
        <p:nvSpPr>
          <p:cNvPr id="43" name="Rectangle 42"/>
          <p:cNvSpPr/>
          <p:nvPr/>
        </p:nvSpPr>
        <p:spPr>
          <a:xfrm>
            <a:off x="874813" y="3055566"/>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4</a:t>
            </a:r>
          </a:p>
        </p:txBody>
      </p:sp>
      <p:sp>
        <p:nvSpPr>
          <p:cNvPr id="45" name="Rectangle 44"/>
          <p:cNvSpPr/>
          <p:nvPr/>
        </p:nvSpPr>
        <p:spPr>
          <a:xfrm>
            <a:off x="874813" y="3353542"/>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1</a:t>
            </a:r>
          </a:p>
        </p:txBody>
      </p:sp>
      <p:sp>
        <p:nvSpPr>
          <p:cNvPr id="46" name="Rectangle 45"/>
          <p:cNvSpPr/>
          <p:nvPr/>
        </p:nvSpPr>
        <p:spPr>
          <a:xfrm>
            <a:off x="874808" y="3650823"/>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4</a:t>
            </a:r>
          </a:p>
        </p:txBody>
      </p:sp>
      <p:sp>
        <p:nvSpPr>
          <p:cNvPr id="44" name="Rectangle 43"/>
          <p:cNvSpPr/>
          <p:nvPr/>
        </p:nvSpPr>
        <p:spPr>
          <a:xfrm>
            <a:off x="874808" y="3959285"/>
            <a:ext cx="1459523" cy="298939"/>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Hot Page 1</a:t>
            </a:r>
          </a:p>
        </p:txBody>
      </p:sp>
      <p:sp>
        <p:nvSpPr>
          <p:cNvPr id="47" name="Rectangle 46"/>
          <p:cNvSpPr/>
          <p:nvPr/>
        </p:nvSpPr>
        <p:spPr>
          <a:xfrm>
            <a:off x="0" y="4397730"/>
            <a:ext cx="9144000" cy="6506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700" b="0" i="0" u="none" strike="noStrike" kern="1200" cap="none" spc="-113" normalizeH="0" baseline="0" noProof="0" dirty="0">
                <a:ln>
                  <a:noFill/>
                </a:ln>
                <a:solidFill>
                  <a:prstClr val="white"/>
                </a:solidFill>
                <a:effectLst/>
                <a:uLnTx/>
                <a:uFillTx/>
                <a:latin typeface="Calibri"/>
                <a:ea typeface="+mn-ea"/>
                <a:cs typeface="+mn-cs"/>
              </a:rPr>
              <a:t>Can relax retention time for blocks with write-hot pages only</a:t>
            </a:r>
          </a:p>
        </p:txBody>
      </p:sp>
    </p:spTree>
    <p:extLst>
      <p:ext uri="{BB962C8B-B14F-4D97-AF65-F5344CB8AC3E}">
        <p14:creationId xmlns:p14="http://schemas.microsoft.com/office/powerpoint/2010/main" val="240543787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par>
                                <p:cTn id="18" presetID="10" presetClass="exit" presetSubtype="0" fill="hold" grpId="1" nodeType="withEffect">
                                  <p:stCondLst>
                                    <p:cond delay="0"/>
                                  </p:stCondLst>
                                  <p:childTnLst>
                                    <p:animEffect transition="out" filter="fade">
                                      <p:cBhvr>
                                        <p:cTn id="19" dur="500"/>
                                        <p:tgtEl>
                                          <p:spTgt spid="35"/>
                                        </p:tgtEl>
                                      </p:cBhvr>
                                    </p:animEffect>
                                    <p:set>
                                      <p:cBhvr>
                                        <p:cTn id="20" dur="1" fill="hold">
                                          <p:stCondLst>
                                            <p:cond delay="499"/>
                                          </p:stCondLst>
                                        </p:cTn>
                                        <p:tgtEl>
                                          <p:spTgt spid="35"/>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500"/>
                                        <p:tgtEl>
                                          <p:spTgt spid="4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xit" presetSubtype="0" fill="hold" grpId="1" nodeType="withEffect">
                                  <p:stCondLst>
                                    <p:cond delay="0"/>
                                  </p:stCondLst>
                                  <p:childTnLst>
                                    <p:animEffect transition="out" filter="fade">
                                      <p:cBhvr>
                                        <p:cTn id="42" dur="500"/>
                                        <p:tgtEl>
                                          <p:spTgt spid="41"/>
                                        </p:tgtEl>
                                      </p:cBhvr>
                                    </p:animEffect>
                                    <p:set>
                                      <p:cBhvr>
                                        <p:cTn id="43" dur="1" fill="hold">
                                          <p:stCondLst>
                                            <p:cond delay="499"/>
                                          </p:stCondLst>
                                        </p:cTn>
                                        <p:tgtEl>
                                          <p:spTgt spid="41"/>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500"/>
                                        <p:tgtEl>
                                          <p:spTgt spid="45"/>
                                        </p:tgtEl>
                                      </p:cBhvr>
                                    </p:animEffect>
                                  </p:childTnLst>
                                </p:cTn>
                              </p:par>
                              <p:par>
                                <p:cTn id="49" presetID="10" presetClass="exit" presetSubtype="0" fill="hold" grpId="1" nodeType="withEffect">
                                  <p:stCondLst>
                                    <p:cond delay="0"/>
                                  </p:stCondLst>
                                  <p:childTnLst>
                                    <p:animEffect transition="out" filter="fade">
                                      <p:cBhvr>
                                        <p:cTn id="50" dur="500"/>
                                        <p:tgtEl>
                                          <p:spTgt spid="37"/>
                                        </p:tgtEl>
                                      </p:cBhvr>
                                    </p:animEffect>
                                    <p:set>
                                      <p:cBhvr>
                                        <p:cTn id="51" dur="1" fill="hold">
                                          <p:stCondLst>
                                            <p:cond delay="499"/>
                                          </p:stCondLst>
                                        </p:cTn>
                                        <p:tgtEl>
                                          <p:spTgt spid="37"/>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xit" presetSubtype="0" fill="hold" grpId="1" nodeType="withEffect">
                                  <p:stCondLst>
                                    <p:cond delay="0"/>
                                  </p:stCondLst>
                                  <p:childTnLst>
                                    <p:animEffect transition="out" filter="fade">
                                      <p:cBhvr>
                                        <p:cTn id="58" dur="500"/>
                                        <p:tgtEl>
                                          <p:spTgt spid="43"/>
                                        </p:tgtEl>
                                      </p:cBhvr>
                                    </p:animEffect>
                                    <p:set>
                                      <p:cBhvr>
                                        <p:cTn id="59" dur="1" fill="hold">
                                          <p:stCondLst>
                                            <p:cond delay="499"/>
                                          </p:stCondLst>
                                        </p:cTn>
                                        <p:tgtEl>
                                          <p:spTgt spid="43"/>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par>
                                <p:cTn id="65" presetID="10" presetClass="exit" presetSubtype="0" fill="hold" grpId="1" nodeType="withEffect">
                                  <p:stCondLst>
                                    <p:cond delay="0"/>
                                  </p:stCondLst>
                                  <p:childTnLst>
                                    <p:animEffect transition="out" filter="fade">
                                      <p:cBhvr>
                                        <p:cTn id="66" dur="500"/>
                                        <p:tgtEl>
                                          <p:spTgt spid="45"/>
                                        </p:tgtEl>
                                      </p:cBhvr>
                                    </p:animEffect>
                                    <p:set>
                                      <p:cBhvr>
                                        <p:cTn id="67" dur="1" fill="hold">
                                          <p:stCondLst>
                                            <p:cond delay="499"/>
                                          </p:stCondLst>
                                        </p:cTn>
                                        <p:tgtEl>
                                          <p:spTgt spid="45"/>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500"/>
                                        <p:tgtEl>
                                          <p:spTgt spid="50"/>
                                        </p:tgtEl>
                                      </p:cBhvr>
                                    </p:animEffect>
                                  </p:childTnLst>
                                </p:cTn>
                              </p:par>
                              <p:par>
                                <p:cTn id="73" presetID="10" presetClass="exit" presetSubtype="0" fill="hold" grpId="1" nodeType="withEffect">
                                  <p:stCondLst>
                                    <p:cond delay="0"/>
                                  </p:stCondLst>
                                  <p:childTnLst>
                                    <p:animEffect transition="out" filter="fade">
                                      <p:cBhvr>
                                        <p:cTn id="74" dur="500"/>
                                        <p:tgtEl>
                                          <p:spTgt spid="46"/>
                                        </p:tgtEl>
                                      </p:cBhvr>
                                    </p:animEffect>
                                    <p:set>
                                      <p:cBhvr>
                                        <p:cTn id="75" dur="1" fill="hold">
                                          <p:stCondLst>
                                            <p:cond delay="499"/>
                                          </p:stCondLst>
                                        </p:cTn>
                                        <p:tgtEl>
                                          <p:spTgt spid="46"/>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500"/>
                                        <p:tgtEl>
                                          <p:spTgt spid="51"/>
                                        </p:tgtEl>
                                      </p:cBhvr>
                                    </p:animEffect>
                                  </p:childTnLst>
                                </p:cTn>
                              </p:par>
                              <p:par>
                                <p:cTn id="81" presetID="10" presetClass="exit" presetSubtype="0" fill="hold" grpId="1" nodeType="withEffect">
                                  <p:stCondLst>
                                    <p:cond delay="0"/>
                                  </p:stCondLst>
                                  <p:childTnLst>
                                    <p:animEffect transition="out" filter="fade">
                                      <p:cBhvr>
                                        <p:cTn id="82" dur="500"/>
                                        <p:tgtEl>
                                          <p:spTgt spid="44"/>
                                        </p:tgtEl>
                                      </p:cBhvr>
                                    </p:animEffect>
                                    <p:set>
                                      <p:cBhvr>
                                        <p:cTn id="83" dur="1" fill="hold">
                                          <p:stCondLst>
                                            <p:cond delay="499"/>
                                          </p:stCondLst>
                                        </p:cTn>
                                        <p:tgtEl>
                                          <p:spTgt spid="44"/>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47"/>
                                        </p:tgtEl>
                                        <p:attrNameLst>
                                          <p:attrName>style.visibility</p:attrName>
                                        </p:attrNameLst>
                                      </p:cBhvr>
                                      <p:to>
                                        <p:strVal val="visible"/>
                                      </p:to>
                                    </p:set>
                                    <p:animEffect transition="in" filter="fade">
                                      <p:cBhvr>
                                        <p:cTn id="8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animBg="1"/>
      <p:bldP spid="37" grpId="0" animBg="1"/>
      <p:bldP spid="37" grpId="1" animBg="1"/>
      <p:bldP spid="40" grpId="0" animBg="1"/>
      <p:bldP spid="41" grpId="0" animBg="1"/>
      <p:bldP spid="41" grpId="1" animBg="1"/>
      <p:bldP spid="42" grpId="0" animBg="1"/>
      <p:bldP spid="50" grpId="0" animBg="1"/>
      <p:bldP spid="51" grpId="0" animBg="1"/>
      <p:bldP spid="43" grpId="0" animBg="1"/>
      <p:bldP spid="43" grpId="1" animBg="1"/>
      <p:bldP spid="45" grpId="0" animBg="1"/>
      <p:bldP spid="45" grpId="1" animBg="1"/>
      <p:bldP spid="46" grpId="0" animBg="1"/>
      <p:bldP spid="46" grpId="1" animBg="1"/>
      <p:bldP spid="44" grpId="0" animBg="1"/>
      <p:bldP spid="44" grpId="1" animBg="1"/>
      <p:bldP spid="47" grpId="0" animBg="1"/>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092CD-381C-7C45-9785-4A855047A957}"/>
              </a:ext>
            </a:extLst>
          </p:cNvPr>
          <p:cNvSpPr>
            <a:spLocks noGrp="1"/>
          </p:cNvSpPr>
          <p:nvPr>
            <p:ph type="title"/>
          </p:nvPr>
        </p:nvSpPr>
        <p:spPr>
          <a:xfrm>
            <a:off x="228600" y="152400"/>
            <a:ext cx="8915400" cy="1066800"/>
          </a:xfrm>
        </p:spPr>
        <p:txBody>
          <a:bodyPr/>
          <a:lstStyle/>
          <a:p>
            <a:r>
              <a:rPr lang="en-US" sz="3800" dirty="0"/>
              <a:t>Write-Hotness Aware Retention Management</a:t>
            </a:r>
          </a:p>
        </p:txBody>
      </p:sp>
      <p:sp>
        <p:nvSpPr>
          <p:cNvPr id="3" name="Content Placeholder 2">
            <a:extLst>
              <a:ext uri="{FF2B5EF4-FFF2-40B4-BE49-F238E27FC236}">
                <a16:creationId xmlns:a16="http://schemas.microsoft.com/office/drawing/2014/main" id="{B3C132E5-3F90-7947-BD1B-0E3FAA005A5C}"/>
              </a:ext>
            </a:extLst>
          </p:cNvPr>
          <p:cNvSpPr>
            <a:spLocks noGrp="1"/>
          </p:cNvSpPr>
          <p:nvPr>
            <p:ph idx="1"/>
          </p:nvPr>
        </p:nvSpPr>
        <p:spPr>
          <a:xfrm>
            <a:off x="228600" y="997527"/>
            <a:ext cx="8915400" cy="5193723"/>
          </a:xfrm>
        </p:spPr>
        <p:txBody>
          <a:bodyPr/>
          <a:lstStyle/>
          <a:p>
            <a:r>
              <a:rPr lang="en-US" sz="2100" dirty="0"/>
              <a:t>Yixin Luo, Yu Cai, Saugata Ghose, </a:t>
            </a:r>
            <a:r>
              <a:rPr lang="en-US" sz="2100" dirty="0" err="1"/>
              <a:t>Jongmoo</a:t>
            </a:r>
            <a:r>
              <a:rPr lang="en-US" sz="2100" dirty="0"/>
              <a:t> Choi, and Onur Mutlu,</a:t>
            </a:r>
            <a:br>
              <a:rPr lang="en-US" sz="2100" dirty="0"/>
            </a:br>
            <a:r>
              <a:rPr lang="en-US" sz="2100" b="1" dirty="0">
                <a:hlinkClick r:id="rId2"/>
              </a:rPr>
              <a:t>"WARM: Improving NAND Flash Memory Lifetime with Write-hotness Aware Retention Management"</a:t>
            </a:r>
            <a:br>
              <a:rPr lang="en-US" sz="2100" dirty="0"/>
            </a:br>
            <a:r>
              <a:rPr lang="en-US" sz="2100" i="1" dirty="0"/>
              <a:t>Proceedings of the </a:t>
            </a:r>
            <a:r>
              <a:rPr lang="en-US" sz="2100" i="1" dirty="0">
                <a:hlinkClick r:id="rId3"/>
              </a:rPr>
              <a:t>31st International Conference on Massive Storage Systems and Technologies</a:t>
            </a:r>
            <a:r>
              <a:rPr lang="en-US" sz="2100" i="1" dirty="0"/>
              <a:t> (</a:t>
            </a:r>
            <a:r>
              <a:rPr lang="en-US" sz="2100" b="1" i="1" dirty="0"/>
              <a:t>MSST</a:t>
            </a:r>
            <a:r>
              <a:rPr lang="en-US" sz="2100" i="1" dirty="0"/>
              <a:t>)</a:t>
            </a:r>
            <a:r>
              <a:rPr lang="en-US" sz="2100" dirty="0"/>
              <a:t>, Santa Clara, CA, June 2015. </a:t>
            </a:r>
            <a:br>
              <a:rPr lang="en-US" sz="2100" dirty="0"/>
            </a:br>
            <a:r>
              <a:rPr lang="en-US" sz="2100" dirty="0"/>
              <a:t>[</a:t>
            </a:r>
            <a:r>
              <a:rPr lang="en-US" sz="2100" dirty="0">
                <a:hlinkClick r:id="rId4"/>
              </a:rPr>
              <a:t>Slides (pptx)</a:t>
            </a:r>
            <a:r>
              <a:rPr lang="en-US" sz="2100" dirty="0"/>
              <a:t> </a:t>
            </a:r>
            <a:r>
              <a:rPr lang="en-US" sz="2100" dirty="0">
                <a:hlinkClick r:id="rId5"/>
              </a:rPr>
              <a:t>(pdf)</a:t>
            </a:r>
            <a:r>
              <a:rPr lang="en-US" sz="2100" dirty="0"/>
              <a:t>] [</a:t>
            </a:r>
            <a:r>
              <a:rPr lang="en-US" sz="2100" dirty="0">
                <a:hlinkClick r:id="rId6"/>
              </a:rPr>
              <a:t>Poster (pdf)</a:t>
            </a:r>
            <a:r>
              <a:rPr lang="en-US" sz="2100" dirty="0"/>
              <a:t>]</a:t>
            </a:r>
          </a:p>
          <a:p>
            <a:pPr marL="0" indent="0">
              <a:buNone/>
            </a:pPr>
            <a:br>
              <a:rPr lang="en-US" sz="2100" dirty="0"/>
            </a:br>
            <a:br>
              <a:rPr lang="en-US" sz="2100" dirty="0"/>
            </a:br>
            <a:endParaRPr lang="en-US" sz="2100" dirty="0"/>
          </a:p>
        </p:txBody>
      </p:sp>
      <p:sp>
        <p:nvSpPr>
          <p:cNvPr id="4" name="Slide Number Placeholder 3">
            <a:extLst>
              <a:ext uri="{FF2B5EF4-FFF2-40B4-BE49-F238E27FC236}">
                <a16:creationId xmlns:a16="http://schemas.microsoft.com/office/drawing/2014/main" id="{3950B8C8-DAF4-6549-8895-6579AD5382E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574D81-B5DE-384D-B24B-566C679AE608}"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rPr>
              <a:pPr marL="0" marR="0" lvl="0" indent="0" algn="r" defTabSz="914400" rtl="0" eaLnBrk="1" fontAlgn="auto" latinLnBrk="0" hangingPunct="1">
                <a:lnSpc>
                  <a:spcPct val="100000"/>
                </a:lnSpc>
                <a:spcBef>
                  <a:spcPts val="0"/>
                </a:spcBef>
                <a:spcAft>
                  <a:spcPts val="0"/>
                </a:spcAft>
                <a:buClrTx/>
                <a:buSzTx/>
                <a:buFontTx/>
                <a:buNone/>
                <a:tabLst/>
                <a:defRPr/>
              </a:pPr>
              <a:t>258</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endParaRPr>
          </a:p>
        </p:txBody>
      </p:sp>
      <p:pic>
        <p:nvPicPr>
          <p:cNvPr id="5" name="Picture 4">
            <a:extLst>
              <a:ext uri="{FF2B5EF4-FFF2-40B4-BE49-F238E27FC236}">
                <a16:creationId xmlns:a16="http://schemas.microsoft.com/office/drawing/2014/main" id="{56CB07E7-4D82-CA47-997C-D2BEC00758BC}"/>
              </a:ext>
            </a:extLst>
          </p:cNvPr>
          <p:cNvPicPr>
            <a:picLocks noChangeAspect="1"/>
          </p:cNvPicPr>
          <p:nvPr/>
        </p:nvPicPr>
        <p:blipFill>
          <a:blip r:embed="rId7"/>
          <a:stretch>
            <a:fillRect/>
          </a:stretch>
        </p:blipFill>
        <p:spPr>
          <a:xfrm>
            <a:off x="0" y="3935611"/>
            <a:ext cx="9144000" cy="2312789"/>
          </a:xfrm>
          <a:prstGeom prst="rect">
            <a:avLst/>
          </a:prstGeom>
        </p:spPr>
      </p:pic>
    </p:spTree>
    <p:extLst>
      <p:ext uri="{BB962C8B-B14F-4D97-AF65-F5344CB8AC3E}">
        <p14:creationId xmlns:p14="http://schemas.microsoft.com/office/powerpoint/2010/main" val="204979956"/>
      </p:ext>
    </p:extLst>
  </p:cSld>
  <p:clrMapOvr>
    <a:masterClrMapping/>
  </p:clrMapOvr>
  <p:transition/>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Title 1"/>
          <p:cNvSpPr>
            <a:spLocks noGrp="1"/>
          </p:cNvSpPr>
          <p:nvPr>
            <p:ph type="title"/>
          </p:nvPr>
        </p:nvSpPr>
        <p:spPr/>
        <p:txBody>
          <a:bodyPr/>
          <a:lstStyle/>
          <a:p>
            <a:pPr eaLnBrk="1" hangingPunct="1"/>
            <a:r>
              <a:rPr lang="en-US">
                <a:latin typeface="Garamond" charset="0"/>
              </a:rPr>
              <a:t>Agenda</a:t>
            </a:r>
          </a:p>
        </p:txBody>
      </p:sp>
      <p:sp>
        <p:nvSpPr>
          <p:cNvPr id="267266" name="Content Placeholder 2"/>
          <p:cNvSpPr>
            <a:spLocks noGrp="1"/>
          </p:cNvSpPr>
          <p:nvPr>
            <p:ph idx="1"/>
          </p:nvPr>
        </p:nvSpPr>
        <p:spPr>
          <a:xfrm>
            <a:off x="228600" y="1096963"/>
            <a:ext cx="8793163" cy="4876800"/>
          </a:xfrm>
        </p:spPr>
        <p:txBody>
          <a:bodyPr/>
          <a:lstStyle/>
          <a:p>
            <a:pPr eaLnBrk="1" hangingPunct="1"/>
            <a:r>
              <a:rPr lang="en-US" dirty="0">
                <a:latin typeface="Tahoma" charset="0"/>
              </a:rPr>
              <a:t>Background, Motivation and Approach</a:t>
            </a:r>
          </a:p>
          <a:p>
            <a:pPr eaLnBrk="1" hangingPunct="1"/>
            <a:r>
              <a:rPr lang="en-US" dirty="0">
                <a:solidFill>
                  <a:srgbClr val="000000"/>
                </a:solidFill>
                <a:latin typeface="Tahoma" charset="0"/>
              </a:rPr>
              <a:t>Experimental Characterization Methodology</a:t>
            </a:r>
          </a:p>
          <a:p>
            <a:pPr eaLnBrk="1" hangingPunct="1"/>
            <a:r>
              <a:rPr lang="en-US" dirty="0">
                <a:latin typeface="Tahoma" charset="0"/>
              </a:rPr>
              <a:t>Error Analysis and Management </a:t>
            </a:r>
          </a:p>
          <a:p>
            <a:pPr lvl="1" eaLnBrk="1" hangingPunct="1"/>
            <a:r>
              <a:rPr lang="en-US" dirty="0">
                <a:solidFill>
                  <a:srgbClr val="000000"/>
                </a:solidFill>
                <a:latin typeface="Tahoma" charset="0"/>
                <a:cs typeface="ＭＳ Ｐゴシック" charset="0"/>
              </a:rPr>
              <a:t>Main Characterization Results</a:t>
            </a:r>
          </a:p>
          <a:p>
            <a:pPr lvl="1" eaLnBrk="1" hangingPunct="1"/>
            <a:r>
              <a:rPr lang="en-US" dirty="0">
                <a:latin typeface="Tahoma" charset="0"/>
                <a:cs typeface="ＭＳ Ｐゴシック" charset="0"/>
              </a:rPr>
              <a:t>Retention-Aware Error Management</a:t>
            </a:r>
          </a:p>
          <a:p>
            <a:pPr lvl="1" eaLnBrk="1" hangingPunct="1"/>
            <a:r>
              <a:rPr lang="en-US" dirty="0">
                <a:latin typeface="Tahoma" charset="0"/>
                <a:cs typeface="ＭＳ Ｐゴシック" charset="0"/>
              </a:rPr>
              <a:t>Threshold Voltage and Program Interference Analysis</a:t>
            </a:r>
          </a:p>
          <a:p>
            <a:pPr lvl="1" eaLnBrk="1" hangingPunct="1"/>
            <a:r>
              <a:rPr lang="en-US" dirty="0">
                <a:latin typeface="Tahoma" charset="0"/>
                <a:cs typeface="ＭＳ Ｐゴシック" charset="0"/>
              </a:rPr>
              <a:t>Read Reference Voltage Prediction</a:t>
            </a:r>
          </a:p>
          <a:p>
            <a:pPr lvl="1" eaLnBrk="1" hangingPunct="1"/>
            <a:r>
              <a:rPr lang="en-US" dirty="0">
                <a:latin typeface="Tahoma" charset="0"/>
                <a:cs typeface="ＭＳ Ｐゴシック" charset="0"/>
              </a:rPr>
              <a:t>Neighbor-Assisted Error Correction</a:t>
            </a:r>
          </a:p>
          <a:p>
            <a:pPr lvl="1" eaLnBrk="1" hangingPunct="1"/>
            <a:r>
              <a:rPr lang="en-US" dirty="0">
                <a:latin typeface="Tahoma" charset="0"/>
                <a:cs typeface="ＭＳ Ｐゴシック" charset="0"/>
              </a:rPr>
              <a:t>Read Disturb Error Handling</a:t>
            </a:r>
          </a:p>
          <a:p>
            <a:pPr lvl="1" eaLnBrk="1" hangingPunct="1"/>
            <a:r>
              <a:rPr lang="en-US" dirty="0">
                <a:latin typeface="Tahoma" charset="0"/>
                <a:cs typeface="ＭＳ Ｐゴシック" charset="0"/>
              </a:rPr>
              <a:t>Retention Error Handling</a:t>
            </a:r>
          </a:p>
          <a:p>
            <a:pPr lvl="1" eaLnBrk="1" hangingPunct="1"/>
            <a:r>
              <a:rPr lang="en-US" dirty="0">
                <a:latin typeface="Tahoma" charset="0"/>
                <a:cs typeface="ＭＳ Ｐゴシック" charset="0"/>
              </a:rPr>
              <a:t>Large Scale Field Analysis</a:t>
            </a:r>
          </a:p>
          <a:p>
            <a:pPr lvl="1" eaLnBrk="1" hangingPunct="1"/>
            <a:r>
              <a:rPr lang="en-US" dirty="0">
                <a:latin typeface="Tahoma" charset="0"/>
                <a:cs typeface="ＭＳ Ｐゴシック" charset="0"/>
              </a:rPr>
              <a:t>3D NAND Flash Memory Reliability</a:t>
            </a:r>
          </a:p>
          <a:p>
            <a:pPr eaLnBrk="1" hangingPunct="1"/>
            <a:r>
              <a:rPr lang="en-US" dirty="0">
                <a:solidFill>
                  <a:srgbClr val="0432FF"/>
                </a:solidFill>
                <a:latin typeface="Tahoma" charset="0"/>
              </a:rPr>
              <a:t>Summary</a:t>
            </a:r>
          </a:p>
          <a:p>
            <a:pPr eaLnBrk="1" hangingPunct="1"/>
            <a:endParaRPr lang="en-US" dirty="0">
              <a:latin typeface="Tahoma" charset="0"/>
            </a:endParaRPr>
          </a:p>
          <a:p>
            <a:pPr eaLnBrk="1" hangingPunct="1"/>
            <a:endParaRPr lang="en-US" dirty="0">
              <a:latin typeface="Tahoma" charset="0"/>
            </a:endParaRPr>
          </a:p>
        </p:txBody>
      </p:sp>
      <p:sp>
        <p:nvSpPr>
          <p:cNvPr id="267267"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63C5170-C67C-B740-8150-F040018B9562}"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259</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69548396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4"/>
          <p:cNvSpPr>
            <a:spLocks noGrp="1" noChangeArrowheads="1"/>
          </p:cNvSpPr>
          <p:nvPr>
            <p:ph type="ctrTitle"/>
          </p:nvPr>
        </p:nvSpPr>
        <p:spPr>
          <a:xfrm>
            <a:off x="366713" y="1484784"/>
            <a:ext cx="8428037" cy="822325"/>
          </a:xfrm>
        </p:spPr>
        <p:txBody>
          <a:bodyPr/>
          <a:lstStyle/>
          <a:p>
            <a:pPr algn="ctr" eaLnBrk="1" hangingPunct="1"/>
            <a:r>
              <a:rPr lang="en-US" sz="5000" dirty="0">
                <a:latin typeface="Garamond" charset="0"/>
              </a:rPr>
              <a:t>Flash Memory</a:t>
            </a:r>
            <a:br>
              <a:rPr lang="en-US" sz="5000" dirty="0">
                <a:latin typeface="Garamond" charset="0"/>
              </a:rPr>
            </a:br>
            <a:r>
              <a:rPr lang="en-US" sz="5000" dirty="0">
                <a:latin typeface="Garamond" charset="0"/>
              </a:rPr>
              <a:t>Reliability and Security</a:t>
            </a:r>
          </a:p>
        </p:txBody>
      </p:sp>
      <p:sp>
        <p:nvSpPr>
          <p:cNvPr id="74754" name="Rectangle 5"/>
          <p:cNvSpPr>
            <a:spLocks noGrp="1" noChangeArrowheads="1"/>
          </p:cNvSpPr>
          <p:nvPr>
            <p:ph type="subTitle" idx="1"/>
          </p:nvPr>
        </p:nvSpPr>
        <p:spPr>
          <a:xfrm>
            <a:off x="685800" y="3581400"/>
            <a:ext cx="7848600" cy="2900363"/>
          </a:xfrm>
        </p:spPr>
        <p:txBody>
          <a:bodyPr/>
          <a:lstStyle/>
          <a:p>
            <a:pPr eaLnBrk="1" hangingPunct="1">
              <a:buFont typeface="Wingdings" charset="0"/>
              <a:buNone/>
            </a:pPr>
            <a:endParaRPr lang="en-US" i="1">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p:txBody>
      </p:sp>
    </p:spTree>
    <p:extLst>
      <p:ext uri="{BB962C8B-B14F-4D97-AF65-F5344CB8AC3E}">
        <p14:creationId xmlns:p14="http://schemas.microsoft.com/office/powerpoint/2010/main" val="3196064573"/>
      </p:ext>
    </p:extLst>
  </p:cSld>
  <p:clrMapOvr>
    <a:masterClrMapping/>
  </p:clrMapOvr>
  <p:transition/>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sz="4200" dirty="0">
                <a:solidFill>
                  <a:srgbClr val="006633"/>
                </a:solidFill>
              </a:rPr>
              <a:t>Summary of Key Works</a:t>
            </a:r>
            <a:endParaRPr lang="en-US" sz="4200" dirty="0"/>
          </a:p>
        </p:txBody>
      </p:sp>
      <p:sp>
        <p:nvSpPr>
          <p:cNvPr id="3" name="Content Placeholder 2"/>
          <p:cNvSpPr>
            <a:spLocks noGrp="1"/>
          </p:cNvSpPr>
          <p:nvPr>
            <p:ph idx="1"/>
          </p:nvPr>
        </p:nvSpPr>
        <p:spPr>
          <a:xfrm>
            <a:off x="228600" y="908720"/>
            <a:ext cx="8915400" cy="5256584"/>
          </a:xfrm>
        </p:spPr>
        <p:txBody>
          <a:bodyPr/>
          <a:lstStyle/>
          <a:p>
            <a:r>
              <a:rPr lang="en-US" sz="1800" dirty="0"/>
              <a:t>Yu Cai, Saugata Ghose, Erich F. </a:t>
            </a:r>
            <a:r>
              <a:rPr lang="en-US" sz="1800" dirty="0" err="1"/>
              <a:t>Haratsch</a:t>
            </a:r>
            <a:r>
              <a:rPr lang="en-US" sz="1800" dirty="0"/>
              <a:t>, Yixin Luo, and Onur Mutlu,</a:t>
            </a:r>
            <a:br>
              <a:rPr lang="en-US" sz="1800" dirty="0"/>
            </a:br>
            <a:r>
              <a:rPr lang="en-US" sz="1800" b="1" dirty="0">
                <a:hlinkClick r:id="rId2"/>
              </a:rPr>
              <a:t>"Error Characterization, Mitigation, and Recovery in Flash Memory Based Solid State Drives"</a:t>
            </a:r>
            <a:br>
              <a:rPr lang="en-US" sz="1800" dirty="0"/>
            </a:br>
            <a:r>
              <a:rPr lang="en-US" sz="1800" i="1" dirty="0">
                <a:hlinkClick r:id="rId3"/>
              </a:rPr>
              <a:t>Proceedings of the IEEE</a:t>
            </a:r>
            <a:r>
              <a:rPr lang="en-US" sz="1800" dirty="0"/>
              <a:t>, September 2017. </a:t>
            </a:r>
          </a:p>
          <a:p>
            <a:endParaRPr lang="en-US" sz="600" dirty="0"/>
          </a:p>
          <a:p>
            <a:endParaRPr lang="en-US" sz="100" dirty="0"/>
          </a:p>
          <a:p>
            <a:endParaRPr lang="en-US" sz="300" dirty="0"/>
          </a:p>
          <a:p>
            <a:pPr marL="0" indent="0">
              <a:buNone/>
            </a:pPr>
            <a:r>
              <a:rPr lang="en-US" sz="1250" dirty="0" err="1"/>
              <a:t>Cai</a:t>
            </a:r>
            <a:r>
              <a:rPr lang="en-US" sz="1250" dirty="0"/>
              <a:t>+, “</a:t>
            </a:r>
            <a:r>
              <a:rPr lang="en-US" sz="1250" dirty="0">
                <a:solidFill>
                  <a:srgbClr val="0000FF"/>
                </a:solidFill>
              </a:rPr>
              <a:t>Error Patterns in MLC NAND Flash Memory: Measurement, Characterization, and Analysis</a:t>
            </a:r>
            <a:r>
              <a:rPr lang="en-US" sz="1250" dirty="0"/>
              <a:t>,” DATE 2012.</a:t>
            </a:r>
          </a:p>
          <a:p>
            <a:pPr marL="0" indent="0">
              <a:buNone/>
            </a:pPr>
            <a:r>
              <a:rPr lang="en-US" sz="1250" dirty="0" err="1"/>
              <a:t>Cai</a:t>
            </a:r>
            <a:r>
              <a:rPr lang="en-US" sz="1250" dirty="0"/>
              <a:t>+, “</a:t>
            </a:r>
            <a:r>
              <a:rPr lang="en-US" sz="1250" dirty="0">
                <a:solidFill>
                  <a:srgbClr val="0000FF"/>
                </a:solidFill>
              </a:rPr>
              <a:t>Flash Correct-and-Refresh: Retention-Aware Error Management for Increased Flash Memory Lifetime</a:t>
            </a:r>
            <a:r>
              <a:rPr lang="en-US" sz="1250" dirty="0"/>
              <a:t>,” ICCD 2012.</a:t>
            </a:r>
          </a:p>
          <a:p>
            <a:pPr marL="0" indent="0">
              <a:buNone/>
            </a:pPr>
            <a:r>
              <a:rPr lang="en-US" sz="1250" dirty="0" err="1"/>
              <a:t>Cai</a:t>
            </a:r>
            <a:r>
              <a:rPr lang="en-US" sz="1250" dirty="0"/>
              <a:t>+, “</a:t>
            </a:r>
            <a:r>
              <a:rPr lang="en-US" sz="1250" dirty="0">
                <a:solidFill>
                  <a:srgbClr val="0000FF"/>
                </a:solidFill>
              </a:rPr>
              <a:t>Threshold Voltage Distribution in MLC NAND Flash Memory: Characterization, Analysis and Modeling</a:t>
            </a:r>
            <a:r>
              <a:rPr lang="en-US" sz="1250" dirty="0"/>
              <a:t>,” DATE 2013.</a:t>
            </a:r>
          </a:p>
          <a:p>
            <a:pPr marL="0" indent="0">
              <a:buNone/>
            </a:pPr>
            <a:r>
              <a:rPr lang="en-US" sz="1250" dirty="0" err="1"/>
              <a:t>Cai</a:t>
            </a:r>
            <a:r>
              <a:rPr lang="en-US" sz="1250" dirty="0"/>
              <a:t>+, “</a:t>
            </a:r>
            <a:r>
              <a:rPr lang="en-US" sz="1250" dirty="0">
                <a:solidFill>
                  <a:srgbClr val="0000FF"/>
                </a:solidFill>
              </a:rPr>
              <a:t>Error Analysis and Retention-Aware Error Management for NAND Flash Memory</a:t>
            </a:r>
            <a:r>
              <a:rPr lang="en-US" sz="1250" dirty="0"/>
              <a:t>,” Intel Technology Journal 2013.</a:t>
            </a:r>
          </a:p>
          <a:p>
            <a:pPr marL="0" indent="0">
              <a:buNone/>
            </a:pPr>
            <a:r>
              <a:rPr lang="en-US" sz="1250" dirty="0" err="1"/>
              <a:t>Cai</a:t>
            </a:r>
            <a:r>
              <a:rPr lang="en-US" sz="1250" dirty="0"/>
              <a:t>+, “</a:t>
            </a:r>
            <a:r>
              <a:rPr lang="en-US" sz="1250" dirty="0">
                <a:solidFill>
                  <a:srgbClr val="0000FF"/>
                </a:solidFill>
              </a:rPr>
              <a:t>Program Interference in MLC NAND Flash Memory: Characterization, Modeling, and Mitigation</a:t>
            </a:r>
            <a:r>
              <a:rPr lang="en-US" sz="1250" dirty="0"/>
              <a:t>,” ICCD 2013.</a:t>
            </a:r>
          </a:p>
          <a:p>
            <a:pPr marL="0" indent="0">
              <a:buNone/>
            </a:pPr>
            <a:r>
              <a:rPr lang="en-US" sz="1250" dirty="0" err="1"/>
              <a:t>Cai</a:t>
            </a:r>
            <a:r>
              <a:rPr lang="en-US" sz="1250" dirty="0"/>
              <a:t>+, “</a:t>
            </a:r>
            <a:r>
              <a:rPr lang="en-US" sz="1250" dirty="0">
                <a:solidFill>
                  <a:srgbClr val="0000FF"/>
                </a:solidFill>
              </a:rPr>
              <a:t>Neighbor-Cell Assisted Error Correction for MLC NAND Flash Memories</a:t>
            </a:r>
            <a:r>
              <a:rPr lang="en-US" sz="1250" dirty="0"/>
              <a:t>,” SIGMETRICS 2014.</a:t>
            </a:r>
          </a:p>
          <a:p>
            <a:pPr marL="0" indent="0">
              <a:buNone/>
            </a:pPr>
            <a:r>
              <a:rPr lang="en-US" sz="1250" dirty="0" err="1"/>
              <a:t>Cai</a:t>
            </a:r>
            <a:r>
              <a:rPr lang="en-US" sz="1250" dirty="0"/>
              <a:t>+,”</a:t>
            </a:r>
            <a:r>
              <a:rPr lang="en-US" sz="1250" dirty="0">
                <a:solidFill>
                  <a:srgbClr val="0000FF"/>
                </a:solidFill>
              </a:rPr>
              <a:t>Data Retention in MLC NAND Flash Memory: Characterization, Optimization and Recovery</a:t>
            </a:r>
            <a:r>
              <a:rPr lang="en-US" sz="1250" dirty="0"/>
              <a:t>,” HPCA 2015.</a:t>
            </a:r>
          </a:p>
          <a:p>
            <a:pPr marL="0" indent="0">
              <a:buNone/>
            </a:pPr>
            <a:r>
              <a:rPr lang="en-US" sz="1250" dirty="0" err="1"/>
              <a:t>Cai</a:t>
            </a:r>
            <a:r>
              <a:rPr lang="en-US" sz="1250" dirty="0"/>
              <a:t>+, “</a:t>
            </a:r>
            <a:r>
              <a:rPr lang="en-US" sz="1250" dirty="0">
                <a:solidFill>
                  <a:srgbClr val="0000FF"/>
                </a:solidFill>
              </a:rPr>
              <a:t>Read Disturb Errors in MLC NAND Flash Memory: Characterization and Mitigation</a:t>
            </a:r>
            <a:r>
              <a:rPr lang="en-US" sz="1250" dirty="0"/>
              <a:t>,” DSN 2015. </a:t>
            </a:r>
          </a:p>
          <a:p>
            <a:pPr marL="0" indent="0">
              <a:buNone/>
            </a:pPr>
            <a:r>
              <a:rPr lang="en-US" sz="1250" dirty="0" err="1"/>
              <a:t>Luo</a:t>
            </a:r>
            <a:r>
              <a:rPr lang="en-US" sz="1250" dirty="0"/>
              <a:t>+, “</a:t>
            </a:r>
            <a:r>
              <a:rPr lang="en-US" sz="1250" dirty="0">
                <a:solidFill>
                  <a:srgbClr val="0000FF"/>
                </a:solidFill>
              </a:rPr>
              <a:t>WARM: Improving NAND Flash Memory Lifetime with Write-hotness Aware Retention Management</a:t>
            </a:r>
            <a:r>
              <a:rPr lang="en-US" sz="1250" dirty="0"/>
              <a:t>,” MSST 2015.</a:t>
            </a:r>
          </a:p>
          <a:p>
            <a:pPr marL="0" indent="0">
              <a:buNone/>
            </a:pPr>
            <a:r>
              <a:rPr lang="en-US" sz="1250" dirty="0"/>
              <a:t>Meza+, “</a:t>
            </a:r>
            <a:r>
              <a:rPr lang="en-US" sz="1250" dirty="0">
                <a:solidFill>
                  <a:srgbClr val="0000FF"/>
                </a:solidFill>
              </a:rPr>
              <a:t>A Large-Scale Study of Flash Memory Errors in the Field</a:t>
            </a:r>
            <a:r>
              <a:rPr lang="en-US" sz="1250" dirty="0"/>
              <a:t>,” SIGMETRICS 2015.</a:t>
            </a:r>
          </a:p>
          <a:p>
            <a:pPr marL="0" indent="0">
              <a:buNone/>
            </a:pPr>
            <a:r>
              <a:rPr lang="en-US" sz="1250" dirty="0"/>
              <a:t>Luo+, “</a:t>
            </a:r>
            <a:r>
              <a:rPr lang="en-US" sz="1250" dirty="0">
                <a:solidFill>
                  <a:srgbClr val="0000FF"/>
                </a:solidFill>
              </a:rPr>
              <a:t>Enabling Accurate and Practical Online Flash Channel Modeling for Modern MLC NAND Flash Memory</a:t>
            </a:r>
            <a:r>
              <a:rPr lang="en-US" sz="1250" dirty="0"/>
              <a:t>,” IEEE JSAC 2016.</a:t>
            </a:r>
          </a:p>
          <a:p>
            <a:pPr marL="0" indent="0">
              <a:buNone/>
            </a:pPr>
            <a:r>
              <a:rPr lang="en-US" sz="1250" dirty="0"/>
              <a:t>Cai+, “</a:t>
            </a:r>
            <a:r>
              <a:rPr lang="en-US" sz="1250" dirty="0">
                <a:solidFill>
                  <a:srgbClr val="0000FF"/>
                </a:solidFill>
              </a:rPr>
              <a:t>Vulnerabilities in MLC NAND Flash Memory Programming: Experimental Analysis, Exploits, and Mitigation Techniques</a:t>
            </a:r>
            <a:r>
              <a:rPr lang="en-US" sz="1250" dirty="0"/>
              <a:t>,” HPCA 2017.</a:t>
            </a:r>
          </a:p>
          <a:p>
            <a:pPr marL="0" indent="0">
              <a:buNone/>
            </a:pPr>
            <a:r>
              <a:rPr lang="en-US" sz="1250" dirty="0" err="1"/>
              <a:t>Fukami</a:t>
            </a:r>
            <a:r>
              <a:rPr lang="en-US" sz="1250" dirty="0"/>
              <a:t>+, “</a:t>
            </a:r>
            <a:r>
              <a:rPr lang="en-US" sz="1250" dirty="0">
                <a:solidFill>
                  <a:srgbClr val="0000FF"/>
                </a:solidFill>
              </a:rPr>
              <a:t>Improving the Reliability of Chip-Off Forensic Analysis of NAND Flash Memory Devices</a:t>
            </a:r>
            <a:r>
              <a:rPr lang="en-US" sz="1250" dirty="0"/>
              <a:t>,” DFRWS EU 2017. </a:t>
            </a:r>
          </a:p>
          <a:p>
            <a:pPr marL="0" indent="0">
              <a:buNone/>
            </a:pPr>
            <a:r>
              <a:rPr lang="en-US" sz="1250" dirty="0"/>
              <a:t>Luo+, “</a:t>
            </a:r>
            <a:r>
              <a:rPr lang="en-US" sz="1250" dirty="0" err="1">
                <a:solidFill>
                  <a:srgbClr val="0000FF"/>
                </a:solidFill>
              </a:rPr>
              <a:t>HeatWatch</a:t>
            </a:r>
            <a:r>
              <a:rPr lang="en-US" sz="1250" dirty="0">
                <a:solidFill>
                  <a:srgbClr val="0000FF"/>
                </a:solidFill>
              </a:rPr>
              <a:t>: Improving 3D NAND Flash Memory Device Reliability by Exploiting Self-Recovery and Temperature-Awareness</a:t>
            </a:r>
            <a:r>
              <a:rPr lang="en-US" sz="1250" dirty="0"/>
              <a:t>," HPCA 2018.</a:t>
            </a:r>
          </a:p>
          <a:p>
            <a:pPr marL="0" indent="0">
              <a:buNone/>
            </a:pPr>
            <a:r>
              <a:rPr lang="en-US" sz="1250" dirty="0"/>
              <a:t>Luo+, “</a:t>
            </a:r>
            <a:r>
              <a:rPr lang="en-US" sz="1250" dirty="0">
                <a:solidFill>
                  <a:srgbClr val="0000FF"/>
                </a:solidFill>
              </a:rPr>
              <a:t>Improving 3D NAND Flash Memory Lifetime by Tolerating Early Retention Loss and Process Variation</a:t>
            </a:r>
            <a:r>
              <a:rPr lang="en-US" sz="1250" dirty="0"/>
              <a:t>," SIGMETRICS 2018.</a:t>
            </a:r>
          </a:p>
          <a:p>
            <a:pPr marL="0" indent="0">
              <a:buNone/>
            </a:pPr>
            <a:endParaRPr lang="en-US" sz="1200" dirty="0"/>
          </a:p>
          <a:p>
            <a:pPr marL="0" indent="0">
              <a:buNone/>
            </a:pPr>
            <a:endParaRPr lang="en-US" sz="1500" dirty="0"/>
          </a:p>
          <a:p>
            <a:endParaRPr lang="en-US" sz="1700" dirty="0"/>
          </a:p>
          <a:p>
            <a:endParaRPr lang="en-US" sz="2000" dirty="0"/>
          </a:p>
        </p:txBody>
      </p:sp>
      <p:sp>
        <p:nvSpPr>
          <p:cNvPr id="5" name="TextBox 4"/>
          <p:cNvSpPr txBox="1"/>
          <p:nvPr/>
        </p:nvSpPr>
        <p:spPr>
          <a:xfrm>
            <a:off x="-19422" y="6505599"/>
            <a:ext cx="93326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Tahoma"/>
                <a:ea typeface="ＭＳ Ｐゴシック" panose="020B0600070205080204" pitchFamily="34" charset="-128"/>
                <a:cs typeface="+mn-cs"/>
              </a:rPr>
              <a:t>Cai+, “</a:t>
            </a:r>
            <a:r>
              <a:rPr kumimoji="0" lang="en-US" sz="1400" b="0"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Error Characterization, Mitigation, and Recovery in Flash Memory Based Solid State Drives</a:t>
            </a:r>
            <a:r>
              <a:rPr kumimoji="0" lang="en-US" sz="1400" b="0" i="0" u="none" strike="noStrike" kern="1200" cap="none" spc="0" normalizeH="0" baseline="0" noProof="0" dirty="0">
                <a:ln>
                  <a:noFill/>
                </a:ln>
                <a:solidFill>
                  <a:srgbClr val="000000"/>
                </a:solidFill>
                <a:effectLst/>
                <a:uLnTx/>
                <a:uFillTx/>
                <a:latin typeface="Tahoma"/>
                <a:ea typeface="ＭＳ Ｐゴシック" panose="020B0600070205080204" pitchFamily="34" charset="-128"/>
                <a:cs typeface="+mn-cs"/>
              </a:rPr>
              <a:t>,” Proc. IEEE 2017.</a:t>
            </a:r>
          </a:p>
        </p:txBody>
      </p:sp>
      <p:sp>
        <p:nvSpPr>
          <p:cNvPr id="6" name="Rectangle 5"/>
          <p:cNvSpPr>
            <a:spLocks noChangeArrowheads="1"/>
          </p:cNvSpPr>
          <p:nvPr/>
        </p:nvSpPr>
        <p:spPr bwMode="auto">
          <a:xfrm>
            <a:off x="232939" y="3140968"/>
            <a:ext cx="8227493" cy="288032"/>
          </a:xfrm>
          <a:prstGeom prst="rect">
            <a:avLst/>
          </a:prstGeom>
          <a:noFill/>
          <a:ln w="38100">
            <a:solidFill>
              <a:srgbClr val="FF0000"/>
            </a:solidFill>
            <a:miter lim="800000"/>
            <a:headEnd/>
            <a:tailEnd/>
          </a:ln>
          <a:effectLst>
            <a:outerShdw blurRad="63500" dist="23000" dir="5400000" rotWithShape="0">
              <a:srgbClr val="000000">
                <a:alpha val="34998"/>
              </a:srgbClr>
            </a:outerShdw>
          </a:effectLst>
          <a:extLst>
            <a:ext uri="{909E8E84-426E-40dd-AFC4-6F175D3DCCD1}">
              <a14:hiddenFill xmlns="" xmlns:a14="http://schemas.microsoft.com/office/drawing/2010/main">
                <a:solidFill>
                  <a:srgbClr val="FFFFFF"/>
                </a:solidFill>
              </a14:hiddenFill>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ahoma"/>
              <a:ea typeface="ＭＳ Ｐゴシック" charset="0"/>
              <a:cs typeface="ＭＳ Ｐゴシック" charset="0"/>
            </a:endParaRPr>
          </a:p>
        </p:txBody>
      </p:sp>
      <p:sp>
        <p:nvSpPr>
          <p:cNvPr id="7" name="Rectangle 6"/>
          <p:cNvSpPr>
            <a:spLocks noChangeArrowheads="1"/>
          </p:cNvSpPr>
          <p:nvPr/>
        </p:nvSpPr>
        <p:spPr bwMode="auto">
          <a:xfrm>
            <a:off x="228600" y="3854969"/>
            <a:ext cx="7223720" cy="222103"/>
          </a:xfrm>
          <a:prstGeom prst="rect">
            <a:avLst/>
          </a:prstGeom>
          <a:noFill/>
          <a:ln w="38100">
            <a:solidFill>
              <a:srgbClr val="FF0000"/>
            </a:solidFill>
            <a:miter lim="800000"/>
            <a:headEnd/>
            <a:tailEnd/>
          </a:ln>
          <a:effectLst>
            <a:outerShdw blurRad="63500" dist="23000" dir="5400000" rotWithShape="0">
              <a:srgbClr val="000000">
                <a:alpha val="34998"/>
              </a:srgbClr>
            </a:outerShdw>
          </a:effectLst>
          <a:extLst>
            <a:ext uri="{909E8E84-426E-40dd-AFC4-6F175D3DCCD1}">
              <a14:hiddenFill xmlns="" xmlns:a14="http://schemas.microsoft.com/office/drawing/2010/main">
                <a:solidFill>
                  <a:srgbClr val="FFFFFF"/>
                </a:solidFill>
              </a14:hiddenFill>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ahoma"/>
              <a:ea typeface="ＭＳ Ｐゴシック" charset="0"/>
              <a:cs typeface="ＭＳ Ｐゴシック" charset="0"/>
            </a:endParaRPr>
          </a:p>
        </p:txBody>
      </p:sp>
      <p:sp>
        <p:nvSpPr>
          <p:cNvPr id="8" name="Rectangle 7"/>
          <p:cNvSpPr>
            <a:spLocks noChangeArrowheads="1"/>
          </p:cNvSpPr>
          <p:nvPr/>
        </p:nvSpPr>
        <p:spPr bwMode="auto">
          <a:xfrm>
            <a:off x="228600" y="4941168"/>
            <a:ext cx="8087816" cy="464820"/>
          </a:xfrm>
          <a:prstGeom prst="rect">
            <a:avLst/>
          </a:prstGeom>
          <a:noFill/>
          <a:ln w="38100">
            <a:solidFill>
              <a:srgbClr val="FF0000"/>
            </a:solidFill>
            <a:miter lim="800000"/>
            <a:headEnd/>
            <a:tailEnd/>
          </a:ln>
          <a:effectLst>
            <a:outerShdw blurRad="63500" dist="23000" dir="5400000" rotWithShape="0">
              <a:srgbClr val="000000">
                <a:alpha val="34998"/>
              </a:srgbClr>
            </a:outerShdw>
          </a:effectLst>
          <a:extLst>
            <a:ext uri="{909E8E84-426E-40dd-AFC4-6F175D3DCCD1}">
              <a14:hiddenFill xmlns="" xmlns:a14="http://schemas.microsoft.com/office/drawing/2010/main">
                <a:solidFill>
                  <a:srgbClr val="FFFFFF"/>
                </a:solidFill>
              </a14:hiddenFill>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ahoma"/>
              <a:ea typeface="ＭＳ Ｐゴシック" charset="0"/>
              <a:cs typeface="ＭＳ Ｐゴシック" charset="0"/>
            </a:endParaRPr>
          </a:p>
        </p:txBody>
      </p:sp>
    </p:spTree>
    <p:extLst>
      <p:ext uri="{BB962C8B-B14F-4D97-AF65-F5344CB8AC3E}">
        <p14:creationId xmlns:p14="http://schemas.microsoft.com/office/powerpoint/2010/main" val="19904796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NAND Flash Vulnerabilities </a:t>
            </a:r>
            <a:r>
              <a:rPr lang="en-US" sz="3200" b="1" dirty="0">
                <a:solidFill>
                  <a:srgbClr val="006633"/>
                </a:solidFill>
                <a:latin typeface="Garamond" charset="0"/>
                <a:ea typeface="ＭＳ Ｐゴシック" pitchFamily="-105" charset="-128"/>
                <a:cs typeface="ＭＳ Ｐゴシック" pitchFamily="-105" charset="-128"/>
              </a:rPr>
              <a:t>[HPCA’17]</a:t>
            </a:r>
            <a:endParaRPr lang="en-US" dirty="0"/>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rPr>
              <a:pPr marL="0" marR="0" lvl="0" indent="0" algn="r" defTabSz="914400" rtl="0" eaLnBrk="1" fontAlgn="auto" latinLnBrk="0" hangingPunct="1">
                <a:lnSpc>
                  <a:spcPct val="100000"/>
                </a:lnSpc>
                <a:spcBef>
                  <a:spcPts val="0"/>
                </a:spcBef>
                <a:spcAft>
                  <a:spcPts val="0"/>
                </a:spcAft>
                <a:buClrTx/>
                <a:buSzTx/>
                <a:buFontTx/>
                <a:buNone/>
                <a:tabLst/>
                <a:defRPr/>
              </a:pPr>
              <a:t>261</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endParaRPr>
          </a:p>
        </p:txBody>
      </p:sp>
      <p:pic>
        <p:nvPicPr>
          <p:cNvPr id="5" name="Picture 4"/>
          <p:cNvPicPr>
            <a:picLocks noChangeAspect="1"/>
          </p:cNvPicPr>
          <p:nvPr/>
        </p:nvPicPr>
        <p:blipFill rotWithShape="1">
          <a:blip r:embed="rId2"/>
          <a:srcRect t="6317" b="32108"/>
          <a:stretch/>
        </p:blipFill>
        <p:spPr>
          <a:xfrm>
            <a:off x="35496" y="1052736"/>
            <a:ext cx="8969184" cy="4402008"/>
          </a:xfrm>
          <a:prstGeom prst="rect">
            <a:avLst/>
          </a:prstGeom>
          <a:ln w="19050">
            <a:solidFill>
              <a:schemeClr val="tx1">
                <a:lumMod val="50000"/>
                <a:lumOff val="50000"/>
              </a:schemeClr>
            </a:solidFill>
          </a:ln>
          <a:effectLst>
            <a:outerShdw blurRad="50800" dist="38100" dir="2700000" algn="tl" rotWithShape="0">
              <a:prstClr val="black">
                <a:alpha val="40000"/>
              </a:prstClr>
            </a:outerShdw>
          </a:effectLst>
        </p:spPr>
      </p:pic>
      <p:sp>
        <p:nvSpPr>
          <p:cNvPr id="6" name="TextBox 5"/>
          <p:cNvSpPr txBox="1"/>
          <p:nvPr/>
        </p:nvSpPr>
        <p:spPr>
          <a:xfrm>
            <a:off x="0" y="5805264"/>
            <a:ext cx="9111662" cy="35394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00" b="0" i="0" u="none" strike="noStrike" kern="1200" cap="none" spc="0" normalizeH="0" baseline="0" noProof="0" dirty="0">
                <a:ln>
                  <a:noFill/>
                </a:ln>
                <a:solidFill>
                  <a:srgbClr val="000000"/>
                </a:solidFill>
                <a:effectLst/>
                <a:uLnTx/>
                <a:uFillTx/>
                <a:latin typeface="Tahoma"/>
                <a:ea typeface="ＭＳ Ｐゴシック" panose="020B0600070205080204" pitchFamily="34" charset="-128"/>
                <a:cs typeface="+mn-cs"/>
                <a:hlinkClick r:id="rId3"/>
              </a:rPr>
              <a:t>https://people.inf.ethz.ch/omutlu/pub/flash-memory-programming-vulnerabilities_hpca17.pdf</a:t>
            </a:r>
            <a:r>
              <a:rPr kumimoji="0" lang="en-US" sz="1700" b="0" i="0" u="none" strike="noStrike" kern="1200" cap="none" spc="0" normalizeH="0" baseline="0" noProof="0" dirty="0">
                <a:ln>
                  <a:noFill/>
                </a:ln>
                <a:solidFill>
                  <a:srgbClr val="000000"/>
                </a:solidFill>
                <a:effectLst/>
                <a:uLnTx/>
                <a:uFillTx/>
                <a:latin typeface="Tahoma"/>
                <a:ea typeface="ＭＳ Ｐゴシック" panose="020B0600070205080204" pitchFamily="34" charset="-128"/>
                <a:cs typeface="+mn-cs"/>
              </a:rPr>
              <a:t> </a:t>
            </a:r>
          </a:p>
        </p:txBody>
      </p:sp>
      <p:sp>
        <p:nvSpPr>
          <p:cNvPr id="7" name="TextBox 6"/>
          <p:cNvSpPr txBox="1"/>
          <p:nvPr/>
        </p:nvSpPr>
        <p:spPr>
          <a:xfrm>
            <a:off x="3538332" y="1009814"/>
            <a:ext cx="189776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srgbClr val="FF0000"/>
                </a:solidFill>
                <a:effectLst/>
                <a:uLnTx/>
                <a:uFillTx/>
                <a:latin typeface="Tahoma"/>
                <a:ea typeface="ＭＳ Ｐゴシック" panose="020B0600070205080204" pitchFamily="34" charset="-128"/>
                <a:cs typeface="+mn-cs"/>
              </a:rPr>
              <a:t>HPCA, Feb. </a:t>
            </a:r>
            <a:r>
              <a:rPr kumimoji="0" lang="en-US" sz="1800" b="0" i="1" u="none" strike="noStrike" kern="1200" cap="none" spc="0" normalizeH="0" baseline="0" noProof="0" dirty="0">
                <a:ln>
                  <a:noFill/>
                </a:ln>
                <a:solidFill>
                  <a:srgbClr val="FF0000"/>
                </a:solidFill>
                <a:effectLst/>
                <a:uLnTx/>
                <a:uFillTx/>
                <a:latin typeface="Tahoma"/>
                <a:ea typeface="ＭＳ Ｐゴシック" panose="020B0600070205080204" pitchFamily="34" charset="-128"/>
                <a:cs typeface="+mn-cs"/>
              </a:rPr>
              <a:t>2017</a:t>
            </a:r>
          </a:p>
        </p:txBody>
      </p:sp>
    </p:spTree>
    <p:extLst>
      <p:ext uri="{BB962C8B-B14F-4D97-AF65-F5344CB8AC3E}">
        <p14:creationId xmlns:p14="http://schemas.microsoft.com/office/powerpoint/2010/main" val="4095600895"/>
      </p:ext>
    </p:extLst>
  </p:cSld>
  <p:clrMapOvr>
    <a:masterClrMapping/>
  </p:clrMapOvr>
  <p:transition/>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tps://pbs.twimg.com/media/DKHLt24W0AAE5Fd.jpg:lar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11" y="948688"/>
            <a:ext cx="8316416" cy="50808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28599" y="152400"/>
            <a:ext cx="8851254" cy="1066800"/>
          </a:xfrm>
        </p:spPr>
        <p:txBody>
          <a:bodyPr/>
          <a:lstStyle/>
          <a:p>
            <a:r>
              <a:rPr lang="en-US" dirty="0"/>
              <a:t>NAND Flash Errors: A Modern Survey </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rPr>
              <a:pPr marL="0" marR="0" lvl="0" indent="0" algn="r" defTabSz="914400" rtl="0" eaLnBrk="1" fontAlgn="auto" latinLnBrk="0" hangingPunct="1">
                <a:lnSpc>
                  <a:spcPct val="100000"/>
                </a:lnSpc>
                <a:spcBef>
                  <a:spcPts val="0"/>
                </a:spcBef>
                <a:spcAft>
                  <a:spcPts val="0"/>
                </a:spcAft>
                <a:buClrTx/>
                <a:buSzTx/>
                <a:buFontTx/>
                <a:buNone/>
                <a:tabLst/>
                <a:defRPr/>
              </a:pPr>
              <a:t>262</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endParaRPr>
          </a:p>
        </p:txBody>
      </p:sp>
      <p:sp>
        <p:nvSpPr>
          <p:cNvPr id="8" name="Rectangle 7">
            <a:hlinkClick r:id="rId3"/>
          </p:cNvPr>
          <p:cNvSpPr/>
          <p:nvPr/>
        </p:nvSpPr>
        <p:spPr>
          <a:xfrm>
            <a:off x="1619672" y="6021288"/>
            <a:ext cx="6048672" cy="415498"/>
          </a:xfrm>
          <a:prstGeom prst="rect">
            <a:avLst/>
          </a:prstGeom>
        </p:spPr>
        <p:txBody>
          <a:bodyPr wrap="square">
            <a:spAutoFit/>
          </a:bodyPr>
          <a:lstStyle/>
          <a:p>
            <a:pPr marL="0" marR="0" lvl="0" indent="0" algn="ctr" defTabSz="914400" rtl="0" eaLnBrk="1" fontAlgn="auto" latinLnBrk="0" hangingPunct="1">
              <a:lnSpc>
                <a:spcPct val="100000"/>
              </a:lnSpc>
              <a:spcBef>
                <a:spcPts val="450"/>
              </a:spcBef>
              <a:spcAft>
                <a:spcPts val="0"/>
              </a:spcAft>
              <a:buClrTx/>
              <a:buSzTx/>
              <a:buFontTx/>
              <a:buNone/>
              <a:tabLst/>
              <a:defRPr/>
            </a:pPr>
            <a:r>
              <a:rPr kumimoji="0" lang="en-US" sz="2100" b="1" i="0" u="none" strike="noStrike" kern="1200" cap="none" spc="0" normalizeH="0" baseline="0" noProof="0" dirty="0">
                <a:ln>
                  <a:noFill/>
                </a:ln>
                <a:solidFill>
                  <a:srgbClr val="0000FF"/>
                </a:solidFill>
                <a:effectLst/>
                <a:uLnTx/>
                <a:uFillTx/>
                <a:latin typeface="Adobe Garamond Pro" panose="02020502060506020403" pitchFamily="18" charset="0"/>
                <a:ea typeface="ＭＳ Ｐゴシック" panose="020B0600070205080204" pitchFamily="34" charset="-128"/>
                <a:cs typeface="+mn-cs"/>
                <a:hlinkClick r:id="rId3"/>
              </a:rPr>
              <a:t>https://arxiv.org/pdf/1706.08642</a:t>
            </a:r>
            <a:r>
              <a:rPr kumimoji="0" lang="en-US" sz="2100" b="1" i="0" u="none" strike="noStrike" kern="1200" cap="none" spc="0" normalizeH="0" baseline="0" noProof="0" dirty="0">
                <a:ln>
                  <a:noFill/>
                </a:ln>
                <a:solidFill>
                  <a:srgbClr val="0000FF"/>
                </a:solidFill>
                <a:effectLst/>
                <a:uLnTx/>
                <a:uFillTx/>
                <a:latin typeface="Adobe Garamond Pro" panose="02020502060506020403" pitchFamily="18" charset="0"/>
                <a:ea typeface="ＭＳ Ｐゴシック" panose="020B0600070205080204" pitchFamily="34" charset="-128"/>
                <a:cs typeface="+mn-cs"/>
              </a:rPr>
              <a:t>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4585" y="1009676"/>
            <a:ext cx="1915268" cy="1915268"/>
          </a:xfrm>
          <a:prstGeom prst="rect">
            <a:avLst/>
          </a:prstGeom>
        </p:spPr>
      </p:pic>
      <p:sp>
        <p:nvSpPr>
          <p:cNvPr id="9" name="TextBox 8"/>
          <p:cNvSpPr txBox="1"/>
          <p:nvPr/>
        </p:nvSpPr>
        <p:spPr>
          <a:xfrm>
            <a:off x="2483768" y="1340768"/>
            <a:ext cx="387413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FF0000"/>
                </a:solidFill>
                <a:effectLst/>
                <a:uLnTx/>
                <a:uFillTx/>
                <a:latin typeface="Tahoma"/>
                <a:ea typeface="ＭＳ Ｐゴシック" panose="020B0600070205080204" pitchFamily="34" charset="-128"/>
                <a:cs typeface="+mn-cs"/>
              </a:rPr>
              <a:t>Proceedings of the IEEE, Sept. 2017</a:t>
            </a:r>
          </a:p>
        </p:txBody>
      </p:sp>
    </p:spTree>
    <p:extLst>
      <p:ext uri="{BB962C8B-B14F-4D97-AF65-F5344CB8AC3E}">
        <p14:creationId xmlns:p14="http://schemas.microsoft.com/office/powerpoint/2010/main" val="2423282418"/>
      </p:ext>
    </p:extLst>
  </p:cSld>
  <p:clrMapOvr>
    <a:masterClrMapping/>
  </p:clrMapOvr>
  <p:transition/>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D83ED-8D61-7D4B-8BDA-299FED5D00C8}"/>
              </a:ext>
            </a:extLst>
          </p:cNvPr>
          <p:cNvSpPr>
            <a:spLocks noGrp="1"/>
          </p:cNvSpPr>
          <p:nvPr>
            <p:ph type="title"/>
          </p:nvPr>
        </p:nvSpPr>
        <p:spPr/>
        <p:txBody>
          <a:bodyPr/>
          <a:lstStyle/>
          <a:p>
            <a:r>
              <a:rPr lang="en-US" dirty="0"/>
              <a:t>More Up-to-date Version </a:t>
            </a:r>
          </a:p>
        </p:txBody>
      </p:sp>
      <p:sp>
        <p:nvSpPr>
          <p:cNvPr id="3" name="Content Placeholder 2">
            <a:extLst>
              <a:ext uri="{FF2B5EF4-FFF2-40B4-BE49-F238E27FC236}">
                <a16:creationId xmlns:a16="http://schemas.microsoft.com/office/drawing/2014/main" id="{F51F3C2B-FBF5-604C-A420-89D4E30F398F}"/>
              </a:ext>
            </a:extLst>
          </p:cNvPr>
          <p:cNvSpPr>
            <a:spLocks noGrp="1"/>
          </p:cNvSpPr>
          <p:nvPr>
            <p:ph idx="1"/>
          </p:nvPr>
        </p:nvSpPr>
        <p:spPr>
          <a:xfrm>
            <a:off x="228600" y="990600"/>
            <a:ext cx="8610600" cy="4876800"/>
          </a:xfrm>
        </p:spPr>
        <p:txBody>
          <a:bodyPr/>
          <a:lstStyle/>
          <a:p>
            <a:r>
              <a:rPr lang="en-US" sz="2000" dirty="0"/>
              <a:t>Yu Cai, Saugata Ghose, Erich F. </a:t>
            </a:r>
            <a:r>
              <a:rPr lang="en-US" sz="2000" dirty="0" err="1"/>
              <a:t>Haratsch</a:t>
            </a:r>
            <a:r>
              <a:rPr lang="en-US" sz="2000" dirty="0"/>
              <a:t>, Yixin Luo, and Onur Mutlu,</a:t>
            </a:r>
            <a:br>
              <a:rPr lang="en-US" sz="2000" dirty="0"/>
            </a:br>
            <a:r>
              <a:rPr lang="en-US" sz="2000" b="1" dirty="0">
                <a:hlinkClick r:id="rId2"/>
              </a:rPr>
              <a:t>"Errors in Flash-Memory-Based Solid-State Drives: Analysis, Mitigation, and Recovery"</a:t>
            </a:r>
            <a:br>
              <a:rPr lang="en-US" sz="2000" dirty="0"/>
            </a:br>
            <a:r>
              <a:rPr lang="en-US" sz="2000" i="1" dirty="0"/>
              <a:t>Invited Book Chapter in </a:t>
            </a:r>
            <a:r>
              <a:rPr lang="en-US" sz="2000" i="1" dirty="0">
                <a:hlinkClick r:id="rId3"/>
              </a:rPr>
              <a:t>Inside Solid State Drives</a:t>
            </a:r>
            <a:r>
              <a:rPr lang="en-US" sz="2000" dirty="0"/>
              <a:t>, 2018. </a:t>
            </a:r>
            <a:br>
              <a:rPr lang="en-US" sz="2000" dirty="0"/>
            </a:br>
            <a:r>
              <a:rPr lang="en-US" sz="2000" dirty="0"/>
              <a:t>[</a:t>
            </a:r>
            <a:r>
              <a:rPr lang="en-US" sz="2000" dirty="0">
                <a:hlinkClick r:id="rId2"/>
              </a:rPr>
              <a:t>Preliminary arxiv.org version</a:t>
            </a:r>
            <a:r>
              <a:rPr lang="en-US" sz="2000" dirty="0"/>
              <a:t>] </a:t>
            </a:r>
          </a:p>
        </p:txBody>
      </p:sp>
      <p:sp>
        <p:nvSpPr>
          <p:cNvPr id="4" name="Slide Number Placeholder 3">
            <a:extLst>
              <a:ext uri="{FF2B5EF4-FFF2-40B4-BE49-F238E27FC236}">
                <a16:creationId xmlns:a16="http://schemas.microsoft.com/office/drawing/2014/main" id="{30327C0F-6FA8-934A-A9EA-A9F8B37EA0AA}"/>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263</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B58D9410-9D17-1D47-9E39-319FC10A30EF}"/>
              </a:ext>
            </a:extLst>
          </p:cNvPr>
          <p:cNvPicPr>
            <a:picLocks noChangeAspect="1"/>
          </p:cNvPicPr>
          <p:nvPr/>
        </p:nvPicPr>
        <p:blipFill>
          <a:blip r:embed="rId4"/>
          <a:stretch>
            <a:fillRect/>
          </a:stretch>
        </p:blipFill>
        <p:spPr>
          <a:xfrm>
            <a:off x="1485900" y="2743200"/>
            <a:ext cx="6667500" cy="3962400"/>
          </a:xfrm>
          <a:prstGeom prst="rect">
            <a:avLst/>
          </a:prstGeom>
        </p:spPr>
      </p:pic>
    </p:spTree>
    <p:extLst>
      <p:ext uri="{BB962C8B-B14F-4D97-AF65-F5344CB8AC3E}">
        <p14:creationId xmlns:p14="http://schemas.microsoft.com/office/powerpoint/2010/main" val="4029823678"/>
      </p:ext>
    </p:extLst>
  </p:cSld>
  <p:clrMapOvr>
    <a:masterClrMapping/>
  </p:clrMapOvr>
  <p:transition/>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5">
            <a:extLst>
              <a:ext uri="{FF2B5EF4-FFF2-40B4-BE49-F238E27FC236}">
                <a16:creationId xmlns:a16="http://schemas.microsoft.com/office/drawing/2014/main" id="{38DFFC52-436B-2049-BC66-9FF2A94A4931}"/>
              </a:ext>
            </a:extLst>
          </p:cNvPr>
          <p:cNvSpPr>
            <a:spLocks noGrp="1" noChangeArrowheads="1"/>
          </p:cNvSpPr>
          <p:nvPr>
            <p:ph type="subTitle" idx="1"/>
          </p:nvPr>
        </p:nvSpPr>
        <p:spPr>
          <a:xfrm>
            <a:off x="685800" y="4038600"/>
            <a:ext cx="7848600" cy="2286000"/>
          </a:xfrm>
        </p:spPr>
        <p:txBody>
          <a:bodyPr/>
          <a:lstStyle/>
          <a:p>
            <a:pPr marL="0" indent="0" algn="ctr" eaLnBrk="1" hangingPunct="1">
              <a:buNone/>
            </a:pP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sz="2800" dirty="0">
                <a:solidFill>
                  <a:srgbClr val="003399"/>
                </a:solidFill>
                <a:ea typeface="ＭＳ Ｐゴシック" panose="020B0600070205080204" pitchFamily="34" charset="-128"/>
              </a:rPr>
              <a:t>Prof. </a:t>
            </a:r>
            <a:r>
              <a:rPr lang="en-US" altLang="en-US" sz="2800" dirty="0" err="1">
                <a:solidFill>
                  <a:srgbClr val="003399"/>
                </a:solidFill>
                <a:ea typeface="ＭＳ Ｐゴシック" panose="020B0600070205080204" pitchFamily="34" charset="-128"/>
              </a:rPr>
              <a:t>Onur</a:t>
            </a:r>
            <a:r>
              <a:rPr lang="en-US" altLang="en-US" sz="2800" dirty="0">
                <a:solidFill>
                  <a:srgbClr val="003399"/>
                </a:solidFill>
                <a:ea typeface="ＭＳ Ｐゴシック" panose="020B0600070205080204" pitchFamily="34" charset="-128"/>
              </a:rPr>
              <a:t> </a:t>
            </a:r>
            <a:r>
              <a:rPr lang="en-US" altLang="en-US" sz="2800" dirty="0" err="1">
                <a:solidFill>
                  <a:srgbClr val="003399"/>
                </a:solidFill>
                <a:ea typeface="ＭＳ Ｐゴシック" panose="020B0600070205080204" pitchFamily="34" charset="-128"/>
              </a:rPr>
              <a:t>Mutlu</a:t>
            </a:r>
            <a:endParaRPr lang="en-US" altLang="en-US" sz="2800" dirty="0">
              <a:solidFill>
                <a:srgbClr val="003399"/>
              </a:solidFill>
              <a:ea typeface="ＭＳ Ｐゴシック" panose="020B0600070205080204" pitchFamily="34" charset="-128"/>
            </a:endParaRPr>
          </a:p>
          <a:p>
            <a:pPr marL="0" indent="0" algn="ctr" eaLnBrk="1" hangingPunct="1">
              <a:buNone/>
            </a:pPr>
            <a:r>
              <a:rPr lang="en-US" altLang="en-US" dirty="0">
                <a:ea typeface="ＭＳ Ｐゴシック" panose="020B0600070205080204" pitchFamily="34" charset="-128"/>
              </a:rPr>
              <a:t>ETH Zürich</a:t>
            </a:r>
          </a:p>
          <a:p>
            <a:pPr marL="0" indent="0" algn="ctr" eaLnBrk="1" hangingPunct="1">
              <a:buNone/>
            </a:pPr>
            <a:r>
              <a:rPr lang="en-US" altLang="en-US" dirty="0">
                <a:ea typeface="ＭＳ Ｐゴシック" panose="020B0600070205080204" pitchFamily="34" charset="-128"/>
              </a:rPr>
              <a:t>Fall 2022</a:t>
            </a:r>
          </a:p>
          <a:p>
            <a:pPr marL="0" indent="0" algn="ctr" eaLnBrk="1" hangingPunct="1">
              <a:buNone/>
            </a:pPr>
            <a:r>
              <a:rPr lang="en-US" altLang="en-US" dirty="0">
                <a:ea typeface="ＭＳ Ｐゴシック" panose="020B0600070205080204" pitchFamily="34" charset="-128"/>
              </a:rPr>
              <a:t> 25 January 2023</a:t>
            </a:r>
          </a:p>
        </p:txBody>
      </p:sp>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143000"/>
            <a:ext cx="8458200" cy="2209800"/>
          </a:xfrm>
        </p:spPr>
        <p:txBody>
          <a:bodyPr/>
          <a:lstStyle/>
          <a:p>
            <a:pPr algn="ctr"/>
            <a:r>
              <a:rPr lang="en-US" b="1" dirty="0">
                <a:solidFill>
                  <a:srgbClr val="C00000"/>
                </a:solidFill>
              </a:rPr>
              <a:t>P&amp;S Modern SSDs</a:t>
            </a:r>
            <a:br>
              <a:rPr lang="en-US" b="1" dirty="0">
                <a:solidFill>
                  <a:srgbClr val="C00000"/>
                </a:solidFill>
              </a:rPr>
            </a:br>
            <a:br>
              <a:rPr lang="en-US" sz="1600" b="1" dirty="0">
                <a:solidFill>
                  <a:srgbClr val="C00000"/>
                </a:solidFill>
              </a:rPr>
            </a:br>
            <a:r>
              <a:rPr lang="en-US" sz="4000" dirty="0"/>
              <a:t>Flash Memory and Solid-State Drives</a:t>
            </a:r>
            <a:endParaRPr lang="en-US" sz="3200" b="1" dirty="0">
              <a:solidFill>
                <a:srgbClr val="C00000"/>
              </a:solidFill>
            </a:endParaRPr>
          </a:p>
        </p:txBody>
      </p:sp>
    </p:spTree>
    <p:extLst>
      <p:ext uri="{BB962C8B-B14F-4D97-AF65-F5344CB8AC3E}">
        <p14:creationId xmlns:p14="http://schemas.microsoft.com/office/powerpoint/2010/main" val="3741194081"/>
      </p:ext>
    </p:extLst>
  </p:cSld>
  <p:clrMapOvr>
    <a:masterClrMapping/>
  </p:clrMapOvr>
  <p:transition/>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Other Works on Flash Memory</a:t>
            </a:r>
          </a:p>
        </p:txBody>
      </p:sp>
      <p:sp>
        <p:nvSpPr>
          <p:cNvPr id="3" name="Subtitle 2"/>
          <p:cNvSpPr>
            <a:spLocks noGrp="1"/>
          </p:cNvSpPr>
          <p:nvPr>
            <p:ph type="subTitle" idx="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0CAD05-5F98-C240-A41D-E171A6304933}" type="slidenum">
              <a:rPr kumimoji="0" lang="en-US" sz="12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265</a:t>
            </a:fld>
            <a:endParaRPr kumimoji="0" lang="en-US" sz="12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Tree>
    <p:extLst>
      <p:ext uri="{BB962C8B-B14F-4D97-AF65-F5344CB8AC3E}">
        <p14:creationId xmlns:p14="http://schemas.microsoft.com/office/powerpoint/2010/main" val="36314707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FE1449A-021B-4DDA-93D8-BE8490C5C507}"/>
              </a:ext>
            </a:extLst>
          </p:cNvPr>
          <p:cNvSpPr txBox="1">
            <a:spLocks/>
          </p:cNvSpPr>
          <p:nvPr/>
        </p:nvSpPr>
        <p:spPr>
          <a:xfrm>
            <a:off x="0" y="-97736"/>
            <a:ext cx="9144000" cy="3158292"/>
          </a:xfrm>
          <a:prstGeom prst="rect">
            <a:avLst/>
          </a:prstGeom>
          <a:solidFill>
            <a:schemeClr val="accent6">
              <a:lumMod val="75000"/>
            </a:schemeClr>
          </a:solidFill>
        </p:spPr>
        <p:txBody>
          <a:bodyPr vert="horz" lIns="68580" tIns="34290" rIns="68580" bIns="3429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4950" b="1" i="0" u="none" strike="noStrike" kern="1200" cap="none" spc="0" normalizeH="0" baseline="0" noProof="0" dirty="0">
              <a:ln>
                <a:noFill/>
              </a:ln>
              <a:solidFill>
                <a:srgbClr val="70AD47"/>
              </a:solidFill>
              <a:effectLst/>
              <a:uLnTx/>
              <a:uFillTx/>
              <a:latin typeface="Cambria"/>
              <a:ea typeface="+mj-ea"/>
              <a:cs typeface="+mj-cs"/>
            </a:endParaRPr>
          </a:p>
        </p:txBody>
      </p:sp>
      <p:sp>
        <p:nvSpPr>
          <p:cNvPr id="2" name="Title 1">
            <a:extLst>
              <a:ext uri="{FF2B5EF4-FFF2-40B4-BE49-F238E27FC236}">
                <a16:creationId xmlns:a16="http://schemas.microsoft.com/office/drawing/2014/main" id="{747A3292-70A5-4D27-B7B2-321A43A49A3E}"/>
              </a:ext>
            </a:extLst>
          </p:cNvPr>
          <p:cNvSpPr>
            <a:spLocks noGrp="1"/>
          </p:cNvSpPr>
          <p:nvPr>
            <p:ph type="ctrTitle"/>
          </p:nvPr>
        </p:nvSpPr>
        <p:spPr>
          <a:xfrm>
            <a:off x="228595" y="1832262"/>
            <a:ext cx="8686806" cy="804650"/>
          </a:xfrm>
        </p:spPr>
        <p:txBody>
          <a:bodyPr/>
          <a:lstStyle/>
          <a:p>
            <a:pPr algn="ctr"/>
            <a:r>
              <a:rPr lang="en-US" sz="2800" dirty="0">
                <a:solidFill>
                  <a:schemeClr val="bg1"/>
                </a:solidFill>
              </a:rPr>
              <a:t>Improving 3D NAND Flash Memory Device Reliability by </a:t>
            </a:r>
            <a:br>
              <a:rPr lang="en-US" sz="2800" dirty="0">
                <a:solidFill>
                  <a:schemeClr val="bg1"/>
                </a:solidFill>
              </a:rPr>
            </a:br>
            <a:r>
              <a:rPr lang="en-US" sz="2800" dirty="0">
                <a:solidFill>
                  <a:schemeClr val="bg1"/>
                </a:solidFill>
              </a:rPr>
              <a:t>Exploiting Self-Recovery and Temperature Awareness</a:t>
            </a:r>
          </a:p>
        </p:txBody>
      </p:sp>
      <p:sp>
        <p:nvSpPr>
          <p:cNvPr id="3" name="Subtitle 2">
            <a:extLst>
              <a:ext uri="{FF2B5EF4-FFF2-40B4-BE49-F238E27FC236}">
                <a16:creationId xmlns:a16="http://schemas.microsoft.com/office/drawing/2014/main" id="{7752D3DA-FE55-4C49-877F-A626759B9D49}"/>
              </a:ext>
            </a:extLst>
          </p:cNvPr>
          <p:cNvSpPr>
            <a:spLocks noGrp="1"/>
          </p:cNvSpPr>
          <p:nvPr>
            <p:ph type="subTitle" idx="1"/>
          </p:nvPr>
        </p:nvSpPr>
        <p:spPr>
          <a:xfrm>
            <a:off x="228592" y="3599886"/>
            <a:ext cx="8686808" cy="384163"/>
          </a:xfrm>
        </p:spPr>
        <p:txBody>
          <a:bodyPr>
            <a:normAutofit/>
          </a:bodyPr>
          <a:lstStyle/>
          <a:p>
            <a:pPr algn="ctr"/>
            <a:r>
              <a:rPr lang="en-US" sz="2100" b="1" dirty="0">
                <a:solidFill>
                  <a:schemeClr val="tx1"/>
                </a:solidFill>
              </a:rPr>
              <a:t>Yixin Luo</a:t>
            </a:r>
            <a:r>
              <a:rPr lang="en-US" sz="2100" b="1" dirty="0">
                <a:solidFill>
                  <a:schemeClr val="tx1">
                    <a:lumMod val="75000"/>
                    <a:lumOff val="25000"/>
                  </a:schemeClr>
                </a:solidFill>
              </a:rPr>
              <a:t>     Saugata Ghose     Yu Cai     Erich F. Haratsch     Onur Mutlu</a:t>
            </a:r>
          </a:p>
        </p:txBody>
      </p:sp>
      <p:sp>
        <p:nvSpPr>
          <p:cNvPr id="13" name="Rectangle 12">
            <a:extLst>
              <a:ext uri="{FF2B5EF4-FFF2-40B4-BE49-F238E27FC236}">
                <a16:creationId xmlns:a16="http://schemas.microsoft.com/office/drawing/2014/main" id="{EB17857E-3343-4F26-AB76-3AC2256AAF27}"/>
              </a:ext>
            </a:extLst>
          </p:cNvPr>
          <p:cNvSpPr/>
          <p:nvPr/>
        </p:nvSpPr>
        <p:spPr>
          <a:xfrm>
            <a:off x="2261128" y="598984"/>
            <a:ext cx="4621736" cy="110799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1" u="none" strike="noStrike" kern="1200" cap="none" spc="0" normalizeH="0" baseline="0" noProof="0" dirty="0">
                <a:ln>
                  <a:noFill/>
                </a:ln>
                <a:solidFill>
                  <a:prstClr val="white"/>
                </a:solidFill>
                <a:effectLst/>
                <a:uLnTx/>
                <a:uFillTx/>
                <a:latin typeface="Cambria"/>
                <a:ea typeface="ＭＳ Ｐゴシック" panose="020B0600070205080204" pitchFamily="34" charset="-128"/>
                <a:cs typeface="+mn-cs"/>
              </a:rPr>
              <a:t>HeatWatch</a:t>
            </a:r>
            <a:endParaRPr kumimoji="0" lang="en-US" sz="6600" b="0" i="1" u="none" strike="noStrike" kern="1200" cap="none" spc="0" normalizeH="0" baseline="0" noProof="0" dirty="0">
              <a:ln>
                <a:noFill/>
              </a:ln>
              <a:solidFill>
                <a:prstClr val="white"/>
              </a:solidFill>
              <a:effectLst/>
              <a:uLnTx/>
              <a:uFillTx/>
              <a:latin typeface="Cambria"/>
              <a:ea typeface="ＭＳ Ｐゴシック" panose="020B0600070205080204" pitchFamily="34" charset="-128"/>
              <a:cs typeface="+mn-cs"/>
            </a:endParaRPr>
          </a:p>
        </p:txBody>
      </p:sp>
      <p:grpSp>
        <p:nvGrpSpPr>
          <p:cNvPr id="4" name="Group 3">
            <a:extLst>
              <a:ext uri="{FF2B5EF4-FFF2-40B4-BE49-F238E27FC236}">
                <a16:creationId xmlns:a16="http://schemas.microsoft.com/office/drawing/2014/main" id="{5D76EAC0-416E-4F19-AC48-6A97BB4F5705}"/>
              </a:ext>
            </a:extLst>
          </p:cNvPr>
          <p:cNvGrpSpPr/>
          <p:nvPr/>
        </p:nvGrpSpPr>
        <p:grpSpPr>
          <a:xfrm>
            <a:off x="667317" y="4559475"/>
            <a:ext cx="7815822" cy="1647300"/>
            <a:chOff x="888222" y="4606033"/>
            <a:chExt cx="7374011" cy="1554183"/>
          </a:xfrm>
        </p:grpSpPr>
        <p:pic>
          <p:nvPicPr>
            <p:cNvPr id="5" name="Picture 4" descr="Burgundy_CMU_JPG_Logo.jpg">
              <a:extLst>
                <a:ext uri="{FF2B5EF4-FFF2-40B4-BE49-F238E27FC236}">
                  <a16:creationId xmlns:a16="http://schemas.microsoft.com/office/drawing/2014/main" id="{CEA55B19-CFC8-4078-B3FB-182E66F3017E}"/>
                </a:ext>
              </a:extLst>
            </p:cNvPr>
            <p:cNvPicPr>
              <a:picLocks noChangeAspect="1"/>
            </p:cNvPicPr>
            <p:nvPr/>
          </p:nvPicPr>
          <p:blipFill rotWithShape="1">
            <a:blip r:embed="rId3" cstate="print">
              <a:clrChange>
                <a:clrFrom>
                  <a:srgbClr val="FFFFFF"/>
                </a:clrFrom>
                <a:clrTo>
                  <a:srgbClr val="FFFFFF">
                    <a:alpha val="0"/>
                  </a:srgbClr>
                </a:clrTo>
              </a:clrChange>
            </a:blip>
            <a:srcRect t="26333" b="26267"/>
            <a:stretch/>
          </p:blipFill>
          <p:spPr>
            <a:xfrm>
              <a:off x="888222" y="4777890"/>
              <a:ext cx="2544303" cy="435499"/>
            </a:xfrm>
            <a:prstGeom prst="rect">
              <a:avLst/>
            </a:prstGeom>
          </p:spPr>
        </p:pic>
        <p:pic>
          <p:nvPicPr>
            <p:cNvPr id="6" name="Picture 5" descr="safari.png">
              <a:extLst>
                <a:ext uri="{FF2B5EF4-FFF2-40B4-BE49-F238E27FC236}">
                  <a16:creationId xmlns:a16="http://schemas.microsoft.com/office/drawing/2014/main" id="{E9675C6F-0484-469F-9C84-8B906B21FCE7}"/>
                </a:ext>
              </a:extLst>
            </p:cNvPr>
            <p:cNvPicPr>
              <a:picLocks noChangeAspect="1"/>
            </p:cNvPicPr>
            <p:nvPr/>
          </p:nvPicPr>
          <p:blipFill>
            <a:blip r:embed="rId4" cstate="print"/>
            <a:srcRect/>
            <a:stretch>
              <a:fillRect/>
            </a:stretch>
          </p:blipFill>
          <p:spPr bwMode="auto">
            <a:xfrm>
              <a:off x="1413271" y="5529552"/>
              <a:ext cx="1494206" cy="432334"/>
            </a:xfrm>
            <a:prstGeom prst="rect">
              <a:avLst/>
            </a:prstGeom>
            <a:noFill/>
            <a:ln w="9525">
              <a:noFill/>
              <a:miter lim="800000"/>
              <a:headEnd/>
              <a:tailEnd/>
            </a:ln>
          </p:spPr>
        </p:pic>
        <p:pic>
          <p:nvPicPr>
            <p:cNvPr id="7" name="Picture 4" descr="Image result for eth zurich (swiss federal institute of technology) logo">
              <a:extLst>
                <a:ext uri="{FF2B5EF4-FFF2-40B4-BE49-F238E27FC236}">
                  <a16:creationId xmlns:a16="http://schemas.microsoft.com/office/drawing/2014/main" id="{C7CFE395-C732-4687-80AF-6FC338BA4CA4}"/>
                </a:ext>
              </a:extLst>
            </p:cNvPr>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t="18277" b="18277"/>
            <a:stretch/>
          </p:blipFill>
          <p:spPr bwMode="auto">
            <a:xfrm>
              <a:off x="6537035" y="4777892"/>
              <a:ext cx="1725198" cy="43745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6" descr="Image result for sk hynix logo">
              <a:extLst>
                <a:ext uri="{FF2B5EF4-FFF2-40B4-BE49-F238E27FC236}">
                  <a16:creationId xmlns:a16="http://schemas.microsoft.com/office/drawing/2014/main" id="{C40596BB-A6B6-4277-AE13-644FE6899EC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64148" y="4606033"/>
              <a:ext cx="1229307" cy="6073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https://www.seagate.com/files/www-content/about-seagate/_shared/images/presskit/hi-res/seagate-green-horizontal.jpg">
              <a:extLst>
                <a:ext uri="{FF2B5EF4-FFF2-40B4-BE49-F238E27FC236}">
                  <a16:creationId xmlns:a16="http://schemas.microsoft.com/office/drawing/2014/main" id="{0392314F-9D7C-4C12-882F-7C039695944E}"/>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33193" y="5331219"/>
              <a:ext cx="2481819" cy="82899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063296996"/>
      </p:ext>
    </p:extLst>
  </p:cSld>
  <p:clrMapOvr>
    <a:masterClrMapping/>
  </p:clrMapOvr>
  <p:transition/>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4D7D735-7A66-4DC6-B3B2-36018910059A}"/>
              </a:ext>
            </a:extLst>
          </p:cNvPr>
          <p:cNvSpPr>
            <a:spLocks noGrp="1"/>
          </p:cNvSpPr>
          <p:nvPr>
            <p:ph type="title"/>
          </p:nvPr>
        </p:nvSpPr>
        <p:spPr/>
        <p:txBody>
          <a:bodyPr>
            <a:normAutofit/>
          </a:bodyPr>
          <a:lstStyle/>
          <a:p>
            <a:r>
              <a:rPr lang="en-US" sz="4000" dirty="0"/>
              <a:t>Storage Technology Drivers - 2018</a:t>
            </a:r>
          </a:p>
        </p:txBody>
      </p:sp>
      <p:sp>
        <p:nvSpPr>
          <p:cNvPr id="4" name="Slide Number Placeholder 3">
            <a:extLst>
              <a:ext uri="{FF2B5EF4-FFF2-40B4-BE49-F238E27FC236}">
                <a16:creationId xmlns:a16="http://schemas.microsoft.com/office/drawing/2014/main" id="{F76CE509-41B7-41DD-9F68-742C0D26D45A}"/>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267</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pic>
        <p:nvPicPr>
          <p:cNvPr id="2058" name="Picture 10" descr="https://www.kdnuggets.com/wp-content/uploads/neural-network-illustration.png">
            <a:extLst>
              <a:ext uri="{FF2B5EF4-FFF2-40B4-BE49-F238E27FC236}">
                <a16:creationId xmlns:a16="http://schemas.microsoft.com/office/drawing/2014/main" id="{A89408B6-9872-4A04-951B-3A2AF5E8A5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446" y="4132093"/>
            <a:ext cx="2666409" cy="2384531"/>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s://upload.wikimedia.org/wikipedia/commons/thumb/f/fe/DNA_simple2.svg/2000px-DNA_simple2.svg.png">
            <a:extLst>
              <a:ext uri="{FF2B5EF4-FFF2-40B4-BE49-F238E27FC236}">
                <a16:creationId xmlns:a16="http://schemas.microsoft.com/office/drawing/2014/main" id="{0F138E55-3323-42B1-BBFE-871D58262CB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47018"/>
          <a:stretch/>
        </p:blipFill>
        <p:spPr bwMode="auto">
          <a:xfrm>
            <a:off x="7237805" y="3520217"/>
            <a:ext cx="1561389" cy="310896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 result for drone">
            <a:extLst>
              <a:ext uri="{FF2B5EF4-FFF2-40B4-BE49-F238E27FC236}">
                <a16:creationId xmlns:a16="http://schemas.microsoft.com/office/drawing/2014/main" id="{0B0CDC3F-4F80-40B3-96F2-1C0A4C5863C8}"/>
              </a:ext>
            </a:extLst>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47477" y="1228336"/>
            <a:ext cx="3496523" cy="2109447"/>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Image result for vr">
            <a:extLst>
              <a:ext uri="{FF2B5EF4-FFF2-40B4-BE49-F238E27FC236}">
                <a16:creationId xmlns:a16="http://schemas.microsoft.com/office/drawing/2014/main" id="{7A3235D9-9E5E-4513-8AB4-A1B0EA52BA64}"/>
              </a:ext>
            </a:extLst>
          </p:cNvPr>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20086" y="1016262"/>
            <a:ext cx="1991360" cy="1327573"/>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Image result for cloud storage">
            <a:extLst>
              <a:ext uri="{FF2B5EF4-FFF2-40B4-BE49-F238E27FC236}">
                <a16:creationId xmlns:a16="http://schemas.microsoft.com/office/drawing/2014/main" id="{7F491B99-82DA-4086-8C39-5CD504F14081}"/>
              </a:ext>
            </a:extLst>
          </p:cNvPr>
          <p:cNvPicPr>
            <a:picLocks noChangeAspect="1" noChangeArrowheads="1"/>
          </p:cNvPicPr>
          <p:nvPr/>
        </p:nvPicPr>
        <p:blipFill>
          <a:blip r:embed="rId7" cstate="print">
            <a:clrChange>
              <a:clrFrom>
                <a:srgbClr val="F6F5F3"/>
              </a:clrFrom>
              <a:clrTo>
                <a:srgbClr val="F6F5F3">
                  <a:alpha val="0"/>
                </a:srgbClr>
              </a:clrTo>
            </a:clrChange>
            <a:extLst>
              <a:ext uri="{28A0092B-C50C-407E-A947-70E740481C1C}">
                <a14:useLocalDpi xmlns:a14="http://schemas.microsoft.com/office/drawing/2010/main" val="0"/>
              </a:ext>
            </a:extLst>
          </a:blip>
          <a:srcRect/>
          <a:stretch>
            <a:fillRect/>
          </a:stretch>
        </p:blipFill>
        <p:spPr bwMode="auto">
          <a:xfrm>
            <a:off x="493480" y="1475046"/>
            <a:ext cx="2011680" cy="2011680"/>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Image result for self-driving car">
            <a:extLst>
              <a:ext uri="{FF2B5EF4-FFF2-40B4-BE49-F238E27FC236}">
                <a16:creationId xmlns:a16="http://schemas.microsoft.com/office/drawing/2014/main" id="{B9291717-D40A-4F8A-8E2A-F4F5AB187B63}"/>
              </a:ext>
            </a:extLst>
          </p:cNvPr>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74068" y="4837209"/>
            <a:ext cx="3496523" cy="1791968"/>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23715F62-5371-446F-9EA3-30D4F42A015E}"/>
              </a:ext>
            </a:extLst>
          </p:cNvPr>
          <p:cNvSpPr txBox="1"/>
          <p:nvPr/>
        </p:nvSpPr>
        <p:spPr>
          <a:xfrm>
            <a:off x="2251003" y="2725907"/>
            <a:ext cx="4641994"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Store </a:t>
            </a:r>
            <a:r>
              <a:rPr kumimoji="0" lang="en-US" sz="3600" b="1"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large amounts </a:t>
            </a:r>
            <a:r>
              <a:rPr kumimoji="0" lang="en-US" sz="3600" b="0"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of data </a:t>
            </a:r>
            <a:r>
              <a:rPr kumimoji="0" lang="en-US" sz="3600" b="1"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reliably</a:t>
            </a:r>
            <a:br>
              <a:rPr kumimoji="0" lang="en-US" sz="3600" b="1"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br>
            <a:r>
              <a:rPr kumimoji="0" lang="en-US" sz="3600" b="1"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for months to years</a:t>
            </a:r>
          </a:p>
        </p:txBody>
      </p:sp>
      <p:grpSp>
        <p:nvGrpSpPr>
          <p:cNvPr id="6" name="Group 5">
            <a:extLst>
              <a:ext uri="{FF2B5EF4-FFF2-40B4-BE49-F238E27FC236}">
                <a16:creationId xmlns:a16="http://schemas.microsoft.com/office/drawing/2014/main" id="{CA3D7A6E-1189-43A6-AEC2-BF754F80595E}"/>
              </a:ext>
            </a:extLst>
          </p:cNvPr>
          <p:cNvGrpSpPr/>
          <p:nvPr/>
        </p:nvGrpSpPr>
        <p:grpSpPr>
          <a:xfrm>
            <a:off x="1909606" y="1793969"/>
            <a:ext cx="5336816" cy="3588985"/>
            <a:chOff x="1900989" y="2252752"/>
            <a:chExt cx="5336816" cy="3588985"/>
          </a:xfrm>
        </p:grpSpPr>
        <p:sp>
          <p:nvSpPr>
            <p:cNvPr id="91" name="Rectangle: Rounded Corners 90">
              <a:extLst>
                <a:ext uri="{FF2B5EF4-FFF2-40B4-BE49-F238E27FC236}">
                  <a16:creationId xmlns:a16="http://schemas.microsoft.com/office/drawing/2014/main" id="{8A32A3AB-8AD5-4B2C-B3B1-E5C760DAD08E}"/>
                </a:ext>
              </a:extLst>
            </p:cNvPr>
            <p:cNvSpPr/>
            <p:nvPr/>
          </p:nvSpPr>
          <p:spPr>
            <a:xfrm>
              <a:off x="1900989" y="2252752"/>
              <a:ext cx="5336816" cy="3588985"/>
            </a:xfrm>
            <a:prstGeom prst="roundRect">
              <a:avLst>
                <a:gd name="adj" fmla="val 9626"/>
              </a:avLst>
            </a:prstGeom>
            <a:solidFill>
              <a:schemeClr val="accent4">
                <a:lumMod val="20000"/>
                <a:lumOff val="80000"/>
              </a:schemeClr>
            </a:solidFill>
            <a:ln>
              <a:solidFill>
                <a:schemeClr val="accent4">
                  <a:lumMod val="60000"/>
                  <a:lumOff val="4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grpSp>
          <p:nvGrpSpPr>
            <p:cNvPr id="92" name="Group 91">
              <a:extLst>
                <a:ext uri="{FF2B5EF4-FFF2-40B4-BE49-F238E27FC236}">
                  <a16:creationId xmlns:a16="http://schemas.microsoft.com/office/drawing/2014/main" id="{73DB2EFA-9453-4AE3-A176-42B165A73B58}"/>
                </a:ext>
              </a:extLst>
            </p:cNvPr>
            <p:cNvGrpSpPr/>
            <p:nvPr/>
          </p:nvGrpSpPr>
          <p:grpSpPr>
            <a:xfrm>
              <a:off x="4621426" y="2568921"/>
              <a:ext cx="2362200" cy="2362200"/>
              <a:chOff x="354092" y="2995316"/>
              <a:chExt cx="2362200" cy="2362200"/>
            </a:xfrm>
          </p:grpSpPr>
          <p:sp>
            <p:nvSpPr>
              <p:cNvPr id="94" name="Rectangle: Rounded Corners 93">
                <a:extLst>
                  <a:ext uri="{FF2B5EF4-FFF2-40B4-BE49-F238E27FC236}">
                    <a16:creationId xmlns:a16="http://schemas.microsoft.com/office/drawing/2014/main" id="{4516602A-7411-433C-BEEE-2B22928EDE5B}"/>
                  </a:ext>
                </a:extLst>
              </p:cNvPr>
              <p:cNvSpPr/>
              <p:nvPr/>
            </p:nvSpPr>
            <p:spPr>
              <a:xfrm>
                <a:off x="658892" y="3300116"/>
                <a:ext cx="2057400" cy="2057400"/>
              </a:xfrm>
              <a:prstGeom prst="roundRect">
                <a:avLst>
                  <a:gd name="adj" fmla="val 8549"/>
                </a:avLst>
              </a:prstGeom>
              <a:solidFill>
                <a:schemeClr val="bg2">
                  <a:lumMod val="90000"/>
                </a:schemeClr>
              </a:solidFill>
              <a:scene3d>
                <a:camera prst="orthographicFront"/>
                <a:lightRig rig="threePt" dir="t"/>
              </a:scene3d>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sp>
            <p:nvSpPr>
              <p:cNvPr id="95" name="Rectangle: Rounded Corners 94">
                <a:extLst>
                  <a:ext uri="{FF2B5EF4-FFF2-40B4-BE49-F238E27FC236}">
                    <a16:creationId xmlns:a16="http://schemas.microsoft.com/office/drawing/2014/main" id="{D243438F-7E3A-41EF-82D4-E950DD5053AB}"/>
                  </a:ext>
                </a:extLst>
              </p:cNvPr>
              <p:cNvSpPr/>
              <p:nvPr/>
            </p:nvSpPr>
            <p:spPr>
              <a:xfrm>
                <a:off x="506492" y="3147716"/>
                <a:ext cx="2057400" cy="2057400"/>
              </a:xfrm>
              <a:prstGeom prst="roundRect">
                <a:avLst>
                  <a:gd name="adj" fmla="val 8549"/>
                </a:avLst>
              </a:prstGeom>
              <a:solidFill>
                <a:schemeClr val="bg2">
                  <a:lumMod val="90000"/>
                </a:schemeClr>
              </a:solidFill>
              <a:scene3d>
                <a:camera prst="orthographicFront"/>
                <a:lightRig rig="threePt" dir="t"/>
              </a:scene3d>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sp>
            <p:nvSpPr>
              <p:cNvPr id="96" name="Rectangle: Rounded Corners 95">
                <a:extLst>
                  <a:ext uri="{FF2B5EF4-FFF2-40B4-BE49-F238E27FC236}">
                    <a16:creationId xmlns:a16="http://schemas.microsoft.com/office/drawing/2014/main" id="{81EBD74F-8499-48F9-AA04-E2D5846E5B05}"/>
                  </a:ext>
                </a:extLst>
              </p:cNvPr>
              <p:cNvSpPr/>
              <p:nvPr/>
            </p:nvSpPr>
            <p:spPr>
              <a:xfrm>
                <a:off x="354092" y="2995316"/>
                <a:ext cx="2057400" cy="2057400"/>
              </a:xfrm>
              <a:prstGeom prst="roundRect">
                <a:avLst>
                  <a:gd name="adj" fmla="val 8549"/>
                </a:avLst>
              </a:prstGeom>
              <a:solidFill>
                <a:schemeClr val="bg2">
                  <a:lumMod val="90000"/>
                </a:schemeClr>
              </a:solidFill>
              <a:scene3d>
                <a:camera prst="orthographicFront"/>
                <a:lightRig rig="threePt" dir="t"/>
              </a:scene3d>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grpSp>
            <p:nvGrpSpPr>
              <p:cNvPr id="97" name="Group 96">
                <a:extLst>
                  <a:ext uri="{FF2B5EF4-FFF2-40B4-BE49-F238E27FC236}">
                    <a16:creationId xmlns:a16="http://schemas.microsoft.com/office/drawing/2014/main" id="{AA519198-F012-4589-A24A-67523B8E6534}"/>
                  </a:ext>
                </a:extLst>
              </p:cNvPr>
              <p:cNvGrpSpPr/>
              <p:nvPr/>
            </p:nvGrpSpPr>
            <p:grpSpPr>
              <a:xfrm>
                <a:off x="594652" y="3216534"/>
                <a:ext cx="1614380" cy="1614964"/>
                <a:chOff x="5487711" y="2054238"/>
                <a:chExt cx="2152507" cy="2153285"/>
              </a:xfrm>
            </p:grpSpPr>
            <p:grpSp>
              <p:nvGrpSpPr>
                <p:cNvPr id="98" name="Group 97">
                  <a:extLst>
                    <a:ext uri="{FF2B5EF4-FFF2-40B4-BE49-F238E27FC236}">
                      <a16:creationId xmlns:a16="http://schemas.microsoft.com/office/drawing/2014/main" id="{6A3AC537-F140-4A9A-8E5A-EC4B3A21C19D}"/>
                    </a:ext>
                  </a:extLst>
                </p:cNvPr>
                <p:cNvGrpSpPr/>
                <p:nvPr/>
              </p:nvGrpSpPr>
              <p:grpSpPr>
                <a:xfrm>
                  <a:off x="5487711" y="2054238"/>
                  <a:ext cx="274320" cy="2153285"/>
                  <a:chOff x="5375951" y="2054238"/>
                  <a:chExt cx="274320" cy="2153285"/>
                </a:xfrm>
              </p:grpSpPr>
              <p:sp>
                <p:nvSpPr>
                  <p:cNvPr id="123" name="Oval 122">
                    <a:extLst>
                      <a:ext uri="{FF2B5EF4-FFF2-40B4-BE49-F238E27FC236}">
                        <a16:creationId xmlns:a16="http://schemas.microsoft.com/office/drawing/2014/main" id="{86B36F47-838C-4764-A85A-CBD7D9BC6D2B}"/>
                      </a:ext>
                    </a:extLst>
                  </p:cNvPr>
                  <p:cNvSpPr/>
                  <p:nvPr/>
                </p:nvSpPr>
                <p:spPr bwMode="auto">
                  <a:xfrm>
                    <a:off x="5375951"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4" name="Oval 123">
                    <a:extLst>
                      <a:ext uri="{FF2B5EF4-FFF2-40B4-BE49-F238E27FC236}">
                        <a16:creationId xmlns:a16="http://schemas.microsoft.com/office/drawing/2014/main" id="{0A31D1A6-EF47-46E9-AEE6-D6BB35CABAAE}"/>
                      </a:ext>
                    </a:extLst>
                  </p:cNvPr>
                  <p:cNvSpPr/>
                  <p:nvPr/>
                </p:nvSpPr>
                <p:spPr bwMode="auto">
                  <a:xfrm>
                    <a:off x="5375951"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5" name="Oval 124">
                    <a:extLst>
                      <a:ext uri="{FF2B5EF4-FFF2-40B4-BE49-F238E27FC236}">
                        <a16:creationId xmlns:a16="http://schemas.microsoft.com/office/drawing/2014/main" id="{F72BF58F-EFB8-4E8B-ADC4-2C3402954928}"/>
                      </a:ext>
                    </a:extLst>
                  </p:cNvPr>
                  <p:cNvSpPr/>
                  <p:nvPr/>
                </p:nvSpPr>
                <p:spPr bwMode="auto">
                  <a:xfrm>
                    <a:off x="5375951"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6" name="Oval 125">
                    <a:extLst>
                      <a:ext uri="{FF2B5EF4-FFF2-40B4-BE49-F238E27FC236}">
                        <a16:creationId xmlns:a16="http://schemas.microsoft.com/office/drawing/2014/main" id="{00AA8520-0D56-437A-8BE1-42DE23BFC01B}"/>
                      </a:ext>
                    </a:extLst>
                  </p:cNvPr>
                  <p:cNvSpPr/>
                  <p:nvPr/>
                </p:nvSpPr>
                <p:spPr bwMode="auto">
                  <a:xfrm>
                    <a:off x="5375951"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7" name="Oval 126">
                    <a:extLst>
                      <a:ext uri="{FF2B5EF4-FFF2-40B4-BE49-F238E27FC236}">
                        <a16:creationId xmlns:a16="http://schemas.microsoft.com/office/drawing/2014/main" id="{67B892F5-F53D-4A09-8D18-432E718AEDEC}"/>
                      </a:ext>
                    </a:extLst>
                  </p:cNvPr>
                  <p:cNvSpPr/>
                  <p:nvPr/>
                </p:nvSpPr>
                <p:spPr bwMode="auto">
                  <a:xfrm>
                    <a:off x="5375951"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99" name="Group 98">
                  <a:extLst>
                    <a:ext uri="{FF2B5EF4-FFF2-40B4-BE49-F238E27FC236}">
                      <a16:creationId xmlns:a16="http://schemas.microsoft.com/office/drawing/2014/main" id="{2AF55972-3E3E-463C-A94F-A4116182E98B}"/>
                    </a:ext>
                  </a:extLst>
                </p:cNvPr>
                <p:cNvGrpSpPr/>
                <p:nvPr/>
              </p:nvGrpSpPr>
              <p:grpSpPr>
                <a:xfrm>
                  <a:off x="5957258" y="2054238"/>
                  <a:ext cx="274320" cy="2153285"/>
                  <a:chOff x="5888678" y="2054238"/>
                  <a:chExt cx="274320" cy="2153285"/>
                </a:xfrm>
              </p:grpSpPr>
              <p:sp>
                <p:nvSpPr>
                  <p:cNvPr id="118" name="Oval 117">
                    <a:extLst>
                      <a:ext uri="{FF2B5EF4-FFF2-40B4-BE49-F238E27FC236}">
                        <a16:creationId xmlns:a16="http://schemas.microsoft.com/office/drawing/2014/main" id="{8D515DC8-7B7B-42EA-809B-27355A095555}"/>
                      </a:ext>
                    </a:extLst>
                  </p:cNvPr>
                  <p:cNvSpPr/>
                  <p:nvPr/>
                </p:nvSpPr>
                <p:spPr bwMode="auto">
                  <a:xfrm>
                    <a:off x="5888678"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9" name="Oval 118">
                    <a:extLst>
                      <a:ext uri="{FF2B5EF4-FFF2-40B4-BE49-F238E27FC236}">
                        <a16:creationId xmlns:a16="http://schemas.microsoft.com/office/drawing/2014/main" id="{E715F3F5-561F-4C17-A988-D110F0712F5C}"/>
                      </a:ext>
                    </a:extLst>
                  </p:cNvPr>
                  <p:cNvSpPr/>
                  <p:nvPr/>
                </p:nvSpPr>
                <p:spPr bwMode="auto">
                  <a:xfrm>
                    <a:off x="5888678"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0" name="Oval 119">
                    <a:extLst>
                      <a:ext uri="{FF2B5EF4-FFF2-40B4-BE49-F238E27FC236}">
                        <a16:creationId xmlns:a16="http://schemas.microsoft.com/office/drawing/2014/main" id="{5BCE3828-5D84-4B45-A18F-2BCB1DA87565}"/>
                      </a:ext>
                    </a:extLst>
                  </p:cNvPr>
                  <p:cNvSpPr/>
                  <p:nvPr/>
                </p:nvSpPr>
                <p:spPr bwMode="auto">
                  <a:xfrm>
                    <a:off x="5888678"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1" name="Oval 120">
                    <a:extLst>
                      <a:ext uri="{FF2B5EF4-FFF2-40B4-BE49-F238E27FC236}">
                        <a16:creationId xmlns:a16="http://schemas.microsoft.com/office/drawing/2014/main" id="{A6DC3687-9DD8-4F10-8EC6-30CA91DDBC8D}"/>
                      </a:ext>
                    </a:extLst>
                  </p:cNvPr>
                  <p:cNvSpPr/>
                  <p:nvPr/>
                </p:nvSpPr>
                <p:spPr bwMode="auto">
                  <a:xfrm>
                    <a:off x="5888678"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22" name="Oval 121">
                    <a:extLst>
                      <a:ext uri="{FF2B5EF4-FFF2-40B4-BE49-F238E27FC236}">
                        <a16:creationId xmlns:a16="http://schemas.microsoft.com/office/drawing/2014/main" id="{996BC9A2-C155-4FCF-9110-4409EF0380F4}"/>
                      </a:ext>
                    </a:extLst>
                  </p:cNvPr>
                  <p:cNvSpPr/>
                  <p:nvPr/>
                </p:nvSpPr>
                <p:spPr bwMode="auto">
                  <a:xfrm>
                    <a:off x="5888678"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00" name="Group 99">
                  <a:extLst>
                    <a:ext uri="{FF2B5EF4-FFF2-40B4-BE49-F238E27FC236}">
                      <a16:creationId xmlns:a16="http://schemas.microsoft.com/office/drawing/2014/main" id="{0F2968B1-4C61-4278-9111-5BFA09755B2A}"/>
                    </a:ext>
                  </a:extLst>
                </p:cNvPr>
                <p:cNvGrpSpPr/>
                <p:nvPr/>
              </p:nvGrpSpPr>
              <p:grpSpPr>
                <a:xfrm>
                  <a:off x="6426805" y="2054238"/>
                  <a:ext cx="274320" cy="2153285"/>
                  <a:chOff x="6401405" y="2054238"/>
                  <a:chExt cx="274320" cy="2153285"/>
                </a:xfrm>
              </p:grpSpPr>
              <p:sp>
                <p:nvSpPr>
                  <p:cNvPr id="113" name="Oval 112">
                    <a:extLst>
                      <a:ext uri="{FF2B5EF4-FFF2-40B4-BE49-F238E27FC236}">
                        <a16:creationId xmlns:a16="http://schemas.microsoft.com/office/drawing/2014/main" id="{04D4B913-DA52-41CF-B8F1-4AC56F6445F7}"/>
                      </a:ext>
                    </a:extLst>
                  </p:cNvPr>
                  <p:cNvSpPr/>
                  <p:nvPr/>
                </p:nvSpPr>
                <p:spPr bwMode="auto">
                  <a:xfrm>
                    <a:off x="6401405"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4" name="Oval 113">
                    <a:extLst>
                      <a:ext uri="{FF2B5EF4-FFF2-40B4-BE49-F238E27FC236}">
                        <a16:creationId xmlns:a16="http://schemas.microsoft.com/office/drawing/2014/main" id="{CB9FDF51-B488-49A6-8958-A5B31840EB3B}"/>
                      </a:ext>
                    </a:extLst>
                  </p:cNvPr>
                  <p:cNvSpPr/>
                  <p:nvPr/>
                </p:nvSpPr>
                <p:spPr bwMode="auto">
                  <a:xfrm>
                    <a:off x="6401405"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5" name="Oval 114">
                    <a:extLst>
                      <a:ext uri="{FF2B5EF4-FFF2-40B4-BE49-F238E27FC236}">
                        <a16:creationId xmlns:a16="http://schemas.microsoft.com/office/drawing/2014/main" id="{C8BB6270-C359-4664-A99D-19E81C18EA49}"/>
                      </a:ext>
                    </a:extLst>
                  </p:cNvPr>
                  <p:cNvSpPr/>
                  <p:nvPr/>
                </p:nvSpPr>
                <p:spPr bwMode="auto">
                  <a:xfrm>
                    <a:off x="6401405"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6" name="Oval 115">
                    <a:extLst>
                      <a:ext uri="{FF2B5EF4-FFF2-40B4-BE49-F238E27FC236}">
                        <a16:creationId xmlns:a16="http://schemas.microsoft.com/office/drawing/2014/main" id="{80AD35CA-3014-4AA4-9069-EB819DADBA24}"/>
                      </a:ext>
                    </a:extLst>
                  </p:cNvPr>
                  <p:cNvSpPr/>
                  <p:nvPr/>
                </p:nvSpPr>
                <p:spPr bwMode="auto">
                  <a:xfrm>
                    <a:off x="6401405"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7" name="Oval 116">
                    <a:extLst>
                      <a:ext uri="{FF2B5EF4-FFF2-40B4-BE49-F238E27FC236}">
                        <a16:creationId xmlns:a16="http://schemas.microsoft.com/office/drawing/2014/main" id="{481E5AE4-0A00-46CA-8E89-A0636B86E34B}"/>
                      </a:ext>
                    </a:extLst>
                  </p:cNvPr>
                  <p:cNvSpPr/>
                  <p:nvPr/>
                </p:nvSpPr>
                <p:spPr bwMode="auto">
                  <a:xfrm>
                    <a:off x="6401405"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01" name="Group 100">
                  <a:extLst>
                    <a:ext uri="{FF2B5EF4-FFF2-40B4-BE49-F238E27FC236}">
                      <a16:creationId xmlns:a16="http://schemas.microsoft.com/office/drawing/2014/main" id="{5864D698-4B18-402E-BBCF-AB3F17C065D8}"/>
                    </a:ext>
                  </a:extLst>
                </p:cNvPr>
                <p:cNvGrpSpPr/>
                <p:nvPr/>
              </p:nvGrpSpPr>
              <p:grpSpPr>
                <a:xfrm>
                  <a:off x="6896352" y="2054238"/>
                  <a:ext cx="274320" cy="2153285"/>
                  <a:chOff x="6914132" y="2054238"/>
                  <a:chExt cx="274320" cy="2153285"/>
                </a:xfrm>
              </p:grpSpPr>
              <p:sp>
                <p:nvSpPr>
                  <p:cNvPr id="108" name="Oval 107">
                    <a:extLst>
                      <a:ext uri="{FF2B5EF4-FFF2-40B4-BE49-F238E27FC236}">
                        <a16:creationId xmlns:a16="http://schemas.microsoft.com/office/drawing/2014/main" id="{1B8DF71E-F8FE-4A99-9AE5-8C6D0849806C}"/>
                      </a:ext>
                    </a:extLst>
                  </p:cNvPr>
                  <p:cNvSpPr/>
                  <p:nvPr/>
                </p:nvSpPr>
                <p:spPr bwMode="auto">
                  <a:xfrm>
                    <a:off x="6914132"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09" name="Oval 108">
                    <a:extLst>
                      <a:ext uri="{FF2B5EF4-FFF2-40B4-BE49-F238E27FC236}">
                        <a16:creationId xmlns:a16="http://schemas.microsoft.com/office/drawing/2014/main" id="{EF64344E-F0E1-4F08-B3C2-9B404F878950}"/>
                      </a:ext>
                    </a:extLst>
                  </p:cNvPr>
                  <p:cNvSpPr/>
                  <p:nvPr/>
                </p:nvSpPr>
                <p:spPr bwMode="auto">
                  <a:xfrm>
                    <a:off x="6914132"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0" name="Oval 109">
                    <a:extLst>
                      <a:ext uri="{FF2B5EF4-FFF2-40B4-BE49-F238E27FC236}">
                        <a16:creationId xmlns:a16="http://schemas.microsoft.com/office/drawing/2014/main" id="{B32F7CBA-E129-45D0-9FDF-01CFDB522D5C}"/>
                      </a:ext>
                    </a:extLst>
                  </p:cNvPr>
                  <p:cNvSpPr/>
                  <p:nvPr/>
                </p:nvSpPr>
                <p:spPr bwMode="auto">
                  <a:xfrm>
                    <a:off x="6914132"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1" name="Oval 110">
                    <a:extLst>
                      <a:ext uri="{FF2B5EF4-FFF2-40B4-BE49-F238E27FC236}">
                        <a16:creationId xmlns:a16="http://schemas.microsoft.com/office/drawing/2014/main" id="{D8D6F19E-D426-4FB5-9855-CAAF8394015E}"/>
                      </a:ext>
                    </a:extLst>
                  </p:cNvPr>
                  <p:cNvSpPr/>
                  <p:nvPr/>
                </p:nvSpPr>
                <p:spPr bwMode="auto">
                  <a:xfrm>
                    <a:off x="6914132"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12" name="Oval 111">
                    <a:extLst>
                      <a:ext uri="{FF2B5EF4-FFF2-40B4-BE49-F238E27FC236}">
                        <a16:creationId xmlns:a16="http://schemas.microsoft.com/office/drawing/2014/main" id="{0A417176-2B7A-441D-8EF1-1E27C9E664C6}"/>
                      </a:ext>
                    </a:extLst>
                  </p:cNvPr>
                  <p:cNvSpPr/>
                  <p:nvPr/>
                </p:nvSpPr>
                <p:spPr bwMode="auto">
                  <a:xfrm>
                    <a:off x="6914132"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02" name="Group 101">
                  <a:extLst>
                    <a:ext uri="{FF2B5EF4-FFF2-40B4-BE49-F238E27FC236}">
                      <a16:creationId xmlns:a16="http://schemas.microsoft.com/office/drawing/2014/main" id="{D3F0FE96-3656-4181-BA1E-259CA3CD56D2}"/>
                    </a:ext>
                  </a:extLst>
                </p:cNvPr>
                <p:cNvGrpSpPr/>
                <p:nvPr/>
              </p:nvGrpSpPr>
              <p:grpSpPr>
                <a:xfrm>
                  <a:off x="7365898" y="2054238"/>
                  <a:ext cx="274320" cy="2153285"/>
                  <a:chOff x="7426858" y="2054238"/>
                  <a:chExt cx="274320" cy="2153285"/>
                </a:xfrm>
              </p:grpSpPr>
              <p:sp>
                <p:nvSpPr>
                  <p:cNvPr id="103" name="Oval 102">
                    <a:extLst>
                      <a:ext uri="{FF2B5EF4-FFF2-40B4-BE49-F238E27FC236}">
                        <a16:creationId xmlns:a16="http://schemas.microsoft.com/office/drawing/2014/main" id="{F457748A-D4F0-4FCC-8865-179F5BF1FA5E}"/>
                      </a:ext>
                    </a:extLst>
                  </p:cNvPr>
                  <p:cNvSpPr/>
                  <p:nvPr/>
                </p:nvSpPr>
                <p:spPr bwMode="auto">
                  <a:xfrm>
                    <a:off x="7426858"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04" name="Oval 103">
                    <a:extLst>
                      <a:ext uri="{FF2B5EF4-FFF2-40B4-BE49-F238E27FC236}">
                        <a16:creationId xmlns:a16="http://schemas.microsoft.com/office/drawing/2014/main" id="{526F06A1-A2F3-451C-A652-441E8CC78C98}"/>
                      </a:ext>
                    </a:extLst>
                  </p:cNvPr>
                  <p:cNvSpPr/>
                  <p:nvPr/>
                </p:nvSpPr>
                <p:spPr bwMode="auto">
                  <a:xfrm>
                    <a:off x="7426858"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05" name="Oval 104">
                    <a:extLst>
                      <a:ext uri="{FF2B5EF4-FFF2-40B4-BE49-F238E27FC236}">
                        <a16:creationId xmlns:a16="http://schemas.microsoft.com/office/drawing/2014/main" id="{884704E9-744F-4E30-892A-4A126D538C5D}"/>
                      </a:ext>
                    </a:extLst>
                  </p:cNvPr>
                  <p:cNvSpPr/>
                  <p:nvPr/>
                </p:nvSpPr>
                <p:spPr bwMode="auto">
                  <a:xfrm>
                    <a:off x="7426858"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06" name="Oval 105">
                    <a:extLst>
                      <a:ext uri="{FF2B5EF4-FFF2-40B4-BE49-F238E27FC236}">
                        <a16:creationId xmlns:a16="http://schemas.microsoft.com/office/drawing/2014/main" id="{7CB143E6-099E-40EE-A942-328E91CFE2A7}"/>
                      </a:ext>
                    </a:extLst>
                  </p:cNvPr>
                  <p:cNvSpPr/>
                  <p:nvPr/>
                </p:nvSpPr>
                <p:spPr bwMode="auto">
                  <a:xfrm>
                    <a:off x="7426858"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07" name="Oval 106">
                    <a:extLst>
                      <a:ext uri="{FF2B5EF4-FFF2-40B4-BE49-F238E27FC236}">
                        <a16:creationId xmlns:a16="http://schemas.microsoft.com/office/drawing/2014/main" id="{EA624B38-1C7E-47CE-B231-2B6286121FAC}"/>
                      </a:ext>
                    </a:extLst>
                  </p:cNvPr>
                  <p:cNvSpPr/>
                  <p:nvPr/>
                </p:nvSpPr>
                <p:spPr bwMode="auto">
                  <a:xfrm>
                    <a:off x="7426858"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grpSp>
        <p:sp>
          <p:nvSpPr>
            <p:cNvPr id="93" name="TextBox 92">
              <a:extLst>
                <a:ext uri="{FF2B5EF4-FFF2-40B4-BE49-F238E27FC236}">
                  <a16:creationId xmlns:a16="http://schemas.microsoft.com/office/drawing/2014/main" id="{A378D2D3-8190-4C40-B4E8-6F89DE330F0B}"/>
                </a:ext>
              </a:extLst>
            </p:cNvPr>
            <p:cNvSpPr txBox="1"/>
            <p:nvPr/>
          </p:nvSpPr>
          <p:spPr>
            <a:xfrm>
              <a:off x="2340590" y="2965191"/>
              <a:ext cx="2088693"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3D NAND Flash Memory</a:t>
              </a:r>
            </a:p>
          </p:txBody>
        </p:sp>
      </p:grpSp>
      <p:grpSp>
        <p:nvGrpSpPr>
          <p:cNvPr id="3" name="Group 2">
            <a:extLst>
              <a:ext uri="{FF2B5EF4-FFF2-40B4-BE49-F238E27FC236}">
                <a16:creationId xmlns:a16="http://schemas.microsoft.com/office/drawing/2014/main" id="{748CD35F-EC0C-4C71-A73A-BA34E7DB60C9}"/>
              </a:ext>
            </a:extLst>
          </p:cNvPr>
          <p:cNvGrpSpPr/>
          <p:nvPr/>
        </p:nvGrpSpPr>
        <p:grpSpPr>
          <a:xfrm>
            <a:off x="3151614" y="4107441"/>
            <a:ext cx="1687158" cy="1096564"/>
            <a:chOff x="3142997" y="4566224"/>
            <a:chExt cx="1687158" cy="1096564"/>
          </a:xfrm>
        </p:grpSpPr>
        <p:cxnSp>
          <p:nvCxnSpPr>
            <p:cNvPr id="128" name="Straight Arrow Connector 127">
              <a:extLst>
                <a:ext uri="{FF2B5EF4-FFF2-40B4-BE49-F238E27FC236}">
                  <a16:creationId xmlns:a16="http://schemas.microsoft.com/office/drawing/2014/main" id="{C5F45644-40BE-4737-A62F-D9AA62561815}"/>
                </a:ext>
              </a:extLst>
            </p:cNvPr>
            <p:cNvCxnSpPr/>
            <p:nvPr/>
          </p:nvCxnSpPr>
          <p:spPr>
            <a:xfrm>
              <a:off x="4387697" y="4566224"/>
              <a:ext cx="442458" cy="519363"/>
            </a:xfrm>
            <a:prstGeom prst="straightConnector1">
              <a:avLst/>
            </a:prstGeom>
            <a:ln w="76200">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74998BA-AB2A-4794-98BE-3F24031DB9B2}"/>
                </a:ext>
              </a:extLst>
            </p:cNvPr>
            <p:cNvSpPr txBox="1"/>
            <p:nvPr/>
          </p:nvSpPr>
          <p:spPr>
            <a:xfrm>
              <a:off x="3142997" y="4831791"/>
              <a:ext cx="148805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Stacked layers</a:t>
              </a:r>
            </a:p>
          </p:txBody>
        </p:sp>
      </p:grpSp>
    </p:spTree>
    <p:extLst>
      <p:ext uri="{BB962C8B-B14F-4D97-AF65-F5344CB8AC3E}">
        <p14:creationId xmlns:p14="http://schemas.microsoft.com/office/powerpoint/2010/main" val="16838698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66"/>
                                        </p:tgtEl>
                                        <p:attrNameLst>
                                          <p:attrName>style.visibility</p:attrName>
                                        </p:attrNameLst>
                                      </p:cBhvr>
                                      <p:to>
                                        <p:strVal val="visible"/>
                                      </p:to>
                                    </p:set>
                                    <p:animEffect transition="in" filter="fade">
                                      <p:cBhvr>
                                        <p:cTn id="7" dur="300"/>
                                        <p:tgtEl>
                                          <p:spTgt spid="2066"/>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2064"/>
                                        </p:tgtEl>
                                        <p:attrNameLst>
                                          <p:attrName>style.visibility</p:attrName>
                                        </p:attrNameLst>
                                      </p:cBhvr>
                                      <p:to>
                                        <p:strVal val="visible"/>
                                      </p:to>
                                    </p:set>
                                    <p:animEffect transition="in" filter="fade">
                                      <p:cBhvr>
                                        <p:cTn id="11" dur="300"/>
                                        <p:tgtEl>
                                          <p:spTgt spid="2064"/>
                                        </p:tgtEl>
                                      </p:cBhvr>
                                    </p:animEffect>
                                  </p:childTnLst>
                                </p:cTn>
                              </p:par>
                            </p:childTnLst>
                          </p:cTn>
                        </p:par>
                        <p:par>
                          <p:cTn id="12" fill="hold">
                            <p:stCondLst>
                              <p:cond delay="600"/>
                            </p:stCondLst>
                            <p:childTnLst>
                              <p:par>
                                <p:cTn id="13" presetID="10" presetClass="entr" presetSubtype="0" fill="hold" nodeType="afterEffect">
                                  <p:stCondLst>
                                    <p:cond delay="0"/>
                                  </p:stCondLst>
                                  <p:childTnLst>
                                    <p:set>
                                      <p:cBhvr>
                                        <p:cTn id="14" dur="1" fill="hold">
                                          <p:stCondLst>
                                            <p:cond delay="0"/>
                                          </p:stCondLst>
                                        </p:cTn>
                                        <p:tgtEl>
                                          <p:spTgt spid="2062"/>
                                        </p:tgtEl>
                                        <p:attrNameLst>
                                          <p:attrName>style.visibility</p:attrName>
                                        </p:attrNameLst>
                                      </p:cBhvr>
                                      <p:to>
                                        <p:strVal val="visible"/>
                                      </p:to>
                                    </p:set>
                                    <p:animEffect transition="in" filter="fade">
                                      <p:cBhvr>
                                        <p:cTn id="15" dur="300"/>
                                        <p:tgtEl>
                                          <p:spTgt spid="2062"/>
                                        </p:tgtEl>
                                      </p:cBhvr>
                                    </p:animEffect>
                                  </p:childTnLst>
                                </p:cTn>
                              </p:par>
                            </p:childTnLst>
                          </p:cTn>
                        </p:par>
                        <p:par>
                          <p:cTn id="16" fill="hold">
                            <p:stCondLst>
                              <p:cond delay="900"/>
                            </p:stCondLst>
                            <p:childTnLst>
                              <p:par>
                                <p:cTn id="17" presetID="10" presetClass="entr" presetSubtype="0" fill="hold" nodeType="afterEffect">
                                  <p:stCondLst>
                                    <p:cond delay="0"/>
                                  </p:stCondLst>
                                  <p:childTnLst>
                                    <p:set>
                                      <p:cBhvr>
                                        <p:cTn id="18" dur="1" fill="hold">
                                          <p:stCondLst>
                                            <p:cond delay="0"/>
                                          </p:stCondLst>
                                        </p:cTn>
                                        <p:tgtEl>
                                          <p:spTgt spid="2058"/>
                                        </p:tgtEl>
                                        <p:attrNameLst>
                                          <p:attrName>style.visibility</p:attrName>
                                        </p:attrNameLst>
                                      </p:cBhvr>
                                      <p:to>
                                        <p:strVal val="visible"/>
                                      </p:to>
                                    </p:set>
                                    <p:animEffect transition="in" filter="fade">
                                      <p:cBhvr>
                                        <p:cTn id="19" dur="300"/>
                                        <p:tgtEl>
                                          <p:spTgt spid="2058"/>
                                        </p:tgtEl>
                                      </p:cBhvr>
                                    </p:animEffect>
                                  </p:childTnLst>
                                </p:cTn>
                              </p:par>
                            </p:childTnLst>
                          </p:cTn>
                        </p:par>
                        <p:par>
                          <p:cTn id="20" fill="hold">
                            <p:stCondLst>
                              <p:cond delay="1200"/>
                            </p:stCondLst>
                            <p:childTnLst>
                              <p:par>
                                <p:cTn id="21" presetID="10" presetClass="entr" presetSubtype="0" fill="hold" nodeType="afterEffect">
                                  <p:stCondLst>
                                    <p:cond delay="0"/>
                                  </p:stCondLst>
                                  <p:childTnLst>
                                    <p:set>
                                      <p:cBhvr>
                                        <p:cTn id="22" dur="1" fill="hold">
                                          <p:stCondLst>
                                            <p:cond delay="0"/>
                                          </p:stCondLst>
                                        </p:cTn>
                                        <p:tgtEl>
                                          <p:spTgt spid="2068"/>
                                        </p:tgtEl>
                                        <p:attrNameLst>
                                          <p:attrName>style.visibility</p:attrName>
                                        </p:attrNameLst>
                                      </p:cBhvr>
                                      <p:to>
                                        <p:strVal val="visible"/>
                                      </p:to>
                                    </p:set>
                                    <p:animEffect transition="in" filter="fade">
                                      <p:cBhvr>
                                        <p:cTn id="23" dur="300"/>
                                        <p:tgtEl>
                                          <p:spTgt spid="2068"/>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060"/>
                                        </p:tgtEl>
                                        <p:attrNameLst>
                                          <p:attrName>style.visibility</p:attrName>
                                        </p:attrNameLst>
                                      </p:cBhvr>
                                      <p:to>
                                        <p:strVal val="visible"/>
                                      </p:to>
                                    </p:set>
                                    <p:animEffect transition="in" filter="fade">
                                      <p:cBhvr>
                                        <p:cTn id="27" dur="300"/>
                                        <p:tgtEl>
                                          <p:spTgt spid="2060"/>
                                        </p:tgtEl>
                                      </p:cBhvr>
                                    </p:animEffect>
                                  </p:childTnLst>
                                </p:cTn>
                              </p:par>
                            </p:childTnLst>
                          </p:cTn>
                        </p:par>
                        <p:par>
                          <p:cTn id="28" fill="hold">
                            <p:stCondLst>
                              <p:cond delay="18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3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F53583-DFA1-405F-A2F8-38AFDF18FD2D}"/>
              </a:ext>
            </a:extLst>
          </p:cNvPr>
          <p:cNvSpPr>
            <a:spLocks noGrp="1"/>
          </p:cNvSpPr>
          <p:nvPr>
            <p:ph type="title"/>
          </p:nvPr>
        </p:nvSpPr>
        <p:spPr>
          <a:xfrm>
            <a:off x="0" y="0"/>
            <a:ext cx="9144000" cy="1085850"/>
          </a:xfrm>
        </p:spPr>
        <p:txBody>
          <a:bodyPr/>
          <a:lstStyle/>
          <a:p>
            <a:r>
              <a:rPr lang="en-US" dirty="0"/>
              <a:t>Executive Summary</a:t>
            </a:r>
          </a:p>
        </p:txBody>
      </p:sp>
      <p:sp>
        <p:nvSpPr>
          <p:cNvPr id="4" name="Content Placeholder 3">
            <a:extLst>
              <a:ext uri="{FF2B5EF4-FFF2-40B4-BE49-F238E27FC236}">
                <a16:creationId xmlns:a16="http://schemas.microsoft.com/office/drawing/2014/main" id="{22F77B6D-3F4B-4A36-85EB-28E38B7BD374}"/>
              </a:ext>
            </a:extLst>
          </p:cNvPr>
          <p:cNvSpPr>
            <a:spLocks noGrp="1"/>
          </p:cNvSpPr>
          <p:nvPr>
            <p:ph sz="quarter" idx="11"/>
          </p:nvPr>
        </p:nvSpPr>
        <p:spPr>
          <a:xfrm>
            <a:off x="123825" y="977030"/>
            <a:ext cx="8897938" cy="5489084"/>
          </a:xfrm>
        </p:spPr>
        <p:txBody>
          <a:bodyPr>
            <a:normAutofit/>
          </a:bodyPr>
          <a:lstStyle/>
          <a:p>
            <a:pPr>
              <a:spcBef>
                <a:spcPts val="600"/>
              </a:spcBef>
            </a:pPr>
            <a:r>
              <a:rPr lang="en-US" sz="2600" dirty="0"/>
              <a:t>3D NAND flash memory susceptible to </a:t>
            </a:r>
            <a:r>
              <a:rPr lang="en-US" sz="2600" b="1" dirty="0">
                <a:solidFill>
                  <a:schemeClr val="accent5"/>
                </a:solidFill>
              </a:rPr>
              <a:t>retention errors</a:t>
            </a:r>
          </a:p>
          <a:p>
            <a:pPr lvl="1">
              <a:spcBef>
                <a:spcPts val="300"/>
              </a:spcBef>
            </a:pPr>
            <a:r>
              <a:rPr lang="en-US" dirty="0"/>
              <a:t>Charge leaks out of flash cell</a:t>
            </a:r>
          </a:p>
          <a:p>
            <a:pPr lvl="1">
              <a:spcBef>
                <a:spcPts val="300"/>
              </a:spcBef>
            </a:pPr>
            <a:r>
              <a:rPr lang="en-US" dirty="0"/>
              <a:t>Two unreported factors: </a:t>
            </a:r>
            <a:r>
              <a:rPr lang="en-US" b="1" dirty="0">
                <a:solidFill>
                  <a:schemeClr val="accent1"/>
                </a:solidFill>
              </a:rPr>
              <a:t>s</a:t>
            </a:r>
            <a:r>
              <a:rPr lang="en-US" b="1" i="1" dirty="0">
                <a:solidFill>
                  <a:schemeClr val="accent1"/>
                </a:solidFill>
              </a:rPr>
              <a:t>elf-recovery </a:t>
            </a:r>
            <a:r>
              <a:rPr lang="en-US" b="1" dirty="0">
                <a:solidFill>
                  <a:schemeClr val="accent1"/>
                </a:solidFill>
              </a:rPr>
              <a:t>and </a:t>
            </a:r>
            <a:r>
              <a:rPr lang="en-US" b="1" i="1" dirty="0">
                <a:solidFill>
                  <a:schemeClr val="accent1"/>
                </a:solidFill>
              </a:rPr>
              <a:t>temperature</a:t>
            </a:r>
          </a:p>
          <a:p>
            <a:pPr>
              <a:spcBef>
                <a:spcPts val="1200"/>
              </a:spcBef>
            </a:pPr>
            <a:r>
              <a:rPr lang="en-US" sz="2600" dirty="0"/>
              <a:t>We study </a:t>
            </a:r>
            <a:r>
              <a:rPr lang="en-US" sz="2600" i="1" dirty="0"/>
              <a:t>self-recovery</a:t>
            </a:r>
            <a:r>
              <a:rPr lang="en-US" sz="2600" dirty="0"/>
              <a:t> and </a:t>
            </a:r>
            <a:r>
              <a:rPr lang="en-US" sz="2600" i="1" dirty="0"/>
              <a:t>temperature</a:t>
            </a:r>
            <a:r>
              <a:rPr lang="en-US" sz="2600" dirty="0"/>
              <a:t> effects</a:t>
            </a:r>
          </a:p>
          <a:p>
            <a:endParaRPr lang="en-US" sz="2600" dirty="0"/>
          </a:p>
          <a:p>
            <a:endParaRPr lang="en-US" sz="2600" dirty="0"/>
          </a:p>
          <a:p>
            <a:endParaRPr lang="en-US" sz="2600" dirty="0"/>
          </a:p>
          <a:p>
            <a:endParaRPr lang="en-US" sz="2600" dirty="0"/>
          </a:p>
          <a:p>
            <a:endParaRPr lang="en-US" sz="2600" dirty="0"/>
          </a:p>
          <a:p>
            <a:pPr>
              <a:spcBef>
                <a:spcPts val="1800"/>
              </a:spcBef>
            </a:pPr>
            <a:r>
              <a:rPr lang="en-US" sz="2600" dirty="0"/>
              <a:t>We develop a new technique to improve flash reliability</a:t>
            </a:r>
          </a:p>
        </p:txBody>
      </p:sp>
      <p:sp>
        <p:nvSpPr>
          <p:cNvPr id="9" name="Slide Number Placeholder 8">
            <a:extLst>
              <a:ext uri="{FF2B5EF4-FFF2-40B4-BE49-F238E27FC236}">
                <a16:creationId xmlns:a16="http://schemas.microsoft.com/office/drawing/2014/main" id="{734D9CFA-E911-4033-A01E-B4A348A421BD}"/>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268</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24" name="Rectangle: Rounded Corners 23">
            <a:extLst>
              <a:ext uri="{FF2B5EF4-FFF2-40B4-BE49-F238E27FC236}">
                <a16:creationId xmlns:a16="http://schemas.microsoft.com/office/drawing/2014/main" id="{A6893842-66A1-42B8-AA89-010822AA556D}"/>
              </a:ext>
            </a:extLst>
          </p:cNvPr>
          <p:cNvSpPr/>
          <p:nvPr/>
        </p:nvSpPr>
        <p:spPr>
          <a:xfrm>
            <a:off x="217710" y="2580392"/>
            <a:ext cx="8708580" cy="518485"/>
          </a:xfrm>
          <a:prstGeom prst="roundRect">
            <a:avLst>
              <a:gd name="adj" fmla="val 8451"/>
            </a:avLst>
          </a:prstGeom>
          <a:solidFill>
            <a:schemeClr val="accent4">
              <a:lumMod val="20000"/>
              <a:lumOff val="80000"/>
            </a:schemeClr>
          </a:solidFill>
          <a:ln>
            <a:solidFill>
              <a:schemeClr val="accent4">
                <a:lumMod val="60000"/>
                <a:lumOff val="40000"/>
              </a:schemeClr>
            </a:solidFill>
          </a:ln>
        </p:spPr>
        <p:style>
          <a:lnRef idx="1">
            <a:schemeClr val="accent4"/>
          </a:lnRef>
          <a:fillRef idx="2">
            <a:schemeClr val="accent4"/>
          </a:fillRef>
          <a:effectRef idx="1">
            <a:schemeClr val="accent4"/>
          </a:effectRef>
          <a:fontRef idx="minor">
            <a:schemeClr val="dk1"/>
          </a:fontRef>
        </p:style>
        <p:txBody>
          <a:bodyPr tIns="18288" bIns="18288" rtlCol="0" anchor="t"/>
          <a:lstStyle/>
          <a:p>
            <a:pPr marL="285750" marR="0" lvl="1" indent="-1682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1" i="0" u="none" strike="noStrike" kern="1200" cap="none" spc="0" normalizeH="0" baseline="0" noProof="0" dirty="0">
                <a:ln>
                  <a:noFill/>
                </a:ln>
                <a:solidFill>
                  <a:srgbClr val="4472C4"/>
                </a:solidFill>
                <a:effectLst/>
                <a:uLnTx/>
                <a:uFillTx/>
                <a:latin typeface="Cambria"/>
                <a:ea typeface="+mn-ea"/>
                <a:cs typeface="+mn-cs"/>
              </a:rPr>
              <a:t>Experimental characterization </a:t>
            </a:r>
            <a:r>
              <a:rPr kumimoji="0" lang="en-US" sz="2600" b="0" i="0" u="none" strike="noStrike" kern="1200" cap="none" spc="0" normalizeH="0" baseline="0" noProof="0" dirty="0">
                <a:ln>
                  <a:noFill/>
                </a:ln>
                <a:solidFill>
                  <a:prstClr val="black"/>
                </a:solidFill>
                <a:effectLst/>
                <a:uLnTx/>
                <a:uFillTx/>
                <a:latin typeface="Cambria"/>
                <a:ea typeface="+mn-ea"/>
                <a:cs typeface="+mn-cs"/>
              </a:rPr>
              <a:t>of </a:t>
            </a:r>
            <a:r>
              <a:rPr kumimoji="0" lang="en-US" sz="2600" b="0" i="1" u="none" strike="noStrike" kern="1200" cap="none" spc="0" normalizeH="0" baseline="0" noProof="0" dirty="0">
                <a:ln>
                  <a:noFill/>
                </a:ln>
                <a:solidFill>
                  <a:prstClr val="black"/>
                </a:solidFill>
                <a:effectLst/>
                <a:uLnTx/>
                <a:uFillTx/>
                <a:latin typeface="Cambria"/>
                <a:ea typeface="+mn-ea"/>
                <a:cs typeface="+mn-cs"/>
              </a:rPr>
              <a:t>real</a:t>
            </a:r>
            <a:r>
              <a:rPr kumimoji="0" lang="en-US" sz="2600" b="0" i="0" u="none" strike="noStrike" kern="1200" cap="none" spc="0" normalizeH="0" baseline="0" noProof="0" dirty="0">
                <a:ln>
                  <a:noFill/>
                </a:ln>
                <a:solidFill>
                  <a:prstClr val="black"/>
                </a:solidFill>
                <a:effectLst/>
                <a:uLnTx/>
                <a:uFillTx/>
                <a:latin typeface="Cambria"/>
                <a:ea typeface="+mn-ea"/>
                <a:cs typeface="+mn-cs"/>
              </a:rPr>
              <a:t> 3D NAND chips</a:t>
            </a:r>
          </a:p>
        </p:txBody>
      </p:sp>
      <p:sp>
        <p:nvSpPr>
          <p:cNvPr id="35" name="Rectangle: Rounded Corners 34">
            <a:extLst>
              <a:ext uri="{FF2B5EF4-FFF2-40B4-BE49-F238E27FC236}">
                <a16:creationId xmlns:a16="http://schemas.microsoft.com/office/drawing/2014/main" id="{5A199B65-5FA7-47C2-9F23-1BDDE8EDE311}"/>
              </a:ext>
            </a:extLst>
          </p:cNvPr>
          <p:cNvSpPr/>
          <p:nvPr/>
        </p:nvSpPr>
        <p:spPr>
          <a:xfrm>
            <a:off x="217710" y="3220321"/>
            <a:ext cx="8708580" cy="1514475"/>
          </a:xfrm>
          <a:prstGeom prst="roundRect">
            <a:avLst>
              <a:gd name="adj" fmla="val 8451"/>
            </a:avLst>
          </a:prstGeom>
          <a:solidFill>
            <a:schemeClr val="accent4">
              <a:lumMod val="20000"/>
              <a:lumOff val="80000"/>
            </a:schemeClr>
          </a:solidFill>
          <a:ln>
            <a:solidFill>
              <a:schemeClr val="accent4">
                <a:lumMod val="60000"/>
                <a:lumOff val="40000"/>
              </a:schemeClr>
            </a:solidFill>
          </a:ln>
        </p:spPr>
        <p:style>
          <a:lnRef idx="1">
            <a:schemeClr val="accent4"/>
          </a:lnRef>
          <a:fillRef idx="2">
            <a:schemeClr val="accent4"/>
          </a:fillRef>
          <a:effectRef idx="1">
            <a:schemeClr val="accent4"/>
          </a:effectRef>
          <a:fontRef idx="minor">
            <a:schemeClr val="dk1"/>
          </a:fontRef>
        </p:style>
        <p:txBody>
          <a:bodyPr tIns="18288" rIns="0" bIns="18288" rtlCol="0" anchor="t"/>
          <a:lstStyle/>
          <a:p>
            <a:pPr marL="285750" marR="0" lvl="1" indent="-1682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1" i="0" u="none" strike="noStrike" kern="1200" cap="none" spc="0" normalizeH="0" baseline="0" noProof="0" dirty="0">
                <a:ln>
                  <a:noFill/>
                </a:ln>
                <a:solidFill>
                  <a:srgbClr val="4472C4"/>
                </a:solidFill>
                <a:effectLst/>
                <a:uLnTx/>
                <a:uFillTx/>
                <a:latin typeface="Cambria"/>
                <a:ea typeface="+mn-ea"/>
                <a:cs typeface="+mn-cs"/>
              </a:rPr>
              <a:t>Unified Self-Recovery and Temperature (URT) Model</a:t>
            </a:r>
            <a:endParaRPr kumimoji="0" lang="en-US" sz="2600" b="0" i="0" u="none" strike="noStrike" kern="1200" cap="none" spc="0" normalizeH="0" baseline="0" noProof="0" dirty="0">
              <a:ln>
                <a:noFill/>
              </a:ln>
              <a:solidFill>
                <a:srgbClr val="4472C4"/>
              </a:solidFill>
              <a:effectLst/>
              <a:uLnTx/>
              <a:uFillTx/>
              <a:latin typeface="Cambria"/>
              <a:ea typeface="+mn-ea"/>
              <a:cs typeface="+mn-cs"/>
            </a:endParaRPr>
          </a:p>
          <a:p>
            <a:pPr marL="514350" marR="0" lvl="2" indent="-171450" algn="l" defTabSz="914400" rtl="0" eaLnBrk="1" fontAlgn="auto" latinLnBrk="0" hangingPunct="1">
              <a:lnSpc>
                <a:spcPct val="85000"/>
              </a:lnSpc>
              <a:spcBef>
                <a:spcPts val="3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mbria"/>
                <a:ea typeface="+mn-ea"/>
                <a:cs typeface="+mn-cs"/>
              </a:rPr>
              <a:t>Predicts impact of retention loss, wearout, self-recovery, temperature on </a:t>
            </a:r>
            <a:r>
              <a:rPr kumimoji="0" lang="en-US" sz="2400" b="1" i="0" u="none" strike="noStrike" kern="1200" cap="none" spc="0" normalizeH="0" baseline="0" noProof="0" dirty="0">
                <a:ln>
                  <a:noFill/>
                </a:ln>
                <a:solidFill>
                  <a:srgbClr val="5B9BD5">
                    <a:lumMod val="75000"/>
                  </a:srgbClr>
                </a:solidFill>
                <a:effectLst/>
                <a:uLnTx/>
                <a:uFillTx/>
                <a:latin typeface="Cambria"/>
                <a:ea typeface="+mn-ea"/>
                <a:cs typeface="+mn-cs"/>
              </a:rPr>
              <a:t>flash cell voltage</a:t>
            </a:r>
          </a:p>
          <a:p>
            <a:pPr marL="514350" marR="0" lvl="2" indent="-171450" algn="l" defTabSz="914400" rtl="0" eaLnBrk="1" fontAlgn="auto" latinLnBrk="0" hangingPunct="1">
              <a:lnSpc>
                <a:spcPct val="85000"/>
              </a:lnSpc>
              <a:spcBef>
                <a:spcPts val="3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70AD47">
                    <a:lumMod val="75000"/>
                  </a:srgbClr>
                </a:solidFill>
                <a:effectLst/>
                <a:uLnTx/>
                <a:uFillTx/>
                <a:latin typeface="Cambria"/>
                <a:ea typeface="+mn-ea"/>
                <a:cs typeface="+mn-cs"/>
              </a:rPr>
              <a:t>Low prediction error rate: 4.9%</a:t>
            </a:r>
          </a:p>
        </p:txBody>
      </p:sp>
      <p:sp>
        <p:nvSpPr>
          <p:cNvPr id="36" name="Rectangle: Rounded Corners 35">
            <a:extLst>
              <a:ext uri="{FF2B5EF4-FFF2-40B4-BE49-F238E27FC236}">
                <a16:creationId xmlns:a16="http://schemas.microsoft.com/office/drawing/2014/main" id="{B9BA8EFC-8207-4D7C-937A-49F10E46664A}"/>
              </a:ext>
            </a:extLst>
          </p:cNvPr>
          <p:cNvSpPr/>
          <p:nvPr/>
        </p:nvSpPr>
        <p:spPr>
          <a:xfrm>
            <a:off x="217710" y="5300654"/>
            <a:ext cx="8708580" cy="1188451"/>
          </a:xfrm>
          <a:prstGeom prst="roundRect">
            <a:avLst>
              <a:gd name="adj" fmla="val 8451"/>
            </a:avLst>
          </a:prstGeom>
          <a:solidFill>
            <a:schemeClr val="accent4">
              <a:lumMod val="20000"/>
              <a:lumOff val="80000"/>
            </a:schemeClr>
          </a:solidFill>
          <a:ln>
            <a:solidFill>
              <a:schemeClr val="accent4">
                <a:lumMod val="60000"/>
                <a:lumOff val="40000"/>
              </a:schemeClr>
            </a:solidFill>
          </a:ln>
        </p:spPr>
        <p:style>
          <a:lnRef idx="1">
            <a:schemeClr val="accent4"/>
          </a:lnRef>
          <a:fillRef idx="2">
            <a:schemeClr val="accent4"/>
          </a:fillRef>
          <a:effectRef idx="1">
            <a:schemeClr val="accent4"/>
          </a:effectRef>
          <a:fontRef idx="minor">
            <a:schemeClr val="dk1"/>
          </a:fontRef>
        </p:style>
        <p:txBody>
          <a:bodyPr tIns="18288" rIns="0" bIns="18288" rtlCol="0" anchor="t"/>
          <a:lstStyle/>
          <a:p>
            <a:pPr marL="285750" marR="0" lvl="1" indent="-1682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1" i="0" u="none" strike="noStrike" kern="1200" cap="none" spc="0" normalizeH="0" baseline="0" noProof="0" dirty="0">
                <a:ln>
                  <a:noFill/>
                </a:ln>
                <a:solidFill>
                  <a:srgbClr val="4472C4"/>
                </a:solidFill>
                <a:effectLst/>
                <a:uLnTx/>
                <a:uFillTx/>
                <a:latin typeface="Cambria"/>
                <a:ea typeface="+mn-ea"/>
                <a:cs typeface="+mn-cs"/>
              </a:rPr>
              <a:t>HeatWatch</a:t>
            </a:r>
          </a:p>
          <a:p>
            <a:pPr marL="514350" marR="0" lvl="2" indent="-171450" algn="l" defTabSz="914400" rtl="0" eaLnBrk="1" fontAlgn="auto" latinLnBrk="0" hangingPunct="1">
              <a:lnSpc>
                <a:spcPct val="85000"/>
              </a:lnSpc>
              <a:spcBef>
                <a:spcPts val="300"/>
              </a:spcBef>
              <a:spcAft>
                <a:spcPts val="0"/>
              </a:spcAft>
              <a:buClrTx/>
              <a:buSzTx/>
              <a:buFont typeface="Arial" panose="020B0604020202020204" pitchFamily="34" charset="0"/>
              <a:buChar char="•"/>
              <a:tabLst/>
              <a:defRPr/>
            </a:pPr>
            <a:r>
              <a:rPr kumimoji="0" lang="en-US" sz="2400" b="0" i="0" u="none" strike="noStrike" kern="1200" cap="none" spc="-70" normalizeH="0" baseline="0" noProof="0" dirty="0">
                <a:ln>
                  <a:noFill/>
                </a:ln>
                <a:solidFill>
                  <a:prstClr val="black"/>
                </a:solidFill>
                <a:effectLst/>
                <a:uLnTx/>
                <a:uFillTx/>
                <a:latin typeface="Cambria"/>
                <a:ea typeface="+mn-ea"/>
                <a:cs typeface="+mn-cs"/>
              </a:rPr>
              <a:t>Uses URT model to find optimal read voltages for 3D NAND flash</a:t>
            </a:r>
          </a:p>
          <a:p>
            <a:pPr marL="514350" marR="0" lvl="2" indent="-171450" algn="l" defTabSz="914400" rtl="0" eaLnBrk="1" fontAlgn="auto" latinLnBrk="0" hangingPunct="1">
              <a:lnSpc>
                <a:spcPct val="85000"/>
              </a:lnSpc>
              <a:spcBef>
                <a:spcPts val="3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70AD47">
                    <a:lumMod val="75000"/>
                  </a:srgbClr>
                </a:solidFill>
                <a:effectLst/>
                <a:uLnTx/>
                <a:uFillTx/>
                <a:latin typeface="Cambria"/>
                <a:ea typeface="+mn-ea"/>
                <a:cs typeface="+mn-cs"/>
              </a:rPr>
              <a:t>Improves flash lifetime by 3.85x</a:t>
            </a:r>
          </a:p>
        </p:txBody>
      </p:sp>
    </p:spTree>
    <p:extLst>
      <p:ext uri="{BB962C8B-B14F-4D97-AF65-F5344CB8AC3E}">
        <p14:creationId xmlns:p14="http://schemas.microsoft.com/office/powerpoint/2010/main" val="2214239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9" end="9"/>
                                            </p:txEl>
                                          </p:spTgt>
                                        </p:tgtEl>
                                        <p:attrNameLst>
                                          <p:attrName>style.visibility</p:attrName>
                                        </p:attrNameLst>
                                      </p:cBhvr>
                                      <p:to>
                                        <p:strVal val="visible"/>
                                      </p:to>
                                    </p:set>
                                    <p:animEffect transition="in" filter="fade">
                                      <p:cBhvr>
                                        <p:cTn id="22" dur="500"/>
                                        <p:tgtEl>
                                          <p:spTgt spid="4">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24" grpId="0" animBg="1"/>
      <p:bldP spid="35" grpId="0" animBg="1"/>
      <p:bldP spid="36" grpId="0" animBg="1"/>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4" name="Content Placeholder 3"/>
          <p:cNvSpPr>
            <a:spLocks noGrp="1"/>
          </p:cNvSpPr>
          <p:nvPr>
            <p:ph sz="quarter" idx="11"/>
          </p:nvPr>
        </p:nvSpPr>
        <p:spPr/>
        <p:txBody>
          <a:bodyPr>
            <a:normAutofit/>
          </a:bodyPr>
          <a:lstStyle/>
          <a:p>
            <a:pPr>
              <a:lnSpc>
                <a:spcPct val="100000"/>
              </a:lnSpc>
              <a:spcBef>
                <a:spcPts val="1800"/>
              </a:spcBef>
            </a:pPr>
            <a:r>
              <a:rPr lang="en-US" sz="2800" dirty="0"/>
              <a:t>Executive Summary</a:t>
            </a:r>
          </a:p>
          <a:p>
            <a:pPr>
              <a:lnSpc>
                <a:spcPct val="100000"/>
              </a:lnSpc>
              <a:spcBef>
                <a:spcPts val="1800"/>
              </a:spcBef>
            </a:pPr>
            <a:r>
              <a:rPr lang="en-US" sz="2800" b="1" dirty="0">
                <a:solidFill>
                  <a:srgbClr val="C00000"/>
                </a:solidFill>
              </a:rPr>
              <a:t>Background on NAND Flash Reliability</a:t>
            </a:r>
          </a:p>
          <a:p>
            <a:pPr>
              <a:lnSpc>
                <a:spcPct val="100000"/>
              </a:lnSpc>
              <a:spcBef>
                <a:spcPts val="1800"/>
              </a:spcBef>
            </a:pPr>
            <a:r>
              <a:rPr lang="en-US" sz="2800" dirty="0"/>
              <a:t>Characterization of Self-Recovery and Temperature Effect on Real 3D NAND Flash Memory Chips</a:t>
            </a:r>
          </a:p>
          <a:p>
            <a:pPr>
              <a:lnSpc>
                <a:spcPct val="100000"/>
              </a:lnSpc>
              <a:spcBef>
                <a:spcPts val="1800"/>
              </a:spcBef>
            </a:pPr>
            <a:r>
              <a:rPr lang="en-US" sz="2800" dirty="0"/>
              <a:t>URT: Unified Self-Recovery and Temperature Model</a:t>
            </a:r>
          </a:p>
          <a:p>
            <a:pPr>
              <a:lnSpc>
                <a:spcPct val="100000"/>
              </a:lnSpc>
              <a:spcBef>
                <a:spcPts val="1800"/>
              </a:spcBef>
            </a:pPr>
            <a:r>
              <a:rPr lang="en-US" sz="2800" dirty="0"/>
              <a:t>HeatWatch Mechanism</a:t>
            </a:r>
          </a:p>
          <a:p>
            <a:pPr>
              <a:lnSpc>
                <a:spcPct val="100000"/>
              </a:lnSpc>
              <a:spcBef>
                <a:spcPts val="1800"/>
              </a:spcBef>
            </a:pPr>
            <a:r>
              <a:rPr lang="en-US" sz="2800" dirty="0"/>
              <a:t>Conclusion</a:t>
            </a:r>
          </a:p>
        </p:txBody>
      </p:sp>
      <p:sp>
        <p:nvSpPr>
          <p:cNvPr id="3" name="Slide Number Placeholder 2"/>
          <p:cNvSpPr>
            <a:spLocks noGrp="1"/>
          </p:cNvSpPr>
          <p:nvPr>
            <p:ph type="sldNum" sz="quarter" idx="4294967295"/>
          </p:nvPr>
        </p:nvSpPr>
        <p:spPr>
          <a:xfrm>
            <a:off x="8189913" y="6516688"/>
            <a:ext cx="954087" cy="34131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kumimoji="0" lang="en-US" sz="1600" b="1" i="0" u="none" strike="noStrike" kern="1200" cap="none" spc="0" normalizeH="0" baseline="0" noProof="0" smtClean="0">
                <a:ln>
                  <a:noFill/>
                </a:ln>
                <a:solidFill>
                  <a:prstClr val="black"/>
                </a:solidFill>
                <a:effectLst/>
                <a:uLnTx/>
                <a:uFillTx/>
                <a:latin typeface="Cambria"/>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269</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14814592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4"/>
          <p:cNvSpPr>
            <a:spLocks noGrp="1" noChangeArrowheads="1"/>
          </p:cNvSpPr>
          <p:nvPr>
            <p:ph type="ctrTitle"/>
          </p:nvPr>
        </p:nvSpPr>
        <p:spPr>
          <a:xfrm>
            <a:off x="366716" y="1556792"/>
            <a:ext cx="8428037" cy="822325"/>
          </a:xfrm>
        </p:spPr>
        <p:txBody>
          <a:bodyPr/>
          <a:lstStyle/>
          <a:p>
            <a:pPr algn="ctr" eaLnBrk="1" hangingPunct="1"/>
            <a:r>
              <a:rPr lang="en-US" sz="4000" dirty="0">
                <a:latin typeface="Garamond" charset="0"/>
              </a:rPr>
              <a:t>Error Analysis and Management </a:t>
            </a:r>
            <a:br>
              <a:rPr lang="en-US" sz="4000" dirty="0">
                <a:latin typeface="Garamond" charset="0"/>
              </a:rPr>
            </a:br>
            <a:r>
              <a:rPr lang="en-US" sz="4000" dirty="0">
                <a:latin typeface="Garamond" charset="0"/>
              </a:rPr>
              <a:t>of NAND Flash Memory</a:t>
            </a:r>
          </a:p>
        </p:txBody>
      </p:sp>
      <p:sp>
        <p:nvSpPr>
          <p:cNvPr id="74754" name="Rectangle 5"/>
          <p:cNvSpPr>
            <a:spLocks noGrp="1" noChangeArrowheads="1"/>
          </p:cNvSpPr>
          <p:nvPr>
            <p:ph type="subTitle" idx="1"/>
          </p:nvPr>
        </p:nvSpPr>
        <p:spPr>
          <a:xfrm>
            <a:off x="685800" y="3581400"/>
            <a:ext cx="7848600" cy="2900363"/>
          </a:xfrm>
        </p:spPr>
        <p:txBody>
          <a:bodyPr/>
          <a:lstStyle/>
          <a:p>
            <a:pPr eaLnBrk="1" hangingPunct="1">
              <a:buFont typeface="Wingdings" charset="0"/>
              <a:buNone/>
            </a:pPr>
            <a:endParaRPr lang="en-US" i="1">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p:txBody>
      </p:sp>
    </p:spTree>
    <p:extLst>
      <p:ext uri="{BB962C8B-B14F-4D97-AF65-F5344CB8AC3E}">
        <p14:creationId xmlns:p14="http://schemas.microsoft.com/office/powerpoint/2010/main" val="1840679424"/>
      </p:ext>
    </p:extLst>
  </p:cSld>
  <p:clrMapOvr>
    <a:masterClrMapping/>
  </p:clrMapOvr>
  <p:transition/>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E2861A8-E798-4409-ADA2-A189441B2DF8}"/>
              </a:ext>
            </a:extLst>
          </p:cNvPr>
          <p:cNvGrpSpPr/>
          <p:nvPr/>
        </p:nvGrpSpPr>
        <p:grpSpPr>
          <a:xfrm>
            <a:off x="354092" y="2995316"/>
            <a:ext cx="2362200" cy="2362200"/>
            <a:chOff x="354092" y="2995316"/>
            <a:chExt cx="2362200" cy="2362200"/>
          </a:xfrm>
        </p:grpSpPr>
        <p:sp>
          <p:nvSpPr>
            <p:cNvPr id="60" name="Rectangle: Rounded Corners 59">
              <a:extLst>
                <a:ext uri="{FF2B5EF4-FFF2-40B4-BE49-F238E27FC236}">
                  <a16:creationId xmlns:a16="http://schemas.microsoft.com/office/drawing/2014/main" id="{B0B05EAA-95CD-491D-9F25-8268B8F8C4C3}"/>
                </a:ext>
              </a:extLst>
            </p:cNvPr>
            <p:cNvSpPr/>
            <p:nvPr/>
          </p:nvSpPr>
          <p:spPr>
            <a:xfrm>
              <a:off x="658892" y="3300116"/>
              <a:ext cx="2057400" cy="2057400"/>
            </a:xfrm>
            <a:prstGeom prst="roundRect">
              <a:avLst>
                <a:gd name="adj" fmla="val 8549"/>
              </a:avLst>
            </a:prstGeom>
            <a:solidFill>
              <a:schemeClr val="bg2">
                <a:lumMod val="90000"/>
              </a:schemeClr>
            </a:solidFill>
            <a:scene3d>
              <a:camera prst="orthographicFront"/>
              <a:lightRig rig="threePt" dir="t"/>
            </a:scene3d>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sp>
          <p:nvSpPr>
            <p:cNvPr id="59" name="Rectangle: Rounded Corners 58">
              <a:extLst>
                <a:ext uri="{FF2B5EF4-FFF2-40B4-BE49-F238E27FC236}">
                  <a16:creationId xmlns:a16="http://schemas.microsoft.com/office/drawing/2014/main" id="{CFEAD5EB-BCC6-45CC-9BD4-675149A9A410}"/>
                </a:ext>
              </a:extLst>
            </p:cNvPr>
            <p:cNvSpPr/>
            <p:nvPr/>
          </p:nvSpPr>
          <p:spPr>
            <a:xfrm>
              <a:off x="506492" y="3147716"/>
              <a:ext cx="2057400" cy="2057400"/>
            </a:xfrm>
            <a:prstGeom prst="roundRect">
              <a:avLst>
                <a:gd name="adj" fmla="val 8549"/>
              </a:avLst>
            </a:prstGeom>
            <a:solidFill>
              <a:schemeClr val="bg2">
                <a:lumMod val="90000"/>
              </a:schemeClr>
            </a:solidFill>
            <a:scene3d>
              <a:camera prst="orthographicFront"/>
              <a:lightRig rig="threePt" dir="t"/>
            </a:scene3d>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sp>
          <p:nvSpPr>
            <p:cNvPr id="7" name="Rectangle: Rounded Corners 6">
              <a:extLst>
                <a:ext uri="{FF2B5EF4-FFF2-40B4-BE49-F238E27FC236}">
                  <a16:creationId xmlns:a16="http://schemas.microsoft.com/office/drawing/2014/main" id="{95CD7F90-F008-4360-9F50-5BB18CC36691}"/>
                </a:ext>
              </a:extLst>
            </p:cNvPr>
            <p:cNvSpPr/>
            <p:nvPr/>
          </p:nvSpPr>
          <p:spPr>
            <a:xfrm>
              <a:off x="354092" y="2995316"/>
              <a:ext cx="2057400" cy="2057400"/>
            </a:xfrm>
            <a:prstGeom prst="roundRect">
              <a:avLst>
                <a:gd name="adj" fmla="val 8549"/>
              </a:avLst>
            </a:prstGeom>
            <a:solidFill>
              <a:schemeClr val="bg2">
                <a:lumMod val="90000"/>
              </a:schemeClr>
            </a:solidFill>
            <a:scene3d>
              <a:camera prst="orthographicFront"/>
              <a:lightRig rig="threePt" dir="t"/>
            </a:scene3d>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grpSp>
          <p:nvGrpSpPr>
            <p:cNvPr id="8" name="Group 7">
              <a:extLst>
                <a:ext uri="{FF2B5EF4-FFF2-40B4-BE49-F238E27FC236}">
                  <a16:creationId xmlns:a16="http://schemas.microsoft.com/office/drawing/2014/main" id="{16054A01-DF07-4C6C-92AD-250BBEB3C6C2}"/>
                </a:ext>
              </a:extLst>
            </p:cNvPr>
            <p:cNvGrpSpPr/>
            <p:nvPr/>
          </p:nvGrpSpPr>
          <p:grpSpPr>
            <a:xfrm>
              <a:off x="594652" y="3216534"/>
              <a:ext cx="1614380" cy="1614964"/>
              <a:chOff x="5487711" y="2054238"/>
              <a:chExt cx="2152507" cy="2153285"/>
            </a:xfrm>
          </p:grpSpPr>
          <p:grpSp>
            <p:nvGrpSpPr>
              <p:cNvPr id="9" name="Group 8">
                <a:extLst>
                  <a:ext uri="{FF2B5EF4-FFF2-40B4-BE49-F238E27FC236}">
                    <a16:creationId xmlns:a16="http://schemas.microsoft.com/office/drawing/2014/main" id="{704567AF-DEA6-4807-AA71-45ACA19D974D}"/>
                  </a:ext>
                </a:extLst>
              </p:cNvPr>
              <p:cNvGrpSpPr/>
              <p:nvPr/>
            </p:nvGrpSpPr>
            <p:grpSpPr>
              <a:xfrm>
                <a:off x="5487711" y="2054238"/>
                <a:ext cx="274320" cy="2153285"/>
                <a:chOff x="5375951" y="2054238"/>
                <a:chExt cx="274320" cy="2153285"/>
              </a:xfrm>
            </p:grpSpPr>
            <p:sp>
              <p:nvSpPr>
                <p:cNvPr id="34" name="Oval 33">
                  <a:extLst>
                    <a:ext uri="{FF2B5EF4-FFF2-40B4-BE49-F238E27FC236}">
                      <a16:creationId xmlns:a16="http://schemas.microsoft.com/office/drawing/2014/main" id="{9166581A-D756-4BAF-A1AE-C64E17452CCF}"/>
                    </a:ext>
                  </a:extLst>
                </p:cNvPr>
                <p:cNvSpPr/>
                <p:nvPr/>
              </p:nvSpPr>
              <p:spPr bwMode="auto">
                <a:xfrm>
                  <a:off x="5375951"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5" name="Oval 34">
                  <a:extLst>
                    <a:ext uri="{FF2B5EF4-FFF2-40B4-BE49-F238E27FC236}">
                      <a16:creationId xmlns:a16="http://schemas.microsoft.com/office/drawing/2014/main" id="{49ED2414-450C-41A0-8F27-0A3DE9CD182E}"/>
                    </a:ext>
                  </a:extLst>
                </p:cNvPr>
                <p:cNvSpPr/>
                <p:nvPr/>
              </p:nvSpPr>
              <p:spPr bwMode="auto">
                <a:xfrm>
                  <a:off x="5375951"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6" name="Oval 35">
                  <a:extLst>
                    <a:ext uri="{FF2B5EF4-FFF2-40B4-BE49-F238E27FC236}">
                      <a16:creationId xmlns:a16="http://schemas.microsoft.com/office/drawing/2014/main" id="{10D8B1A8-9C72-4B13-9CC2-E627C5A8DE6C}"/>
                    </a:ext>
                  </a:extLst>
                </p:cNvPr>
                <p:cNvSpPr/>
                <p:nvPr/>
              </p:nvSpPr>
              <p:spPr bwMode="auto">
                <a:xfrm>
                  <a:off x="5375951"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7" name="Oval 36">
                  <a:extLst>
                    <a:ext uri="{FF2B5EF4-FFF2-40B4-BE49-F238E27FC236}">
                      <a16:creationId xmlns:a16="http://schemas.microsoft.com/office/drawing/2014/main" id="{83D520F4-42E0-48E4-8934-701392121B81}"/>
                    </a:ext>
                  </a:extLst>
                </p:cNvPr>
                <p:cNvSpPr/>
                <p:nvPr/>
              </p:nvSpPr>
              <p:spPr bwMode="auto">
                <a:xfrm>
                  <a:off x="5375951"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8" name="Oval 37">
                  <a:extLst>
                    <a:ext uri="{FF2B5EF4-FFF2-40B4-BE49-F238E27FC236}">
                      <a16:creationId xmlns:a16="http://schemas.microsoft.com/office/drawing/2014/main" id="{5460E2AC-4445-4558-BDBF-76B46D97D993}"/>
                    </a:ext>
                  </a:extLst>
                </p:cNvPr>
                <p:cNvSpPr/>
                <p:nvPr/>
              </p:nvSpPr>
              <p:spPr bwMode="auto">
                <a:xfrm>
                  <a:off x="5375951"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0" name="Group 9">
                <a:extLst>
                  <a:ext uri="{FF2B5EF4-FFF2-40B4-BE49-F238E27FC236}">
                    <a16:creationId xmlns:a16="http://schemas.microsoft.com/office/drawing/2014/main" id="{C34719F1-8AB2-44AB-8822-89336217BD9E}"/>
                  </a:ext>
                </a:extLst>
              </p:cNvPr>
              <p:cNvGrpSpPr/>
              <p:nvPr/>
            </p:nvGrpSpPr>
            <p:grpSpPr>
              <a:xfrm>
                <a:off x="5957258" y="2054238"/>
                <a:ext cx="274320" cy="2153285"/>
                <a:chOff x="5888678" y="2054238"/>
                <a:chExt cx="274320" cy="2153285"/>
              </a:xfrm>
            </p:grpSpPr>
            <p:sp>
              <p:nvSpPr>
                <p:cNvPr id="29" name="Oval 28">
                  <a:extLst>
                    <a:ext uri="{FF2B5EF4-FFF2-40B4-BE49-F238E27FC236}">
                      <a16:creationId xmlns:a16="http://schemas.microsoft.com/office/drawing/2014/main" id="{5FC0B36B-672D-4F81-90B2-7E431A62B901}"/>
                    </a:ext>
                  </a:extLst>
                </p:cNvPr>
                <p:cNvSpPr/>
                <p:nvPr/>
              </p:nvSpPr>
              <p:spPr bwMode="auto">
                <a:xfrm>
                  <a:off x="5888678"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0" name="Oval 29">
                  <a:extLst>
                    <a:ext uri="{FF2B5EF4-FFF2-40B4-BE49-F238E27FC236}">
                      <a16:creationId xmlns:a16="http://schemas.microsoft.com/office/drawing/2014/main" id="{F53C73F0-5C44-4F31-9F6B-68397E8C9408}"/>
                    </a:ext>
                  </a:extLst>
                </p:cNvPr>
                <p:cNvSpPr/>
                <p:nvPr/>
              </p:nvSpPr>
              <p:spPr bwMode="auto">
                <a:xfrm>
                  <a:off x="5888678"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1" name="Oval 30">
                  <a:extLst>
                    <a:ext uri="{FF2B5EF4-FFF2-40B4-BE49-F238E27FC236}">
                      <a16:creationId xmlns:a16="http://schemas.microsoft.com/office/drawing/2014/main" id="{D1A02EF9-BB37-427E-9F0B-CAB6A2A7A434}"/>
                    </a:ext>
                  </a:extLst>
                </p:cNvPr>
                <p:cNvSpPr/>
                <p:nvPr/>
              </p:nvSpPr>
              <p:spPr bwMode="auto">
                <a:xfrm>
                  <a:off x="5888678"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2" name="Oval 31">
                  <a:extLst>
                    <a:ext uri="{FF2B5EF4-FFF2-40B4-BE49-F238E27FC236}">
                      <a16:creationId xmlns:a16="http://schemas.microsoft.com/office/drawing/2014/main" id="{320BCDEE-DEE7-429E-93ED-F943045B13E2}"/>
                    </a:ext>
                  </a:extLst>
                </p:cNvPr>
                <p:cNvSpPr/>
                <p:nvPr/>
              </p:nvSpPr>
              <p:spPr bwMode="auto">
                <a:xfrm>
                  <a:off x="5888678"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33" name="Oval 32">
                  <a:extLst>
                    <a:ext uri="{FF2B5EF4-FFF2-40B4-BE49-F238E27FC236}">
                      <a16:creationId xmlns:a16="http://schemas.microsoft.com/office/drawing/2014/main" id="{CBCC285C-CA2F-4B75-B227-7ED7038AA78A}"/>
                    </a:ext>
                  </a:extLst>
                </p:cNvPr>
                <p:cNvSpPr/>
                <p:nvPr/>
              </p:nvSpPr>
              <p:spPr bwMode="auto">
                <a:xfrm>
                  <a:off x="5888678"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1" name="Group 10">
                <a:extLst>
                  <a:ext uri="{FF2B5EF4-FFF2-40B4-BE49-F238E27FC236}">
                    <a16:creationId xmlns:a16="http://schemas.microsoft.com/office/drawing/2014/main" id="{5B26E287-5ABD-496A-AFC6-BF0098D09D41}"/>
                  </a:ext>
                </a:extLst>
              </p:cNvPr>
              <p:cNvGrpSpPr/>
              <p:nvPr/>
            </p:nvGrpSpPr>
            <p:grpSpPr>
              <a:xfrm>
                <a:off x="6426805" y="2054238"/>
                <a:ext cx="274320" cy="2153285"/>
                <a:chOff x="6401405" y="2054238"/>
                <a:chExt cx="274320" cy="2153285"/>
              </a:xfrm>
            </p:grpSpPr>
            <p:sp>
              <p:nvSpPr>
                <p:cNvPr id="24" name="Oval 23">
                  <a:extLst>
                    <a:ext uri="{FF2B5EF4-FFF2-40B4-BE49-F238E27FC236}">
                      <a16:creationId xmlns:a16="http://schemas.microsoft.com/office/drawing/2014/main" id="{9305A93E-F34D-40E1-AE88-4F8850A9B107}"/>
                    </a:ext>
                  </a:extLst>
                </p:cNvPr>
                <p:cNvSpPr/>
                <p:nvPr/>
              </p:nvSpPr>
              <p:spPr bwMode="auto">
                <a:xfrm>
                  <a:off x="6401405"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5" name="Oval 24">
                  <a:extLst>
                    <a:ext uri="{FF2B5EF4-FFF2-40B4-BE49-F238E27FC236}">
                      <a16:creationId xmlns:a16="http://schemas.microsoft.com/office/drawing/2014/main" id="{F7B09000-A175-40A6-A9D1-6166E91E5910}"/>
                    </a:ext>
                  </a:extLst>
                </p:cNvPr>
                <p:cNvSpPr/>
                <p:nvPr/>
              </p:nvSpPr>
              <p:spPr bwMode="auto">
                <a:xfrm>
                  <a:off x="6401405"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6" name="Oval 25">
                  <a:extLst>
                    <a:ext uri="{FF2B5EF4-FFF2-40B4-BE49-F238E27FC236}">
                      <a16:creationId xmlns:a16="http://schemas.microsoft.com/office/drawing/2014/main" id="{27BEA30E-D18B-46A8-9C24-51D138C9034A}"/>
                    </a:ext>
                  </a:extLst>
                </p:cNvPr>
                <p:cNvSpPr/>
                <p:nvPr/>
              </p:nvSpPr>
              <p:spPr bwMode="auto">
                <a:xfrm>
                  <a:off x="6401405"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7" name="Oval 26">
                  <a:extLst>
                    <a:ext uri="{FF2B5EF4-FFF2-40B4-BE49-F238E27FC236}">
                      <a16:creationId xmlns:a16="http://schemas.microsoft.com/office/drawing/2014/main" id="{3EFC82F2-EB6D-4C26-9D33-95E582454888}"/>
                    </a:ext>
                  </a:extLst>
                </p:cNvPr>
                <p:cNvSpPr/>
                <p:nvPr/>
              </p:nvSpPr>
              <p:spPr bwMode="auto">
                <a:xfrm>
                  <a:off x="6401405"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8" name="Oval 27">
                  <a:extLst>
                    <a:ext uri="{FF2B5EF4-FFF2-40B4-BE49-F238E27FC236}">
                      <a16:creationId xmlns:a16="http://schemas.microsoft.com/office/drawing/2014/main" id="{C06A1186-D3B7-443F-AFDD-CAB370B452D1}"/>
                    </a:ext>
                  </a:extLst>
                </p:cNvPr>
                <p:cNvSpPr/>
                <p:nvPr/>
              </p:nvSpPr>
              <p:spPr bwMode="auto">
                <a:xfrm>
                  <a:off x="6401405"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2" name="Group 11">
                <a:extLst>
                  <a:ext uri="{FF2B5EF4-FFF2-40B4-BE49-F238E27FC236}">
                    <a16:creationId xmlns:a16="http://schemas.microsoft.com/office/drawing/2014/main" id="{80619FDF-B110-4FD9-8F67-0824EB680241}"/>
                  </a:ext>
                </a:extLst>
              </p:cNvPr>
              <p:cNvGrpSpPr/>
              <p:nvPr/>
            </p:nvGrpSpPr>
            <p:grpSpPr>
              <a:xfrm>
                <a:off x="6896352" y="2054238"/>
                <a:ext cx="274320" cy="2153285"/>
                <a:chOff x="6914132" y="2054238"/>
                <a:chExt cx="274320" cy="2153285"/>
              </a:xfrm>
            </p:grpSpPr>
            <p:sp>
              <p:nvSpPr>
                <p:cNvPr id="19" name="Oval 18">
                  <a:extLst>
                    <a:ext uri="{FF2B5EF4-FFF2-40B4-BE49-F238E27FC236}">
                      <a16:creationId xmlns:a16="http://schemas.microsoft.com/office/drawing/2014/main" id="{49593832-A12B-4F35-8C5C-28CB8F964C30}"/>
                    </a:ext>
                  </a:extLst>
                </p:cNvPr>
                <p:cNvSpPr/>
                <p:nvPr/>
              </p:nvSpPr>
              <p:spPr bwMode="auto">
                <a:xfrm>
                  <a:off x="6914132"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0" name="Oval 19">
                  <a:extLst>
                    <a:ext uri="{FF2B5EF4-FFF2-40B4-BE49-F238E27FC236}">
                      <a16:creationId xmlns:a16="http://schemas.microsoft.com/office/drawing/2014/main" id="{A5CD25BB-5175-48D7-8B8B-26886435CEA2}"/>
                    </a:ext>
                  </a:extLst>
                </p:cNvPr>
                <p:cNvSpPr/>
                <p:nvPr/>
              </p:nvSpPr>
              <p:spPr bwMode="auto">
                <a:xfrm>
                  <a:off x="6914132"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1" name="Oval 20">
                  <a:extLst>
                    <a:ext uri="{FF2B5EF4-FFF2-40B4-BE49-F238E27FC236}">
                      <a16:creationId xmlns:a16="http://schemas.microsoft.com/office/drawing/2014/main" id="{A597427E-6B2C-48A1-9AEA-00C645C7B12B}"/>
                    </a:ext>
                  </a:extLst>
                </p:cNvPr>
                <p:cNvSpPr/>
                <p:nvPr/>
              </p:nvSpPr>
              <p:spPr bwMode="auto">
                <a:xfrm>
                  <a:off x="6914132"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2" name="Oval 21">
                  <a:extLst>
                    <a:ext uri="{FF2B5EF4-FFF2-40B4-BE49-F238E27FC236}">
                      <a16:creationId xmlns:a16="http://schemas.microsoft.com/office/drawing/2014/main" id="{E38AC1DA-9093-458C-8B45-5F546BFD0704}"/>
                    </a:ext>
                  </a:extLst>
                </p:cNvPr>
                <p:cNvSpPr/>
                <p:nvPr/>
              </p:nvSpPr>
              <p:spPr bwMode="auto">
                <a:xfrm>
                  <a:off x="6914132"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23" name="Oval 22">
                  <a:extLst>
                    <a:ext uri="{FF2B5EF4-FFF2-40B4-BE49-F238E27FC236}">
                      <a16:creationId xmlns:a16="http://schemas.microsoft.com/office/drawing/2014/main" id="{6A3A2FDE-724E-4B81-AA41-6E303593C24E}"/>
                    </a:ext>
                  </a:extLst>
                </p:cNvPr>
                <p:cNvSpPr/>
                <p:nvPr/>
              </p:nvSpPr>
              <p:spPr bwMode="auto">
                <a:xfrm>
                  <a:off x="6914132"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13" name="Group 12">
                <a:extLst>
                  <a:ext uri="{FF2B5EF4-FFF2-40B4-BE49-F238E27FC236}">
                    <a16:creationId xmlns:a16="http://schemas.microsoft.com/office/drawing/2014/main" id="{236B1212-70F3-440F-A728-C3B92F4BA189}"/>
                  </a:ext>
                </a:extLst>
              </p:cNvPr>
              <p:cNvGrpSpPr/>
              <p:nvPr/>
            </p:nvGrpSpPr>
            <p:grpSpPr>
              <a:xfrm>
                <a:off x="7365898" y="2054238"/>
                <a:ext cx="274320" cy="2153285"/>
                <a:chOff x="7426858" y="2054238"/>
                <a:chExt cx="274320" cy="2153285"/>
              </a:xfrm>
            </p:grpSpPr>
            <p:sp>
              <p:nvSpPr>
                <p:cNvPr id="14" name="Oval 13">
                  <a:extLst>
                    <a:ext uri="{FF2B5EF4-FFF2-40B4-BE49-F238E27FC236}">
                      <a16:creationId xmlns:a16="http://schemas.microsoft.com/office/drawing/2014/main" id="{93AEEB69-C4CA-4D4E-A261-91ADA888DAE3}"/>
                    </a:ext>
                  </a:extLst>
                </p:cNvPr>
                <p:cNvSpPr/>
                <p:nvPr/>
              </p:nvSpPr>
              <p:spPr bwMode="auto">
                <a:xfrm>
                  <a:off x="7426858" y="2993720"/>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5" name="Oval 14">
                  <a:extLst>
                    <a:ext uri="{FF2B5EF4-FFF2-40B4-BE49-F238E27FC236}">
                      <a16:creationId xmlns:a16="http://schemas.microsoft.com/office/drawing/2014/main" id="{8C48017A-2923-43FC-85FB-F2E8ED21389D}"/>
                    </a:ext>
                  </a:extLst>
                </p:cNvPr>
                <p:cNvSpPr/>
                <p:nvPr/>
              </p:nvSpPr>
              <p:spPr bwMode="auto">
                <a:xfrm>
                  <a:off x="7426858" y="2523979"/>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6" name="Oval 15">
                  <a:extLst>
                    <a:ext uri="{FF2B5EF4-FFF2-40B4-BE49-F238E27FC236}">
                      <a16:creationId xmlns:a16="http://schemas.microsoft.com/office/drawing/2014/main" id="{750963E9-6903-4292-ADCF-DF81AEA33FD9}"/>
                    </a:ext>
                  </a:extLst>
                </p:cNvPr>
                <p:cNvSpPr/>
                <p:nvPr/>
              </p:nvSpPr>
              <p:spPr bwMode="auto">
                <a:xfrm>
                  <a:off x="7426858" y="2054238"/>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7" name="Oval 16">
                  <a:extLst>
                    <a:ext uri="{FF2B5EF4-FFF2-40B4-BE49-F238E27FC236}">
                      <a16:creationId xmlns:a16="http://schemas.microsoft.com/office/drawing/2014/main" id="{2BEC9C0A-9F1E-4229-A277-1F3F10A50517}"/>
                    </a:ext>
                  </a:extLst>
                </p:cNvPr>
                <p:cNvSpPr/>
                <p:nvPr/>
              </p:nvSpPr>
              <p:spPr bwMode="auto">
                <a:xfrm>
                  <a:off x="7426858" y="3933203"/>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18" name="Oval 17">
                  <a:extLst>
                    <a:ext uri="{FF2B5EF4-FFF2-40B4-BE49-F238E27FC236}">
                      <a16:creationId xmlns:a16="http://schemas.microsoft.com/office/drawing/2014/main" id="{74088583-5C18-48C8-AFA6-6BD66AA6BD70}"/>
                    </a:ext>
                  </a:extLst>
                </p:cNvPr>
                <p:cNvSpPr/>
                <p:nvPr/>
              </p:nvSpPr>
              <p:spPr bwMode="auto">
                <a:xfrm>
                  <a:off x="7426858" y="3463461"/>
                  <a:ext cx="274320" cy="274320"/>
                </a:xfrm>
                <a:prstGeom prst="ellipse">
                  <a:avLst/>
                </a:prstGeom>
                <a:ln>
                  <a:headEnd type="none" w="med" len="med"/>
                  <a:tailEnd type="none" w="med" len="med"/>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grpSp>
      <p:sp>
        <p:nvSpPr>
          <p:cNvPr id="39" name="TextBox 38">
            <a:extLst>
              <a:ext uri="{FF2B5EF4-FFF2-40B4-BE49-F238E27FC236}">
                <a16:creationId xmlns:a16="http://schemas.microsoft.com/office/drawing/2014/main" id="{EFA9A4C1-1A59-47E8-9B48-55C4A69AEC75}"/>
              </a:ext>
            </a:extLst>
          </p:cNvPr>
          <p:cNvSpPr txBox="1"/>
          <p:nvPr/>
        </p:nvSpPr>
        <p:spPr>
          <a:xfrm>
            <a:off x="354092" y="2088786"/>
            <a:ext cx="221672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3D NAND Flash Memory</a:t>
            </a:r>
          </a:p>
        </p:txBody>
      </p:sp>
      <p:grpSp>
        <p:nvGrpSpPr>
          <p:cNvPr id="5" name="Group 4">
            <a:extLst>
              <a:ext uri="{FF2B5EF4-FFF2-40B4-BE49-F238E27FC236}">
                <a16:creationId xmlns:a16="http://schemas.microsoft.com/office/drawing/2014/main" id="{506B6942-D30C-4688-98F4-F0B9B0D05DCF}"/>
              </a:ext>
            </a:extLst>
          </p:cNvPr>
          <p:cNvGrpSpPr/>
          <p:nvPr/>
        </p:nvGrpSpPr>
        <p:grpSpPr>
          <a:xfrm>
            <a:off x="2103896" y="3170158"/>
            <a:ext cx="2190531" cy="2370536"/>
            <a:chOff x="3418804" y="1928845"/>
            <a:chExt cx="2920707" cy="3160715"/>
          </a:xfrm>
        </p:grpSpPr>
        <p:sp>
          <p:nvSpPr>
            <p:cNvPr id="41" name="Freeform: Shape 40">
              <a:extLst>
                <a:ext uri="{FF2B5EF4-FFF2-40B4-BE49-F238E27FC236}">
                  <a16:creationId xmlns:a16="http://schemas.microsoft.com/office/drawing/2014/main" id="{7FBCA329-53CA-407B-A3B4-1373878A3507}"/>
                </a:ext>
              </a:extLst>
            </p:cNvPr>
            <p:cNvSpPr/>
            <p:nvPr/>
          </p:nvSpPr>
          <p:spPr>
            <a:xfrm>
              <a:off x="3418804" y="3983712"/>
              <a:ext cx="1793415" cy="1105848"/>
            </a:xfrm>
            <a:custGeom>
              <a:avLst/>
              <a:gdLst>
                <a:gd name="connsiteX0" fmla="*/ 0 w 3933825"/>
                <a:gd name="connsiteY0" fmla="*/ 152400 h 1105848"/>
                <a:gd name="connsiteX1" fmla="*/ 1952625 w 3933825"/>
                <a:gd name="connsiteY1" fmla="*/ 1104900 h 1105848"/>
                <a:gd name="connsiteX2" fmla="*/ 3933825 w 3933825"/>
                <a:gd name="connsiteY2" fmla="*/ 0 h 1105848"/>
              </a:gdLst>
              <a:ahLst/>
              <a:cxnLst>
                <a:cxn ang="0">
                  <a:pos x="connsiteX0" y="connsiteY0"/>
                </a:cxn>
                <a:cxn ang="0">
                  <a:pos x="connsiteX1" y="connsiteY1"/>
                </a:cxn>
                <a:cxn ang="0">
                  <a:pos x="connsiteX2" y="connsiteY2"/>
                </a:cxn>
              </a:cxnLst>
              <a:rect l="l" t="t" r="r" b="b"/>
              <a:pathLst>
                <a:path w="3933825" h="1105848">
                  <a:moveTo>
                    <a:pt x="0" y="152400"/>
                  </a:moveTo>
                  <a:cubicBezTo>
                    <a:pt x="648493" y="641350"/>
                    <a:pt x="1296987" y="1130300"/>
                    <a:pt x="1952625" y="1104900"/>
                  </a:cubicBezTo>
                  <a:cubicBezTo>
                    <a:pt x="2608263" y="1079500"/>
                    <a:pt x="3613150" y="552450"/>
                    <a:pt x="3933825" y="0"/>
                  </a:cubicBezTo>
                </a:path>
              </a:pathLst>
            </a:custGeom>
            <a:noFill/>
            <a:ln w="57150">
              <a:solidFill>
                <a:schemeClr val="tx1">
                  <a:lumMod val="75000"/>
                  <a:lumOff val="2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white"/>
                </a:solidFill>
                <a:effectLst/>
                <a:uLnTx/>
                <a:uFillTx/>
                <a:latin typeface="Cambria"/>
                <a:ea typeface="+mn-ea"/>
                <a:cs typeface="+mn-cs"/>
              </a:endParaRPr>
            </a:p>
          </p:txBody>
        </p:sp>
        <p:sp>
          <p:nvSpPr>
            <p:cNvPr id="40" name="Oval 39">
              <a:extLst>
                <a:ext uri="{FF2B5EF4-FFF2-40B4-BE49-F238E27FC236}">
                  <a16:creationId xmlns:a16="http://schemas.microsoft.com/office/drawing/2014/main" id="{9E2C577B-6870-441F-85FB-90C7B3CEE655}"/>
                </a:ext>
              </a:extLst>
            </p:cNvPr>
            <p:cNvSpPr/>
            <p:nvPr/>
          </p:nvSpPr>
          <p:spPr bwMode="auto">
            <a:xfrm>
              <a:off x="4627844" y="2606808"/>
              <a:ext cx="1378163" cy="1378163"/>
            </a:xfrm>
            <a:prstGeom prst="ellipse">
              <a:avLst/>
            </a:prstGeom>
            <a:ln w="762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3" name="TextBox 42">
              <a:extLst>
                <a:ext uri="{FF2B5EF4-FFF2-40B4-BE49-F238E27FC236}">
                  <a16:creationId xmlns:a16="http://schemas.microsoft.com/office/drawing/2014/main" id="{26EBF9EF-B863-426A-BFA8-900B9D615DF3}"/>
                </a:ext>
              </a:extLst>
            </p:cNvPr>
            <p:cNvSpPr txBox="1"/>
            <p:nvPr/>
          </p:nvSpPr>
          <p:spPr>
            <a:xfrm>
              <a:off x="4294337" y="1928845"/>
              <a:ext cx="2045174" cy="615553"/>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Flash Cell</a:t>
              </a:r>
            </a:p>
          </p:txBody>
        </p:sp>
      </p:grpSp>
      <p:grpSp>
        <p:nvGrpSpPr>
          <p:cNvPr id="55" name="Group 54">
            <a:extLst>
              <a:ext uri="{FF2B5EF4-FFF2-40B4-BE49-F238E27FC236}">
                <a16:creationId xmlns:a16="http://schemas.microsoft.com/office/drawing/2014/main" id="{D190271F-F33A-4DD2-BC21-63EAD0F98CCD}"/>
              </a:ext>
            </a:extLst>
          </p:cNvPr>
          <p:cNvGrpSpPr/>
          <p:nvPr/>
        </p:nvGrpSpPr>
        <p:grpSpPr>
          <a:xfrm>
            <a:off x="5942151" y="2477617"/>
            <a:ext cx="3037242" cy="3474130"/>
            <a:chOff x="5942151" y="2477617"/>
            <a:chExt cx="3037242" cy="3474130"/>
          </a:xfrm>
        </p:grpSpPr>
        <p:sp>
          <p:nvSpPr>
            <p:cNvPr id="52" name="TextBox 51">
              <a:extLst>
                <a:ext uri="{FF2B5EF4-FFF2-40B4-BE49-F238E27FC236}">
                  <a16:creationId xmlns:a16="http://schemas.microsoft.com/office/drawing/2014/main" id="{B5DFD446-6E34-40E5-86FF-A459394D7C2F}"/>
                </a:ext>
              </a:extLst>
            </p:cNvPr>
            <p:cNvSpPr txBox="1"/>
            <p:nvPr/>
          </p:nvSpPr>
          <p:spPr>
            <a:xfrm>
              <a:off x="5942151" y="2477617"/>
              <a:ext cx="3037242"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Higher Voltage State</a:t>
              </a:r>
            </a:p>
          </p:txBody>
        </p:sp>
        <p:sp>
          <p:nvSpPr>
            <p:cNvPr id="53" name="TextBox 52">
              <a:extLst>
                <a:ext uri="{FF2B5EF4-FFF2-40B4-BE49-F238E27FC236}">
                  <a16:creationId xmlns:a16="http://schemas.microsoft.com/office/drawing/2014/main" id="{ABA0B576-8CE9-42B2-B786-17CA197514D9}"/>
                </a:ext>
              </a:extLst>
            </p:cNvPr>
            <p:cNvSpPr txBox="1"/>
            <p:nvPr/>
          </p:nvSpPr>
          <p:spPr>
            <a:xfrm>
              <a:off x="5956384" y="5051291"/>
              <a:ext cx="2951642"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Lower Voltage State</a:t>
              </a:r>
            </a:p>
          </p:txBody>
        </p:sp>
        <p:sp>
          <p:nvSpPr>
            <p:cNvPr id="56" name="TextBox 55">
              <a:extLst>
                <a:ext uri="{FF2B5EF4-FFF2-40B4-BE49-F238E27FC236}">
                  <a16:creationId xmlns:a16="http://schemas.microsoft.com/office/drawing/2014/main" id="{8E87F0D4-4986-4EBE-9DC1-46831C39C402}"/>
                </a:ext>
              </a:extLst>
            </p:cNvPr>
            <p:cNvSpPr txBox="1"/>
            <p:nvPr/>
          </p:nvSpPr>
          <p:spPr>
            <a:xfrm>
              <a:off x="6379091" y="2946123"/>
              <a:ext cx="2193934"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Data Value = </a:t>
              </a: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0</a:t>
              </a:r>
            </a:p>
          </p:txBody>
        </p:sp>
        <p:sp>
          <p:nvSpPr>
            <p:cNvPr id="57" name="TextBox 56">
              <a:extLst>
                <a:ext uri="{FF2B5EF4-FFF2-40B4-BE49-F238E27FC236}">
                  <a16:creationId xmlns:a16="http://schemas.microsoft.com/office/drawing/2014/main" id="{6BDD27F0-3BD5-4F3B-8869-1B61C2FA24A1}"/>
                </a:ext>
              </a:extLst>
            </p:cNvPr>
            <p:cNvSpPr txBox="1"/>
            <p:nvPr/>
          </p:nvSpPr>
          <p:spPr>
            <a:xfrm>
              <a:off x="6363805" y="5490082"/>
              <a:ext cx="2193934"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Data Value = </a:t>
              </a: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1</a:t>
              </a:r>
            </a:p>
          </p:txBody>
        </p:sp>
      </p:grpSp>
      <p:grpSp>
        <p:nvGrpSpPr>
          <p:cNvPr id="47" name="Group 46">
            <a:extLst>
              <a:ext uri="{FF2B5EF4-FFF2-40B4-BE49-F238E27FC236}">
                <a16:creationId xmlns:a16="http://schemas.microsoft.com/office/drawing/2014/main" id="{5E4CDC93-E4E4-403E-81F8-F276FA0DC55D}"/>
              </a:ext>
            </a:extLst>
          </p:cNvPr>
          <p:cNvGrpSpPr/>
          <p:nvPr/>
        </p:nvGrpSpPr>
        <p:grpSpPr>
          <a:xfrm>
            <a:off x="4044299" y="2421966"/>
            <a:ext cx="1820784" cy="3546948"/>
            <a:chOff x="4044299" y="2421966"/>
            <a:chExt cx="1820784" cy="3546948"/>
          </a:xfrm>
        </p:grpSpPr>
        <p:grpSp>
          <p:nvGrpSpPr>
            <p:cNvPr id="4" name="Group 3">
              <a:extLst>
                <a:ext uri="{FF2B5EF4-FFF2-40B4-BE49-F238E27FC236}">
                  <a16:creationId xmlns:a16="http://schemas.microsoft.com/office/drawing/2014/main" id="{5BFC2EAD-F9CF-4E69-8557-EA56EF759416}"/>
                </a:ext>
              </a:extLst>
            </p:cNvPr>
            <p:cNvGrpSpPr/>
            <p:nvPr/>
          </p:nvGrpSpPr>
          <p:grpSpPr>
            <a:xfrm>
              <a:off x="4831461" y="2421966"/>
              <a:ext cx="1033622" cy="1033622"/>
              <a:chOff x="7547634" y="1460987"/>
              <a:chExt cx="1378163" cy="1378163"/>
            </a:xfrm>
          </p:grpSpPr>
          <p:sp>
            <p:nvSpPr>
              <p:cNvPr id="48" name="Oval 47">
                <a:extLst>
                  <a:ext uri="{FF2B5EF4-FFF2-40B4-BE49-F238E27FC236}">
                    <a16:creationId xmlns:a16="http://schemas.microsoft.com/office/drawing/2014/main" id="{28D6799C-CD4D-47E5-A4E9-D4086925795F}"/>
                  </a:ext>
                </a:extLst>
              </p:cNvPr>
              <p:cNvSpPr/>
              <p:nvPr/>
            </p:nvSpPr>
            <p:spPr bwMode="auto">
              <a:xfrm>
                <a:off x="7547634" y="1460987"/>
                <a:ext cx="1378163" cy="1378163"/>
              </a:xfrm>
              <a:prstGeom prst="ellipse">
                <a:avLst/>
              </a:prstGeom>
              <a:ln w="762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sp>
            <p:nvSpPr>
              <p:cNvPr id="49" name="Oval 48">
                <a:extLst>
                  <a:ext uri="{FF2B5EF4-FFF2-40B4-BE49-F238E27FC236}">
                    <a16:creationId xmlns:a16="http://schemas.microsoft.com/office/drawing/2014/main" id="{4EE89E62-7A21-484A-B125-B3FB541A156F}"/>
                  </a:ext>
                </a:extLst>
              </p:cNvPr>
              <p:cNvSpPr/>
              <p:nvPr/>
            </p:nvSpPr>
            <p:spPr>
              <a:xfrm>
                <a:off x="7760076" y="1796798"/>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50" name="Oval 49">
                <a:extLst>
                  <a:ext uri="{FF2B5EF4-FFF2-40B4-BE49-F238E27FC236}">
                    <a16:creationId xmlns:a16="http://schemas.microsoft.com/office/drawing/2014/main" id="{C7FA13A7-73E8-4091-9837-92DD420EA0FD}"/>
                  </a:ext>
                </a:extLst>
              </p:cNvPr>
              <p:cNvSpPr/>
              <p:nvPr/>
            </p:nvSpPr>
            <p:spPr>
              <a:xfrm>
                <a:off x="8426826" y="1781558"/>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51" name="Oval 50">
                <a:extLst>
                  <a:ext uri="{FF2B5EF4-FFF2-40B4-BE49-F238E27FC236}">
                    <a16:creationId xmlns:a16="http://schemas.microsoft.com/office/drawing/2014/main" id="{5CA3FC00-43F4-49C4-89A7-F0B3DA84E43E}"/>
                  </a:ext>
                </a:extLst>
              </p:cNvPr>
              <p:cNvSpPr/>
              <p:nvPr/>
            </p:nvSpPr>
            <p:spPr>
              <a:xfrm>
                <a:off x="8084314" y="2326706"/>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sp>
          <p:nvSpPr>
            <p:cNvPr id="54" name="Oval 53">
              <a:extLst>
                <a:ext uri="{FF2B5EF4-FFF2-40B4-BE49-F238E27FC236}">
                  <a16:creationId xmlns:a16="http://schemas.microsoft.com/office/drawing/2014/main" id="{5A4DAF98-7D4A-4285-928F-73D7AE27633B}"/>
                </a:ext>
              </a:extLst>
            </p:cNvPr>
            <p:cNvSpPr/>
            <p:nvPr/>
          </p:nvSpPr>
          <p:spPr bwMode="auto">
            <a:xfrm>
              <a:off x="4831461" y="4935292"/>
              <a:ext cx="1033622" cy="1033622"/>
            </a:xfrm>
            <a:prstGeom prst="ellipse">
              <a:avLst/>
            </a:prstGeom>
            <a:solidFill>
              <a:schemeClr val="accent1">
                <a:lumMod val="40000"/>
                <a:lumOff val="60000"/>
              </a:schemeClr>
            </a:solidFill>
            <a:ln w="762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cxnSp>
          <p:nvCxnSpPr>
            <p:cNvPr id="64" name="Connector: Curved 63">
              <a:extLst>
                <a:ext uri="{FF2B5EF4-FFF2-40B4-BE49-F238E27FC236}">
                  <a16:creationId xmlns:a16="http://schemas.microsoft.com/office/drawing/2014/main" id="{7FEB66BD-C66E-4E41-8BFB-6F7C1D42D9B5}"/>
                </a:ext>
              </a:extLst>
            </p:cNvPr>
            <p:cNvCxnSpPr>
              <a:stCxn id="40" idx="6"/>
              <a:endCxn id="48" idx="2"/>
            </p:cNvCxnSpPr>
            <p:nvPr/>
          </p:nvCxnSpPr>
          <p:spPr>
            <a:xfrm flipV="1">
              <a:off x="4044299" y="2938777"/>
              <a:ext cx="787162" cy="1256664"/>
            </a:xfrm>
            <a:prstGeom prst="curvedConnector3">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65" name="Connector: Curved 64">
              <a:extLst>
                <a:ext uri="{FF2B5EF4-FFF2-40B4-BE49-F238E27FC236}">
                  <a16:creationId xmlns:a16="http://schemas.microsoft.com/office/drawing/2014/main" id="{0B806CE7-B320-4055-B7EB-1579A67ECE49}"/>
                </a:ext>
              </a:extLst>
            </p:cNvPr>
            <p:cNvCxnSpPr>
              <a:cxnSpLocks/>
              <a:stCxn id="40" idx="6"/>
              <a:endCxn id="54" idx="2"/>
            </p:cNvCxnSpPr>
            <p:nvPr/>
          </p:nvCxnSpPr>
          <p:spPr>
            <a:xfrm>
              <a:off x="4044299" y="4195441"/>
              <a:ext cx="787162" cy="1256662"/>
            </a:xfrm>
            <a:prstGeom prst="curvedConnector3">
              <a:avLst>
                <a:gd name="adj1" fmla="val 50000"/>
              </a:avLst>
            </a:prstGeom>
            <a:ln w="76200">
              <a:tailEnd type="triangle"/>
            </a:ln>
          </p:spPr>
          <p:style>
            <a:lnRef idx="1">
              <a:schemeClr val="accent1"/>
            </a:lnRef>
            <a:fillRef idx="0">
              <a:schemeClr val="accent1"/>
            </a:fillRef>
            <a:effectRef idx="0">
              <a:schemeClr val="accent1"/>
            </a:effectRef>
            <a:fontRef idx="minor">
              <a:schemeClr val="tx1"/>
            </a:fontRef>
          </p:style>
        </p:cxnSp>
      </p:grpSp>
      <p:grpSp>
        <p:nvGrpSpPr>
          <p:cNvPr id="72" name="Group 71">
            <a:extLst>
              <a:ext uri="{FF2B5EF4-FFF2-40B4-BE49-F238E27FC236}">
                <a16:creationId xmlns:a16="http://schemas.microsoft.com/office/drawing/2014/main" id="{467528B0-4401-4100-B85B-FC8319D5076E}"/>
              </a:ext>
            </a:extLst>
          </p:cNvPr>
          <p:cNvGrpSpPr/>
          <p:nvPr/>
        </p:nvGrpSpPr>
        <p:grpSpPr>
          <a:xfrm>
            <a:off x="4850597" y="4195440"/>
            <a:ext cx="3989604" cy="470062"/>
            <a:chOff x="6856484" y="3295890"/>
            <a:chExt cx="4993105" cy="626748"/>
          </a:xfrm>
        </p:grpSpPr>
        <p:cxnSp>
          <p:nvCxnSpPr>
            <p:cNvPr id="69" name="Straight Connector 68">
              <a:extLst>
                <a:ext uri="{FF2B5EF4-FFF2-40B4-BE49-F238E27FC236}">
                  <a16:creationId xmlns:a16="http://schemas.microsoft.com/office/drawing/2014/main" id="{BFDA3C3F-2EB0-4E85-9732-F1AE9D6D1E72}"/>
                </a:ext>
              </a:extLst>
            </p:cNvPr>
            <p:cNvCxnSpPr/>
            <p:nvPr/>
          </p:nvCxnSpPr>
          <p:spPr>
            <a:xfrm>
              <a:off x="6856484" y="3295890"/>
              <a:ext cx="4993105" cy="0"/>
            </a:xfrm>
            <a:prstGeom prst="line">
              <a:avLst/>
            </a:prstGeom>
            <a:ln w="762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9BC92FA4-3857-4C35-8AE5-001EAEFE83F5}"/>
                </a:ext>
              </a:extLst>
            </p:cNvPr>
            <p:cNvSpPr txBox="1"/>
            <p:nvPr/>
          </p:nvSpPr>
          <p:spPr>
            <a:xfrm>
              <a:off x="7167555" y="3307086"/>
              <a:ext cx="4370960" cy="61555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Read Reference Voltage</a:t>
              </a:r>
            </a:p>
          </p:txBody>
        </p:sp>
      </p:grpSp>
      <p:sp>
        <p:nvSpPr>
          <p:cNvPr id="58" name="Rectangle: Rounded Corners 57">
            <a:extLst>
              <a:ext uri="{FF2B5EF4-FFF2-40B4-BE49-F238E27FC236}">
                <a16:creationId xmlns:a16="http://schemas.microsoft.com/office/drawing/2014/main" id="{1884F79D-3206-428A-9FD8-DA15FD33EA19}"/>
              </a:ext>
            </a:extLst>
          </p:cNvPr>
          <p:cNvSpPr/>
          <p:nvPr/>
        </p:nvSpPr>
        <p:spPr>
          <a:xfrm>
            <a:off x="4635682" y="1582363"/>
            <a:ext cx="4272344" cy="57610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Charge </a:t>
            </a:r>
            <a:r>
              <a:rPr kumimoji="0" lang="en-US" sz="2400" b="1" i="0" u="none" strike="noStrike" kern="1200" cap="none" spc="0" normalizeH="0" baseline="0" noProof="0" dirty="0">
                <a:ln>
                  <a:noFill/>
                </a:ln>
                <a:solidFill>
                  <a:prstClr val="white"/>
                </a:solidFill>
                <a:effectLst/>
                <a:uLnTx/>
                <a:uFillTx/>
                <a:latin typeface="Cambria"/>
                <a:ea typeface="+mn-ea"/>
                <a:cs typeface="+mn-cs"/>
                <a:sym typeface="Wingdings" panose="05000000000000000000" pitchFamily="2" charset="2"/>
              </a:rPr>
              <a:t>=</a:t>
            </a:r>
            <a:r>
              <a:rPr kumimoji="0" lang="en-US" sz="2400" b="1" i="0" u="none" strike="noStrike" kern="1200" cap="none" spc="0" normalizeH="0" baseline="0" noProof="0" dirty="0">
                <a:ln>
                  <a:noFill/>
                </a:ln>
                <a:solidFill>
                  <a:prstClr val="white"/>
                </a:solidFill>
                <a:effectLst/>
                <a:uLnTx/>
                <a:uFillTx/>
                <a:latin typeface="Cambria"/>
                <a:ea typeface="+mn-ea"/>
                <a:cs typeface="+mn-cs"/>
              </a:rPr>
              <a:t> Threshold Voltage</a:t>
            </a:r>
          </a:p>
        </p:txBody>
      </p:sp>
      <p:sp>
        <p:nvSpPr>
          <p:cNvPr id="45" name="Title 44">
            <a:extLst>
              <a:ext uri="{FF2B5EF4-FFF2-40B4-BE49-F238E27FC236}">
                <a16:creationId xmlns:a16="http://schemas.microsoft.com/office/drawing/2014/main" id="{86669402-BFD5-4B79-A815-1EEAE2254551}"/>
              </a:ext>
            </a:extLst>
          </p:cNvPr>
          <p:cNvSpPr>
            <a:spLocks noGrp="1"/>
          </p:cNvSpPr>
          <p:nvPr>
            <p:ph type="title"/>
          </p:nvPr>
        </p:nvSpPr>
        <p:spPr/>
        <p:txBody>
          <a:bodyPr/>
          <a:lstStyle/>
          <a:p>
            <a:r>
              <a:rPr lang="en-US" dirty="0"/>
              <a:t>3D NAND Flash Memory Background</a:t>
            </a:r>
          </a:p>
        </p:txBody>
      </p:sp>
      <p:sp>
        <p:nvSpPr>
          <p:cNvPr id="3" name="Slide Number Placeholder 2">
            <a:extLst>
              <a:ext uri="{FF2B5EF4-FFF2-40B4-BE49-F238E27FC236}">
                <a16:creationId xmlns:a16="http://schemas.microsoft.com/office/drawing/2014/main" id="{6D475368-7C90-4A03-912F-9DDC9C01B2F2}"/>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270</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22463355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fade">
                                      <p:cBhvr>
                                        <p:cTn id="11" dur="500"/>
                                        <p:tgtEl>
                                          <p:spTgt spid="5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left)">
                                      <p:cBhvr>
                                        <p:cTn id="2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Arrow Connector 17">
            <a:extLst>
              <a:ext uri="{FF2B5EF4-FFF2-40B4-BE49-F238E27FC236}">
                <a16:creationId xmlns:a16="http://schemas.microsoft.com/office/drawing/2014/main" id="{31B3A378-468E-40F6-9695-D722383B47A1}"/>
              </a:ext>
            </a:extLst>
          </p:cNvPr>
          <p:cNvCxnSpPr>
            <a:stCxn id="17" idx="6"/>
            <a:endCxn id="19" idx="2"/>
          </p:cNvCxnSpPr>
          <p:nvPr/>
        </p:nvCxnSpPr>
        <p:spPr>
          <a:xfrm>
            <a:off x="6574299" y="5417059"/>
            <a:ext cx="987898" cy="1"/>
          </a:xfrm>
          <a:prstGeom prst="straightConnector1">
            <a:avLst/>
          </a:prstGeom>
          <a:ln w="76200">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86D85EF-A6AD-4595-83CD-8038604ECBAB}"/>
              </a:ext>
            </a:extLst>
          </p:cNvPr>
          <p:cNvSpPr>
            <a:spLocks noGrp="1"/>
          </p:cNvSpPr>
          <p:nvPr>
            <p:ph type="title"/>
          </p:nvPr>
        </p:nvSpPr>
        <p:spPr/>
        <p:txBody>
          <a:bodyPr/>
          <a:lstStyle/>
          <a:p>
            <a:r>
              <a:rPr lang="en-US" dirty="0"/>
              <a:t>Flash Wearout</a:t>
            </a:r>
          </a:p>
        </p:txBody>
      </p:sp>
      <p:sp>
        <p:nvSpPr>
          <p:cNvPr id="3" name="Slide Number Placeholder 2">
            <a:extLst>
              <a:ext uri="{FF2B5EF4-FFF2-40B4-BE49-F238E27FC236}">
                <a16:creationId xmlns:a16="http://schemas.microsoft.com/office/drawing/2014/main" id="{C10EFEE1-78AB-4F17-902F-22462712216A}"/>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271</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15" name="TextBox 14">
            <a:extLst>
              <a:ext uri="{FF2B5EF4-FFF2-40B4-BE49-F238E27FC236}">
                <a16:creationId xmlns:a16="http://schemas.microsoft.com/office/drawing/2014/main" id="{D2A32E6A-E369-4905-A7F4-B9B0E92EB5C5}"/>
              </a:ext>
            </a:extLst>
          </p:cNvPr>
          <p:cNvSpPr txBox="1"/>
          <p:nvPr/>
        </p:nvSpPr>
        <p:spPr>
          <a:xfrm>
            <a:off x="5028413" y="3971600"/>
            <a:ext cx="4043350" cy="76944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2. Program Variation</a:t>
            </a:r>
            <a:br>
              <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br>
            <a:r>
              <a:rPr kumimoji="0" lang="en-US" sz="2000" b="0"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(init. voltage difference b/w states)</a:t>
            </a:r>
            <a:endParaRPr kumimoji="0" lang="en-US" sz="2400" b="0"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endParaRPr>
          </a:p>
        </p:txBody>
      </p:sp>
      <p:sp>
        <p:nvSpPr>
          <p:cNvPr id="28" name="Oval 27">
            <a:extLst>
              <a:ext uri="{FF2B5EF4-FFF2-40B4-BE49-F238E27FC236}">
                <a16:creationId xmlns:a16="http://schemas.microsoft.com/office/drawing/2014/main" id="{413B983F-E85E-4EC0-96D3-83633025B79A}"/>
              </a:ext>
            </a:extLst>
          </p:cNvPr>
          <p:cNvSpPr/>
          <p:nvPr/>
        </p:nvSpPr>
        <p:spPr bwMode="auto">
          <a:xfrm>
            <a:off x="6261265" y="2685515"/>
            <a:ext cx="1033622" cy="1033623"/>
          </a:xfrm>
          <a:prstGeom prst="ellipse">
            <a:avLst/>
          </a:prstGeom>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sp>
        <p:nvSpPr>
          <p:cNvPr id="25" name="TextBox 24">
            <a:extLst>
              <a:ext uri="{FF2B5EF4-FFF2-40B4-BE49-F238E27FC236}">
                <a16:creationId xmlns:a16="http://schemas.microsoft.com/office/drawing/2014/main" id="{35751902-C464-4DC7-81F8-9017DDC0E0A1}"/>
              </a:ext>
            </a:extLst>
          </p:cNvPr>
          <p:cNvSpPr txBox="1"/>
          <p:nvPr/>
        </p:nvSpPr>
        <p:spPr>
          <a:xfrm>
            <a:off x="18643" y="1085850"/>
            <a:ext cx="4855432"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Program/Erase (P/E) </a:t>
            </a: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sym typeface="Wingdings" panose="05000000000000000000" pitchFamily="2" charset="2"/>
              </a:rPr>
              <a:t> </a:t>
            </a:r>
            <a:r>
              <a:rPr kumimoji="0" lang="en-US" sz="24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Wearout</a:t>
            </a:r>
          </a:p>
        </p:txBody>
      </p:sp>
      <p:grpSp>
        <p:nvGrpSpPr>
          <p:cNvPr id="35" name="Group 34">
            <a:extLst>
              <a:ext uri="{FF2B5EF4-FFF2-40B4-BE49-F238E27FC236}">
                <a16:creationId xmlns:a16="http://schemas.microsoft.com/office/drawing/2014/main" id="{B25B4360-C689-4D42-BA26-938F3ED5FFDB}"/>
              </a:ext>
            </a:extLst>
          </p:cNvPr>
          <p:cNvGrpSpPr/>
          <p:nvPr/>
        </p:nvGrpSpPr>
        <p:grpSpPr>
          <a:xfrm>
            <a:off x="1068549" y="2073227"/>
            <a:ext cx="1033622" cy="1033623"/>
            <a:chOff x="7547634" y="1460987"/>
            <a:chExt cx="1378163" cy="1378163"/>
          </a:xfrm>
        </p:grpSpPr>
        <p:sp>
          <p:nvSpPr>
            <p:cNvPr id="37" name="Oval 36">
              <a:extLst>
                <a:ext uri="{FF2B5EF4-FFF2-40B4-BE49-F238E27FC236}">
                  <a16:creationId xmlns:a16="http://schemas.microsoft.com/office/drawing/2014/main" id="{6C1369BA-86CF-4D91-A664-4D77D446E9E0}"/>
                </a:ext>
              </a:extLst>
            </p:cNvPr>
            <p:cNvSpPr/>
            <p:nvPr/>
          </p:nvSpPr>
          <p:spPr bwMode="auto">
            <a:xfrm>
              <a:off x="7547634" y="1460987"/>
              <a:ext cx="1378163" cy="1378163"/>
            </a:xfrm>
            <a:prstGeom prst="ellipse">
              <a:avLst/>
            </a:prstGeom>
            <a:ln w="762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sp>
          <p:nvSpPr>
            <p:cNvPr id="38" name="Oval 37">
              <a:extLst>
                <a:ext uri="{FF2B5EF4-FFF2-40B4-BE49-F238E27FC236}">
                  <a16:creationId xmlns:a16="http://schemas.microsoft.com/office/drawing/2014/main" id="{F4796A23-3D96-40B7-8521-EE915B989B3D}"/>
                </a:ext>
              </a:extLst>
            </p:cNvPr>
            <p:cNvSpPr/>
            <p:nvPr/>
          </p:nvSpPr>
          <p:spPr>
            <a:xfrm>
              <a:off x="7760076" y="1796798"/>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39" name="Oval 38">
              <a:extLst>
                <a:ext uri="{FF2B5EF4-FFF2-40B4-BE49-F238E27FC236}">
                  <a16:creationId xmlns:a16="http://schemas.microsoft.com/office/drawing/2014/main" id="{69B30282-6760-4228-9BA6-CEE0BDC921D1}"/>
                </a:ext>
              </a:extLst>
            </p:cNvPr>
            <p:cNvSpPr/>
            <p:nvPr/>
          </p:nvSpPr>
          <p:spPr>
            <a:xfrm>
              <a:off x="8084314" y="2326706"/>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40" name="Oval 39">
              <a:extLst>
                <a:ext uri="{FF2B5EF4-FFF2-40B4-BE49-F238E27FC236}">
                  <a16:creationId xmlns:a16="http://schemas.microsoft.com/office/drawing/2014/main" id="{8AA971EF-B05B-4CC9-83F5-AB4F0AB1225F}"/>
                </a:ext>
              </a:extLst>
            </p:cNvPr>
            <p:cNvSpPr/>
            <p:nvPr/>
          </p:nvSpPr>
          <p:spPr>
            <a:xfrm>
              <a:off x="8389113" y="1796798"/>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grpSp>
        <p:nvGrpSpPr>
          <p:cNvPr id="51" name="Group 50">
            <a:extLst>
              <a:ext uri="{FF2B5EF4-FFF2-40B4-BE49-F238E27FC236}">
                <a16:creationId xmlns:a16="http://schemas.microsoft.com/office/drawing/2014/main" id="{BFA7EE19-AAB0-40DF-A682-0E6B7E35A511}"/>
              </a:ext>
            </a:extLst>
          </p:cNvPr>
          <p:cNvGrpSpPr/>
          <p:nvPr/>
        </p:nvGrpSpPr>
        <p:grpSpPr>
          <a:xfrm>
            <a:off x="1068547" y="1718074"/>
            <a:ext cx="2779120" cy="1388775"/>
            <a:chOff x="4975429" y="1272137"/>
            <a:chExt cx="2779120" cy="1388775"/>
          </a:xfrm>
        </p:grpSpPr>
        <p:sp>
          <p:nvSpPr>
            <p:cNvPr id="41" name="Oval 40">
              <a:extLst>
                <a:ext uri="{FF2B5EF4-FFF2-40B4-BE49-F238E27FC236}">
                  <a16:creationId xmlns:a16="http://schemas.microsoft.com/office/drawing/2014/main" id="{72FF3F35-A0BD-47C2-879D-980A0D60742D}"/>
                </a:ext>
              </a:extLst>
            </p:cNvPr>
            <p:cNvSpPr/>
            <p:nvPr/>
          </p:nvSpPr>
          <p:spPr bwMode="auto">
            <a:xfrm>
              <a:off x="4975429" y="1627289"/>
              <a:ext cx="1033622" cy="1033623"/>
            </a:xfrm>
            <a:prstGeom prst="ellipse">
              <a:avLst/>
            </a:prstGeom>
            <a:noFill/>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2" name="TextBox 41">
              <a:extLst>
                <a:ext uri="{FF2B5EF4-FFF2-40B4-BE49-F238E27FC236}">
                  <a16:creationId xmlns:a16="http://schemas.microsoft.com/office/drawing/2014/main" id="{10371405-7AED-4E76-8D96-8636D0543E86}"/>
                </a:ext>
              </a:extLst>
            </p:cNvPr>
            <p:cNvSpPr txBox="1"/>
            <p:nvPr/>
          </p:nvSpPr>
          <p:spPr>
            <a:xfrm>
              <a:off x="6266065" y="1272137"/>
              <a:ext cx="148848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70AD47"/>
                  </a:solidFill>
                  <a:effectLst/>
                  <a:uLnTx/>
                  <a:uFillTx/>
                  <a:latin typeface="Cambria"/>
                  <a:ea typeface="ＭＳ Ｐゴシック" panose="020B0600070205080204" pitchFamily="34" charset="-128"/>
                  <a:cs typeface="+mn-cs"/>
                </a:rPr>
                <a:t>Insulator</a:t>
              </a:r>
            </a:p>
          </p:txBody>
        </p:sp>
        <p:cxnSp>
          <p:nvCxnSpPr>
            <p:cNvPr id="44" name="Straight Arrow Connector 43">
              <a:extLst>
                <a:ext uri="{FF2B5EF4-FFF2-40B4-BE49-F238E27FC236}">
                  <a16:creationId xmlns:a16="http://schemas.microsoft.com/office/drawing/2014/main" id="{141B6EAF-2B1A-4F26-B3A2-FE34D7C56FAC}"/>
                </a:ext>
              </a:extLst>
            </p:cNvPr>
            <p:cNvCxnSpPr>
              <a:cxnSpLocks/>
              <a:stCxn id="42" idx="1"/>
            </p:cNvCxnSpPr>
            <p:nvPr/>
          </p:nvCxnSpPr>
          <p:spPr>
            <a:xfrm flipH="1">
              <a:off x="5720839" y="1502970"/>
              <a:ext cx="545226" cy="115651"/>
            </a:xfrm>
            <a:prstGeom prst="straightConnector1">
              <a:avLst/>
            </a:prstGeom>
            <a:ln w="76200">
              <a:tailEnd type="triangle"/>
            </a:ln>
          </p:spPr>
          <p:style>
            <a:lnRef idx="1">
              <a:schemeClr val="accent6"/>
            </a:lnRef>
            <a:fillRef idx="0">
              <a:schemeClr val="accent6"/>
            </a:fillRef>
            <a:effectRef idx="0">
              <a:schemeClr val="accent6"/>
            </a:effectRef>
            <a:fontRef idx="minor">
              <a:schemeClr val="tx1"/>
            </a:fontRef>
          </p:style>
        </p:cxnSp>
      </p:grpSp>
      <p:sp>
        <p:nvSpPr>
          <p:cNvPr id="52" name="Lightning Bolt 51">
            <a:extLst>
              <a:ext uri="{FF2B5EF4-FFF2-40B4-BE49-F238E27FC236}">
                <a16:creationId xmlns:a16="http://schemas.microsoft.com/office/drawing/2014/main" id="{62FD6C50-B17A-4B8E-9ADD-704B902B766D}"/>
              </a:ext>
            </a:extLst>
          </p:cNvPr>
          <p:cNvSpPr/>
          <p:nvPr/>
        </p:nvSpPr>
        <p:spPr>
          <a:xfrm>
            <a:off x="920666" y="1892403"/>
            <a:ext cx="365760" cy="365760"/>
          </a:xfrm>
          <a:prstGeom prst="lightningBol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53" name="Lightning Bolt 52">
            <a:extLst>
              <a:ext uri="{FF2B5EF4-FFF2-40B4-BE49-F238E27FC236}">
                <a16:creationId xmlns:a16="http://schemas.microsoft.com/office/drawing/2014/main" id="{CA6DB66D-8DBD-41FF-9F70-F5CA39D9260B}"/>
              </a:ext>
            </a:extLst>
          </p:cNvPr>
          <p:cNvSpPr/>
          <p:nvPr/>
        </p:nvSpPr>
        <p:spPr>
          <a:xfrm flipH="1">
            <a:off x="1988556" y="2081639"/>
            <a:ext cx="365760" cy="365760"/>
          </a:xfrm>
          <a:prstGeom prst="lightningBol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63" name="Lightning Bolt 62">
            <a:extLst>
              <a:ext uri="{FF2B5EF4-FFF2-40B4-BE49-F238E27FC236}">
                <a16:creationId xmlns:a16="http://schemas.microsoft.com/office/drawing/2014/main" id="{03BACF05-C7BE-4CFB-B3DF-E428180B2768}"/>
              </a:ext>
            </a:extLst>
          </p:cNvPr>
          <p:cNvSpPr/>
          <p:nvPr/>
        </p:nvSpPr>
        <p:spPr>
          <a:xfrm flipH="1" flipV="1">
            <a:off x="1903473" y="2923969"/>
            <a:ext cx="365760" cy="365760"/>
          </a:xfrm>
          <a:prstGeom prst="lightningBol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66" name="Lightning Bolt 65">
            <a:extLst>
              <a:ext uri="{FF2B5EF4-FFF2-40B4-BE49-F238E27FC236}">
                <a16:creationId xmlns:a16="http://schemas.microsoft.com/office/drawing/2014/main" id="{350E9C63-E74A-42F8-BEFB-AFD0EC378861}"/>
              </a:ext>
            </a:extLst>
          </p:cNvPr>
          <p:cNvSpPr/>
          <p:nvPr/>
        </p:nvSpPr>
        <p:spPr>
          <a:xfrm flipV="1">
            <a:off x="869136" y="2790553"/>
            <a:ext cx="365760" cy="365760"/>
          </a:xfrm>
          <a:prstGeom prst="lightningBol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69" name="Lightning Bolt 68">
            <a:extLst>
              <a:ext uri="{FF2B5EF4-FFF2-40B4-BE49-F238E27FC236}">
                <a16:creationId xmlns:a16="http://schemas.microsoft.com/office/drawing/2014/main" id="{9AFAA035-2A87-42CF-AE0C-71AE74492763}"/>
              </a:ext>
            </a:extLst>
          </p:cNvPr>
          <p:cNvSpPr/>
          <p:nvPr/>
        </p:nvSpPr>
        <p:spPr>
          <a:xfrm flipH="1">
            <a:off x="7185092" y="2652038"/>
            <a:ext cx="263091" cy="290044"/>
          </a:xfrm>
          <a:prstGeom prst="lightningBol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70" name="Oval 69">
            <a:extLst>
              <a:ext uri="{FF2B5EF4-FFF2-40B4-BE49-F238E27FC236}">
                <a16:creationId xmlns:a16="http://schemas.microsoft.com/office/drawing/2014/main" id="{2687ABA3-A68A-4769-9357-5AA6F6E8DC25}"/>
              </a:ext>
            </a:extLst>
          </p:cNvPr>
          <p:cNvSpPr/>
          <p:nvPr/>
        </p:nvSpPr>
        <p:spPr>
          <a:xfrm>
            <a:off x="7104613" y="2766854"/>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cxnSp>
        <p:nvCxnSpPr>
          <p:cNvPr id="27" name="Straight Arrow Connector 26">
            <a:extLst>
              <a:ext uri="{FF2B5EF4-FFF2-40B4-BE49-F238E27FC236}">
                <a16:creationId xmlns:a16="http://schemas.microsoft.com/office/drawing/2014/main" id="{C913E31D-D7AF-4A51-859F-813E78B3309B}"/>
              </a:ext>
            </a:extLst>
          </p:cNvPr>
          <p:cNvCxnSpPr>
            <a:cxnSpLocks/>
          </p:cNvCxnSpPr>
          <p:nvPr/>
        </p:nvCxnSpPr>
        <p:spPr>
          <a:xfrm flipV="1">
            <a:off x="6987457" y="2652038"/>
            <a:ext cx="598339" cy="421683"/>
          </a:xfrm>
          <a:prstGeom prst="straightConnector1">
            <a:avLst/>
          </a:prstGeom>
          <a:ln w="76200">
            <a:solidFill>
              <a:schemeClr val="accent4">
                <a:lumMod val="75000"/>
              </a:schemeClr>
            </a:solidFill>
            <a:prstDash val="sysDot"/>
            <a:tailEnd type="triangle"/>
          </a:ln>
        </p:spPr>
        <p:style>
          <a:lnRef idx="1">
            <a:schemeClr val="accent4"/>
          </a:lnRef>
          <a:fillRef idx="0">
            <a:schemeClr val="accent4"/>
          </a:fillRef>
          <a:effectRef idx="0">
            <a:schemeClr val="accent4"/>
          </a:effectRef>
          <a:fontRef idx="minor">
            <a:schemeClr val="tx1"/>
          </a:fontRef>
        </p:style>
      </p:cxnSp>
      <p:grpSp>
        <p:nvGrpSpPr>
          <p:cNvPr id="16" name="Group 15">
            <a:extLst>
              <a:ext uri="{FF2B5EF4-FFF2-40B4-BE49-F238E27FC236}">
                <a16:creationId xmlns:a16="http://schemas.microsoft.com/office/drawing/2014/main" id="{A28958B3-0C7D-406A-A03B-072FE9654BE8}"/>
              </a:ext>
            </a:extLst>
          </p:cNvPr>
          <p:cNvGrpSpPr/>
          <p:nvPr/>
        </p:nvGrpSpPr>
        <p:grpSpPr>
          <a:xfrm>
            <a:off x="7562196" y="4978116"/>
            <a:ext cx="877888" cy="877887"/>
            <a:chOff x="7547634" y="1460987"/>
            <a:chExt cx="1378163" cy="1378163"/>
          </a:xfrm>
        </p:grpSpPr>
        <p:sp>
          <p:nvSpPr>
            <p:cNvPr id="19" name="Oval 18">
              <a:extLst>
                <a:ext uri="{FF2B5EF4-FFF2-40B4-BE49-F238E27FC236}">
                  <a16:creationId xmlns:a16="http://schemas.microsoft.com/office/drawing/2014/main" id="{A5DF66BD-C012-447A-828F-8A7DCC731A24}"/>
                </a:ext>
              </a:extLst>
            </p:cNvPr>
            <p:cNvSpPr/>
            <p:nvPr/>
          </p:nvSpPr>
          <p:spPr bwMode="auto">
            <a:xfrm>
              <a:off x="7547634" y="1460987"/>
              <a:ext cx="1378163" cy="1378163"/>
            </a:xfrm>
            <a:prstGeom prst="ellipse">
              <a:avLst/>
            </a:prstGeom>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sp>
          <p:nvSpPr>
            <p:cNvPr id="20" name="Oval 19">
              <a:extLst>
                <a:ext uri="{FF2B5EF4-FFF2-40B4-BE49-F238E27FC236}">
                  <a16:creationId xmlns:a16="http://schemas.microsoft.com/office/drawing/2014/main" id="{875EC912-1479-4379-BC77-901AAF2ADF37}"/>
                </a:ext>
              </a:extLst>
            </p:cNvPr>
            <p:cNvSpPr/>
            <p:nvPr/>
          </p:nvSpPr>
          <p:spPr>
            <a:xfrm>
              <a:off x="7760076" y="1796798"/>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21" name="Oval 20">
              <a:extLst>
                <a:ext uri="{FF2B5EF4-FFF2-40B4-BE49-F238E27FC236}">
                  <a16:creationId xmlns:a16="http://schemas.microsoft.com/office/drawing/2014/main" id="{89182B25-68BA-4725-9D50-70EB3C53C46F}"/>
                </a:ext>
              </a:extLst>
            </p:cNvPr>
            <p:cNvSpPr/>
            <p:nvPr/>
          </p:nvSpPr>
          <p:spPr>
            <a:xfrm>
              <a:off x="8426826" y="1781558"/>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22" name="Oval 21">
              <a:extLst>
                <a:ext uri="{FF2B5EF4-FFF2-40B4-BE49-F238E27FC236}">
                  <a16:creationId xmlns:a16="http://schemas.microsoft.com/office/drawing/2014/main" id="{6739CE5C-5FC7-4640-8EA0-9CF5AC8CB00B}"/>
                </a:ext>
              </a:extLst>
            </p:cNvPr>
            <p:cNvSpPr/>
            <p:nvPr/>
          </p:nvSpPr>
          <p:spPr>
            <a:xfrm>
              <a:off x="8084314" y="2326706"/>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sp>
        <p:nvSpPr>
          <p:cNvPr id="82" name="TextBox 81">
            <a:extLst>
              <a:ext uri="{FF2B5EF4-FFF2-40B4-BE49-F238E27FC236}">
                <a16:creationId xmlns:a16="http://schemas.microsoft.com/office/drawing/2014/main" id="{96D34F24-88A5-43BB-925C-6ABC45BA3264}"/>
              </a:ext>
            </a:extLst>
          </p:cNvPr>
          <p:cNvSpPr txBox="1"/>
          <p:nvPr/>
        </p:nvSpPr>
        <p:spPr>
          <a:xfrm>
            <a:off x="5372565" y="1592413"/>
            <a:ext cx="2811026" cy="76944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1. Retention Loss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(voltage shift over time)</a:t>
            </a:r>
          </a:p>
        </p:txBody>
      </p:sp>
      <p:sp>
        <p:nvSpPr>
          <p:cNvPr id="83" name="TextBox 82">
            <a:extLst>
              <a:ext uri="{FF2B5EF4-FFF2-40B4-BE49-F238E27FC236}">
                <a16:creationId xmlns:a16="http://schemas.microsoft.com/office/drawing/2014/main" id="{51BB809B-461A-44E9-9A6E-B9041301263F}"/>
              </a:ext>
            </a:extLst>
          </p:cNvPr>
          <p:cNvSpPr txBox="1"/>
          <p:nvPr/>
        </p:nvSpPr>
        <p:spPr>
          <a:xfrm>
            <a:off x="177813" y="4820648"/>
            <a:ext cx="418284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Wearout Introduces Errors</a:t>
            </a:r>
          </a:p>
        </p:txBody>
      </p:sp>
      <p:sp>
        <p:nvSpPr>
          <p:cNvPr id="84" name="TextBox 83">
            <a:extLst>
              <a:ext uri="{FF2B5EF4-FFF2-40B4-BE49-F238E27FC236}">
                <a16:creationId xmlns:a16="http://schemas.microsoft.com/office/drawing/2014/main" id="{4555DB78-3ACE-426D-8086-049ED6CB09B8}"/>
              </a:ext>
            </a:extLst>
          </p:cNvPr>
          <p:cNvSpPr txBox="1"/>
          <p:nvPr/>
        </p:nvSpPr>
        <p:spPr>
          <a:xfrm>
            <a:off x="5544129" y="1085850"/>
            <a:ext cx="249478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Wearout Effects:</a:t>
            </a:r>
          </a:p>
        </p:txBody>
      </p:sp>
      <p:sp>
        <p:nvSpPr>
          <p:cNvPr id="85" name="Arrow: Right 84">
            <a:extLst>
              <a:ext uri="{FF2B5EF4-FFF2-40B4-BE49-F238E27FC236}">
                <a16:creationId xmlns:a16="http://schemas.microsoft.com/office/drawing/2014/main" id="{B1E6E4E6-E6EC-4D9E-AA8A-286C5094606D}"/>
              </a:ext>
            </a:extLst>
          </p:cNvPr>
          <p:cNvSpPr/>
          <p:nvPr/>
        </p:nvSpPr>
        <p:spPr>
          <a:xfrm rot="1780700">
            <a:off x="4314701" y="2131027"/>
            <a:ext cx="902826" cy="509895"/>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86" name="Arrow: Right 85">
            <a:extLst>
              <a:ext uri="{FF2B5EF4-FFF2-40B4-BE49-F238E27FC236}">
                <a16:creationId xmlns:a16="http://schemas.microsoft.com/office/drawing/2014/main" id="{D2823384-D3A1-4A4E-9002-D2FF363A854E}"/>
              </a:ext>
            </a:extLst>
          </p:cNvPr>
          <p:cNvSpPr/>
          <p:nvPr/>
        </p:nvSpPr>
        <p:spPr>
          <a:xfrm rot="19819300" flipH="1">
            <a:off x="4314699" y="4161664"/>
            <a:ext cx="902826" cy="509895"/>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87" name="Oval 86">
            <a:extLst>
              <a:ext uri="{FF2B5EF4-FFF2-40B4-BE49-F238E27FC236}">
                <a16:creationId xmlns:a16="http://schemas.microsoft.com/office/drawing/2014/main" id="{BF154512-7DCD-41EC-B098-33703109968E}"/>
              </a:ext>
            </a:extLst>
          </p:cNvPr>
          <p:cNvSpPr/>
          <p:nvPr/>
        </p:nvSpPr>
        <p:spPr>
          <a:xfrm>
            <a:off x="6892376" y="2930046"/>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cxnSp>
        <p:nvCxnSpPr>
          <p:cNvPr id="7" name="Straight Arrow Connector 6">
            <a:extLst>
              <a:ext uri="{FF2B5EF4-FFF2-40B4-BE49-F238E27FC236}">
                <a16:creationId xmlns:a16="http://schemas.microsoft.com/office/drawing/2014/main" id="{DB5CDF1E-153D-4AE4-BF11-482539C6A88A}"/>
              </a:ext>
            </a:extLst>
          </p:cNvPr>
          <p:cNvCxnSpPr>
            <a:cxnSpLocks/>
          </p:cNvCxnSpPr>
          <p:nvPr/>
        </p:nvCxnSpPr>
        <p:spPr>
          <a:xfrm>
            <a:off x="5544129" y="6156605"/>
            <a:ext cx="3069330"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D718F49-8A9A-4429-84C3-8A69C830B556}"/>
              </a:ext>
            </a:extLst>
          </p:cNvPr>
          <p:cNvSpPr txBox="1"/>
          <p:nvPr/>
        </p:nvSpPr>
        <p:spPr>
          <a:xfrm>
            <a:off x="7448183" y="6204834"/>
            <a:ext cx="122738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Voltage</a:t>
            </a:r>
          </a:p>
        </p:txBody>
      </p:sp>
      <p:cxnSp>
        <p:nvCxnSpPr>
          <p:cNvPr id="46" name="Straight Arrow Connector 45">
            <a:extLst>
              <a:ext uri="{FF2B5EF4-FFF2-40B4-BE49-F238E27FC236}">
                <a16:creationId xmlns:a16="http://schemas.microsoft.com/office/drawing/2014/main" id="{82F82835-3467-4471-A346-7710DCE70F7F}"/>
              </a:ext>
            </a:extLst>
          </p:cNvPr>
          <p:cNvCxnSpPr>
            <a:cxnSpLocks/>
          </p:cNvCxnSpPr>
          <p:nvPr/>
        </p:nvCxnSpPr>
        <p:spPr>
          <a:xfrm flipV="1">
            <a:off x="6584146" y="2859326"/>
            <a:ext cx="1110240" cy="228600"/>
          </a:xfrm>
          <a:prstGeom prst="straightConnector1">
            <a:avLst/>
          </a:prstGeom>
          <a:ln w="76200">
            <a:solidFill>
              <a:schemeClr val="accent4">
                <a:lumMod val="75000"/>
              </a:schemeClr>
            </a:solidFill>
            <a:prstDash val="sysDot"/>
            <a:tailEnd type="triangle"/>
          </a:ln>
        </p:spPr>
        <p:style>
          <a:lnRef idx="1">
            <a:schemeClr val="accent4"/>
          </a:lnRef>
          <a:fillRef idx="0">
            <a:schemeClr val="accent4"/>
          </a:fillRef>
          <a:effectRef idx="0">
            <a:schemeClr val="accent4"/>
          </a:effectRef>
          <a:fontRef idx="minor">
            <a:schemeClr val="tx1"/>
          </a:fontRef>
        </p:style>
      </p:cxnSp>
      <p:sp>
        <p:nvSpPr>
          <p:cNvPr id="47" name="Oval 46">
            <a:extLst>
              <a:ext uri="{FF2B5EF4-FFF2-40B4-BE49-F238E27FC236}">
                <a16:creationId xmlns:a16="http://schemas.microsoft.com/office/drawing/2014/main" id="{2A9978E4-E21E-42CF-A3F9-C584101EAA88}"/>
              </a:ext>
            </a:extLst>
          </p:cNvPr>
          <p:cNvSpPr/>
          <p:nvPr/>
        </p:nvSpPr>
        <p:spPr>
          <a:xfrm>
            <a:off x="6489065" y="2944250"/>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cxnSp>
        <p:nvCxnSpPr>
          <p:cNvPr id="48" name="Straight Arrow Connector 47">
            <a:extLst>
              <a:ext uri="{FF2B5EF4-FFF2-40B4-BE49-F238E27FC236}">
                <a16:creationId xmlns:a16="http://schemas.microsoft.com/office/drawing/2014/main" id="{802CD1B0-D264-4863-917F-C2A934574342}"/>
              </a:ext>
            </a:extLst>
          </p:cNvPr>
          <p:cNvCxnSpPr>
            <a:cxnSpLocks/>
          </p:cNvCxnSpPr>
          <p:nvPr/>
        </p:nvCxnSpPr>
        <p:spPr>
          <a:xfrm flipV="1">
            <a:off x="6780826" y="2454937"/>
            <a:ext cx="667357" cy="987969"/>
          </a:xfrm>
          <a:prstGeom prst="straightConnector1">
            <a:avLst/>
          </a:prstGeom>
          <a:ln w="76200">
            <a:solidFill>
              <a:schemeClr val="accent4">
                <a:lumMod val="75000"/>
              </a:schemeClr>
            </a:solidFill>
            <a:prstDash val="sysDot"/>
            <a:tailEnd type="triangle"/>
          </a:ln>
        </p:spPr>
        <p:style>
          <a:lnRef idx="1">
            <a:schemeClr val="accent4"/>
          </a:lnRef>
          <a:fillRef idx="0">
            <a:schemeClr val="accent4"/>
          </a:fillRef>
          <a:effectRef idx="0">
            <a:schemeClr val="accent4"/>
          </a:effectRef>
          <a:fontRef idx="minor">
            <a:schemeClr val="tx1"/>
          </a:fontRef>
        </p:style>
      </p:cxnSp>
      <p:sp>
        <p:nvSpPr>
          <p:cNvPr id="49" name="Oval 48">
            <a:extLst>
              <a:ext uri="{FF2B5EF4-FFF2-40B4-BE49-F238E27FC236}">
                <a16:creationId xmlns:a16="http://schemas.microsoft.com/office/drawing/2014/main" id="{FAE9C6B5-C294-4A23-889C-24E3F3516366}"/>
              </a:ext>
            </a:extLst>
          </p:cNvPr>
          <p:cNvSpPr/>
          <p:nvPr/>
        </p:nvSpPr>
        <p:spPr>
          <a:xfrm>
            <a:off x="6685745" y="3299230"/>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61" name="Oval 60">
            <a:extLst>
              <a:ext uri="{FF2B5EF4-FFF2-40B4-BE49-F238E27FC236}">
                <a16:creationId xmlns:a16="http://schemas.microsoft.com/office/drawing/2014/main" id="{B3558CC3-281D-40CC-820D-6523201911B0}"/>
              </a:ext>
            </a:extLst>
          </p:cNvPr>
          <p:cNvSpPr/>
          <p:nvPr/>
        </p:nvSpPr>
        <p:spPr bwMode="auto">
          <a:xfrm>
            <a:off x="7562195" y="4975801"/>
            <a:ext cx="877888" cy="877887"/>
          </a:xfrm>
          <a:prstGeom prst="ellipse">
            <a:avLst/>
          </a:prstGeom>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grpSp>
        <p:nvGrpSpPr>
          <p:cNvPr id="12" name="Group 11">
            <a:extLst>
              <a:ext uri="{FF2B5EF4-FFF2-40B4-BE49-F238E27FC236}">
                <a16:creationId xmlns:a16="http://schemas.microsoft.com/office/drawing/2014/main" id="{D709FD8E-910E-48AE-8CED-4DBE46874FEB}"/>
              </a:ext>
            </a:extLst>
          </p:cNvPr>
          <p:cNvGrpSpPr/>
          <p:nvPr/>
        </p:nvGrpSpPr>
        <p:grpSpPr>
          <a:xfrm>
            <a:off x="7697520" y="5180004"/>
            <a:ext cx="618876" cy="541414"/>
            <a:chOff x="7697520" y="4939376"/>
            <a:chExt cx="618876" cy="541414"/>
          </a:xfrm>
        </p:grpSpPr>
        <p:sp>
          <p:nvSpPr>
            <p:cNvPr id="62" name="Oval 61">
              <a:extLst>
                <a:ext uri="{FF2B5EF4-FFF2-40B4-BE49-F238E27FC236}">
                  <a16:creationId xmlns:a16="http://schemas.microsoft.com/office/drawing/2014/main" id="{06ED415F-DA4F-4631-B84B-8239CB659B57}"/>
                </a:ext>
              </a:extLst>
            </p:cNvPr>
            <p:cNvSpPr/>
            <p:nvPr/>
          </p:nvSpPr>
          <p:spPr>
            <a:xfrm>
              <a:off x="7697520" y="4949084"/>
              <a:ext cx="194157" cy="1941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64" name="Oval 63">
              <a:extLst>
                <a:ext uri="{FF2B5EF4-FFF2-40B4-BE49-F238E27FC236}">
                  <a16:creationId xmlns:a16="http://schemas.microsoft.com/office/drawing/2014/main" id="{DD62A10E-F8F4-45A9-A8C2-B3516CD3ABF6}"/>
                </a:ext>
              </a:extLst>
            </p:cNvPr>
            <p:cNvSpPr/>
            <p:nvPr/>
          </p:nvSpPr>
          <p:spPr>
            <a:xfrm>
              <a:off x="8122239" y="4939376"/>
              <a:ext cx="194157" cy="1941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65" name="Oval 64">
              <a:extLst>
                <a:ext uri="{FF2B5EF4-FFF2-40B4-BE49-F238E27FC236}">
                  <a16:creationId xmlns:a16="http://schemas.microsoft.com/office/drawing/2014/main" id="{7E270240-4F02-443A-BA16-E6381B0E0227}"/>
                </a:ext>
              </a:extLst>
            </p:cNvPr>
            <p:cNvSpPr/>
            <p:nvPr/>
          </p:nvSpPr>
          <p:spPr>
            <a:xfrm>
              <a:off x="7904059" y="5286634"/>
              <a:ext cx="194157" cy="1941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sp>
        <p:nvSpPr>
          <p:cNvPr id="17" name="Oval 16">
            <a:extLst>
              <a:ext uri="{FF2B5EF4-FFF2-40B4-BE49-F238E27FC236}">
                <a16:creationId xmlns:a16="http://schemas.microsoft.com/office/drawing/2014/main" id="{609C5275-7F0C-40FF-8D07-75E1770192ED}"/>
              </a:ext>
            </a:extLst>
          </p:cNvPr>
          <p:cNvSpPr/>
          <p:nvPr/>
        </p:nvSpPr>
        <p:spPr bwMode="auto">
          <a:xfrm>
            <a:off x="5696411" y="4978115"/>
            <a:ext cx="877888" cy="877887"/>
          </a:xfrm>
          <a:prstGeom prst="ellipse">
            <a:avLst/>
          </a:prstGeom>
          <a:solidFill>
            <a:schemeClr val="accent1">
              <a:lumMod val="40000"/>
              <a:lumOff val="60000"/>
            </a:schemeClr>
          </a:solidFill>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grpSp>
        <p:nvGrpSpPr>
          <p:cNvPr id="11" name="Group 10">
            <a:extLst>
              <a:ext uri="{FF2B5EF4-FFF2-40B4-BE49-F238E27FC236}">
                <a16:creationId xmlns:a16="http://schemas.microsoft.com/office/drawing/2014/main" id="{018E0D62-1395-4BF6-B842-1CEDA9C3E6C0}"/>
              </a:ext>
            </a:extLst>
          </p:cNvPr>
          <p:cNvGrpSpPr/>
          <p:nvPr/>
        </p:nvGrpSpPr>
        <p:grpSpPr>
          <a:xfrm>
            <a:off x="5550882" y="4884884"/>
            <a:ext cx="352285" cy="378427"/>
            <a:chOff x="5550882" y="4644256"/>
            <a:chExt cx="352285" cy="378427"/>
          </a:xfrm>
        </p:grpSpPr>
        <p:sp>
          <p:nvSpPr>
            <p:cNvPr id="80" name="Lightning Bolt 79">
              <a:extLst>
                <a:ext uri="{FF2B5EF4-FFF2-40B4-BE49-F238E27FC236}">
                  <a16:creationId xmlns:a16="http://schemas.microsoft.com/office/drawing/2014/main" id="{57DA69FE-0D21-4D2F-AC4C-2EFE493227B7}"/>
                </a:ext>
              </a:extLst>
            </p:cNvPr>
            <p:cNvSpPr/>
            <p:nvPr/>
          </p:nvSpPr>
          <p:spPr>
            <a:xfrm>
              <a:off x="5550882" y="4644256"/>
              <a:ext cx="298386" cy="328955"/>
            </a:xfrm>
            <a:prstGeom prst="lightningBol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81" name="Oval 80">
              <a:extLst>
                <a:ext uri="{FF2B5EF4-FFF2-40B4-BE49-F238E27FC236}">
                  <a16:creationId xmlns:a16="http://schemas.microsoft.com/office/drawing/2014/main" id="{DB788484-6A97-4276-A1EB-15D5F81D197E}"/>
                </a:ext>
              </a:extLst>
            </p:cNvPr>
            <p:cNvSpPr/>
            <p:nvPr/>
          </p:nvSpPr>
          <p:spPr>
            <a:xfrm>
              <a:off x="5674568" y="4794084"/>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grpSp>
        <p:nvGrpSpPr>
          <p:cNvPr id="54" name="Group 53">
            <a:extLst>
              <a:ext uri="{FF2B5EF4-FFF2-40B4-BE49-F238E27FC236}">
                <a16:creationId xmlns:a16="http://schemas.microsoft.com/office/drawing/2014/main" id="{B99EE7B9-433B-4384-8584-8AA79D8A7377}"/>
              </a:ext>
            </a:extLst>
          </p:cNvPr>
          <p:cNvGrpSpPr/>
          <p:nvPr/>
        </p:nvGrpSpPr>
        <p:grpSpPr>
          <a:xfrm flipH="1">
            <a:off x="6337295" y="4860915"/>
            <a:ext cx="352285" cy="378427"/>
            <a:chOff x="5550882" y="4644256"/>
            <a:chExt cx="352285" cy="378427"/>
          </a:xfrm>
        </p:grpSpPr>
        <p:sp>
          <p:nvSpPr>
            <p:cNvPr id="55" name="Lightning Bolt 54">
              <a:extLst>
                <a:ext uri="{FF2B5EF4-FFF2-40B4-BE49-F238E27FC236}">
                  <a16:creationId xmlns:a16="http://schemas.microsoft.com/office/drawing/2014/main" id="{100E819B-4775-41B6-81F6-189360DC72CC}"/>
                </a:ext>
              </a:extLst>
            </p:cNvPr>
            <p:cNvSpPr/>
            <p:nvPr/>
          </p:nvSpPr>
          <p:spPr>
            <a:xfrm>
              <a:off x="5550882" y="4644256"/>
              <a:ext cx="298386" cy="328955"/>
            </a:xfrm>
            <a:prstGeom prst="lightningBol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56" name="Oval 55">
              <a:extLst>
                <a:ext uri="{FF2B5EF4-FFF2-40B4-BE49-F238E27FC236}">
                  <a16:creationId xmlns:a16="http://schemas.microsoft.com/office/drawing/2014/main" id="{E0F164A5-FE46-43AC-810F-F58C0E5022F7}"/>
                </a:ext>
              </a:extLst>
            </p:cNvPr>
            <p:cNvSpPr/>
            <p:nvPr/>
          </p:nvSpPr>
          <p:spPr>
            <a:xfrm>
              <a:off x="5674568" y="4794084"/>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grpSp>
        <p:nvGrpSpPr>
          <p:cNvPr id="57" name="Group 56">
            <a:extLst>
              <a:ext uri="{FF2B5EF4-FFF2-40B4-BE49-F238E27FC236}">
                <a16:creationId xmlns:a16="http://schemas.microsoft.com/office/drawing/2014/main" id="{6E2849FE-EBBB-4997-A588-914F62A908DB}"/>
              </a:ext>
            </a:extLst>
          </p:cNvPr>
          <p:cNvGrpSpPr/>
          <p:nvPr/>
        </p:nvGrpSpPr>
        <p:grpSpPr>
          <a:xfrm flipH="1" flipV="1">
            <a:off x="6038909" y="5740201"/>
            <a:ext cx="352285" cy="378427"/>
            <a:chOff x="5550882" y="4644256"/>
            <a:chExt cx="352285" cy="378427"/>
          </a:xfrm>
        </p:grpSpPr>
        <p:sp>
          <p:nvSpPr>
            <p:cNvPr id="58" name="Lightning Bolt 57">
              <a:extLst>
                <a:ext uri="{FF2B5EF4-FFF2-40B4-BE49-F238E27FC236}">
                  <a16:creationId xmlns:a16="http://schemas.microsoft.com/office/drawing/2014/main" id="{BFF27D97-FCD1-4004-8C2C-424682F39880}"/>
                </a:ext>
              </a:extLst>
            </p:cNvPr>
            <p:cNvSpPr/>
            <p:nvPr/>
          </p:nvSpPr>
          <p:spPr>
            <a:xfrm>
              <a:off x="5550882" y="4644256"/>
              <a:ext cx="298386" cy="328955"/>
            </a:xfrm>
            <a:prstGeom prst="lightningBol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59" name="Oval 58">
              <a:extLst>
                <a:ext uri="{FF2B5EF4-FFF2-40B4-BE49-F238E27FC236}">
                  <a16:creationId xmlns:a16="http://schemas.microsoft.com/office/drawing/2014/main" id="{92AC5F2F-D01B-4CA0-8042-F2A3BF02C80B}"/>
                </a:ext>
              </a:extLst>
            </p:cNvPr>
            <p:cNvSpPr/>
            <p:nvPr/>
          </p:nvSpPr>
          <p:spPr>
            <a:xfrm flipV="1">
              <a:off x="5674568" y="4794084"/>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spTree>
    <p:extLst>
      <p:ext uri="{BB962C8B-B14F-4D97-AF65-F5344CB8AC3E}">
        <p14:creationId xmlns:p14="http://schemas.microsoft.com/office/powerpoint/2010/main" val="1726127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par>
                          <p:cTn id="13" fill="hold">
                            <p:stCondLst>
                              <p:cond delay="500"/>
                            </p:stCondLst>
                            <p:childTnLst>
                              <p:par>
                                <p:cTn id="14" presetID="47" presetClass="entr" presetSubtype="0"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1000"/>
                                        <p:tgtEl>
                                          <p:spTgt spid="52"/>
                                        </p:tgtEl>
                                      </p:cBhvr>
                                    </p:animEffect>
                                    <p:anim calcmode="lin" valueType="num">
                                      <p:cBhvr>
                                        <p:cTn id="17" dur="1000" fill="hold"/>
                                        <p:tgtEl>
                                          <p:spTgt spid="52"/>
                                        </p:tgtEl>
                                        <p:attrNameLst>
                                          <p:attrName>ppt_x</p:attrName>
                                        </p:attrNameLst>
                                      </p:cBhvr>
                                      <p:tavLst>
                                        <p:tav tm="0">
                                          <p:val>
                                            <p:strVal val="#ppt_x"/>
                                          </p:val>
                                        </p:tav>
                                        <p:tav tm="100000">
                                          <p:val>
                                            <p:strVal val="#ppt_x"/>
                                          </p:val>
                                        </p:tav>
                                      </p:tavLst>
                                    </p:anim>
                                    <p:anim calcmode="lin" valueType="num">
                                      <p:cBhvr>
                                        <p:cTn id="18" dur="1000" fill="hold"/>
                                        <p:tgtEl>
                                          <p:spTgt spid="5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1000"/>
                                        <p:tgtEl>
                                          <p:spTgt spid="63"/>
                                        </p:tgtEl>
                                      </p:cBhvr>
                                    </p:animEffect>
                                    <p:anim calcmode="lin" valueType="num">
                                      <p:cBhvr>
                                        <p:cTn id="29" dur="1000" fill="hold"/>
                                        <p:tgtEl>
                                          <p:spTgt spid="63"/>
                                        </p:tgtEl>
                                        <p:attrNameLst>
                                          <p:attrName>ppt_x</p:attrName>
                                        </p:attrNameLst>
                                      </p:cBhvr>
                                      <p:tavLst>
                                        <p:tav tm="0">
                                          <p:val>
                                            <p:strVal val="#ppt_x"/>
                                          </p:val>
                                        </p:tav>
                                        <p:tav tm="100000">
                                          <p:val>
                                            <p:strVal val="#ppt_x"/>
                                          </p:val>
                                        </p:tav>
                                      </p:tavLst>
                                    </p:anim>
                                    <p:anim calcmode="lin" valueType="num">
                                      <p:cBhvr>
                                        <p:cTn id="30" dur="1000" fill="hold"/>
                                        <p:tgtEl>
                                          <p:spTgt spid="63"/>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1000"/>
                                        <p:tgtEl>
                                          <p:spTgt spid="66"/>
                                        </p:tgtEl>
                                      </p:cBhvr>
                                    </p:animEffect>
                                    <p:anim calcmode="lin" valueType="num">
                                      <p:cBhvr>
                                        <p:cTn id="35" dur="1000" fill="hold"/>
                                        <p:tgtEl>
                                          <p:spTgt spid="66"/>
                                        </p:tgtEl>
                                        <p:attrNameLst>
                                          <p:attrName>ppt_x</p:attrName>
                                        </p:attrNameLst>
                                      </p:cBhvr>
                                      <p:tavLst>
                                        <p:tav tm="0">
                                          <p:val>
                                            <p:strVal val="#ppt_x"/>
                                          </p:val>
                                        </p:tav>
                                        <p:tav tm="100000">
                                          <p:val>
                                            <p:strVal val="#ppt_x"/>
                                          </p:val>
                                        </p:tav>
                                      </p:tavLst>
                                    </p:anim>
                                    <p:anim calcmode="lin" valueType="num">
                                      <p:cBhvr>
                                        <p:cTn id="36"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wipe(left)">
                                      <p:cBhvr>
                                        <p:cTn id="41" dur="500"/>
                                        <p:tgtEl>
                                          <p:spTgt spid="85"/>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fade">
                                      <p:cBhvr>
                                        <p:cTn id="45" dur="500"/>
                                        <p:tgtEl>
                                          <p:spTgt spid="8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82"/>
                                        </p:tgtEl>
                                        <p:attrNameLst>
                                          <p:attrName>style.visibility</p:attrName>
                                        </p:attrNameLst>
                                      </p:cBhvr>
                                      <p:to>
                                        <p:strVal val="visible"/>
                                      </p:to>
                                    </p:set>
                                    <p:animEffect transition="in" filter="fade">
                                      <p:cBhvr>
                                        <p:cTn id="50" dur="500"/>
                                        <p:tgtEl>
                                          <p:spTgt spid="82"/>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fade">
                                      <p:cBhvr>
                                        <p:cTn id="53" dur="500"/>
                                        <p:tgtEl>
                                          <p:spTgt spid="8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10" presetClass="entr" presetSubtype="0" fill="hold" grpId="1"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500"/>
                                        <p:tgtEl>
                                          <p:spTgt spid="69"/>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70"/>
                                        </p:tgtEl>
                                        <p:attrNameLst>
                                          <p:attrName>style.visibility</p:attrName>
                                        </p:attrNameLst>
                                      </p:cBhvr>
                                      <p:to>
                                        <p:strVal val="visible"/>
                                      </p:to>
                                    </p:set>
                                    <p:animEffect transition="in" filter="fade">
                                      <p:cBhvr>
                                        <p:cTn id="70" dur="500"/>
                                        <p:tgtEl>
                                          <p:spTgt spid="7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left)">
                                      <p:cBhvr>
                                        <p:cTn id="75" dur="2000"/>
                                        <p:tgtEl>
                                          <p:spTgt spid="27"/>
                                        </p:tgtEl>
                                      </p:cBhvr>
                                    </p:animEffect>
                                  </p:childTnLst>
                                </p:cTn>
                              </p:par>
                              <p:par>
                                <p:cTn id="76" presetID="22" presetClass="entr" presetSubtype="8" fill="hold"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wipe(left)">
                                      <p:cBhvr>
                                        <p:cTn id="78" dur="2000"/>
                                        <p:tgtEl>
                                          <p:spTgt spid="46"/>
                                        </p:tgtEl>
                                      </p:cBhvr>
                                    </p:animEffect>
                                  </p:childTnLst>
                                </p:cTn>
                              </p:par>
                              <p:par>
                                <p:cTn id="79" presetID="22" presetClass="entr" presetSubtype="8" fill="hold" nodeType="with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wipe(left)">
                                      <p:cBhvr>
                                        <p:cTn id="81" dur="2000"/>
                                        <p:tgtEl>
                                          <p:spTgt spid="48"/>
                                        </p:tgtEl>
                                      </p:cBhvr>
                                    </p:animEffect>
                                  </p:childTnLst>
                                </p:cTn>
                              </p:par>
                              <p:par>
                                <p:cTn id="82" presetID="42" presetClass="path" presetSubtype="0" accel="50000" decel="50000" fill="hold" grpId="0" nodeType="withEffect">
                                  <p:stCondLst>
                                    <p:cond delay="0"/>
                                  </p:stCondLst>
                                  <p:childTnLst>
                                    <p:animMotion origin="layout" path="M 5.55556E-7 -1.48148E-6 L 0.07274 -0.06736 " pathEditMode="relative" rAng="0" ptsTypes="AA">
                                      <p:cBhvr>
                                        <p:cTn id="83" dur="1500" fill="hold"/>
                                        <p:tgtEl>
                                          <p:spTgt spid="87"/>
                                        </p:tgtEl>
                                        <p:attrNameLst>
                                          <p:attrName>ppt_x</p:attrName>
                                          <p:attrName>ppt_y</p:attrName>
                                        </p:attrNameLst>
                                      </p:cBhvr>
                                      <p:rCtr x="3628" y="-3380"/>
                                    </p:animMotion>
                                  </p:childTnLst>
                                </p:cTn>
                              </p:par>
                              <p:par>
                                <p:cTn id="84" presetID="42" presetClass="path" presetSubtype="0" accel="50000" decel="50000" fill="hold" grpId="0" nodeType="withEffect">
                                  <p:stCondLst>
                                    <p:cond delay="0"/>
                                  </p:stCondLst>
                                  <p:childTnLst>
                                    <p:animMotion origin="layout" path="M -2.22222E-6 -4.81481E-6 L 0.13212 -0.03078 " pathEditMode="relative" rAng="0" ptsTypes="AA">
                                      <p:cBhvr>
                                        <p:cTn id="85" dur="1500" fill="hold"/>
                                        <p:tgtEl>
                                          <p:spTgt spid="47"/>
                                        </p:tgtEl>
                                        <p:attrNameLst>
                                          <p:attrName>ppt_x</p:attrName>
                                          <p:attrName>ppt_y</p:attrName>
                                        </p:attrNameLst>
                                      </p:cBhvr>
                                      <p:rCtr x="6597" y="-1551"/>
                                    </p:animMotion>
                                  </p:childTnLst>
                                </p:cTn>
                              </p:par>
                              <p:par>
                                <p:cTn id="86" presetID="42" presetClass="path" presetSubtype="0" accel="50000" decel="50000" fill="hold" grpId="0" nodeType="withEffect">
                                  <p:stCondLst>
                                    <p:cond delay="0"/>
                                  </p:stCondLst>
                                  <p:childTnLst>
                                    <p:animMotion origin="layout" path="M 3.61111E-6 4.81481E-6 L 0.07725 -0.1507 " pathEditMode="relative" rAng="0" ptsTypes="AA">
                                      <p:cBhvr>
                                        <p:cTn id="87" dur="1500" fill="hold"/>
                                        <p:tgtEl>
                                          <p:spTgt spid="49"/>
                                        </p:tgtEl>
                                        <p:attrNameLst>
                                          <p:attrName>ppt_x</p:attrName>
                                          <p:attrName>ppt_y</p:attrName>
                                        </p:attrNameLst>
                                      </p:cBhvr>
                                      <p:rCtr x="3854" y="-7546"/>
                                    </p:animMotion>
                                  </p:childTnLst>
                                </p:cTn>
                              </p:par>
                              <p:par>
                                <p:cTn id="88" presetID="1" presetClass="emph" presetSubtype="2" fill="hold" nodeType="withEffect">
                                  <p:stCondLst>
                                    <p:cond delay="0"/>
                                  </p:stCondLst>
                                  <p:childTnLst>
                                    <p:animClr clrSpc="rgb" dir="cw">
                                      <p:cBhvr>
                                        <p:cTn id="89" dur="2000" fill="hold"/>
                                        <p:tgtEl>
                                          <p:spTgt spid="28"/>
                                        </p:tgtEl>
                                        <p:attrNameLst>
                                          <p:attrName>fillcolor</p:attrName>
                                        </p:attrNameLst>
                                      </p:cBhvr>
                                      <p:to>
                                        <a:srgbClr val="B4C6E7"/>
                                      </p:to>
                                    </p:animClr>
                                    <p:set>
                                      <p:cBhvr>
                                        <p:cTn id="90" dur="2000" fill="hold"/>
                                        <p:tgtEl>
                                          <p:spTgt spid="28"/>
                                        </p:tgtEl>
                                        <p:attrNameLst>
                                          <p:attrName>fill.type</p:attrName>
                                        </p:attrNameLst>
                                      </p:cBhvr>
                                      <p:to>
                                        <p:strVal val="solid"/>
                                      </p:to>
                                    </p:set>
                                    <p:set>
                                      <p:cBhvr>
                                        <p:cTn id="91" dur="2000" fill="hold"/>
                                        <p:tgtEl>
                                          <p:spTgt spid="28"/>
                                        </p:tgtEl>
                                        <p:attrNameLst>
                                          <p:attrName>fill.on</p:attrName>
                                        </p:attrNameLst>
                                      </p:cBhvr>
                                      <p:to>
                                        <p:strVal val="true"/>
                                      </p:to>
                                    </p:se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fade">
                                      <p:cBhvr>
                                        <p:cTn id="96" dur="500"/>
                                        <p:tgtEl>
                                          <p:spTgt spid="16"/>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5"/>
                                        </p:tgtEl>
                                        <p:attrNameLst>
                                          <p:attrName>style.visibility</p:attrName>
                                        </p:attrNameLst>
                                      </p:cBhvr>
                                      <p:to>
                                        <p:strVal val="visible"/>
                                      </p:to>
                                    </p:set>
                                    <p:animEffect transition="in" filter="fade">
                                      <p:cBhvr>
                                        <p:cTn id="99" dur="500"/>
                                        <p:tgtEl>
                                          <p:spTgt spid="15"/>
                                        </p:tgtEl>
                                      </p:cBhvr>
                                    </p:animEffect>
                                  </p:childTnLst>
                                </p:cTn>
                              </p:par>
                              <p:par>
                                <p:cTn id="100" presetID="10" presetClass="entr" presetSubtype="0" fill="hold"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fade">
                                      <p:cBhvr>
                                        <p:cTn id="102" dur="500"/>
                                        <p:tgtEl>
                                          <p:spTgt spid="18"/>
                                        </p:tgtEl>
                                      </p:cBhvr>
                                    </p:animEffect>
                                  </p:childTnLst>
                                </p:cTn>
                              </p:par>
                              <p:par>
                                <p:cTn id="103" presetID="10" presetClass="entr" presetSubtype="0" fill="hold" nodeType="withEffect">
                                  <p:stCondLst>
                                    <p:cond delay="0"/>
                                  </p:stCondLst>
                                  <p:childTnLst>
                                    <p:set>
                                      <p:cBhvr>
                                        <p:cTn id="104" dur="1" fill="hold">
                                          <p:stCondLst>
                                            <p:cond delay="0"/>
                                          </p:stCondLst>
                                        </p:cTn>
                                        <p:tgtEl>
                                          <p:spTgt spid="7"/>
                                        </p:tgtEl>
                                        <p:attrNameLst>
                                          <p:attrName>style.visibility</p:attrName>
                                        </p:attrNameLst>
                                      </p:cBhvr>
                                      <p:to>
                                        <p:strVal val="visible"/>
                                      </p:to>
                                    </p:set>
                                    <p:animEffect transition="in" filter="fade">
                                      <p:cBhvr>
                                        <p:cTn id="105" dur="500"/>
                                        <p:tgtEl>
                                          <p:spTgt spid="7"/>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
                                        </p:tgtEl>
                                        <p:attrNameLst>
                                          <p:attrName>style.visibility</p:attrName>
                                        </p:attrNameLst>
                                      </p:cBhvr>
                                      <p:to>
                                        <p:strVal val="visible"/>
                                      </p:to>
                                    </p:set>
                                    <p:animEffect transition="in" filter="fade">
                                      <p:cBhvr>
                                        <p:cTn id="108" dur="500"/>
                                        <p:tgtEl>
                                          <p:spTgt spid="9"/>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61"/>
                                        </p:tgtEl>
                                        <p:attrNameLst>
                                          <p:attrName>style.visibility</p:attrName>
                                        </p:attrNameLst>
                                      </p:cBhvr>
                                      <p:to>
                                        <p:strVal val="visible"/>
                                      </p:to>
                                    </p:set>
                                    <p:animEffect transition="in" filter="fade">
                                      <p:cBhvr>
                                        <p:cTn id="111" dur="500"/>
                                        <p:tgtEl>
                                          <p:spTgt spid="61"/>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17"/>
                                        </p:tgtEl>
                                        <p:attrNameLst>
                                          <p:attrName>style.visibility</p:attrName>
                                        </p:attrNameLst>
                                      </p:cBhvr>
                                      <p:to>
                                        <p:strVal val="visible"/>
                                      </p:to>
                                    </p:set>
                                    <p:animEffect transition="in" filter="fade">
                                      <p:cBhvr>
                                        <p:cTn id="114" dur="500"/>
                                        <p:tgtEl>
                                          <p:spTgt spid="17"/>
                                        </p:tgtEl>
                                      </p:cBhvr>
                                    </p:animEffect>
                                  </p:childTnLst>
                                </p:cTn>
                              </p:par>
                            </p:childTnLst>
                          </p:cTn>
                        </p:par>
                        <p:par>
                          <p:cTn id="115" fill="hold">
                            <p:stCondLst>
                              <p:cond delay="500"/>
                            </p:stCondLst>
                            <p:childTnLst>
                              <p:par>
                                <p:cTn id="116" presetID="47" presetClass="entr" presetSubtype="0" fill="hold" nodeType="afterEffect">
                                  <p:stCondLst>
                                    <p:cond delay="0"/>
                                  </p:stCondLst>
                                  <p:childTnLst>
                                    <p:set>
                                      <p:cBhvr>
                                        <p:cTn id="117" dur="1" fill="hold">
                                          <p:stCondLst>
                                            <p:cond delay="0"/>
                                          </p:stCondLst>
                                        </p:cTn>
                                        <p:tgtEl>
                                          <p:spTgt spid="12"/>
                                        </p:tgtEl>
                                        <p:attrNameLst>
                                          <p:attrName>style.visibility</p:attrName>
                                        </p:attrNameLst>
                                      </p:cBhvr>
                                      <p:to>
                                        <p:strVal val="visible"/>
                                      </p:to>
                                    </p:set>
                                    <p:animEffect transition="in" filter="fade">
                                      <p:cBhvr>
                                        <p:cTn id="118" dur="1000"/>
                                        <p:tgtEl>
                                          <p:spTgt spid="12"/>
                                        </p:tgtEl>
                                      </p:cBhvr>
                                    </p:animEffect>
                                    <p:anim calcmode="lin" valueType="num">
                                      <p:cBhvr>
                                        <p:cTn id="119" dur="1000" fill="hold"/>
                                        <p:tgtEl>
                                          <p:spTgt spid="12"/>
                                        </p:tgtEl>
                                        <p:attrNameLst>
                                          <p:attrName>ppt_x</p:attrName>
                                        </p:attrNameLst>
                                      </p:cBhvr>
                                      <p:tavLst>
                                        <p:tav tm="0">
                                          <p:val>
                                            <p:strVal val="#ppt_x"/>
                                          </p:val>
                                        </p:tav>
                                        <p:tav tm="100000">
                                          <p:val>
                                            <p:strVal val="#ppt_x"/>
                                          </p:val>
                                        </p:tav>
                                      </p:tavLst>
                                    </p:anim>
                                    <p:anim calcmode="lin" valueType="num">
                                      <p:cBhvr>
                                        <p:cTn id="1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nodeType="clickEffect">
                                  <p:stCondLst>
                                    <p:cond delay="0"/>
                                  </p:stCondLst>
                                  <p:childTnLst>
                                    <p:set>
                                      <p:cBhvr>
                                        <p:cTn id="124" dur="1" fill="hold">
                                          <p:stCondLst>
                                            <p:cond delay="0"/>
                                          </p:stCondLst>
                                        </p:cTn>
                                        <p:tgtEl>
                                          <p:spTgt spid="11"/>
                                        </p:tgtEl>
                                        <p:attrNameLst>
                                          <p:attrName>style.visibility</p:attrName>
                                        </p:attrNameLst>
                                      </p:cBhvr>
                                      <p:to>
                                        <p:strVal val="visible"/>
                                      </p:to>
                                    </p:set>
                                    <p:animEffect transition="in" filter="fade">
                                      <p:cBhvr>
                                        <p:cTn id="125" dur="500"/>
                                        <p:tgtEl>
                                          <p:spTgt spid="11"/>
                                        </p:tgtEl>
                                      </p:cBhvr>
                                    </p:animEffect>
                                  </p:childTnLst>
                                </p:cTn>
                              </p:par>
                            </p:childTnLst>
                          </p:cTn>
                        </p:par>
                        <p:par>
                          <p:cTn id="126" fill="hold">
                            <p:stCondLst>
                              <p:cond delay="500"/>
                            </p:stCondLst>
                            <p:childTnLst>
                              <p:par>
                                <p:cTn id="127" presetID="10" presetClass="entr" presetSubtype="0" fill="hold"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fade">
                                      <p:cBhvr>
                                        <p:cTn id="129" dur="500"/>
                                        <p:tgtEl>
                                          <p:spTgt spid="54"/>
                                        </p:tgtEl>
                                      </p:cBhvr>
                                    </p:animEffect>
                                  </p:childTnLst>
                                </p:cTn>
                              </p:par>
                            </p:childTnLst>
                          </p:cTn>
                        </p:par>
                        <p:par>
                          <p:cTn id="130" fill="hold">
                            <p:stCondLst>
                              <p:cond delay="1000"/>
                            </p:stCondLst>
                            <p:childTnLst>
                              <p:par>
                                <p:cTn id="131" presetID="10" presetClass="entr" presetSubtype="0" fill="hold" nodeType="afterEffect">
                                  <p:stCondLst>
                                    <p:cond delay="0"/>
                                  </p:stCondLst>
                                  <p:childTnLst>
                                    <p:set>
                                      <p:cBhvr>
                                        <p:cTn id="132" dur="1" fill="hold">
                                          <p:stCondLst>
                                            <p:cond delay="0"/>
                                          </p:stCondLst>
                                        </p:cTn>
                                        <p:tgtEl>
                                          <p:spTgt spid="57"/>
                                        </p:tgtEl>
                                        <p:attrNameLst>
                                          <p:attrName>style.visibility</p:attrName>
                                        </p:attrNameLst>
                                      </p:cBhvr>
                                      <p:to>
                                        <p:strVal val="visible"/>
                                      </p:to>
                                    </p:set>
                                    <p:animEffect transition="in" filter="fade">
                                      <p:cBhvr>
                                        <p:cTn id="133" dur="500"/>
                                        <p:tgtEl>
                                          <p:spTgt spid="57"/>
                                        </p:tgtEl>
                                      </p:cBhvr>
                                    </p:animEffect>
                                  </p:childTnLst>
                                </p:cTn>
                              </p:par>
                            </p:childTnLst>
                          </p:cTn>
                        </p:par>
                      </p:childTnLst>
                    </p:cTn>
                  </p:par>
                  <p:par>
                    <p:cTn id="134" fill="hold">
                      <p:stCondLst>
                        <p:cond delay="indefinite"/>
                      </p:stCondLst>
                      <p:childTnLst>
                        <p:par>
                          <p:cTn id="135" fill="hold">
                            <p:stCondLst>
                              <p:cond delay="0"/>
                            </p:stCondLst>
                            <p:childTnLst>
                              <p:par>
                                <p:cTn id="136" presetID="6" presetClass="emph" presetSubtype="0" fill="hold" nodeType="clickEffect">
                                  <p:stCondLst>
                                    <p:cond delay="0"/>
                                  </p:stCondLst>
                                  <p:childTnLst>
                                    <p:animScale>
                                      <p:cBhvr>
                                        <p:cTn id="137" dur="1500" fill="hold"/>
                                        <p:tgtEl>
                                          <p:spTgt spid="18"/>
                                        </p:tgtEl>
                                      </p:cBhvr>
                                      <p:by x="0" y="100000"/>
                                    </p:animScale>
                                  </p:childTnLst>
                                </p:cTn>
                              </p:par>
                              <p:par>
                                <p:cTn id="138" presetID="42" presetClass="path" presetSubtype="0" fill="hold" nodeType="withEffect">
                                  <p:stCondLst>
                                    <p:cond delay="0"/>
                                  </p:stCondLst>
                                  <p:childTnLst>
                                    <p:animMotion origin="layout" path="M 3.33333E-6 -4.81481E-6 L 0.05416 -4.81481E-6 " pathEditMode="relative" rAng="0" ptsTypes="AA">
                                      <p:cBhvr>
                                        <p:cTn id="139" dur="1500" fill="hold"/>
                                        <p:tgtEl>
                                          <p:spTgt spid="18"/>
                                        </p:tgtEl>
                                        <p:attrNameLst>
                                          <p:attrName>ppt_x</p:attrName>
                                          <p:attrName>ppt_y</p:attrName>
                                        </p:attrNameLst>
                                      </p:cBhvr>
                                      <p:rCtr x="2708" y="0"/>
                                    </p:animMotion>
                                  </p:childTnLst>
                                </p:cTn>
                              </p:par>
                              <p:par>
                                <p:cTn id="140" presetID="42" presetClass="path" presetSubtype="0" fill="hold" nodeType="withEffect">
                                  <p:stCondLst>
                                    <p:cond delay="0"/>
                                  </p:stCondLst>
                                  <p:childTnLst>
                                    <p:animMotion origin="layout" path="M 1.11111E-6 -4.81481E-6 L 0.15937 -4.81481E-6 " pathEditMode="relative" rAng="0" ptsTypes="AA">
                                      <p:cBhvr>
                                        <p:cTn id="141" dur="2000" fill="hold"/>
                                        <p:tgtEl>
                                          <p:spTgt spid="11"/>
                                        </p:tgtEl>
                                        <p:attrNameLst>
                                          <p:attrName>ppt_x</p:attrName>
                                          <p:attrName>ppt_y</p:attrName>
                                        </p:attrNameLst>
                                      </p:cBhvr>
                                      <p:rCtr x="7969" y="0"/>
                                    </p:animMotion>
                                  </p:childTnLst>
                                </p:cTn>
                              </p:par>
                              <p:par>
                                <p:cTn id="142" presetID="42" presetClass="path" presetSubtype="0" fill="hold" nodeType="withEffect">
                                  <p:stCondLst>
                                    <p:cond delay="0"/>
                                  </p:stCondLst>
                                  <p:childTnLst>
                                    <p:animMotion origin="layout" path="M 3.61111E-6 -2.59259E-6 L 0.15069 -2.59259E-6 " pathEditMode="relative" rAng="0" ptsTypes="AA">
                                      <p:cBhvr>
                                        <p:cTn id="143" dur="2000" fill="hold"/>
                                        <p:tgtEl>
                                          <p:spTgt spid="54"/>
                                        </p:tgtEl>
                                        <p:attrNameLst>
                                          <p:attrName>ppt_x</p:attrName>
                                          <p:attrName>ppt_y</p:attrName>
                                        </p:attrNameLst>
                                      </p:cBhvr>
                                      <p:rCtr x="7535" y="0"/>
                                    </p:animMotion>
                                  </p:childTnLst>
                                </p:cTn>
                              </p:par>
                              <p:par>
                                <p:cTn id="144" presetID="42" presetClass="path" presetSubtype="0" fill="hold" nodeType="withEffect">
                                  <p:stCondLst>
                                    <p:cond delay="0"/>
                                  </p:stCondLst>
                                  <p:childTnLst>
                                    <p:animMotion origin="layout" path="M 2.5E-6 -3.33333E-6 L 0.14982 -3.33333E-6 " pathEditMode="relative" rAng="0" ptsTypes="AA">
                                      <p:cBhvr>
                                        <p:cTn id="145" dur="2000" fill="hold"/>
                                        <p:tgtEl>
                                          <p:spTgt spid="57"/>
                                        </p:tgtEl>
                                        <p:attrNameLst>
                                          <p:attrName>ppt_x</p:attrName>
                                          <p:attrName>ppt_y</p:attrName>
                                        </p:attrNameLst>
                                      </p:cBhvr>
                                      <p:rCtr x="7483" y="0"/>
                                    </p:animMotion>
                                  </p:childTnLst>
                                </p:cTn>
                              </p:par>
                              <p:par>
                                <p:cTn id="146" presetID="42" presetClass="path" presetSubtype="0" fill="hold" grpId="0" nodeType="withEffect">
                                  <p:stCondLst>
                                    <p:cond delay="0"/>
                                  </p:stCondLst>
                                  <p:childTnLst>
                                    <p:animMotion origin="layout" path="M -3.33333E-6 -4.81481E-6 L 0.15868 -4.81481E-6 " pathEditMode="relative" rAng="0" ptsTypes="AA">
                                      <p:cBhvr>
                                        <p:cTn id="147" dur="2000" fill="hold"/>
                                        <p:tgtEl>
                                          <p:spTgt spid="17"/>
                                        </p:tgtEl>
                                        <p:attrNameLst>
                                          <p:attrName>ppt_x</p:attrName>
                                          <p:attrName>ppt_y</p:attrName>
                                        </p:attrNameLst>
                                      </p:cBhvr>
                                      <p:rCtr x="7934" y="0"/>
                                    </p:animMotion>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grpId="0" nodeType="clickEffect">
                                  <p:stCondLst>
                                    <p:cond delay="0"/>
                                  </p:stCondLst>
                                  <p:childTnLst>
                                    <p:set>
                                      <p:cBhvr>
                                        <p:cTn id="151" dur="1" fill="hold">
                                          <p:stCondLst>
                                            <p:cond delay="0"/>
                                          </p:stCondLst>
                                        </p:cTn>
                                        <p:tgtEl>
                                          <p:spTgt spid="86"/>
                                        </p:tgtEl>
                                        <p:attrNameLst>
                                          <p:attrName>style.visibility</p:attrName>
                                        </p:attrNameLst>
                                      </p:cBhvr>
                                      <p:to>
                                        <p:strVal val="visible"/>
                                      </p:to>
                                    </p:set>
                                    <p:animEffect transition="in" filter="fade">
                                      <p:cBhvr>
                                        <p:cTn id="152" dur="500"/>
                                        <p:tgtEl>
                                          <p:spTgt spid="86"/>
                                        </p:tgtEl>
                                      </p:cBhvr>
                                    </p:animEffect>
                                  </p:childTnLst>
                                </p:cTn>
                              </p:par>
                            </p:childTnLst>
                          </p:cTn>
                        </p:par>
                        <p:par>
                          <p:cTn id="153" fill="hold">
                            <p:stCondLst>
                              <p:cond delay="500"/>
                            </p:stCondLst>
                            <p:childTnLst>
                              <p:par>
                                <p:cTn id="154" presetID="10" presetClass="entr" presetSubtype="0" fill="hold" grpId="0" nodeType="afterEffect">
                                  <p:stCondLst>
                                    <p:cond delay="0"/>
                                  </p:stCondLst>
                                  <p:childTnLst>
                                    <p:set>
                                      <p:cBhvr>
                                        <p:cTn id="155" dur="1" fill="hold">
                                          <p:stCondLst>
                                            <p:cond delay="0"/>
                                          </p:stCondLst>
                                        </p:cTn>
                                        <p:tgtEl>
                                          <p:spTgt spid="83"/>
                                        </p:tgtEl>
                                        <p:attrNameLst>
                                          <p:attrName>style.visibility</p:attrName>
                                        </p:attrNameLst>
                                      </p:cBhvr>
                                      <p:to>
                                        <p:strVal val="visible"/>
                                      </p:to>
                                    </p:set>
                                    <p:animEffect transition="in" filter="fade">
                                      <p:cBhvr>
                                        <p:cTn id="15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8" grpId="0" animBg="1"/>
      <p:bldP spid="25" grpId="0"/>
      <p:bldP spid="52" grpId="0" animBg="1"/>
      <p:bldP spid="53" grpId="0" animBg="1"/>
      <p:bldP spid="63" grpId="0" animBg="1"/>
      <p:bldP spid="66" grpId="0" animBg="1"/>
      <p:bldP spid="69" grpId="0" animBg="1"/>
      <p:bldP spid="70" grpId="0" animBg="1"/>
      <p:bldP spid="82" grpId="0"/>
      <p:bldP spid="83" grpId="0"/>
      <p:bldP spid="84" grpId="0"/>
      <p:bldP spid="85" grpId="0" animBg="1"/>
      <p:bldP spid="86" grpId="0" animBg="1"/>
      <p:bldP spid="87" grpId="0" animBg="1"/>
      <p:bldP spid="87" grpId="1" animBg="1"/>
      <p:bldP spid="9" grpId="0"/>
      <p:bldP spid="47" grpId="0" animBg="1"/>
      <p:bldP spid="47" grpId="1" animBg="1"/>
      <p:bldP spid="49" grpId="0" animBg="1"/>
      <p:bldP spid="49" grpId="1" animBg="1"/>
      <p:bldP spid="61" grpId="0" animBg="1"/>
      <p:bldP spid="17" grpId="0" animBg="1"/>
      <p:bldP spid="17" grpId="1" animBg="1"/>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31B4B4C-79EC-4FF0-87EE-0AC62DD84ED8}"/>
              </a:ext>
            </a:extLst>
          </p:cNvPr>
          <p:cNvSpPr>
            <a:spLocks noGrp="1"/>
          </p:cNvSpPr>
          <p:nvPr>
            <p:ph type="title"/>
          </p:nvPr>
        </p:nvSpPr>
        <p:spPr/>
        <p:txBody>
          <a:bodyPr/>
          <a:lstStyle/>
          <a:p>
            <a:r>
              <a:rPr lang="en-US" dirty="0"/>
              <a:t>Improving Flash Lifetime</a:t>
            </a:r>
          </a:p>
        </p:txBody>
      </p:sp>
      <p:sp>
        <p:nvSpPr>
          <p:cNvPr id="3" name="Slide Number Placeholder 2">
            <a:extLst>
              <a:ext uri="{FF2B5EF4-FFF2-40B4-BE49-F238E27FC236}">
                <a16:creationId xmlns:a16="http://schemas.microsoft.com/office/drawing/2014/main" id="{161B00D1-BF46-454D-840D-321D2402FCB5}"/>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272</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8" name="TextBox 7">
            <a:extLst>
              <a:ext uri="{FF2B5EF4-FFF2-40B4-BE49-F238E27FC236}">
                <a16:creationId xmlns:a16="http://schemas.microsoft.com/office/drawing/2014/main" id="{3650A2E5-7682-4D00-B782-809657586D75}"/>
              </a:ext>
            </a:extLst>
          </p:cNvPr>
          <p:cNvSpPr txBox="1"/>
          <p:nvPr/>
        </p:nvSpPr>
        <p:spPr>
          <a:xfrm>
            <a:off x="2031530" y="1301117"/>
            <a:ext cx="5080943" cy="138499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Errors introduced by wearout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limit flash lifetime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(measured in P/E cycles)</a:t>
            </a:r>
          </a:p>
        </p:txBody>
      </p:sp>
      <p:sp>
        <p:nvSpPr>
          <p:cNvPr id="9" name="TextBox 8">
            <a:extLst>
              <a:ext uri="{FF2B5EF4-FFF2-40B4-BE49-F238E27FC236}">
                <a16:creationId xmlns:a16="http://schemas.microsoft.com/office/drawing/2014/main" id="{FD530390-5796-4B36-8FAE-E54603DD5729}"/>
              </a:ext>
            </a:extLst>
          </p:cNvPr>
          <p:cNvSpPr txBox="1"/>
          <p:nvPr/>
        </p:nvSpPr>
        <p:spPr>
          <a:xfrm>
            <a:off x="5335938" y="3148440"/>
            <a:ext cx="314647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Exploiting the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Self-Recovery</a:t>
            </a: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 Effect</a:t>
            </a:r>
          </a:p>
        </p:txBody>
      </p:sp>
      <p:sp>
        <p:nvSpPr>
          <p:cNvPr id="10" name="TextBox 9">
            <a:extLst>
              <a:ext uri="{FF2B5EF4-FFF2-40B4-BE49-F238E27FC236}">
                <a16:creationId xmlns:a16="http://schemas.microsoft.com/office/drawing/2014/main" id="{37CB907A-8C68-421F-A2B5-7C0355DF3CF9}"/>
              </a:ext>
            </a:extLst>
          </p:cNvPr>
          <p:cNvSpPr txBox="1"/>
          <p:nvPr/>
        </p:nvSpPr>
        <p:spPr>
          <a:xfrm>
            <a:off x="5335938" y="4276722"/>
            <a:ext cx="314647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Exploiting the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Temperature</a:t>
            </a: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 Effect</a:t>
            </a:r>
          </a:p>
        </p:txBody>
      </p:sp>
      <p:sp>
        <p:nvSpPr>
          <p:cNvPr id="15" name="TextBox 14">
            <a:extLst>
              <a:ext uri="{FF2B5EF4-FFF2-40B4-BE49-F238E27FC236}">
                <a16:creationId xmlns:a16="http://schemas.microsoft.com/office/drawing/2014/main" id="{388268F9-0B11-4ACD-A6B5-7E5269042775}"/>
              </a:ext>
            </a:extLst>
          </p:cNvPr>
          <p:cNvSpPr txBox="1"/>
          <p:nvPr/>
        </p:nvSpPr>
        <p:spPr>
          <a:xfrm>
            <a:off x="661584" y="3716683"/>
            <a:ext cx="374837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Two Ways to Improve Flash Lifetime</a:t>
            </a:r>
          </a:p>
        </p:txBody>
      </p:sp>
      <p:sp>
        <p:nvSpPr>
          <p:cNvPr id="16" name="Arrow: Right 15">
            <a:extLst>
              <a:ext uri="{FF2B5EF4-FFF2-40B4-BE49-F238E27FC236}">
                <a16:creationId xmlns:a16="http://schemas.microsoft.com/office/drawing/2014/main" id="{9E64A0F6-1F08-4EA1-8C12-C923DC1F6538}"/>
              </a:ext>
            </a:extLst>
          </p:cNvPr>
          <p:cNvSpPr/>
          <p:nvPr/>
        </p:nvSpPr>
        <p:spPr>
          <a:xfrm>
            <a:off x="4409954" y="3905106"/>
            <a:ext cx="902826" cy="509895"/>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Tree>
    <p:extLst>
      <p:ext uri="{BB962C8B-B14F-4D97-AF65-F5344CB8AC3E}">
        <p14:creationId xmlns:p14="http://schemas.microsoft.com/office/powerpoint/2010/main" val="28625418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left)">
                                      <p:cBhvr>
                                        <p:cTn id="16" dur="500"/>
                                        <p:tgtEl>
                                          <p:spTgt spid="16"/>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5" grpId="0"/>
      <p:bldP spid="16" grpId="0" animBg="1"/>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14508F0-9670-44B2-83A0-8C3749509B53}"/>
              </a:ext>
            </a:extLst>
          </p:cNvPr>
          <p:cNvSpPr>
            <a:spLocks noGrp="1"/>
          </p:cNvSpPr>
          <p:nvPr>
            <p:ph type="title"/>
          </p:nvPr>
        </p:nvSpPr>
        <p:spPr/>
        <p:txBody>
          <a:bodyPr/>
          <a:lstStyle/>
          <a:p>
            <a:r>
              <a:rPr lang="en-US" dirty="0"/>
              <a:t>Exploiting the Self-Recovery Effect</a:t>
            </a:r>
          </a:p>
        </p:txBody>
      </p:sp>
      <p:sp>
        <p:nvSpPr>
          <p:cNvPr id="4" name="Slide Number Placeholder 3">
            <a:extLst>
              <a:ext uri="{FF2B5EF4-FFF2-40B4-BE49-F238E27FC236}">
                <a16:creationId xmlns:a16="http://schemas.microsoft.com/office/drawing/2014/main" id="{D95979AE-57D4-4C10-9E27-224D237938C4}"/>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273</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grpSp>
        <p:nvGrpSpPr>
          <p:cNvPr id="53" name="Group 52">
            <a:extLst>
              <a:ext uri="{FF2B5EF4-FFF2-40B4-BE49-F238E27FC236}">
                <a16:creationId xmlns:a16="http://schemas.microsoft.com/office/drawing/2014/main" id="{A0E780DD-CEC7-4962-BFE2-25463AA9C0D0}"/>
              </a:ext>
            </a:extLst>
          </p:cNvPr>
          <p:cNvGrpSpPr/>
          <p:nvPr/>
        </p:nvGrpSpPr>
        <p:grpSpPr>
          <a:xfrm>
            <a:off x="890342" y="2035789"/>
            <a:ext cx="6208290" cy="1433300"/>
            <a:chOff x="337906" y="2035789"/>
            <a:chExt cx="7313159" cy="1433300"/>
          </a:xfrm>
        </p:grpSpPr>
        <p:grpSp>
          <p:nvGrpSpPr>
            <p:cNvPr id="33" name="Group 32">
              <a:extLst>
                <a:ext uri="{FF2B5EF4-FFF2-40B4-BE49-F238E27FC236}">
                  <a16:creationId xmlns:a16="http://schemas.microsoft.com/office/drawing/2014/main" id="{913D705D-9A92-4FBE-9486-6E71DE176644}"/>
                </a:ext>
              </a:extLst>
            </p:cNvPr>
            <p:cNvGrpSpPr/>
            <p:nvPr/>
          </p:nvGrpSpPr>
          <p:grpSpPr>
            <a:xfrm>
              <a:off x="1875724" y="2035789"/>
              <a:ext cx="5368494" cy="610575"/>
              <a:chOff x="1887753" y="1767098"/>
              <a:chExt cx="5368494" cy="610575"/>
            </a:xfrm>
          </p:grpSpPr>
          <p:grpSp>
            <p:nvGrpSpPr>
              <p:cNvPr id="12" name="Group 11">
                <a:extLst>
                  <a:ext uri="{FF2B5EF4-FFF2-40B4-BE49-F238E27FC236}">
                    <a16:creationId xmlns:a16="http://schemas.microsoft.com/office/drawing/2014/main" id="{5ED8B625-6FCA-4732-9F1D-75126AD8DAA5}"/>
                  </a:ext>
                </a:extLst>
              </p:cNvPr>
              <p:cNvGrpSpPr/>
              <p:nvPr/>
            </p:nvGrpSpPr>
            <p:grpSpPr>
              <a:xfrm>
                <a:off x="2310062" y="1767098"/>
                <a:ext cx="4523876" cy="0"/>
                <a:chOff x="2052052" y="1803934"/>
                <a:chExt cx="4523876" cy="0"/>
              </a:xfrm>
            </p:grpSpPr>
            <p:cxnSp>
              <p:nvCxnSpPr>
                <p:cNvPr id="7" name="Straight Connector 6">
                  <a:extLst>
                    <a:ext uri="{FF2B5EF4-FFF2-40B4-BE49-F238E27FC236}">
                      <a16:creationId xmlns:a16="http://schemas.microsoft.com/office/drawing/2014/main" id="{A7F0C768-BFD4-4ED2-AE47-5A51CC3F96E7}"/>
                    </a:ext>
                  </a:extLst>
                </p:cNvPr>
                <p:cNvCxnSpPr>
                  <a:cxnSpLocks/>
                </p:cNvCxnSpPr>
                <p:nvPr/>
              </p:nvCxnSpPr>
              <p:spPr>
                <a:xfrm>
                  <a:off x="2052052" y="1803934"/>
                  <a:ext cx="1130969" cy="0"/>
                </a:xfrm>
                <a:prstGeom prst="line">
                  <a:avLst/>
                </a:prstGeom>
                <a:ln w="762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8387030-F5EF-4133-B64A-F51DA9737D48}"/>
                    </a:ext>
                  </a:extLst>
                </p:cNvPr>
                <p:cNvCxnSpPr>
                  <a:cxnSpLocks/>
                </p:cNvCxnSpPr>
                <p:nvPr/>
              </p:nvCxnSpPr>
              <p:spPr>
                <a:xfrm>
                  <a:off x="3183021" y="1803934"/>
                  <a:ext cx="1130969" cy="0"/>
                </a:xfrm>
                <a:prstGeom prst="line">
                  <a:avLst/>
                </a:prstGeom>
                <a:ln w="762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3288F23-52E9-477B-BE82-5EE8E91DD63E}"/>
                    </a:ext>
                  </a:extLst>
                </p:cNvPr>
                <p:cNvCxnSpPr>
                  <a:cxnSpLocks/>
                </p:cNvCxnSpPr>
                <p:nvPr/>
              </p:nvCxnSpPr>
              <p:spPr>
                <a:xfrm>
                  <a:off x="4313990" y="1803934"/>
                  <a:ext cx="1130969" cy="0"/>
                </a:xfrm>
                <a:prstGeom prst="line">
                  <a:avLst/>
                </a:prstGeom>
                <a:ln w="762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B61C2B1-BA7F-480F-BBE3-CA0DB843152D}"/>
                    </a:ext>
                  </a:extLst>
                </p:cNvPr>
                <p:cNvCxnSpPr>
                  <a:cxnSpLocks/>
                </p:cNvCxnSpPr>
                <p:nvPr/>
              </p:nvCxnSpPr>
              <p:spPr>
                <a:xfrm>
                  <a:off x="5444959" y="1803934"/>
                  <a:ext cx="1130969" cy="0"/>
                </a:xfrm>
                <a:prstGeom prst="line">
                  <a:avLst/>
                </a:prstGeom>
                <a:ln w="762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94391BB0-3568-49DD-AA43-0582B29CA420}"/>
                  </a:ext>
                </a:extLst>
              </p:cNvPr>
              <p:cNvSpPr txBox="1"/>
              <p:nvPr/>
            </p:nvSpPr>
            <p:spPr>
              <a:xfrm flipH="1">
                <a:off x="1887753" y="1916008"/>
                <a:ext cx="84461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P/E</a:t>
                </a:r>
              </a:p>
            </p:txBody>
          </p:sp>
          <p:sp>
            <p:nvSpPr>
              <p:cNvPr id="15" name="TextBox 14">
                <a:extLst>
                  <a:ext uri="{FF2B5EF4-FFF2-40B4-BE49-F238E27FC236}">
                    <a16:creationId xmlns:a16="http://schemas.microsoft.com/office/drawing/2014/main" id="{3E700A73-D59A-497A-9A30-070A5D2DAB28}"/>
                  </a:ext>
                </a:extLst>
              </p:cNvPr>
              <p:cNvSpPr txBox="1"/>
              <p:nvPr/>
            </p:nvSpPr>
            <p:spPr>
              <a:xfrm flipH="1">
                <a:off x="3018722" y="1916007"/>
                <a:ext cx="84461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P/E</a:t>
                </a:r>
              </a:p>
            </p:txBody>
          </p:sp>
          <p:sp>
            <p:nvSpPr>
              <p:cNvPr id="16" name="TextBox 15">
                <a:extLst>
                  <a:ext uri="{FF2B5EF4-FFF2-40B4-BE49-F238E27FC236}">
                    <a16:creationId xmlns:a16="http://schemas.microsoft.com/office/drawing/2014/main" id="{2B864932-3926-4EFD-9A2E-A54FC0E99061}"/>
                  </a:ext>
                </a:extLst>
              </p:cNvPr>
              <p:cNvSpPr txBox="1"/>
              <p:nvPr/>
            </p:nvSpPr>
            <p:spPr>
              <a:xfrm flipH="1">
                <a:off x="4149691" y="1916007"/>
                <a:ext cx="84461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P/E</a:t>
                </a:r>
              </a:p>
            </p:txBody>
          </p:sp>
          <p:sp>
            <p:nvSpPr>
              <p:cNvPr id="17" name="TextBox 16">
                <a:extLst>
                  <a:ext uri="{FF2B5EF4-FFF2-40B4-BE49-F238E27FC236}">
                    <a16:creationId xmlns:a16="http://schemas.microsoft.com/office/drawing/2014/main" id="{E02968F8-63B0-47CB-A2D8-C9209F72E0EC}"/>
                  </a:ext>
                </a:extLst>
              </p:cNvPr>
              <p:cNvSpPr txBox="1"/>
              <p:nvPr/>
            </p:nvSpPr>
            <p:spPr>
              <a:xfrm flipH="1">
                <a:off x="5280660" y="1916007"/>
                <a:ext cx="84461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P/E</a:t>
                </a:r>
              </a:p>
            </p:txBody>
          </p:sp>
          <p:sp>
            <p:nvSpPr>
              <p:cNvPr id="18" name="TextBox 17">
                <a:extLst>
                  <a:ext uri="{FF2B5EF4-FFF2-40B4-BE49-F238E27FC236}">
                    <a16:creationId xmlns:a16="http://schemas.microsoft.com/office/drawing/2014/main" id="{6F8CCD1A-BBC7-405B-B475-096C24DCF300}"/>
                  </a:ext>
                </a:extLst>
              </p:cNvPr>
              <p:cNvSpPr txBox="1"/>
              <p:nvPr/>
            </p:nvSpPr>
            <p:spPr>
              <a:xfrm flipH="1">
                <a:off x="6411629" y="1916006"/>
                <a:ext cx="84461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P/E</a:t>
                </a:r>
              </a:p>
            </p:txBody>
          </p:sp>
        </p:grpSp>
        <p:sp>
          <p:nvSpPr>
            <p:cNvPr id="19" name="Left Brace 18">
              <a:extLst>
                <a:ext uri="{FF2B5EF4-FFF2-40B4-BE49-F238E27FC236}">
                  <a16:creationId xmlns:a16="http://schemas.microsoft.com/office/drawing/2014/main" id="{915A3769-080B-402E-962B-9F2AFB64555A}"/>
                </a:ext>
              </a:extLst>
            </p:cNvPr>
            <p:cNvSpPr/>
            <p:nvPr/>
          </p:nvSpPr>
          <p:spPr>
            <a:xfrm rot="16200000">
              <a:off x="3833778" y="2241587"/>
              <a:ext cx="321419" cy="1130968"/>
            </a:xfrm>
            <a:prstGeom prst="leftBrace">
              <a:avLst>
                <a:gd name="adj1" fmla="val 51576"/>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mbria"/>
                <a:ea typeface="+mn-ea"/>
                <a:cs typeface="+mn-cs"/>
              </a:endParaRPr>
            </a:p>
          </p:txBody>
        </p:sp>
        <p:sp>
          <p:nvSpPr>
            <p:cNvPr id="20" name="TextBox 19">
              <a:extLst>
                <a:ext uri="{FF2B5EF4-FFF2-40B4-BE49-F238E27FC236}">
                  <a16:creationId xmlns:a16="http://schemas.microsoft.com/office/drawing/2014/main" id="{D5D95E12-0FC2-41C7-AE96-A8B8A38E0572}"/>
                </a:ext>
              </a:extLst>
            </p:cNvPr>
            <p:cNvSpPr txBox="1"/>
            <p:nvPr/>
          </p:nvSpPr>
          <p:spPr>
            <a:xfrm flipH="1">
              <a:off x="337906" y="3007424"/>
              <a:ext cx="731315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Dwell Time: Idle Time Between P/E Cycles</a:t>
              </a:r>
            </a:p>
          </p:txBody>
        </p:sp>
        <p:sp>
          <p:nvSpPr>
            <p:cNvPr id="34" name="Left Brace 33">
              <a:extLst>
                <a:ext uri="{FF2B5EF4-FFF2-40B4-BE49-F238E27FC236}">
                  <a16:creationId xmlns:a16="http://schemas.microsoft.com/office/drawing/2014/main" id="{B75D22C5-6ABC-4768-BE44-C7CF41CEF2E8}"/>
                </a:ext>
              </a:extLst>
            </p:cNvPr>
            <p:cNvSpPr/>
            <p:nvPr/>
          </p:nvSpPr>
          <p:spPr>
            <a:xfrm rot="16200000">
              <a:off x="3833779" y="2241587"/>
              <a:ext cx="321419" cy="1130968"/>
            </a:xfrm>
            <a:prstGeom prst="leftBrace">
              <a:avLst>
                <a:gd name="adj1" fmla="val 51576"/>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mbria"/>
                <a:ea typeface="+mn-ea"/>
                <a:cs typeface="+mn-cs"/>
              </a:endParaRPr>
            </a:p>
          </p:txBody>
        </p:sp>
      </p:grpSp>
      <p:grpSp>
        <p:nvGrpSpPr>
          <p:cNvPr id="2" name="Group 1">
            <a:extLst>
              <a:ext uri="{FF2B5EF4-FFF2-40B4-BE49-F238E27FC236}">
                <a16:creationId xmlns:a16="http://schemas.microsoft.com/office/drawing/2014/main" id="{12AE9229-90B2-4728-B38C-1BBBB78CB6C2}"/>
              </a:ext>
            </a:extLst>
          </p:cNvPr>
          <p:cNvGrpSpPr/>
          <p:nvPr/>
        </p:nvGrpSpPr>
        <p:grpSpPr>
          <a:xfrm>
            <a:off x="204537" y="4172032"/>
            <a:ext cx="8734926" cy="1421089"/>
            <a:chOff x="204537" y="4172032"/>
            <a:chExt cx="8734926" cy="1421089"/>
          </a:xfrm>
        </p:grpSpPr>
        <p:sp>
          <p:nvSpPr>
            <p:cNvPr id="13" name="TextBox 12">
              <a:extLst>
                <a:ext uri="{FF2B5EF4-FFF2-40B4-BE49-F238E27FC236}">
                  <a16:creationId xmlns:a16="http://schemas.microsoft.com/office/drawing/2014/main" id="{4F1DF1A0-1494-4CE5-B33A-09D75F78F557}"/>
                </a:ext>
              </a:extLst>
            </p:cNvPr>
            <p:cNvSpPr txBox="1"/>
            <p:nvPr/>
          </p:nvSpPr>
          <p:spPr>
            <a:xfrm flipH="1">
              <a:off x="662526" y="5131456"/>
              <a:ext cx="617141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Longer Dwell Time: More Self-Recovery</a:t>
              </a:r>
            </a:p>
          </p:txBody>
        </p:sp>
        <p:grpSp>
          <p:nvGrpSpPr>
            <p:cNvPr id="31" name="Group 30">
              <a:extLst>
                <a:ext uri="{FF2B5EF4-FFF2-40B4-BE49-F238E27FC236}">
                  <a16:creationId xmlns:a16="http://schemas.microsoft.com/office/drawing/2014/main" id="{CE8A4240-5B98-46E2-8958-4A6C37C51B27}"/>
                </a:ext>
              </a:extLst>
            </p:cNvPr>
            <p:cNvGrpSpPr/>
            <p:nvPr/>
          </p:nvGrpSpPr>
          <p:grpSpPr>
            <a:xfrm>
              <a:off x="204537" y="4172032"/>
              <a:ext cx="8734926" cy="610575"/>
              <a:chOff x="1887753" y="4704373"/>
              <a:chExt cx="5368494" cy="610575"/>
            </a:xfrm>
          </p:grpSpPr>
          <p:grpSp>
            <p:nvGrpSpPr>
              <p:cNvPr id="21" name="Group 20">
                <a:extLst>
                  <a:ext uri="{FF2B5EF4-FFF2-40B4-BE49-F238E27FC236}">
                    <a16:creationId xmlns:a16="http://schemas.microsoft.com/office/drawing/2014/main" id="{8C2062CB-43C4-4493-BE1E-B2E1B2D5A51A}"/>
                  </a:ext>
                </a:extLst>
              </p:cNvPr>
              <p:cNvGrpSpPr/>
              <p:nvPr/>
            </p:nvGrpSpPr>
            <p:grpSpPr>
              <a:xfrm>
                <a:off x="2310062" y="4704373"/>
                <a:ext cx="4523876" cy="0"/>
                <a:chOff x="2052052" y="1803934"/>
                <a:chExt cx="4523876" cy="0"/>
              </a:xfrm>
            </p:grpSpPr>
            <p:cxnSp>
              <p:nvCxnSpPr>
                <p:cNvPr id="22" name="Straight Connector 21">
                  <a:extLst>
                    <a:ext uri="{FF2B5EF4-FFF2-40B4-BE49-F238E27FC236}">
                      <a16:creationId xmlns:a16="http://schemas.microsoft.com/office/drawing/2014/main" id="{69F1FCED-1F90-4513-A160-013053934AB1}"/>
                    </a:ext>
                  </a:extLst>
                </p:cNvPr>
                <p:cNvCxnSpPr>
                  <a:cxnSpLocks/>
                </p:cNvCxnSpPr>
                <p:nvPr/>
              </p:nvCxnSpPr>
              <p:spPr>
                <a:xfrm>
                  <a:off x="2052052" y="1803934"/>
                  <a:ext cx="1130969" cy="0"/>
                </a:xfrm>
                <a:prstGeom prst="line">
                  <a:avLst/>
                </a:prstGeom>
                <a:ln w="762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00A582A-A512-422B-9070-BA50549C570E}"/>
                    </a:ext>
                  </a:extLst>
                </p:cNvPr>
                <p:cNvCxnSpPr>
                  <a:cxnSpLocks/>
                </p:cNvCxnSpPr>
                <p:nvPr/>
              </p:nvCxnSpPr>
              <p:spPr>
                <a:xfrm>
                  <a:off x="3183021" y="1803934"/>
                  <a:ext cx="1130969" cy="0"/>
                </a:xfrm>
                <a:prstGeom prst="line">
                  <a:avLst/>
                </a:prstGeom>
                <a:ln w="762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7B0FE03-542E-414A-85D1-A67536F1A988}"/>
                    </a:ext>
                  </a:extLst>
                </p:cNvPr>
                <p:cNvCxnSpPr>
                  <a:cxnSpLocks/>
                </p:cNvCxnSpPr>
                <p:nvPr/>
              </p:nvCxnSpPr>
              <p:spPr>
                <a:xfrm>
                  <a:off x="4313990" y="1803934"/>
                  <a:ext cx="1130969" cy="0"/>
                </a:xfrm>
                <a:prstGeom prst="line">
                  <a:avLst/>
                </a:prstGeom>
                <a:ln w="762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4B842B4-262F-4F25-BB4E-529EC29258A2}"/>
                    </a:ext>
                  </a:extLst>
                </p:cNvPr>
                <p:cNvCxnSpPr>
                  <a:cxnSpLocks/>
                </p:cNvCxnSpPr>
                <p:nvPr/>
              </p:nvCxnSpPr>
              <p:spPr>
                <a:xfrm>
                  <a:off x="5444959" y="1803934"/>
                  <a:ext cx="1130969" cy="0"/>
                </a:xfrm>
                <a:prstGeom prst="line">
                  <a:avLst/>
                </a:prstGeom>
                <a:ln w="7620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6" name="TextBox 25">
                <a:extLst>
                  <a:ext uri="{FF2B5EF4-FFF2-40B4-BE49-F238E27FC236}">
                    <a16:creationId xmlns:a16="http://schemas.microsoft.com/office/drawing/2014/main" id="{8A898524-D538-4324-AD8B-6CC4534AD33B}"/>
                  </a:ext>
                </a:extLst>
              </p:cNvPr>
              <p:cNvSpPr txBox="1"/>
              <p:nvPr/>
            </p:nvSpPr>
            <p:spPr>
              <a:xfrm flipH="1">
                <a:off x="1887753" y="4853283"/>
                <a:ext cx="84461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P/E</a:t>
                </a:r>
              </a:p>
            </p:txBody>
          </p:sp>
          <p:sp>
            <p:nvSpPr>
              <p:cNvPr id="27" name="TextBox 26">
                <a:extLst>
                  <a:ext uri="{FF2B5EF4-FFF2-40B4-BE49-F238E27FC236}">
                    <a16:creationId xmlns:a16="http://schemas.microsoft.com/office/drawing/2014/main" id="{C649BE3A-CACF-4C55-9758-5CE49D3DB439}"/>
                  </a:ext>
                </a:extLst>
              </p:cNvPr>
              <p:cNvSpPr txBox="1"/>
              <p:nvPr/>
            </p:nvSpPr>
            <p:spPr>
              <a:xfrm flipH="1">
                <a:off x="3018722" y="4853282"/>
                <a:ext cx="84461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P/E</a:t>
                </a:r>
              </a:p>
            </p:txBody>
          </p:sp>
          <p:sp>
            <p:nvSpPr>
              <p:cNvPr id="28" name="TextBox 27">
                <a:extLst>
                  <a:ext uri="{FF2B5EF4-FFF2-40B4-BE49-F238E27FC236}">
                    <a16:creationId xmlns:a16="http://schemas.microsoft.com/office/drawing/2014/main" id="{329E8392-33A5-4830-B43D-F675B30D7EFC}"/>
                  </a:ext>
                </a:extLst>
              </p:cNvPr>
              <p:cNvSpPr txBox="1"/>
              <p:nvPr/>
            </p:nvSpPr>
            <p:spPr>
              <a:xfrm flipH="1">
                <a:off x="4149691" y="4853282"/>
                <a:ext cx="84461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P/E</a:t>
                </a:r>
              </a:p>
            </p:txBody>
          </p:sp>
          <p:sp>
            <p:nvSpPr>
              <p:cNvPr id="29" name="TextBox 28">
                <a:extLst>
                  <a:ext uri="{FF2B5EF4-FFF2-40B4-BE49-F238E27FC236}">
                    <a16:creationId xmlns:a16="http://schemas.microsoft.com/office/drawing/2014/main" id="{43E12EBC-08FF-4404-B21C-ED245E4240E6}"/>
                  </a:ext>
                </a:extLst>
              </p:cNvPr>
              <p:cNvSpPr txBox="1"/>
              <p:nvPr/>
            </p:nvSpPr>
            <p:spPr>
              <a:xfrm flipH="1">
                <a:off x="5280660" y="4853282"/>
                <a:ext cx="84461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P/E</a:t>
                </a:r>
              </a:p>
            </p:txBody>
          </p:sp>
          <p:sp>
            <p:nvSpPr>
              <p:cNvPr id="30" name="TextBox 29">
                <a:extLst>
                  <a:ext uri="{FF2B5EF4-FFF2-40B4-BE49-F238E27FC236}">
                    <a16:creationId xmlns:a16="http://schemas.microsoft.com/office/drawing/2014/main" id="{A015137C-89A3-484A-8B35-7C05D4335829}"/>
                  </a:ext>
                </a:extLst>
              </p:cNvPr>
              <p:cNvSpPr txBox="1"/>
              <p:nvPr/>
            </p:nvSpPr>
            <p:spPr>
              <a:xfrm flipH="1">
                <a:off x="6411629" y="4853281"/>
                <a:ext cx="844618"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P/E</a:t>
                </a:r>
              </a:p>
            </p:txBody>
          </p:sp>
        </p:grpSp>
        <p:sp>
          <p:nvSpPr>
            <p:cNvPr id="36" name="Left Brace 35">
              <a:extLst>
                <a:ext uri="{FF2B5EF4-FFF2-40B4-BE49-F238E27FC236}">
                  <a16:creationId xmlns:a16="http://schemas.microsoft.com/office/drawing/2014/main" id="{5863CFE2-70D2-41E5-B542-78A4C4A19078}"/>
                </a:ext>
              </a:extLst>
            </p:cNvPr>
            <p:cNvSpPr/>
            <p:nvPr/>
          </p:nvSpPr>
          <p:spPr>
            <a:xfrm rot="16200000">
              <a:off x="3534184" y="4025039"/>
              <a:ext cx="321419" cy="1891378"/>
            </a:xfrm>
            <a:prstGeom prst="leftBrace">
              <a:avLst>
                <a:gd name="adj1" fmla="val 51576"/>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mbria"/>
                <a:ea typeface="+mn-ea"/>
                <a:cs typeface="+mn-cs"/>
              </a:endParaRPr>
            </a:p>
          </p:txBody>
        </p:sp>
      </p:grpSp>
      <p:sp>
        <p:nvSpPr>
          <p:cNvPr id="37" name="Rectangle: Rounded Corners 36">
            <a:extLst>
              <a:ext uri="{FF2B5EF4-FFF2-40B4-BE49-F238E27FC236}">
                <a16:creationId xmlns:a16="http://schemas.microsoft.com/office/drawing/2014/main" id="{83138874-B16F-476D-9691-00BCBBBBA099}"/>
              </a:ext>
            </a:extLst>
          </p:cNvPr>
          <p:cNvSpPr/>
          <p:nvPr/>
        </p:nvSpPr>
        <p:spPr>
          <a:xfrm>
            <a:off x="1509059" y="5769423"/>
            <a:ext cx="4371677" cy="47947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Reduces Retention Loss</a:t>
            </a:r>
          </a:p>
        </p:txBody>
      </p:sp>
      <p:sp>
        <p:nvSpPr>
          <p:cNvPr id="54" name="Rectangle: Rounded Corners 53">
            <a:extLst>
              <a:ext uri="{FF2B5EF4-FFF2-40B4-BE49-F238E27FC236}">
                <a16:creationId xmlns:a16="http://schemas.microsoft.com/office/drawing/2014/main" id="{70C5F937-3871-4ECF-B434-DDABCDADC00D}"/>
              </a:ext>
            </a:extLst>
          </p:cNvPr>
          <p:cNvSpPr/>
          <p:nvPr/>
        </p:nvSpPr>
        <p:spPr>
          <a:xfrm>
            <a:off x="1183018" y="1092193"/>
            <a:ext cx="6768790" cy="47947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mn-ea"/>
                <a:cs typeface="+mn-cs"/>
              </a:rPr>
              <a:t>Partially repairs damage due to wearout</a:t>
            </a:r>
          </a:p>
        </p:txBody>
      </p:sp>
    </p:spTree>
    <p:extLst>
      <p:ext uri="{BB962C8B-B14F-4D97-AF65-F5344CB8AC3E}">
        <p14:creationId xmlns:p14="http://schemas.microsoft.com/office/powerpoint/2010/main" val="22053671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54" grpId="0"/>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Arrow Connector 9">
            <a:extLst>
              <a:ext uri="{FF2B5EF4-FFF2-40B4-BE49-F238E27FC236}">
                <a16:creationId xmlns:a16="http://schemas.microsoft.com/office/drawing/2014/main" id="{A404251B-4B52-4122-8B16-22363F79CD66}"/>
              </a:ext>
            </a:extLst>
          </p:cNvPr>
          <p:cNvCxnSpPr>
            <a:cxnSpLocks/>
            <a:stCxn id="12" idx="6"/>
            <a:endCxn id="6" idx="2"/>
          </p:cNvCxnSpPr>
          <p:nvPr/>
        </p:nvCxnSpPr>
        <p:spPr>
          <a:xfrm>
            <a:off x="5449888" y="1639243"/>
            <a:ext cx="987898" cy="1"/>
          </a:xfrm>
          <a:prstGeom prst="straightConnector1">
            <a:avLst/>
          </a:prstGeom>
          <a:ln w="76200">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3048B6E2-9208-461E-8398-DC227A2D7DA2}"/>
              </a:ext>
            </a:extLst>
          </p:cNvPr>
          <p:cNvGrpSpPr/>
          <p:nvPr/>
        </p:nvGrpSpPr>
        <p:grpSpPr>
          <a:xfrm>
            <a:off x="4692928" y="1414211"/>
            <a:ext cx="618873" cy="541417"/>
            <a:chOff x="4794652" y="2749616"/>
            <a:chExt cx="618873" cy="541417"/>
          </a:xfrm>
        </p:grpSpPr>
        <p:sp>
          <p:nvSpPr>
            <p:cNvPr id="54" name="Oval 53">
              <a:extLst>
                <a:ext uri="{FF2B5EF4-FFF2-40B4-BE49-F238E27FC236}">
                  <a16:creationId xmlns:a16="http://schemas.microsoft.com/office/drawing/2014/main" id="{17AF2A87-6209-4E84-B785-DB655A4D624A}"/>
                </a:ext>
              </a:extLst>
            </p:cNvPr>
            <p:cNvSpPr/>
            <p:nvPr/>
          </p:nvSpPr>
          <p:spPr>
            <a:xfrm>
              <a:off x="5219368" y="2749616"/>
              <a:ext cx="194157" cy="1941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53" name="Oval 52">
              <a:extLst>
                <a:ext uri="{FF2B5EF4-FFF2-40B4-BE49-F238E27FC236}">
                  <a16:creationId xmlns:a16="http://schemas.microsoft.com/office/drawing/2014/main" id="{0BDB468D-DE32-4EA0-BB7D-69D7973E63EF}"/>
                </a:ext>
              </a:extLst>
            </p:cNvPr>
            <p:cNvSpPr/>
            <p:nvPr/>
          </p:nvSpPr>
          <p:spPr>
            <a:xfrm>
              <a:off x="4794652" y="2759325"/>
              <a:ext cx="194157" cy="1941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55" name="Oval 54">
              <a:extLst>
                <a:ext uri="{FF2B5EF4-FFF2-40B4-BE49-F238E27FC236}">
                  <a16:creationId xmlns:a16="http://schemas.microsoft.com/office/drawing/2014/main" id="{7CAF9FEB-7E3D-4B45-9FC1-37E1685DF55A}"/>
                </a:ext>
              </a:extLst>
            </p:cNvPr>
            <p:cNvSpPr/>
            <p:nvPr/>
          </p:nvSpPr>
          <p:spPr>
            <a:xfrm>
              <a:off x="5001183" y="3096877"/>
              <a:ext cx="194157" cy="1941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sp>
        <p:nvSpPr>
          <p:cNvPr id="2" name="Title 1">
            <a:extLst>
              <a:ext uri="{FF2B5EF4-FFF2-40B4-BE49-F238E27FC236}">
                <a16:creationId xmlns:a16="http://schemas.microsoft.com/office/drawing/2014/main" id="{E3899809-68FB-453E-B0E1-493CA41BF4C4}"/>
              </a:ext>
            </a:extLst>
          </p:cNvPr>
          <p:cNvSpPr>
            <a:spLocks noGrp="1"/>
          </p:cNvSpPr>
          <p:nvPr>
            <p:ph type="title"/>
          </p:nvPr>
        </p:nvSpPr>
        <p:spPr/>
        <p:txBody>
          <a:bodyPr/>
          <a:lstStyle/>
          <a:p>
            <a:r>
              <a:rPr lang="en-US" dirty="0"/>
              <a:t>Exploiting the Temperature Effect</a:t>
            </a:r>
          </a:p>
        </p:txBody>
      </p:sp>
      <p:sp>
        <p:nvSpPr>
          <p:cNvPr id="3" name="Slide Number Placeholder 2">
            <a:extLst>
              <a:ext uri="{FF2B5EF4-FFF2-40B4-BE49-F238E27FC236}">
                <a16:creationId xmlns:a16="http://schemas.microsoft.com/office/drawing/2014/main" id="{F336A199-AD9C-4D0C-9C95-2DB05B489EF9}"/>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274</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4" name="Rectangle: Rounded Corners 3">
            <a:extLst>
              <a:ext uri="{FF2B5EF4-FFF2-40B4-BE49-F238E27FC236}">
                <a16:creationId xmlns:a16="http://schemas.microsoft.com/office/drawing/2014/main" id="{7CBCE42A-2A91-4931-B0DE-9EAD8D770F97}"/>
              </a:ext>
            </a:extLst>
          </p:cNvPr>
          <p:cNvSpPr/>
          <p:nvPr/>
        </p:nvSpPr>
        <p:spPr>
          <a:xfrm>
            <a:off x="4165595" y="5887083"/>
            <a:ext cx="4282608" cy="496277"/>
          </a:xfrm>
          <a:prstGeom prst="roundRect">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Accelerates Retention Loss</a:t>
            </a:r>
          </a:p>
        </p:txBody>
      </p:sp>
      <p:grpSp>
        <p:nvGrpSpPr>
          <p:cNvPr id="5" name="Group 4">
            <a:extLst>
              <a:ext uri="{FF2B5EF4-FFF2-40B4-BE49-F238E27FC236}">
                <a16:creationId xmlns:a16="http://schemas.microsoft.com/office/drawing/2014/main" id="{3E9EECF5-009F-4760-8C1D-A37E7F3F473A}"/>
              </a:ext>
            </a:extLst>
          </p:cNvPr>
          <p:cNvGrpSpPr/>
          <p:nvPr/>
        </p:nvGrpSpPr>
        <p:grpSpPr>
          <a:xfrm>
            <a:off x="6437783" y="1200300"/>
            <a:ext cx="877888" cy="877887"/>
            <a:chOff x="7547648" y="1460985"/>
            <a:chExt cx="1378166" cy="1378161"/>
          </a:xfrm>
        </p:grpSpPr>
        <p:sp>
          <p:nvSpPr>
            <p:cNvPr id="6" name="Oval 5">
              <a:extLst>
                <a:ext uri="{FF2B5EF4-FFF2-40B4-BE49-F238E27FC236}">
                  <a16:creationId xmlns:a16="http://schemas.microsoft.com/office/drawing/2014/main" id="{86E66215-0989-4A8A-AE41-4966A131EC24}"/>
                </a:ext>
              </a:extLst>
            </p:cNvPr>
            <p:cNvSpPr/>
            <p:nvPr/>
          </p:nvSpPr>
          <p:spPr bwMode="auto">
            <a:xfrm>
              <a:off x="7547648" y="1460985"/>
              <a:ext cx="1378166" cy="1378161"/>
            </a:xfrm>
            <a:prstGeom prst="ellipse">
              <a:avLst/>
            </a:prstGeom>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sp>
          <p:nvSpPr>
            <p:cNvPr id="7" name="Oval 6">
              <a:extLst>
                <a:ext uri="{FF2B5EF4-FFF2-40B4-BE49-F238E27FC236}">
                  <a16:creationId xmlns:a16="http://schemas.microsoft.com/office/drawing/2014/main" id="{E078E7CC-3C31-4089-8B75-DD493348AAE4}"/>
                </a:ext>
              </a:extLst>
            </p:cNvPr>
            <p:cNvSpPr/>
            <p:nvPr/>
          </p:nvSpPr>
          <p:spPr>
            <a:xfrm>
              <a:off x="7760087" y="1796796"/>
              <a:ext cx="304800" cy="304798"/>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8" name="Oval 7">
              <a:extLst>
                <a:ext uri="{FF2B5EF4-FFF2-40B4-BE49-F238E27FC236}">
                  <a16:creationId xmlns:a16="http://schemas.microsoft.com/office/drawing/2014/main" id="{B2DE5C2C-FC2C-4092-AEE1-2A90334307C7}"/>
                </a:ext>
              </a:extLst>
            </p:cNvPr>
            <p:cNvSpPr/>
            <p:nvPr/>
          </p:nvSpPr>
          <p:spPr>
            <a:xfrm>
              <a:off x="8426834" y="1781554"/>
              <a:ext cx="304800" cy="304798"/>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9" name="Oval 8">
              <a:extLst>
                <a:ext uri="{FF2B5EF4-FFF2-40B4-BE49-F238E27FC236}">
                  <a16:creationId xmlns:a16="http://schemas.microsoft.com/office/drawing/2014/main" id="{178622C7-3874-4A31-BE48-D8245B12C2FA}"/>
                </a:ext>
              </a:extLst>
            </p:cNvPr>
            <p:cNvSpPr/>
            <p:nvPr/>
          </p:nvSpPr>
          <p:spPr>
            <a:xfrm>
              <a:off x="8084313" y="2326706"/>
              <a:ext cx="304800" cy="304798"/>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sp>
        <p:nvSpPr>
          <p:cNvPr id="12" name="Oval 11">
            <a:extLst>
              <a:ext uri="{FF2B5EF4-FFF2-40B4-BE49-F238E27FC236}">
                <a16:creationId xmlns:a16="http://schemas.microsoft.com/office/drawing/2014/main" id="{5525BDB4-E9A4-4754-B74E-DA6A87284DDB}"/>
              </a:ext>
            </a:extLst>
          </p:cNvPr>
          <p:cNvSpPr/>
          <p:nvPr/>
        </p:nvSpPr>
        <p:spPr bwMode="auto">
          <a:xfrm>
            <a:off x="4572000" y="1200299"/>
            <a:ext cx="877888" cy="877887"/>
          </a:xfrm>
          <a:prstGeom prst="ellipse">
            <a:avLst/>
          </a:prstGeom>
          <a:solidFill>
            <a:schemeClr val="accent1">
              <a:lumMod val="40000"/>
              <a:lumOff val="60000"/>
            </a:schemeClr>
          </a:solidFill>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sp>
        <p:nvSpPr>
          <p:cNvPr id="15" name="TextBox 14">
            <a:extLst>
              <a:ext uri="{FF2B5EF4-FFF2-40B4-BE49-F238E27FC236}">
                <a16:creationId xmlns:a16="http://schemas.microsoft.com/office/drawing/2014/main" id="{088C525D-7F9C-4694-8544-D922818B803B}"/>
              </a:ext>
            </a:extLst>
          </p:cNvPr>
          <p:cNvSpPr txBox="1"/>
          <p:nvPr/>
        </p:nvSpPr>
        <p:spPr>
          <a:xfrm>
            <a:off x="497222" y="1955628"/>
            <a:ext cx="237712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High Program Temperature </a:t>
            </a:r>
          </a:p>
        </p:txBody>
      </p:sp>
      <p:sp>
        <p:nvSpPr>
          <p:cNvPr id="16" name="TextBox 15">
            <a:extLst>
              <a:ext uri="{FF2B5EF4-FFF2-40B4-BE49-F238E27FC236}">
                <a16:creationId xmlns:a16="http://schemas.microsoft.com/office/drawing/2014/main" id="{72FB8F36-A918-43BF-8EF9-3FFF4CB0E34F}"/>
              </a:ext>
            </a:extLst>
          </p:cNvPr>
          <p:cNvSpPr txBox="1"/>
          <p:nvPr/>
        </p:nvSpPr>
        <p:spPr>
          <a:xfrm>
            <a:off x="96046" y="4908927"/>
            <a:ext cx="317948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High Storage Temperature</a:t>
            </a:r>
          </a:p>
        </p:txBody>
      </p:sp>
      <p:cxnSp>
        <p:nvCxnSpPr>
          <p:cNvPr id="31" name="Straight Arrow Connector 30">
            <a:extLst>
              <a:ext uri="{FF2B5EF4-FFF2-40B4-BE49-F238E27FC236}">
                <a16:creationId xmlns:a16="http://schemas.microsoft.com/office/drawing/2014/main" id="{E2E8423B-A48F-4695-AC8D-33E9CC0D22D4}"/>
              </a:ext>
            </a:extLst>
          </p:cNvPr>
          <p:cNvCxnSpPr>
            <a:cxnSpLocks/>
          </p:cNvCxnSpPr>
          <p:nvPr/>
        </p:nvCxnSpPr>
        <p:spPr>
          <a:xfrm>
            <a:off x="4425764" y="2330047"/>
            <a:ext cx="3762270" cy="0"/>
          </a:xfrm>
          <a:prstGeom prst="straightConnector1">
            <a:avLst/>
          </a:prstGeom>
          <a:ln w="762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53DD8DA6-2B33-4C0F-A954-0AFF90814F47}"/>
              </a:ext>
            </a:extLst>
          </p:cNvPr>
          <p:cNvSpPr txBox="1"/>
          <p:nvPr/>
        </p:nvSpPr>
        <p:spPr>
          <a:xfrm>
            <a:off x="6987798" y="2286083"/>
            <a:ext cx="1227387"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Voltage</a:t>
            </a:r>
          </a:p>
        </p:txBody>
      </p:sp>
      <p:sp>
        <p:nvSpPr>
          <p:cNvPr id="52" name="Oval 51">
            <a:extLst>
              <a:ext uri="{FF2B5EF4-FFF2-40B4-BE49-F238E27FC236}">
                <a16:creationId xmlns:a16="http://schemas.microsoft.com/office/drawing/2014/main" id="{5476E305-5871-4B54-8A13-48CA0084979B}"/>
              </a:ext>
            </a:extLst>
          </p:cNvPr>
          <p:cNvSpPr/>
          <p:nvPr/>
        </p:nvSpPr>
        <p:spPr>
          <a:xfrm>
            <a:off x="6775740" y="1538960"/>
            <a:ext cx="194157" cy="19415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42" name="Rectangle: Rounded Corners 41">
            <a:extLst>
              <a:ext uri="{FF2B5EF4-FFF2-40B4-BE49-F238E27FC236}">
                <a16:creationId xmlns:a16="http://schemas.microsoft.com/office/drawing/2014/main" id="{253448EA-12E3-4F66-830B-21EB890933FC}"/>
              </a:ext>
            </a:extLst>
          </p:cNvPr>
          <p:cNvSpPr/>
          <p:nvPr/>
        </p:nvSpPr>
        <p:spPr>
          <a:xfrm>
            <a:off x="4076525" y="2759871"/>
            <a:ext cx="4371677" cy="479474"/>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Increases Program Variation</a:t>
            </a:r>
          </a:p>
        </p:txBody>
      </p:sp>
      <p:sp>
        <p:nvSpPr>
          <p:cNvPr id="44" name="Oval 43">
            <a:extLst>
              <a:ext uri="{FF2B5EF4-FFF2-40B4-BE49-F238E27FC236}">
                <a16:creationId xmlns:a16="http://schemas.microsoft.com/office/drawing/2014/main" id="{650CB9A2-2707-47EA-A4D3-ECB18FE99D4F}"/>
              </a:ext>
            </a:extLst>
          </p:cNvPr>
          <p:cNvSpPr/>
          <p:nvPr/>
        </p:nvSpPr>
        <p:spPr bwMode="auto">
          <a:xfrm>
            <a:off x="5649279" y="4482112"/>
            <a:ext cx="1033622" cy="1033623"/>
          </a:xfrm>
          <a:prstGeom prst="ellipse">
            <a:avLst/>
          </a:prstGeom>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sp>
        <p:nvSpPr>
          <p:cNvPr id="45" name="Lightning Bolt 44">
            <a:extLst>
              <a:ext uri="{FF2B5EF4-FFF2-40B4-BE49-F238E27FC236}">
                <a16:creationId xmlns:a16="http://schemas.microsoft.com/office/drawing/2014/main" id="{312D4ED1-460D-43C2-A912-5DFA178223B5}"/>
              </a:ext>
            </a:extLst>
          </p:cNvPr>
          <p:cNvSpPr/>
          <p:nvPr/>
        </p:nvSpPr>
        <p:spPr>
          <a:xfrm flipH="1">
            <a:off x="6573106" y="4448635"/>
            <a:ext cx="263091" cy="290044"/>
          </a:xfrm>
          <a:prstGeom prst="lightningBol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46" name="Oval 45">
            <a:extLst>
              <a:ext uri="{FF2B5EF4-FFF2-40B4-BE49-F238E27FC236}">
                <a16:creationId xmlns:a16="http://schemas.microsoft.com/office/drawing/2014/main" id="{EDD9E46E-0B4E-403C-835B-E701B49BC33B}"/>
              </a:ext>
            </a:extLst>
          </p:cNvPr>
          <p:cNvSpPr/>
          <p:nvPr/>
        </p:nvSpPr>
        <p:spPr>
          <a:xfrm>
            <a:off x="6492627" y="4563451"/>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cxnSp>
        <p:nvCxnSpPr>
          <p:cNvPr id="47" name="Straight Arrow Connector 46">
            <a:extLst>
              <a:ext uri="{FF2B5EF4-FFF2-40B4-BE49-F238E27FC236}">
                <a16:creationId xmlns:a16="http://schemas.microsoft.com/office/drawing/2014/main" id="{1A0DEF8A-7CF0-4084-8A4F-D6E5820AD09B}"/>
              </a:ext>
            </a:extLst>
          </p:cNvPr>
          <p:cNvCxnSpPr>
            <a:cxnSpLocks/>
          </p:cNvCxnSpPr>
          <p:nvPr/>
        </p:nvCxnSpPr>
        <p:spPr>
          <a:xfrm flipV="1">
            <a:off x="6375471" y="4113522"/>
            <a:ext cx="1073841" cy="756797"/>
          </a:xfrm>
          <a:prstGeom prst="straightConnector1">
            <a:avLst/>
          </a:prstGeom>
          <a:ln w="76200">
            <a:solidFill>
              <a:schemeClr val="accent4">
                <a:lumMod val="75000"/>
              </a:schemeClr>
            </a:solidFill>
            <a:prstDash val="sysDot"/>
            <a:tailEnd type="triangle"/>
          </a:ln>
        </p:spPr>
        <p:style>
          <a:lnRef idx="1">
            <a:schemeClr val="accent4"/>
          </a:lnRef>
          <a:fillRef idx="0">
            <a:schemeClr val="accent4"/>
          </a:fillRef>
          <a:effectRef idx="0">
            <a:schemeClr val="accent4"/>
          </a:effectRef>
          <a:fontRef idx="minor">
            <a:schemeClr val="tx1"/>
          </a:fontRef>
        </p:style>
      </p:cxnSp>
      <p:sp>
        <p:nvSpPr>
          <p:cNvPr id="48" name="Oval 47">
            <a:extLst>
              <a:ext uri="{FF2B5EF4-FFF2-40B4-BE49-F238E27FC236}">
                <a16:creationId xmlns:a16="http://schemas.microsoft.com/office/drawing/2014/main" id="{7D768112-A80D-4DAB-A759-A6E34D8DD725}"/>
              </a:ext>
            </a:extLst>
          </p:cNvPr>
          <p:cNvSpPr/>
          <p:nvPr/>
        </p:nvSpPr>
        <p:spPr>
          <a:xfrm>
            <a:off x="6280390" y="4726643"/>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cxnSp>
        <p:nvCxnSpPr>
          <p:cNvPr id="49" name="Straight Arrow Connector 48">
            <a:extLst>
              <a:ext uri="{FF2B5EF4-FFF2-40B4-BE49-F238E27FC236}">
                <a16:creationId xmlns:a16="http://schemas.microsoft.com/office/drawing/2014/main" id="{7829CE88-FA81-4E86-B345-519351AC17E2}"/>
              </a:ext>
            </a:extLst>
          </p:cNvPr>
          <p:cNvCxnSpPr>
            <a:cxnSpLocks/>
          </p:cNvCxnSpPr>
          <p:nvPr/>
        </p:nvCxnSpPr>
        <p:spPr>
          <a:xfrm flipV="1">
            <a:off x="5972160" y="4530190"/>
            <a:ext cx="1720885" cy="354333"/>
          </a:xfrm>
          <a:prstGeom prst="straightConnector1">
            <a:avLst/>
          </a:prstGeom>
          <a:ln w="76200">
            <a:solidFill>
              <a:schemeClr val="accent4">
                <a:lumMod val="75000"/>
              </a:schemeClr>
            </a:solidFill>
            <a:prstDash val="sysDot"/>
            <a:tailEnd type="triangle"/>
          </a:ln>
        </p:spPr>
        <p:style>
          <a:lnRef idx="1">
            <a:schemeClr val="accent4"/>
          </a:lnRef>
          <a:fillRef idx="0">
            <a:schemeClr val="accent4"/>
          </a:fillRef>
          <a:effectRef idx="0">
            <a:schemeClr val="accent4"/>
          </a:effectRef>
          <a:fontRef idx="minor">
            <a:schemeClr val="tx1"/>
          </a:fontRef>
        </p:style>
      </p:cxnSp>
      <p:sp>
        <p:nvSpPr>
          <p:cNvPr id="50" name="Oval 49">
            <a:extLst>
              <a:ext uri="{FF2B5EF4-FFF2-40B4-BE49-F238E27FC236}">
                <a16:creationId xmlns:a16="http://schemas.microsoft.com/office/drawing/2014/main" id="{E99AE9BA-B254-45D9-98BC-C769D9A0A80C}"/>
              </a:ext>
            </a:extLst>
          </p:cNvPr>
          <p:cNvSpPr/>
          <p:nvPr/>
        </p:nvSpPr>
        <p:spPr>
          <a:xfrm>
            <a:off x="5877079" y="4740847"/>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cxnSp>
        <p:nvCxnSpPr>
          <p:cNvPr id="51" name="Straight Arrow Connector 50">
            <a:extLst>
              <a:ext uri="{FF2B5EF4-FFF2-40B4-BE49-F238E27FC236}">
                <a16:creationId xmlns:a16="http://schemas.microsoft.com/office/drawing/2014/main" id="{D246EB36-E729-45B7-BE1E-D8C6286C5D34}"/>
              </a:ext>
            </a:extLst>
          </p:cNvPr>
          <p:cNvCxnSpPr>
            <a:cxnSpLocks/>
          </p:cNvCxnSpPr>
          <p:nvPr/>
        </p:nvCxnSpPr>
        <p:spPr>
          <a:xfrm flipV="1">
            <a:off x="6168840" y="3752208"/>
            <a:ext cx="1004644" cy="1487296"/>
          </a:xfrm>
          <a:prstGeom prst="straightConnector1">
            <a:avLst/>
          </a:prstGeom>
          <a:ln w="76200">
            <a:solidFill>
              <a:schemeClr val="accent4">
                <a:lumMod val="75000"/>
              </a:schemeClr>
            </a:solidFill>
            <a:prstDash val="sysDot"/>
            <a:tailEnd type="triangle"/>
          </a:ln>
        </p:spPr>
        <p:style>
          <a:lnRef idx="1">
            <a:schemeClr val="accent4"/>
          </a:lnRef>
          <a:fillRef idx="0">
            <a:schemeClr val="accent4"/>
          </a:fillRef>
          <a:effectRef idx="0">
            <a:schemeClr val="accent4"/>
          </a:effectRef>
          <a:fontRef idx="minor">
            <a:schemeClr val="tx1"/>
          </a:fontRef>
        </p:style>
      </p:cxnSp>
      <p:sp>
        <p:nvSpPr>
          <p:cNvPr id="56" name="Oval 55">
            <a:extLst>
              <a:ext uri="{FF2B5EF4-FFF2-40B4-BE49-F238E27FC236}">
                <a16:creationId xmlns:a16="http://schemas.microsoft.com/office/drawing/2014/main" id="{2FFCD6F4-AE52-4872-94D2-C1FBB03B0D1C}"/>
              </a:ext>
            </a:extLst>
          </p:cNvPr>
          <p:cNvSpPr/>
          <p:nvPr/>
        </p:nvSpPr>
        <p:spPr>
          <a:xfrm>
            <a:off x="6073759" y="5095827"/>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Tree>
    <p:extLst>
      <p:ext uri="{BB962C8B-B14F-4D97-AF65-F5344CB8AC3E}">
        <p14:creationId xmlns:p14="http://schemas.microsoft.com/office/powerpoint/2010/main" val="7855934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
                                        <p:tgtEl>
                                          <p:spTgt spid="14"/>
                                        </p:tgtEl>
                                      </p:cBhvr>
                                    </p:animEffect>
                                  </p:childTnLst>
                                </p:cTn>
                              </p:par>
                            </p:childTnLst>
                          </p:cTn>
                        </p:par>
                        <p:par>
                          <p:cTn id="28" fill="hold">
                            <p:stCondLst>
                              <p:cond delay="100"/>
                            </p:stCondLst>
                            <p:childTnLst>
                              <p:par>
                                <p:cTn id="29" presetID="47" presetClass="exit" presetSubtype="0" fill="hold" nodeType="afterEffect">
                                  <p:stCondLst>
                                    <p:cond delay="0"/>
                                  </p:stCondLst>
                                  <p:childTnLst>
                                    <p:animEffect transition="out" filter="fade">
                                      <p:cBhvr>
                                        <p:cTn id="30" dur="1000"/>
                                        <p:tgtEl>
                                          <p:spTgt spid="14"/>
                                        </p:tgtEl>
                                      </p:cBhvr>
                                    </p:animEffect>
                                    <p:anim calcmode="lin" valueType="num">
                                      <p:cBhvr>
                                        <p:cTn id="31" dur="1000"/>
                                        <p:tgtEl>
                                          <p:spTgt spid="14"/>
                                        </p:tgtEl>
                                        <p:attrNameLst>
                                          <p:attrName>ppt_x</p:attrName>
                                        </p:attrNameLst>
                                      </p:cBhvr>
                                      <p:tavLst>
                                        <p:tav tm="0">
                                          <p:val>
                                            <p:strVal val="ppt_x"/>
                                          </p:val>
                                        </p:tav>
                                        <p:tav tm="100000">
                                          <p:val>
                                            <p:strVal val="ppt_x"/>
                                          </p:val>
                                        </p:tav>
                                      </p:tavLst>
                                    </p:anim>
                                    <p:anim calcmode="lin" valueType="num">
                                      <p:cBhvr>
                                        <p:cTn id="32" dur="1000"/>
                                        <p:tgtEl>
                                          <p:spTgt spid="14"/>
                                        </p:tgtEl>
                                        <p:attrNameLst>
                                          <p:attrName>ppt_y</p:attrName>
                                        </p:attrNameLst>
                                      </p:cBhvr>
                                      <p:tavLst>
                                        <p:tav tm="0">
                                          <p:val>
                                            <p:strVal val="ppt_y"/>
                                          </p:val>
                                        </p:tav>
                                        <p:tav tm="100000">
                                          <p:val>
                                            <p:strVal val="ppt_y-.1"/>
                                          </p:val>
                                        </p:tav>
                                      </p:tavLst>
                                    </p:anim>
                                    <p:set>
                                      <p:cBhvr>
                                        <p:cTn id="33" dur="1" fill="hold">
                                          <p:stCondLst>
                                            <p:cond delay="999"/>
                                          </p:stCondLst>
                                        </p:cTn>
                                        <p:tgtEl>
                                          <p:spTgt spid="14"/>
                                        </p:tgtEl>
                                        <p:attrNameLst>
                                          <p:attrName>style.visibility</p:attrName>
                                        </p:attrNameLst>
                                      </p:cBhvr>
                                      <p:to>
                                        <p:strVal val="hidden"/>
                                      </p:to>
                                    </p:set>
                                  </p:childTnLst>
                                </p:cTn>
                              </p:par>
                              <p:par>
                                <p:cTn id="34" presetID="47" presetClass="entr" presetSubtype="0"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1000"/>
                                        <p:tgtEl>
                                          <p:spTgt spid="52"/>
                                        </p:tgtEl>
                                      </p:cBhvr>
                                    </p:animEffect>
                                    <p:anim calcmode="lin" valueType="num">
                                      <p:cBhvr>
                                        <p:cTn id="37" dur="1000" fill="hold"/>
                                        <p:tgtEl>
                                          <p:spTgt spid="52"/>
                                        </p:tgtEl>
                                        <p:attrNameLst>
                                          <p:attrName>ppt_x</p:attrName>
                                        </p:attrNameLst>
                                      </p:cBhvr>
                                      <p:tavLst>
                                        <p:tav tm="0">
                                          <p:val>
                                            <p:strVal val="#ppt_x"/>
                                          </p:val>
                                        </p:tav>
                                        <p:tav tm="100000">
                                          <p:val>
                                            <p:strVal val="#ppt_x"/>
                                          </p:val>
                                        </p:tav>
                                      </p:tavLst>
                                    </p:anim>
                                    <p:anim calcmode="lin" valueType="num">
                                      <p:cBhvr>
                                        <p:cTn id="38" dur="1000" fill="hold"/>
                                        <p:tgtEl>
                                          <p:spTgt spid="52"/>
                                        </p:tgtEl>
                                        <p:attrNameLst>
                                          <p:attrName>ppt_y</p:attrName>
                                        </p:attrNameLst>
                                      </p:cBhvr>
                                      <p:tavLst>
                                        <p:tav tm="0">
                                          <p:val>
                                            <p:strVal val="#ppt_y-.1"/>
                                          </p:val>
                                        </p:tav>
                                        <p:tav tm="100000">
                                          <p:val>
                                            <p:strVal val="#ppt_y"/>
                                          </p:val>
                                        </p:tav>
                                      </p:tavLst>
                                    </p:anim>
                                  </p:childTnLst>
                                </p:cTn>
                              </p:par>
                            </p:childTnLst>
                          </p:cTn>
                        </p:par>
                        <p:par>
                          <p:cTn id="39" fill="hold">
                            <p:stCondLst>
                              <p:cond delay="1100"/>
                            </p:stCondLst>
                            <p:childTnLst>
                              <p:par>
                                <p:cTn id="40" presetID="6" presetClass="emph" presetSubtype="0" fill="hold" nodeType="afterEffect">
                                  <p:stCondLst>
                                    <p:cond delay="0"/>
                                  </p:stCondLst>
                                  <p:childTnLst>
                                    <p:animScale>
                                      <p:cBhvr>
                                        <p:cTn id="41" dur="2000" fill="hold"/>
                                        <p:tgtEl>
                                          <p:spTgt spid="10"/>
                                        </p:tgtEl>
                                      </p:cBhvr>
                                      <p:by x="200000" y="100000"/>
                                    </p:animScale>
                                  </p:childTnLst>
                                </p:cTn>
                              </p:par>
                              <p:par>
                                <p:cTn id="42" presetID="42" presetClass="path" presetSubtype="0" fill="hold" nodeType="withEffect">
                                  <p:stCondLst>
                                    <p:cond delay="0"/>
                                  </p:stCondLst>
                                  <p:childTnLst>
                                    <p:animMotion origin="layout" path="M 1.11022E-16 -3.7037E-7 L 0.02951 -0.00046 " pathEditMode="relative" rAng="0" ptsTypes="AA">
                                      <p:cBhvr>
                                        <p:cTn id="43" dur="2000" fill="hold"/>
                                        <p:tgtEl>
                                          <p:spTgt spid="10"/>
                                        </p:tgtEl>
                                        <p:attrNameLst>
                                          <p:attrName>ppt_x</p:attrName>
                                          <p:attrName>ppt_y</p:attrName>
                                        </p:attrNameLst>
                                      </p:cBhvr>
                                      <p:rCtr x="1476" y="-23"/>
                                    </p:animMotion>
                                  </p:childTnLst>
                                </p:cTn>
                              </p:par>
                              <p:par>
                                <p:cTn id="44" presetID="42" presetClass="path" presetSubtype="0" fill="hold" nodeType="withEffect">
                                  <p:stCondLst>
                                    <p:cond delay="0"/>
                                  </p:stCondLst>
                                  <p:childTnLst>
                                    <p:animMotion origin="layout" path="M 2.77778E-7 1.11111E-6 L 0.07934 -0.00023 " pathEditMode="relative" rAng="0" ptsTypes="AA">
                                      <p:cBhvr>
                                        <p:cTn id="45" dur="2000" fill="hold"/>
                                        <p:tgtEl>
                                          <p:spTgt spid="5"/>
                                        </p:tgtEl>
                                        <p:attrNameLst>
                                          <p:attrName>ppt_x</p:attrName>
                                          <p:attrName>ppt_y</p:attrName>
                                        </p:attrNameLst>
                                      </p:cBhvr>
                                      <p:rCtr x="3958" y="-23"/>
                                    </p:animMotion>
                                  </p:childTnLst>
                                </p:cTn>
                              </p:par>
                              <p:par>
                                <p:cTn id="46" presetID="42" presetClass="path" presetSubtype="0" fill="hold" grpId="1" nodeType="withEffect">
                                  <p:stCondLst>
                                    <p:cond delay="0"/>
                                  </p:stCondLst>
                                  <p:childTnLst>
                                    <p:animMotion origin="layout" path="M 3.33333E-6 1.11111E-6 L -0.02882 0.00116 " pathEditMode="relative" rAng="0" ptsTypes="AA">
                                      <p:cBhvr>
                                        <p:cTn id="47" dur="2000" fill="hold"/>
                                        <p:tgtEl>
                                          <p:spTgt spid="12"/>
                                        </p:tgtEl>
                                        <p:attrNameLst>
                                          <p:attrName>ppt_x</p:attrName>
                                          <p:attrName>ppt_y</p:attrName>
                                        </p:attrNameLst>
                                      </p:cBhvr>
                                      <p:rCtr x="-1441" y="46"/>
                                    </p:animMotion>
                                  </p:childTnLst>
                                </p:cTn>
                              </p:par>
                              <p:par>
                                <p:cTn id="48" presetID="42" presetClass="path" presetSubtype="0" fill="hold" grpId="1" nodeType="withEffect">
                                  <p:stCondLst>
                                    <p:cond delay="0"/>
                                  </p:stCondLst>
                                  <p:childTnLst>
                                    <p:animMotion origin="layout" path="M -2.5E-6 4.07407E-6 L 0.07969 0.00138 " pathEditMode="relative" rAng="0" ptsTypes="AA">
                                      <p:cBhvr>
                                        <p:cTn id="49" dur="2000" fill="hold"/>
                                        <p:tgtEl>
                                          <p:spTgt spid="52"/>
                                        </p:tgtEl>
                                        <p:attrNameLst>
                                          <p:attrName>ppt_x</p:attrName>
                                          <p:attrName>ppt_y</p:attrName>
                                        </p:attrNameLst>
                                      </p:cBhvr>
                                      <p:rCtr x="3976" y="69"/>
                                    </p:animMotion>
                                  </p:childTnLst>
                                </p:cTn>
                              </p:par>
                            </p:childTnLst>
                          </p:cTn>
                        </p:par>
                        <p:par>
                          <p:cTn id="50" fill="hold">
                            <p:stCondLst>
                              <p:cond delay="3100"/>
                            </p:stCondLst>
                            <p:childTnLst>
                              <p:par>
                                <p:cTn id="51" presetID="10" presetClass="entr" presetSubtype="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par>
                                <p:cTn id="59" presetID="10" presetClass="entr" presetSubtype="0" fill="hold" grpId="1"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par>
                                <p:cTn id="65" presetID="10" presetClass="entr" presetSubtype="0" fill="hold" grpId="1"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500"/>
                                        <p:tgtEl>
                                          <p:spTgt spid="50"/>
                                        </p:tgtEl>
                                      </p:cBhvr>
                                    </p:animEffect>
                                  </p:childTnLst>
                                </p:cTn>
                              </p:par>
                              <p:par>
                                <p:cTn id="68" presetID="10" presetClass="entr" presetSubtype="0" fill="hold" grpId="1"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500"/>
                                        <p:tgtEl>
                                          <p:spTgt spid="56"/>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childTnLst>
                          </p:cTn>
                        </p:par>
                        <p:par>
                          <p:cTn id="77" fill="hold">
                            <p:stCondLst>
                              <p:cond delay="500"/>
                            </p:stCondLst>
                            <p:childTnLst>
                              <p:par>
                                <p:cTn id="78" presetID="22" presetClass="entr" presetSubtype="8" fill="hold" nodeType="after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wipe(left)">
                                      <p:cBhvr>
                                        <p:cTn id="80" dur="2000"/>
                                        <p:tgtEl>
                                          <p:spTgt spid="47"/>
                                        </p:tgtEl>
                                      </p:cBhvr>
                                    </p:animEffect>
                                  </p:childTnLst>
                                </p:cTn>
                              </p:par>
                              <p:par>
                                <p:cTn id="81" presetID="22" presetClass="entr" presetSubtype="8" fill="hold" nodeType="with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left)">
                                      <p:cBhvr>
                                        <p:cTn id="83" dur="2000"/>
                                        <p:tgtEl>
                                          <p:spTgt spid="49"/>
                                        </p:tgtEl>
                                      </p:cBhvr>
                                    </p:animEffect>
                                  </p:childTnLst>
                                </p:cTn>
                              </p:par>
                              <p:par>
                                <p:cTn id="84" presetID="22" presetClass="entr" presetSubtype="8" fill="hold" nodeType="withEffect">
                                  <p:stCondLst>
                                    <p:cond delay="0"/>
                                  </p:stCondLst>
                                  <p:childTnLst>
                                    <p:set>
                                      <p:cBhvr>
                                        <p:cTn id="85" dur="1" fill="hold">
                                          <p:stCondLst>
                                            <p:cond delay="0"/>
                                          </p:stCondLst>
                                        </p:cTn>
                                        <p:tgtEl>
                                          <p:spTgt spid="51"/>
                                        </p:tgtEl>
                                        <p:attrNameLst>
                                          <p:attrName>style.visibility</p:attrName>
                                        </p:attrNameLst>
                                      </p:cBhvr>
                                      <p:to>
                                        <p:strVal val="visible"/>
                                      </p:to>
                                    </p:set>
                                    <p:animEffect transition="in" filter="wipe(left)">
                                      <p:cBhvr>
                                        <p:cTn id="86" dur="2000"/>
                                        <p:tgtEl>
                                          <p:spTgt spid="51"/>
                                        </p:tgtEl>
                                      </p:cBhvr>
                                    </p:animEffect>
                                  </p:childTnLst>
                                </p:cTn>
                              </p:par>
                              <p:par>
                                <p:cTn id="87" presetID="42" presetClass="path" presetSubtype="0" accel="50000" decel="50000" fill="hold" grpId="0" nodeType="withEffect">
                                  <p:stCondLst>
                                    <p:cond delay="0"/>
                                  </p:stCondLst>
                                  <p:childTnLst>
                                    <p:animMotion origin="layout" path="M 4.44444E-6 2.96296E-6 L 0.12569 -0.11644 " pathEditMode="relative" rAng="0" ptsTypes="AA">
                                      <p:cBhvr>
                                        <p:cTn id="88" dur="1500" fill="hold"/>
                                        <p:tgtEl>
                                          <p:spTgt spid="48"/>
                                        </p:tgtEl>
                                        <p:attrNameLst>
                                          <p:attrName>ppt_x</p:attrName>
                                          <p:attrName>ppt_y</p:attrName>
                                        </p:attrNameLst>
                                      </p:cBhvr>
                                      <p:rCtr x="6285" y="-5833"/>
                                    </p:animMotion>
                                  </p:childTnLst>
                                </p:cTn>
                              </p:par>
                              <p:par>
                                <p:cTn id="89" presetID="42" presetClass="path" presetSubtype="0" accel="50000" decel="50000" fill="hold" grpId="0" nodeType="withEffect">
                                  <p:stCondLst>
                                    <p:cond delay="0"/>
                                  </p:stCondLst>
                                  <p:childTnLst>
                                    <p:animMotion origin="layout" path="M 1.66667E-6 -3.7037E-7 L 0.19948 -0.04653 " pathEditMode="relative" rAng="0" ptsTypes="AA">
                                      <p:cBhvr>
                                        <p:cTn id="90" dur="1500" fill="hold"/>
                                        <p:tgtEl>
                                          <p:spTgt spid="50"/>
                                        </p:tgtEl>
                                        <p:attrNameLst>
                                          <p:attrName>ppt_x</p:attrName>
                                          <p:attrName>ppt_y</p:attrName>
                                        </p:attrNameLst>
                                      </p:cBhvr>
                                      <p:rCtr x="9965" y="-2338"/>
                                    </p:animMotion>
                                  </p:childTnLst>
                                </p:cTn>
                              </p:par>
                              <p:par>
                                <p:cTn id="91" presetID="42" presetClass="path" presetSubtype="0" accel="50000" decel="50000" fill="hold" grpId="0" nodeType="withEffect">
                                  <p:stCondLst>
                                    <p:cond delay="0"/>
                                  </p:stCondLst>
                                  <p:childTnLst>
                                    <p:animMotion origin="layout" path="M 3.88889E-6 -2.22222E-6 L 0.11475 -0.22361 " pathEditMode="relative" rAng="0" ptsTypes="AA">
                                      <p:cBhvr>
                                        <p:cTn id="92" dur="1500" fill="hold"/>
                                        <p:tgtEl>
                                          <p:spTgt spid="56"/>
                                        </p:tgtEl>
                                        <p:attrNameLst>
                                          <p:attrName>ppt_x</p:attrName>
                                          <p:attrName>ppt_y</p:attrName>
                                        </p:attrNameLst>
                                      </p:cBhvr>
                                      <p:rCtr x="5729" y="-11181"/>
                                    </p:animMotion>
                                  </p:childTnLst>
                                </p:cTn>
                              </p:par>
                              <p:par>
                                <p:cTn id="93" presetID="1" presetClass="emph" presetSubtype="2" fill="hold" nodeType="withEffect">
                                  <p:stCondLst>
                                    <p:cond delay="0"/>
                                  </p:stCondLst>
                                  <p:childTnLst>
                                    <p:animClr clrSpc="rgb" dir="cw">
                                      <p:cBhvr>
                                        <p:cTn id="94" dur="2000" fill="hold"/>
                                        <p:tgtEl>
                                          <p:spTgt spid="44"/>
                                        </p:tgtEl>
                                        <p:attrNameLst>
                                          <p:attrName>fillcolor</p:attrName>
                                        </p:attrNameLst>
                                      </p:cBhvr>
                                      <p:to>
                                        <a:srgbClr val="B4C6E7"/>
                                      </p:to>
                                    </p:animClr>
                                    <p:set>
                                      <p:cBhvr>
                                        <p:cTn id="95" dur="2000" fill="hold"/>
                                        <p:tgtEl>
                                          <p:spTgt spid="44"/>
                                        </p:tgtEl>
                                        <p:attrNameLst>
                                          <p:attrName>fill.type</p:attrName>
                                        </p:attrNameLst>
                                      </p:cBhvr>
                                      <p:to>
                                        <p:strVal val="solid"/>
                                      </p:to>
                                    </p:set>
                                    <p:set>
                                      <p:cBhvr>
                                        <p:cTn id="96" dur="2000" fill="hold"/>
                                        <p:tgtEl>
                                          <p:spTgt spid="44"/>
                                        </p:tgtEl>
                                        <p:attrNameLst>
                                          <p:attrName>fill.on</p:attrName>
                                        </p:attrNameLst>
                                      </p:cBhvr>
                                      <p:to>
                                        <p:strVal val="true"/>
                                      </p:to>
                                    </p:set>
                                  </p:childTnLst>
                                </p:cTn>
                              </p:par>
                            </p:childTnLst>
                          </p:cTn>
                        </p:par>
                        <p:par>
                          <p:cTn id="97" fill="hold">
                            <p:stCondLst>
                              <p:cond delay="2500"/>
                            </p:stCondLst>
                            <p:childTnLst>
                              <p:par>
                                <p:cTn id="98" presetID="10" presetClass="entr" presetSubtype="0" fill="hold" grpId="0" nodeType="afterEffect">
                                  <p:stCondLst>
                                    <p:cond delay="0"/>
                                  </p:stCondLst>
                                  <p:childTnLst>
                                    <p:set>
                                      <p:cBhvr>
                                        <p:cTn id="99" dur="1" fill="hold">
                                          <p:stCondLst>
                                            <p:cond delay="0"/>
                                          </p:stCondLst>
                                        </p:cTn>
                                        <p:tgtEl>
                                          <p:spTgt spid="4"/>
                                        </p:tgtEl>
                                        <p:attrNameLst>
                                          <p:attrName>style.visibility</p:attrName>
                                        </p:attrNameLst>
                                      </p:cBhvr>
                                      <p:to>
                                        <p:strVal val="visible"/>
                                      </p:to>
                                    </p:set>
                                    <p:animEffect transition="in" filter="fade">
                                      <p:cBhvr>
                                        <p:cTn id="10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2" grpId="1" animBg="1"/>
      <p:bldP spid="15" grpId="0"/>
      <p:bldP spid="16" grpId="0"/>
      <p:bldP spid="33" grpId="0"/>
      <p:bldP spid="52" grpId="0" animBg="1"/>
      <p:bldP spid="52" grpId="1" animBg="1"/>
      <p:bldP spid="42" grpId="0" animBg="1"/>
      <p:bldP spid="44" grpId="0" animBg="1"/>
      <p:bldP spid="45" grpId="0" animBg="1"/>
      <p:bldP spid="46" grpId="0" animBg="1"/>
      <p:bldP spid="48" grpId="0" animBg="1"/>
      <p:bldP spid="48" grpId="1" animBg="1"/>
      <p:bldP spid="50" grpId="0" animBg="1"/>
      <p:bldP spid="50" grpId="1" animBg="1"/>
      <p:bldP spid="56" grpId="0" animBg="1"/>
      <p:bldP spid="56" grpId="1" animBg="1"/>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E344D83-5C2C-42AA-A0D3-FF098E563047}"/>
              </a:ext>
            </a:extLst>
          </p:cNvPr>
          <p:cNvSpPr>
            <a:spLocks noGrp="1"/>
          </p:cNvSpPr>
          <p:nvPr>
            <p:ph type="title"/>
          </p:nvPr>
        </p:nvSpPr>
        <p:spPr>
          <a:xfrm>
            <a:off x="0" y="0"/>
            <a:ext cx="9144000" cy="1085850"/>
          </a:xfrm>
        </p:spPr>
        <p:txBody>
          <a:bodyPr/>
          <a:lstStyle/>
          <a:p>
            <a:r>
              <a:rPr lang="en-US" dirty="0"/>
              <a:t>Prior Studies of Self-Recovery/Temperature</a:t>
            </a:r>
          </a:p>
        </p:txBody>
      </p:sp>
      <p:sp>
        <p:nvSpPr>
          <p:cNvPr id="3" name="Slide Number Placeholder 2">
            <a:extLst>
              <a:ext uri="{FF2B5EF4-FFF2-40B4-BE49-F238E27FC236}">
                <a16:creationId xmlns:a16="http://schemas.microsoft.com/office/drawing/2014/main" id="{84ADCAF1-7654-45DC-98AF-010A1389DD5E}"/>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275</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7" name="Rectangle: Rounded Corners 6">
            <a:extLst>
              <a:ext uri="{FF2B5EF4-FFF2-40B4-BE49-F238E27FC236}">
                <a16:creationId xmlns:a16="http://schemas.microsoft.com/office/drawing/2014/main" id="{C5EA756D-0606-45E4-BF00-FDC8B484E740}"/>
              </a:ext>
            </a:extLst>
          </p:cNvPr>
          <p:cNvSpPr/>
          <p:nvPr/>
        </p:nvSpPr>
        <p:spPr>
          <a:xfrm>
            <a:off x="-3574" y="2661564"/>
            <a:ext cx="2855058" cy="911393"/>
          </a:xfrm>
          <a:prstGeom prst="round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472C4"/>
                </a:solidFill>
                <a:effectLst/>
                <a:uLnTx/>
                <a:uFillTx/>
                <a:latin typeface="Cambria"/>
                <a:ea typeface="+mn-ea"/>
                <a:cs typeface="+mn-cs"/>
              </a:rPr>
              <a:t>Self-Recovery Effect</a:t>
            </a:r>
          </a:p>
        </p:txBody>
      </p:sp>
      <p:sp>
        <p:nvSpPr>
          <p:cNvPr id="8" name="Rectangle: Rounded Corners 7">
            <a:extLst>
              <a:ext uri="{FF2B5EF4-FFF2-40B4-BE49-F238E27FC236}">
                <a16:creationId xmlns:a16="http://schemas.microsoft.com/office/drawing/2014/main" id="{B2D7B667-C5B4-4934-9BF7-1E1129A0443C}"/>
              </a:ext>
            </a:extLst>
          </p:cNvPr>
          <p:cNvSpPr/>
          <p:nvPr/>
        </p:nvSpPr>
        <p:spPr>
          <a:xfrm>
            <a:off x="-3574" y="4330947"/>
            <a:ext cx="2855058" cy="911393"/>
          </a:xfrm>
          <a:prstGeom prst="round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472C4"/>
                </a:solidFill>
                <a:effectLst/>
                <a:uLnTx/>
                <a:uFillTx/>
                <a:latin typeface="Cambria"/>
                <a:ea typeface="+mn-ea"/>
                <a:cs typeface="+mn-cs"/>
              </a:rPr>
              <a:t>Temperature Effect</a:t>
            </a:r>
          </a:p>
        </p:txBody>
      </p:sp>
      <p:sp>
        <p:nvSpPr>
          <p:cNvPr id="9" name="TextBox 8">
            <a:extLst>
              <a:ext uri="{FF2B5EF4-FFF2-40B4-BE49-F238E27FC236}">
                <a16:creationId xmlns:a16="http://schemas.microsoft.com/office/drawing/2014/main" id="{4F4B1BAF-9CEA-4925-8FA7-D76AEB2D4D67}"/>
              </a:ext>
            </a:extLst>
          </p:cNvPr>
          <p:cNvSpPr txBox="1"/>
          <p:nvPr/>
        </p:nvSpPr>
        <p:spPr>
          <a:xfrm>
            <a:off x="2721859" y="1395663"/>
            <a:ext cx="3164201"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Planar (2D) NAND</a:t>
            </a:r>
          </a:p>
        </p:txBody>
      </p:sp>
      <p:sp>
        <p:nvSpPr>
          <p:cNvPr id="10" name="TextBox 9">
            <a:extLst>
              <a:ext uri="{FF2B5EF4-FFF2-40B4-BE49-F238E27FC236}">
                <a16:creationId xmlns:a16="http://schemas.microsoft.com/office/drawing/2014/main" id="{C6964705-9527-46D3-B1FB-C9D08ADF02B8}"/>
              </a:ext>
            </a:extLst>
          </p:cNvPr>
          <p:cNvSpPr txBox="1"/>
          <p:nvPr/>
        </p:nvSpPr>
        <p:spPr>
          <a:xfrm>
            <a:off x="6492341" y="1395663"/>
            <a:ext cx="1697452"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3D NAND</a:t>
            </a:r>
          </a:p>
        </p:txBody>
      </p:sp>
      <p:sp>
        <p:nvSpPr>
          <p:cNvPr id="11" name="TextBox 10">
            <a:extLst>
              <a:ext uri="{FF2B5EF4-FFF2-40B4-BE49-F238E27FC236}">
                <a16:creationId xmlns:a16="http://schemas.microsoft.com/office/drawing/2014/main" id="{B85B23A7-DCE8-4BBA-BD0B-0DC7CDEF3E17}"/>
              </a:ext>
            </a:extLst>
          </p:cNvPr>
          <p:cNvSpPr txBox="1"/>
          <p:nvPr/>
        </p:nvSpPr>
        <p:spPr>
          <a:xfrm>
            <a:off x="3421981" y="3497667"/>
            <a:ext cx="1809663"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Mielke 2006</a:t>
            </a:r>
          </a:p>
        </p:txBody>
      </p:sp>
      <p:sp>
        <p:nvSpPr>
          <p:cNvPr id="12" name="TextBox 11">
            <a:extLst>
              <a:ext uri="{FF2B5EF4-FFF2-40B4-BE49-F238E27FC236}">
                <a16:creationId xmlns:a16="http://schemas.microsoft.com/office/drawing/2014/main" id="{B4A83011-D274-4FBA-8D3F-C46ED3C09D5F}"/>
              </a:ext>
            </a:extLst>
          </p:cNvPr>
          <p:cNvSpPr txBox="1"/>
          <p:nvPr/>
        </p:nvSpPr>
        <p:spPr>
          <a:xfrm>
            <a:off x="2797838" y="5161050"/>
            <a:ext cx="2964338"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JEDEC 2010</a:t>
            </a:r>
            <a:br>
              <a:rPr kumimoji="0" lang="en-US" sz="24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br>
            <a:r>
              <a:rPr kumimoji="0" lang="en-US" sz="24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(no characterization)</a:t>
            </a:r>
          </a:p>
        </p:txBody>
      </p:sp>
      <p:sp>
        <p:nvSpPr>
          <p:cNvPr id="13" name="TextBox 12">
            <a:extLst>
              <a:ext uri="{FF2B5EF4-FFF2-40B4-BE49-F238E27FC236}">
                <a16:creationId xmlns:a16="http://schemas.microsoft.com/office/drawing/2014/main" id="{F0F6AA89-3431-47D9-B882-6DA36451372C}"/>
              </a:ext>
            </a:extLst>
          </p:cNvPr>
          <p:cNvSpPr txBox="1"/>
          <p:nvPr/>
        </p:nvSpPr>
        <p:spPr>
          <a:xfrm>
            <a:off x="6218736" y="2231577"/>
            <a:ext cx="216207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0" normalizeH="0" baseline="0" noProof="0" dirty="0">
                <a:ln>
                  <a:noFill/>
                </a:ln>
                <a:solidFill>
                  <a:srgbClr val="C00000"/>
                </a:solidFill>
                <a:effectLst/>
                <a:uLnTx/>
                <a:uFillTx/>
                <a:latin typeface="Calibri" panose="020F0502020204030204" pitchFamily="34" charset="0"/>
                <a:ea typeface="ＭＳ Ｐゴシック" panose="020B0600070205080204" pitchFamily="34" charset="-128"/>
                <a:cs typeface="Calibri" panose="020F0502020204030204" pitchFamily="34" charset="0"/>
              </a:rPr>
              <a:t>x</a:t>
            </a:r>
          </a:p>
        </p:txBody>
      </p:sp>
      <p:sp>
        <p:nvSpPr>
          <p:cNvPr id="15" name="TextBox 14">
            <a:extLst>
              <a:ext uri="{FF2B5EF4-FFF2-40B4-BE49-F238E27FC236}">
                <a16:creationId xmlns:a16="http://schemas.microsoft.com/office/drawing/2014/main" id="{57B7C6F2-06A9-4AD5-9B0C-1B7CFE6309DE}"/>
              </a:ext>
            </a:extLst>
          </p:cNvPr>
          <p:cNvSpPr txBox="1"/>
          <p:nvPr/>
        </p:nvSpPr>
        <p:spPr>
          <a:xfrm>
            <a:off x="6218736" y="3822222"/>
            <a:ext cx="216207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0" normalizeH="0" baseline="0" noProof="0" dirty="0">
                <a:ln>
                  <a:noFill/>
                </a:ln>
                <a:solidFill>
                  <a:srgbClr val="C00000"/>
                </a:solidFill>
                <a:effectLst/>
                <a:uLnTx/>
                <a:uFillTx/>
                <a:latin typeface="Calibri" panose="020F0502020204030204" pitchFamily="34" charset="0"/>
                <a:ea typeface="ＭＳ Ｐゴシック" panose="020B0600070205080204" pitchFamily="34" charset="-128"/>
                <a:cs typeface="Calibri" panose="020F0502020204030204" pitchFamily="34" charset="0"/>
              </a:rPr>
              <a:t>x</a:t>
            </a:r>
          </a:p>
        </p:txBody>
      </p:sp>
      <p:pic>
        <p:nvPicPr>
          <p:cNvPr id="16" name="Graphic 15" descr="Checkmark">
            <a:extLst>
              <a:ext uri="{FF2B5EF4-FFF2-40B4-BE49-F238E27FC236}">
                <a16:creationId xmlns:a16="http://schemas.microsoft.com/office/drawing/2014/main" id="{FF34F6E6-6041-48CD-BC3D-72D4281C6AA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912410" y="2666917"/>
            <a:ext cx="830997" cy="830997"/>
          </a:xfrm>
          <a:prstGeom prst="rect">
            <a:avLst/>
          </a:prstGeom>
        </p:spPr>
      </p:pic>
      <p:pic>
        <p:nvPicPr>
          <p:cNvPr id="17" name="Graphic 16" descr="Checkmark">
            <a:extLst>
              <a:ext uri="{FF2B5EF4-FFF2-40B4-BE49-F238E27FC236}">
                <a16:creationId xmlns:a16="http://schemas.microsoft.com/office/drawing/2014/main" id="{7AF92CD4-6AA0-474A-B543-5705E24AC27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64505" y="4330947"/>
            <a:ext cx="830997" cy="830997"/>
          </a:xfrm>
          <a:prstGeom prst="rect">
            <a:avLst/>
          </a:prstGeom>
        </p:spPr>
      </p:pic>
    </p:spTree>
    <p:extLst>
      <p:ext uri="{BB962C8B-B14F-4D97-AF65-F5344CB8AC3E}">
        <p14:creationId xmlns:p14="http://schemas.microsoft.com/office/powerpoint/2010/main" val="374989595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5" grpId="0"/>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4" name="Content Placeholder 3"/>
          <p:cNvSpPr>
            <a:spLocks noGrp="1"/>
          </p:cNvSpPr>
          <p:nvPr>
            <p:ph sz="quarter" idx="11"/>
          </p:nvPr>
        </p:nvSpPr>
        <p:spPr/>
        <p:txBody>
          <a:bodyPr>
            <a:normAutofit/>
          </a:bodyPr>
          <a:lstStyle/>
          <a:p>
            <a:pPr>
              <a:lnSpc>
                <a:spcPct val="100000"/>
              </a:lnSpc>
              <a:spcBef>
                <a:spcPts val="1800"/>
              </a:spcBef>
            </a:pPr>
            <a:r>
              <a:rPr lang="en-US" sz="2800" dirty="0"/>
              <a:t>Executive Summary</a:t>
            </a:r>
          </a:p>
          <a:p>
            <a:pPr>
              <a:lnSpc>
                <a:spcPct val="100000"/>
              </a:lnSpc>
              <a:spcBef>
                <a:spcPts val="1800"/>
              </a:spcBef>
            </a:pPr>
            <a:r>
              <a:rPr lang="en-US" sz="2800" dirty="0"/>
              <a:t>Background on NAND Flash Reliability</a:t>
            </a:r>
          </a:p>
          <a:p>
            <a:pPr>
              <a:lnSpc>
                <a:spcPct val="100000"/>
              </a:lnSpc>
              <a:spcBef>
                <a:spcPts val="1800"/>
              </a:spcBef>
            </a:pPr>
            <a:r>
              <a:rPr lang="en-US" sz="2800" b="1" dirty="0">
                <a:solidFill>
                  <a:srgbClr val="C00000"/>
                </a:solidFill>
              </a:rPr>
              <a:t>Characterization of Self-Recovery and Temperature Effect on Real 3D NAND Flash Memory Chips</a:t>
            </a:r>
          </a:p>
          <a:p>
            <a:pPr>
              <a:lnSpc>
                <a:spcPct val="100000"/>
              </a:lnSpc>
              <a:spcBef>
                <a:spcPts val="1800"/>
              </a:spcBef>
            </a:pPr>
            <a:r>
              <a:rPr lang="en-US" sz="2800" dirty="0"/>
              <a:t>URT: Unified Self-Recovery and Temperature Model</a:t>
            </a:r>
          </a:p>
          <a:p>
            <a:pPr>
              <a:lnSpc>
                <a:spcPct val="100000"/>
              </a:lnSpc>
              <a:spcBef>
                <a:spcPts val="1800"/>
              </a:spcBef>
            </a:pPr>
            <a:r>
              <a:rPr lang="en-US" sz="2800" dirty="0"/>
              <a:t>HeatWatch Mechanism</a:t>
            </a:r>
          </a:p>
          <a:p>
            <a:pPr>
              <a:lnSpc>
                <a:spcPct val="100000"/>
              </a:lnSpc>
              <a:spcBef>
                <a:spcPts val="1800"/>
              </a:spcBef>
            </a:pPr>
            <a:r>
              <a:rPr lang="en-US" sz="2800" dirty="0"/>
              <a:t>Conclusion</a:t>
            </a:r>
          </a:p>
        </p:txBody>
      </p:sp>
      <p:sp>
        <p:nvSpPr>
          <p:cNvPr id="3" name="Slide Number Placeholder 2"/>
          <p:cNvSpPr>
            <a:spLocks noGrp="1"/>
          </p:cNvSpPr>
          <p:nvPr>
            <p:ph type="sldNum" sz="quarter" idx="4294967295"/>
          </p:nvPr>
        </p:nvSpPr>
        <p:spPr>
          <a:xfrm>
            <a:off x="8189913" y="6516688"/>
            <a:ext cx="954087" cy="34131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kumimoji="0" lang="en-US" sz="1600" b="1" i="0" u="none" strike="noStrike" kern="1200" cap="none" spc="0" normalizeH="0" baseline="0" noProof="0" smtClean="0">
                <a:ln>
                  <a:noFill/>
                </a:ln>
                <a:solidFill>
                  <a:prstClr val="black"/>
                </a:solidFill>
                <a:effectLst/>
                <a:uLnTx/>
                <a:uFillTx/>
                <a:latin typeface="Cambria"/>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276</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757181439"/>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9E04D-F494-4912-A77D-B16ED2F320C0}"/>
              </a:ext>
            </a:extLst>
          </p:cNvPr>
          <p:cNvSpPr>
            <a:spLocks noGrp="1"/>
          </p:cNvSpPr>
          <p:nvPr>
            <p:ph type="title"/>
          </p:nvPr>
        </p:nvSpPr>
        <p:spPr/>
        <p:txBody>
          <a:bodyPr/>
          <a:lstStyle/>
          <a:p>
            <a:r>
              <a:rPr lang="en-US" dirty="0"/>
              <a:t>Characterization Methodology</a:t>
            </a:r>
          </a:p>
        </p:txBody>
      </p:sp>
      <p:sp>
        <p:nvSpPr>
          <p:cNvPr id="3" name="Content Placeholder 2">
            <a:extLst>
              <a:ext uri="{FF2B5EF4-FFF2-40B4-BE49-F238E27FC236}">
                <a16:creationId xmlns:a16="http://schemas.microsoft.com/office/drawing/2014/main" id="{5EE531F4-C075-4AA3-B104-26AE2F4DD8B2}"/>
              </a:ext>
            </a:extLst>
          </p:cNvPr>
          <p:cNvSpPr>
            <a:spLocks noGrp="1"/>
          </p:cNvSpPr>
          <p:nvPr>
            <p:ph sz="quarter" idx="11"/>
          </p:nvPr>
        </p:nvSpPr>
        <p:spPr/>
        <p:txBody>
          <a:bodyPr>
            <a:normAutofit/>
          </a:bodyPr>
          <a:lstStyle/>
          <a:p>
            <a:r>
              <a:rPr lang="en-US" sz="2800" dirty="0">
                <a:solidFill>
                  <a:schemeClr val="accent5"/>
                </a:solidFill>
              </a:rPr>
              <a:t>Modified firmware version in the flash controller</a:t>
            </a:r>
          </a:p>
          <a:p>
            <a:pPr lvl="1"/>
            <a:r>
              <a:rPr lang="en-US" sz="2800" dirty="0"/>
              <a:t>Control the read reference voltage of the flash chip</a:t>
            </a:r>
          </a:p>
          <a:p>
            <a:pPr lvl="1"/>
            <a:r>
              <a:rPr lang="en-US" sz="2800" dirty="0"/>
              <a:t>Bypass ECC to get raw NAND data (with raw bit errors)</a:t>
            </a:r>
          </a:p>
          <a:p>
            <a:r>
              <a:rPr lang="en-US" sz="2800" dirty="0"/>
              <a:t>Control temperature with a heat chamber</a:t>
            </a:r>
          </a:p>
        </p:txBody>
      </p:sp>
      <p:sp>
        <p:nvSpPr>
          <p:cNvPr id="5" name="Slide Number Placeholder 4">
            <a:extLst>
              <a:ext uri="{FF2B5EF4-FFF2-40B4-BE49-F238E27FC236}">
                <a16:creationId xmlns:a16="http://schemas.microsoft.com/office/drawing/2014/main" id="{D23FA292-9505-4239-896C-712934E6B84A}"/>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277</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pic>
        <p:nvPicPr>
          <p:cNvPr id="7" name="Picture 3">
            <a:extLst>
              <a:ext uri="{FF2B5EF4-FFF2-40B4-BE49-F238E27FC236}">
                <a16:creationId xmlns:a16="http://schemas.microsoft.com/office/drawing/2014/main" id="{4FB0FB36-7E2B-481D-83CF-FB0E2B881BF8}"/>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98878" l="0" r="100000"/>
                    </a14:imgEffect>
                  </a14:imgLayer>
                </a14:imgProps>
              </a:ext>
              <a:ext uri="{28A0092B-C50C-407E-A947-70E740481C1C}">
                <a14:useLocalDpi xmlns:a14="http://schemas.microsoft.com/office/drawing/2010/main" val="0"/>
              </a:ext>
            </a:extLst>
          </a:blip>
          <a:srcRect/>
          <a:stretch>
            <a:fillRect/>
          </a:stretch>
        </p:blipFill>
        <p:spPr bwMode="auto">
          <a:xfrm flipH="1">
            <a:off x="5764728" y="4142428"/>
            <a:ext cx="2016838" cy="168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Freeform: Shape 10">
            <a:extLst>
              <a:ext uri="{FF2B5EF4-FFF2-40B4-BE49-F238E27FC236}">
                <a16:creationId xmlns:a16="http://schemas.microsoft.com/office/drawing/2014/main" id="{7EB6AFB8-94DA-4FB5-9A47-A5D25920F0A4}"/>
              </a:ext>
            </a:extLst>
          </p:cNvPr>
          <p:cNvSpPr/>
          <p:nvPr/>
        </p:nvSpPr>
        <p:spPr bwMode="auto">
          <a:xfrm>
            <a:off x="3220358" y="3784088"/>
            <a:ext cx="2964264" cy="677078"/>
          </a:xfrm>
          <a:custGeom>
            <a:avLst/>
            <a:gdLst>
              <a:gd name="connsiteX0" fmla="*/ 0 w 2964264"/>
              <a:gd name="connsiteY0" fmla="*/ 204806 h 677078"/>
              <a:gd name="connsiteX1" fmla="*/ 1477108 w 2964264"/>
              <a:gd name="connsiteY1" fmla="*/ 23935 h 677078"/>
              <a:gd name="connsiteX2" fmla="*/ 2964264 w 2964264"/>
              <a:gd name="connsiteY2" fmla="*/ 677078 h 677078"/>
            </a:gdLst>
            <a:ahLst/>
            <a:cxnLst>
              <a:cxn ang="0">
                <a:pos x="connsiteX0" y="connsiteY0"/>
              </a:cxn>
              <a:cxn ang="0">
                <a:pos x="connsiteX1" y="connsiteY1"/>
              </a:cxn>
              <a:cxn ang="0">
                <a:pos x="connsiteX2" y="connsiteY2"/>
              </a:cxn>
            </a:cxnLst>
            <a:rect l="l" t="t" r="r" b="b"/>
            <a:pathLst>
              <a:path w="2964264" h="677078">
                <a:moveTo>
                  <a:pt x="0" y="204806"/>
                </a:moveTo>
                <a:cubicBezTo>
                  <a:pt x="491532" y="75014"/>
                  <a:pt x="983064" y="-54777"/>
                  <a:pt x="1477108" y="23935"/>
                </a:cubicBezTo>
                <a:cubicBezTo>
                  <a:pt x="1971152" y="102647"/>
                  <a:pt x="2657789" y="390700"/>
                  <a:pt x="2964264" y="677078"/>
                </a:cubicBezTo>
              </a:path>
            </a:pathLst>
          </a:custGeom>
          <a:ln w="57150">
            <a:solidFill>
              <a:schemeClr val="accent5"/>
            </a:solidFill>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4" name="Rectangle 3">
            <a:extLst>
              <a:ext uri="{FF2B5EF4-FFF2-40B4-BE49-F238E27FC236}">
                <a16:creationId xmlns:a16="http://schemas.microsoft.com/office/drawing/2014/main" id="{D69D25BC-B82F-4C18-84F7-A7C453ECF2C4}"/>
              </a:ext>
            </a:extLst>
          </p:cNvPr>
          <p:cNvSpPr/>
          <p:nvPr/>
        </p:nvSpPr>
        <p:spPr>
          <a:xfrm>
            <a:off x="5437830" y="3429000"/>
            <a:ext cx="2647392" cy="2610853"/>
          </a:xfrm>
          <a:prstGeom prst="rect">
            <a:avLst/>
          </a:prstGeom>
          <a:noFill/>
          <a:ln w="57150" cap="flat" cmpd="sng" algn="ctr">
            <a:solidFill>
              <a:schemeClr val="tx1">
                <a:lumMod val="75000"/>
                <a:lumOff val="25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mn-ea"/>
                <a:cs typeface="+mn-cs"/>
              </a:rPr>
              <a:t>Heat Chamber</a:t>
            </a:r>
          </a:p>
        </p:txBody>
      </p:sp>
      <p:sp>
        <p:nvSpPr>
          <p:cNvPr id="10" name="TextBox 9">
            <a:extLst>
              <a:ext uri="{FF2B5EF4-FFF2-40B4-BE49-F238E27FC236}">
                <a16:creationId xmlns:a16="http://schemas.microsoft.com/office/drawing/2014/main" id="{2734BC50-A952-404D-8EEB-CA0EA57CE354}"/>
              </a:ext>
            </a:extLst>
          </p:cNvPr>
          <p:cNvSpPr txBox="1"/>
          <p:nvPr/>
        </p:nvSpPr>
        <p:spPr>
          <a:xfrm flipH="1">
            <a:off x="5553511" y="5214733"/>
            <a:ext cx="93702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SSD</a:t>
            </a:r>
          </a:p>
        </p:txBody>
      </p:sp>
      <p:grpSp>
        <p:nvGrpSpPr>
          <p:cNvPr id="9" name="Group 8">
            <a:extLst>
              <a:ext uri="{FF2B5EF4-FFF2-40B4-BE49-F238E27FC236}">
                <a16:creationId xmlns:a16="http://schemas.microsoft.com/office/drawing/2014/main" id="{CC9F8E2D-6983-4579-B434-C268BA41D354}"/>
              </a:ext>
            </a:extLst>
          </p:cNvPr>
          <p:cNvGrpSpPr/>
          <p:nvPr/>
        </p:nvGrpSpPr>
        <p:grpSpPr>
          <a:xfrm>
            <a:off x="490533" y="3212937"/>
            <a:ext cx="3441881" cy="3042978"/>
            <a:chOff x="490533" y="3212937"/>
            <a:chExt cx="3441881" cy="3042978"/>
          </a:xfrm>
        </p:grpSpPr>
        <p:sp>
          <p:nvSpPr>
            <p:cNvPr id="8" name="TextBox 7">
              <a:extLst>
                <a:ext uri="{FF2B5EF4-FFF2-40B4-BE49-F238E27FC236}">
                  <a16:creationId xmlns:a16="http://schemas.microsoft.com/office/drawing/2014/main" id="{92F56CFC-D4B3-4435-AD78-08291BA2CB7A}"/>
                </a:ext>
              </a:extLst>
            </p:cNvPr>
            <p:cNvSpPr txBox="1"/>
            <p:nvPr/>
          </p:nvSpPr>
          <p:spPr>
            <a:xfrm flipH="1">
              <a:off x="490533" y="4211206"/>
              <a:ext cx="150225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Server</a:t>
              </a:r>
            </a:p>
          </p:txBody>
        </p:sp>
        <p:pic>
          <p:nvPicPr>
            <p:cNvPr id="1028" name="Picture 4" descr="Image result for computer server icon">
              <a:extLst>
                <a:ext uri="{FF2B5EF4-FFF2-40B4-BE49-F238E27FC236}">
                  <a16:creationId xmlns:a16="http://schemas.microsoft.com/office/drawing/2014/main" id="{AE40F1C8-84C5-40A4-86D8-0B04FD003B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5023" y="3212937"/>
              <a:ext cx="2647391" cy="304297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03644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500"/>
                                        <p:tgtEl>
                                          <p:spTgt spid="3">
                                            <p:txEl>
                                              <p:pRg st="3" end="3"/>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1" grpId="0" animBg="1"/>
      <p:bldP spid="4" grpId="0" animBg="1"/>
      <p:bldP spid="10" grpId="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Group 72">
            <a:extLst>
              <a:ext uri="{FF2B5EF4-FFF2-40B4-BE49-F238E27FC236}">
                <a16:creationId xmlns:a16="http://schemas.microsoft.com/office/drawing/2014/main" id="{E44BD7FC-4612-41EE-A4C9-5E3E86A0C036}"/>
              </a:ext>
            </a:extLst>
          </p:cNvPr>
          <p:cNvGrpSpPr/>
          <p:nvPr/>
        </p:nvGrpSpPr>
        <p:grpSpPr>
          <a:xfrm>
            <a:off x="3515035" y="3200400"/>
            <a:ext cx="2743200" cy="2743200"/>
            <a:chOff x="1169805" y="2360323"/>
            <a:chExt cx="2743200" cy="2743200"/>
          </a:xfrm>
        </p:grpSpPr>
        <p:sp>
          <p:nvSpPr>
            <p:cNvPr id="74" name="Rectangle: Rounded Corners 73">
              <a:extLst>
                <a:ext uri="{FF2B5EF4-FFF2-40B4-BE49-F238E27FC236}">
                  <a16:creationId xmlns:a16="http://schemas.microsoft.com/office/drawing/2014/main" id="{C2AE0047-38F0-4752-A7DD-B974A745DBBF}"/>
                </a:ext>
              </a:extLst>
            </p:cNvPr>
            <p:cNvSpPr/>
            <p:nvPr/>
          </p:nvSpPr>
          <p:spPr>
            <a:xfrm>
              <a:off x="1169805" y="2360323"/>
              <a:ext cx="2743200" cy="2743200"/>
            </a:xfrm>
            <a:prstGeom prst="roundRect">
              <a:avLst>
                <a:gd name="adj" fmla="val 8549"/>
              </a:avLst>
            </a:prstGeom>
            <a:solidFill>
              <a:schemeClr val="bg2">
                <a:lumMod val="90000"/>
              </a:schemeClr>
            </a:solidFill>
          </p:spPr>
          <p:style>
            <a:lnRef idx="2">
              <a:schemeClr val="accent3">
                <a:shade val="50000"/>
              </a:schemeClr>
            </a:lnRef>
            <a:fillRef idx="1">
              <a:schemeClr val="accent3"/>
            </a:fillRef>
            <a:effectRef idx="0">
              <a:schemeClr val="accent3"/>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sp>
          <p:nvSpPr>
            <p:cNvPr id="75" name="Oval 74">
              <a:extLst>
                <a:ext uri="{FF2B5EF4-FFF2-40B4-BE49-F238E27FC236}">
                  <a16:creationId xmlns:a16="http://schemas.microsoft.com/office/drawing/2014/main" id="{4BDEA72F-68E7-4268-8EE6-953B60D529DA}"/>
                </a:ext>
              </a:extLst>
            </p:cNvPr>
            <p:cNvSpPr/>
            <p:nvPr/>
          </p:nvSpPr>
          <p:spPr bwMode="auto">
            <a:xfrm>
              <a:off x="1403493" y="2612460"/>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76" name="Oval 75">
              <a:extLst>
                <a:ext uri="{FF2B5EF4-FFF2-40B4-BE49-F238E27FC236}">
                  <a16:creationId xmlns:a16="http://schemas.microsoft.com/office/drawing/2014/main" id="{CB483CA1-DFB9-443C-A23E-73F2741D4951}"/>
                </a:ext>
              </a:extLst>
            </p:cNvPr>
            <p:cNvSpPr/>
            <p:nvPr/>
          </p:nvSpPr>
          <p:spPr bwMode="auto">
            <a:xfrm>
              <a:off x="1403493" y="346777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77" name="Oval 76">
              <a:extLst>
                <a:ext uri="{FF2B5EF4-FFF2-40B4-BE49-F238E27FC236}">
                  <a16:creationId xmlns:a16="http://schemas.microsoft.com/office/drawing/2014/main" id="{BD3941E0-B9E5-4358-A42A-348BBDAF23D9}"/>
                </a:ext>
              </a:extLst>
            </p:cNvPr>
            <p:cNvSpPr/>
            <p:nvPr/>
          </p:nvSpPr>
          <p:spPr bwMode="auto">
            <a:xfrm>
              <a:off x="1403493" y="432308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78" name="Oval 77">
              <a:extLst>
                <a:ext uri="{FF2B5EF4-FFF2-40B4-BE49-F238E27FC236}">
                  <a16:creationId xmlns:a16="http://schemas.microsoft.com/office/drawing/2014/main" id="{3CB3C141-7444-4825-BDF9-D3C34BA02D80}"/>
                </a:ext>
              </a:extLst>
            </p:cNvPr>
            <p:cNvSpPr/>
            <p:nvPr/>
          </p:nvSpPr>
          <p:spPr bwMode="auto">
            <a:xfrm>
              <a:off x="2277253" y="2612460"/>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79" name="Oval 78">
              <a:extLst>
                <a:ext uri="{FF2B5EF4-FFF2-40B4-BE49-F238E27FC236}">
                  <a16:creationId xmlns:a16="http://schemas.microsoft.com/office/drawing/2014/main" id="{8B86D19F-6576-4E09-9BF8-8709E082F208}"/>
                </a:ext>
              </a:extLst>
            </p:cNvPr>
            <p:cNvSpPr/>
            <p:nvPr/>
          </p:nvSpPr>
          <p:spPr bwMode="auto">
            <a:xfrm>
              <a:off x="2277253" y="346777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0" name="Oval 79">
              <a:extLst>
                <a:ext uri="{FF2B5EF4-FFF2-40B4-BE49-F238E27FC236}">
                  <a16:creationId xmlns:a16="http://schemas.microsoft.com/office/drawing/2014/main" id="{59C5E5DE-96B3-4595-AD48-9C5077C550CF}"/>
                </a:ext>
              </a:extLst>
            </p:cNvPr>
            <p:cNvSpPr/>
            <p:nvPr/>
          </p:nvSpPr>
          <p:spPr bwMode="auto">
            <a:xfrm>
              <a:off x="2277253" y="432308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1" name="Oval 80">
              <a:extLst>
                <a:ext uri="{FF2B5EF4-FFF2-40B4-BE49-F238E27FC236}">
                  <a16:creationId xmlns:a16="http://schemas.microsoft.com/office/drawing/2014/main" id="{1E6F7CA8-1297-4130-A76E-4E67D574521F}"/>
                </a:ext>
              </a:extLst>
            </p:cNvPr>
            <p:cNvSpPr/>
            <p:nvPr/>
          </p:nvSpPr>
          <p:spPr bwMode="auto">
            <a:xfrm>
              <a:off x="3151013" y="2612460"/>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a:ln>
                    <a:noFill/>
                  </a:ln>
                  <a:solidFill>
                    <a:prstClr val="white"/>
                  </a:solidFill>
                  <a:effectLst/>
                  <a:uLnTx/>
                  <a:uFillTx/>
                  <a:latin typeface="Cambria"/>
                  <a:ea typeface="+mn-ea"/>
                  <a:cs typeface="+mn-cs"/>
                </a:rPr>
                <a:t>01</a:t>
              </a:r>
            </a:p>
          </p:txBody>
        </p:sp>
        <p:sp>
          <p:nvSpPr>
            <p:cNvPr id="82" name="Oval 81">
              <a:extLst>
                <a:ext uri="{FF2B5EF4-FFF2-40B4-BE49-F238E27FC236}">
                  <a16:creationId xmlns:a16="http://schemas.microsoft.com/office/drawing/2014/main" id="{CE50C775-FF68-4EFE-BA53-B6D85D2D3100}"/>
                </a:ext>
              </a:extLst>
            </p:cNvPr>
            <p:cNvSpPr/>
            <p:nvPr/>
          </p:nvSpPr>
          <p:spPr bwMode="auto">
            <a:xfrm>
              <a:off x="3151013" y="346777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83" name="Oval 82">
              <a:extLst>
                <a:ext uri="{FF2B5EF4-FFF2-40B4-BE49-F238E27FC236}">
                  <a16:creationId xmlns:a16="http://schemas.microsoft.com/office/drawing/2014/main" id="{50854E2E-F6F0-4426-8CD4-A898ACF1C923}"/>
                </a:ext>
              </a:extLst>
            </p:cNvPr>
            <p:cNvSpPr/>
            <p:nvPr/>
          </p:nvSpPr>
          <p:spPr bwMode="auto">
            <a:xfrm>
              <a:off x="3151013" y="432308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62" name="Group 61">
            <a:extLst>
              <a:ext uri="{FF2B5EF4-FFF2-40B4-BE49-F238E27FC236}">
                <a16:creationId xmlns:a16="http://schemas.microsoft.com/office/drawing/2014/main" id="{18F19DC9-6619-454E-A7A3-D1B153DCD5DD}"/>
              </a:ext>
            </a:extLst>
          </p:cNvPr>
          <p:cNvGrpSpPr/>
          <p:nvPr/>
        </p:nvGrpSpPr>
        <p:grpSpPr>
          <a:xfrm>
            <a:off x="3362635" y="3048000"/>
            <a:ext cx="2743200" cy="2743200"/>
            <a:chOff x="1169805" y="2360323"/>
            <a:chExt cx="2743200" cy="2743200"/>
          </a:xfrm>
        </p:grpSpPr>
        <p:sp>
          <p:nvSpPr>
            <p:cNvPr id="63" name="Rectangle: Rounded Corners 62">
              <a:extLst>
                <a:ext uri="{FF2B5EF4-FFF2-40B4-BE49-F238E27FC236}">
                  <a16:creationId xmlns:a16="http://schemas.microsoft.com/office/drawing/2014/main" id="{49E3D36E-001B-413A-B12A-4D2B3A1A0482}"/>
                </a:ext>
              </a:extLst>
            </p:cNvPr>
            <p:cNvSpPr/>
            <p:nvPr/>
          </p:nvSpPr>
          <p:spPr>
            <a:xfrm>
              <a:off x="1169805" y="2360323"/>
              <a:ext cx="2743200" cy="2743200"/>
            </a:xfrm>
            <a:prstGeom prst="roundRect">
              <a:avLst>
                <a:gd name="adj" fmla="val 8549"/>
              </a:avLst>
            </a:prstGeom>
            <a:solidFill>
              <a:schemeClr val="bg2">
                <a:lumMod val="90000"/>
              </a:schemeClr>
            </a:solidFill>
          </p:spPr>
          <p:style>
            <a:lnRef idx="2">
              <a:schemeClr val="accent3">
                <a:shade val="50000"/>
              </a:schemeClr>
            </a:lnRef>
            <a:fillRef idx="1">
              <a:schemeClr val="accent3"/>
            </a:fillRef>
            <a:effectRef idx="0">
              <a:schemeClr val="accent3"/>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sp>
          <p:nvSpPr>
            <p:cNvPr id="64" name="Oval 63">
              <a:extLst>
                <a:ext uri="{FF2B5EF4-FFF2-40B4-BE49-F238E27FC236}">
                  <a16:creationId xmlns:a16="http://schemas.microsoft.com/office/drawing/2014/main" id="{AF63CD0C-6A59-485B-B6BE-BB598C2DDF91}"/>
                </a:ext>
              </a:extLst>
            </p:cNvPr>
            <p:cNvSpPr/>
            <p:nvPr/>
          </p:nvSpPr>
          <p:spPr bwMode="auto">
            <a:xfrm>
              <a:off x="1403493" y="2612460"/>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5" name="Oval 64">
              <a:extLst>
                <a:ext uri="{FF2B5EF4-FFF2-40B4-BE49-F238E27FC236}">
                  <a16:creationId xmlns:a16="http://schemas.microsoft.com/office/drawing/2014/main" id="{46703A6E-DD21-42A6-8FA3-AC21A3DA9CAA}"/>
                </a:ext>
              </a:extLst>
            </p:cNvPr>
            <p:cNvSpPr/>
            <p:nvPr/>
          </p:nvSpPr>
          <p:spPr bwMode="auto">
            <a:xfrm>
              <a:off x="1403493" y="346777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6" name="Oval 65">
              <a:extLst>
                <a:ext uri="{FF2B5EF4-FFF2-40B4-BE49-F238E27FC236}">
                  <a16:creationId xmlns:a16="http://schemas.microsoft.com/office/drawing/2014/main" id="{A63E3A2C-7C04-4488-988D-5794A9C9AC6A}"/>
                </a:ext>
              </a:extLst>
            </p:cNvPr>
            <p:cNvSpPr/>
            <p:nvPr/>
          </p:nvSpPr>
          <p:spPr bwMode="auto">
            <a:xfrm>
              <a:off x="1403493" y="432308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7" name="Oval 66">
              <a:extLst>
                <a:ext uri="{FF2B5EF4-FFF2-40B4-BE49-F238E27FC236}">
                  <a16:creationId xmlns:a16="http://schemas.microsoft.com/office/drawing/2014/main" id="{0F46CFDC-FC86-4549-8D30-28E29F56D3BD}"/>
                </a:ext>
              </a:extLst>
            </p:cNvPr>
            <p:cNvSpPr/>
            <p:nvPr/>
          </p:nvSpPr>
          <p:spPr bwMode="auto">
            <a:xfrm>
              <a:off x="2277253" y="2612460"/>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8" name="Oval 67">
              <a:extLst>
                <a:ext uri="{FF2B5EF4-FFF2-40B4-BE49-F238E27FC236}">
                  <a16:creationId xmlns:a16="http://schemas.microsoft.com/office/drawing/2014/main" id="{5FB3628F-4657-4E45-BA21-9212CF51F223}"/>
                </a:ext>
              </a:extLst>
            </p:cNvPr>
            <p:cNvSpPr/>
            <p:nvPr/>
          </p:nvSpPr>
          <p:spPr bwMode="auto">
            <a:xfrm>
              <a:off x="2277253" y="346777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9" name="Oval 68">
              <a:extLst>
                <a:ext uri="{FF2B5EF4-FFF2-40B4-BE49-F238E27FC236}">
                  <a16:creationId xmlns:a16="http://schemas.microsoft.com/office/drawing/2014/main" id="{799EAA78-B6C4-4D2F-9097-45F8B548456F}"/>
                </a:ext>
              </a:extLst>
            </p:cNvPr>
            <p:cNvSpPr/>
            <p:nvPr/>
          </p:nvSpPr>
          <p:spPr bwMode="auto">
            <a:xfrm>
              <a:off x="2277253" y="432308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70" name="Oval 69">
              <a:extLst>
                <a:ext uri="{FF2B5EF4-FFF2-40B4-BE49-F238E27FC236}">
                  <a16:creationId xmlns:a16="http://schemas.microsoft.com/office/drawing/2014/main" id="{179ABFA6-3322-431D-A662-518E3FD8DC34}"/>
                </a:ext>
              </a:extLst>
            </p:cNvPr>
            <p:cNvSpPr/>
            <p:nvPr/>
          </p:nvSpPr>
          <p:spPr bwMode="auto">
            <a:xfrm>
              <a:off x="3151013" y="2612460"/>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a:ln>
                    <a:noFill/>
                  </a:ln>
                  <a:solidFill>
                    <a:prstClr val="white"/>
                  </a:solidFill>
                  <a:effectLst/>
                  <a:uLnTx/>
                  <a:uFillTx/>
                  <a:latin typeface="Cambria"/>
                  <a:ea typeface="+mn-ea"/>
                  <a:cs typeface="+mn-cs"/>
                </a:rPr>
                <a:t>01</a:t>
              </a:r>
            </a:p>
          </p:txBody>
        </p:sp>
        <p:sp>
          <p:nvSpPr>
            <p:cNvPr id="71" name="Oval 70">
              <a:extLst>
                <a:ext uri="{FF2B5EF4-FFF2-40B4-BE49-F238E27FC236}">
                  <a16:creationId xmlns:a16="http://schemas.microsoft.com/office/drawing/2014/main" id="{560DF6ED-50D0-4FD2-B1FF-4C12F026AB0D}"/>
                </a:ext>
              </a:extLst>
            </p:cNvPr>
            <p:cNvSpPr/>
            <p:nvPr/>
          </p:nvSpPr>
          <p:spPr bwMode="auto">
            <a:xfrm>
              <a:off x="3151013" y="346777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72" name="Oval 71">
              <a:extLst>
                <a:ext uri="{FF2B5EF4-FFF2-40B4-BE49-F238E27FC236}">
                  <a16:creationId xmlns:a16="http://schemas.microsoft.com/office/drawing/2014/main" id="{F560B73D-0ED3-4A05-A382-A1AFCE8F5C1F}"/>
                </a:ext>
              </a:extLst>
            </p:cNvPr>
            <p:cNvSpPr/>
            <p:nvPr/>
          </p:nvSpPr>
          <p:spPr bwMode="auto">
            <a:xfrm>
              <a:off x="3151013" y="432308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grpSp>
        <p:nvGrpSpPr>
          <p:cNvPr id="51" name="Group 50">
            <a:extLst>
              <a:ext uri="{FF2B5EF4-FFF2-40B4-BE49-F238E27FC236}">
                <a16:creationId xmlns:a16="http://schemas.microsoft.com/office/drawing/2014/main" id="{C3CC11F7-41FE-47C9-9A55-A44E9CDE4255}"/>
              </a:ext>
            </a:extLst>
          </p:cNvPr>
          <p:cNvGrpSpPr/>
          <p:nvPr/>
        </p:nvGrpSpPr>
        <p:grpSpPr>
          <a:xfrm>
            <a:off x="3210235" y="2895600"/>
            <a:ext cx="2743200" cy="2743200"/>
            <a:chOff x="1169805" y="2360323"/>
            <a:chExt cx="2743200" cy="2743200"/>
          </a:xfrm>
        </p:grpSpPr>
        <p:sp>
          <p:nvSpPr>
            <p:cNvPr id="52" name="Rectangle: Rounded Corners 51">
              <a:extLst>
                <a:ext uri="{FF2B5EF4-FFF2-40B4-BE49-F238E27FC236}">
                  <a16:creationId xmlns:a16="http://schemas.microsoft.com/office/drawing/2014/main" id="{510225BC-7B71-4DF0-8951-2C15E69E59CB}"/>
                </a:ext>
              </a:extLst>
            </p:cNvPr>
            <p:cNvSpPr/>
            <p:nvPr/>
          </p:nvSpPr>
          <p:spPr>
            <a:xfrm>
              <a:off x="1169805" y="2360323"/>
              <a:ext cx="2743200" cy="2743200"/>
            </a:xfrm>
            <a:prstGeom prst="roundRect">
              <a:avLst>
                <a:gd name="adj" fmla="val 8549"/>
              </a:avLst>
            </a:prstGeom>
            <a:solidFill>
              <a:schemeClr val="bg2">
                <a:lumMod val="90000"/>
              </a:schemeClr>
            </a:solidFill>
          </p:spPr>
          <p:style>
            <a:lnRef idx="2">
              <a:schemeClr val="accent3">
                <a:shade val="50000"/>
              </a:schemeClr>
            </a:lnRef>
            <a:fillRef idx="1">
              <a:schemeClr val="accent3"/>
            </a:fillRef>
            <a:effectRef idx="0">
              <a:schemeClr val="accent3"/>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sp>
          <p:nvSpPr>
            <p:cNvPr id="53" name="Oval 52">
              <a:extLst>
                <a:ext uri="{FF2B5EF4-FFF2-40B4-BE49-F238E27FC236}">
                  <a16:creationId xmlns:a16="http://schemas.microsoft.com/office/drawing/2014/main" id="{D7E5314C-69CB-40AB-81E0-F979087A9E30}"/>
                </a:ext>
              </a:extLst>
            </p:cNvPr>
            <p:cNvSpPr/>
            <p:nvPr/>
          </p:nvSpPr>
          <p:spPr bwMode="auto">
            <a:xfrm>
              <a:off x="1403493" y="2612460"/>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4" name="Oval 53">
              <a:extLst>
                <a:ext uri="{FF2B5EF4-FFF2-40B4-BE49-F238E27FC236}">
                  <a16:creationId xmlns:a16="http://schemas.microsoft.com/office/drawing/2014/main" id="{2439D8D8-2A9E-4401-941A-727FB0940C38}"/>
                </a:ext>
              </a:extLst>
            </p:cNvPr>
            <p:cNvSpPr/>
            <p:nvPr/>
          </p:nvSpPr>
          <p:spPr bwMode="auto">
            <a:xfrm>
              <a:off x="1403493" y="346777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5" name="Oval 54">
              <a:extLst>
                <a:ext uri="{FF2B5EF4-FFF2-40B4-BE49-F238E27FC236}">
                  <a16:creationId xmlns:a16="http://schemas.microsoft.com/office/drawing/2014/main" id="{21E7F240-44A3-4251-95ED-65DCDDEBF245}"/>
                </a:ext>
              </a:extLst>
            </p:cNvPr>
            <p:cNvSpPr/>
            <p:nvPr/>
          </p:nvSpPr>
          <p:spPr bwMode="auto">
            <a:xfrm>
              <a:off x="1403493" y="432308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6" name="Oval 55">
              <a:extLst>
                <a:ext uri="{FF2B5EF4-FFF2-40B4-BE49-F238E27FC236}">
                  <a16:creationId xmlns:a16="http://schemas.microsoft.com/office/drawing/2014/main" id="{69744250-FA39-4501-ADD3-4868E55B39B8}"/>
                </a:ext>
              </a:extLst>
            </p:cNvPr>
            <p:cNvSpPr/>
            <p:nvPr/>
          </p:nvSpPr>
          <p:spPr bwMode="auto">
            <a:xfrm>
              <a:off x="2277253" y="2612460"/>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7" name="Oval 56">
              <a:extLst>
                <a:ext uri="{FF2B5EF4-FFF2-40B4-BE49-F238E27FC236}">
                  <a16:creationId xmlns:a16="http://schemas.microsoft.com/office/drawing/2014/main" id="{FF41F1C3-C842-4A4D-BFAA-7CE85E8DF103}"/>
                </a:ext>
              </a:extLst>
            </p:cNvPr>
            <p:cNvSpPr/>
            <p:nvPr/>
          </p:nvSpPr>
          <p:spPr bwMode="auto">
            <a:xfrm>
              <a:off x="2277253" y="346777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8" name="Oval 57">
              <a:extLst>
                <a:ext uri="{FF2B5EF4-FFF2-40B4-BE49-F238E27FC236}">
                  <a16:creationId xmlns:a16="http://schemas.microsoft.com/office/drawing/2014/main" id="{90A5DE59-B8C0-440A-B632-D654CF932B79}"/>
                </a:ext>
              </a:extLst>
            </p:cNvPr>
            <p:cNvSpPr/>
            <p:nvPr/>
          </p:nvSpPr>
          <p:spPr bwMode="auto">
            <a:xfrm>
              <a:off x="2277253" y="432308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9" name="Oval 58">
              <a:extLst>
                <a:ext uri="{FF2B5EF4-FFF2-40B4-BE49-F238E27FC236}">
                  <a16:creationId xmlns:a16="http://schemas.microsoft.com/office/drawing/2014/main" id="{5431AC80-1E81-466E-9DA2-9D4D2FC8B399}"/>
                </a:ext>
              </a:extLst>
            </p:cNvPr>
            <p:cNvSpPr/>
            <p:nvPr/>
          </p:nvSpPr>
          <p:spPr bwMode="auto">
            <a:xfrm>
              <a:off x="3151013" y="2612460"/>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a:ln>
                    <a:noFill/>
                  </a:ln>
                  <a:solidFill>
                    <a:prstClr val="white"/>
                  </a:solidFill>
                  <a:effectLst/>
                  <a:uLnTx/>
                  <a:uFillTx/>
                  <a:latin typeface="Cambria"/>
                  <a:ea typeface="+mn-ea"/>
                  <a:cs typeface="+mn-cs"/>
                </a:rPr>
                <a:t>01</a:t>
              </a:r>
            </a:p>
          </p:txBody>
        </p:sp>
        <p:sp>
          <p:nvSpPr>
            <p:cNvPr id="60" name="Oval 59">
              <a:extLst>
                <a:ext uri="{FF2B5EF4-FFF2-40B4-BE49-F238E27FC236}">
                  <a16:creationId xmlns:a16="http://schemas.microsoft.com/office/drawing/2014/main" id="{9114D819-EB47-424E-A3CF-50937FCD25A9}"/>
                </a:ext>
              </a:extLst>
            </p:cNvPr>
            <p:cNvSpPr/>
            <p:nvPr/>
          </p:nvSpPr>
          <p:spPr bwMode="auto">
            <a:xfrm>
              <a:off x="3151013" y="346777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61" name="Oval 60">
              <a:extLst>
                <a:ext uri="{FF2B5EF4-FFF2-40B4-BE49-F238E27FC236}">
                  <a16:creationId xmlns:a16="http://schemas.microsoft.com/office/drawing/2014/main" id="{BAF26264-0347-4730-B8CF-20195F8C2F5D}"/>
                </a:ext>
              </a:extLst>
            </p:cNvPr>
            <p:cNvSpPr/>
            <p:nvPr/>
          </p:nvSpPr>
          <p:spPr bwMode="auto">
            <a:xfrm>
              <a:off x="3151013" y="432308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sp>
        <p:nvSpPr>
          <p:cNvPr id="2" name="Title 1">
            <a:extLst>
              <a:ext uri="{FF2B5EF4-FFF2-40B4-BE49-F238E27FC236}">
                <a16:creationId xmlns:a16="http://schemas.microsoft.com/office/drawing/2014/main" id="{1DD0223D-A068-4194-971E-033A7C0166DA}"/>
              </a:ext>
            </a:extLst>
          </p:cNvPr>
          <p:cNvSpPr>
            <a:spLocks noGrp="1"/>
          </p:cNvSpPr>
          <p:nvPr>
            <p:ph type="title"/>
          </p:nvPr>
        </p:nvSpPr>
        <p:spPr/>
        <p:txBody>
          <a:bodyPr/>
          <a:lstStyle/>
          <a:p>
            <a:r>
              <a:rPr lang="en-US" dirty="0"/>
              <a:t>Characterized Devices</a:t>
            </a:r>
          </a:p>
        </p:txBody>
      </p:sp>
      <p:sp>
        <p:nvSpPr>
          <p:cNvPr id="4" name="Slide Number Placeholder 3">
            <a:extLst>
              <a:ext uri="{FF2B5EF4-FFF2-40B4-BE49-F238E27FC236}">
                <a16:creationId xmlns:a16="http://schemas.microsoft.com/office/drawing/2014/main" id="{13543B50-F21F-42B4-8512-42ADA361BB8D}"/>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278</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grpSp>
        <p:nvGrpSpPr>
          <p:cNvPr id="40" name="Group 39">
            <a:extLst>
              <a:ext uri="{FF2B5EF4-FFF2-40B4-BE49-F238E27FC236}">
                <a16:creationId xmlns:a16="http://schemas.microsoft.com/office/drawing/2014/main" id="{D28EDDBA-6BCB-4EA6-80AF-A3DF4067F723}"/>
              </a:ext>
            </a:extLst>
          </p:cNvPr>
          <p:cNvGrpSpPr/>
          <p:nvPr/>
        </p:nvGrpSpPr>
        <p:grpSpPr>
          <a:xfrm>
            <a:off x="3057835" y="2743200"/>
            <a:ext cx="2743200" cy="2743200"/>
            <a:chOff x="1169805" y="2360323"/>
            <a:chExt cx="2743200" cy="2743200"/>
          </a:xfrm>
        </p:grpSpPr>
        <p:sp>
          <p:nvSpPr>
            <p:cNvPr id="41" name="Rectangle: Rounded Corners 40">
              <a:extLst>
                <a:ext uri="{FF2B5EF4-FFF2-40B4-BE49-F238E27FC236}">
                  <a16:creationId xmlns:a16="http://schemas.microsoft.com/office/drawing/2014/main" id="{60015616-D031-4F55-BF99-FDD44D176F60}"/>
                </a:ext>
              </a:extLst>
            </p:cNvPr>
            <p:cNvSpPr/>
            <p:nvPr/>
          </p:nvSpPr>
          <p:spPr>
            <a:xfrm>
              <a:off x="1169805" y="2360323"/>
              <a:ext cx="2743200" cy="2743200"/>
            </a:xfrm>
            <a:prstGeom prst="roundRect">
              <a:avLst>
                <a:gd name="adj" fmla="val 8549"/>
              </a:avLst>
            </a:prstGeom>
            <a:solidFill>
              <a:schemeClr val="bg2">
                <a:lumMod val="90000"/>
              </a:schemeClr>
            </a:solidFill>
          </p:spPr>
          <p:style>
            <a:lnRef idx="2">
              <a:schemeClr val="accent3">
                <a:shade val="50000"/>
              </a:schemeClr>
            </a:lnRef>
            <a:fillRef idx="1">
              <a:schemeClr val="accent3"/>
            </a:fillRef>
            <a:effectRef idx="0">
              <a:schemeClr val="accent3"/>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mbria"/>
                <a:ea typeface="+mn-ea"/>
                <a:cs typeface="+mn-cs"/>
              </a:endParaRPr>
            </a:p>
          </p:txBody>
        </p:sp>
        <p:sp>
          <p:nvSpPr>
            <p:cNvPr id="42" name="Oval 41">
              <a:extLst>
                <a:ext uri="{FF2B5EF4-FFF2-40B4-BE49-F238E27FC236}">
                  <a16:creationId xmlns:a16="http://schemas.microsoft.com/office/drawing/2014/main" id="{170CCA63-2CE9-4853-BFF2-37FC53849216}"/>
                </a:ext>
              </a:extLst>
            </p:cNvPr>
            <p:cNvSpPr/>
            <p:nvPr/>
          </p:nvSpPr>
          <p:spPr bwMode="auto">
            <a:xfrm>
              <a:off x="1403493" y="2612460"/>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3" name="Oval 42">
              <a:extLst>
                <a:ext uri="{FF2B5EF4-FFF2-40B4-BE49-F238E27FC236}">
                  <a16:creationId xmlns:a16="http://schemas.microsoft.com/office/drawing/2014/main" id="{4DF88959-DF24-4F7D-ADE0-D0BB87EB77DF}"/>
                </a:ext>
              </a:extLst>
            </p:cNvPr>
            <p:cNvSpPr/>
            <p:nvPr/>
          </p:nvSpPr>
          <p:spPr bwMode="auto">
            <a:xfrm>
              <a:off x="1403493" y="346777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4" name="Oval 43">
              <a:extLst>
                <a:ext uri="{FF2B5EF4-FFF2-40B4-BE49-F238E27FC236}">
                  <a16:creationId xmlns:a16="http://schemas.microsoft.com/office/drawing/2014/main" id="{C522762E-98E2-44FA-B02E-A45D88EFC8EF}"/>
                </a:ext>
              </a:extLst>
            </p:cNvPr>
            <p:cNvSpPr/>
            <p:nvPr/>
          </p:nvSpPr>
          <p:spPr bwMode="auto">
            <a:xfrm>
              <a:off x="1403493" y="432308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5" name="Oval 44">
              <a:extLst>
                <a:ext uri="{FF2B5EF4-FFF2-40B4-BE49-F238E27FC236}">
                  <a16:creationId xmlns:a16="http://schemas.microsoft.com/office/drawing/2014/main" id="{3285548E-DAFB-4452-A3EE-ADE5C83954BC}"/>
                </a:ext>
              </a:extLst>
            </p:cNvPr>
            <p:cNvSpPr/>
            <p:nvPr/>
          </p:nvSpPr>
          <p:spPr bwMode="auto">
            <a:xfrm>
              <a:off x="2277253" y="2612460"/>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6" name="Oval 45">
              <a:extLst>
                <a:ext uri="{FF2B5EF4-FFF2-40B4-BE49-F238E27FC236}">
                  <a16:creationId xmlns:a16="http://schemas.microsoft.com/office/drawing/2014/main" id="{DD87D5E2-987B-440F-9B3C-DE4F36253AD2}"/>
                </a:ext>
              </a:extLst>
            </p:cNvPr>
            <p:cNvSpPr/>
            <p:nvPr/>
          </p:nvSpPr>
          <p:spPr bwMode="auto">
            <a:xfrm>
              <a:off x="2277253" y="346777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7" name="Oval 46">
              <a:extLst>
                <a:ext uri="{FF2B5EF4-FFF2-40B4-BE49-F238E27FC236}">
                  <a16:creationId xmlns:a16="http://schemas.microsoft.com/office/drawing/2014/main" id="{8562E223-C072-4120-B5AC-0B70430BC0E0}"/>
                </a:ext>
              </a:extLst>
            </p:cNvPr>
            <p:cNvSpPr/>
            <p:nvPr/>
          </p:nvSpPr>
          <p:spPr bwMode="auto">
            <a:xfrm>
              <a:off x="2277253" y="432308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48" name="Oval 47">
              <a:extLst>
                <a:ext uri="{FF2B5EF4-FFF2-40B4-BE49-F238E27FC236}">
                  <a16:creationId xmlns:a16="http://schemas.microsoft.com/office/drawing/2014/main" id="{CE37ECE6-5B34-42F3-9E29-0B7D7362AB00}"/>
                </a:ext>
              </a:extLst>
            </p:cNvPr>
            <p:cNvSpPr/>
            <p:nvPr/>
          </p:nvSpPr>
          <p:spPr bwMode="auto">
            <a:xfrm>
              <a:off x="3151013" y="2612460"/>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prstClr val="white"/>
                </a:solidFill>
                <a:effectLst/>
                <a:uLnTx/>
                <a:uFillTx/>
                <a:latin typeface="Cambria"/>
                <a:ea typeface="+mn-ea"/>
                <a:cs typeface="+mn-cs"/>
              </a:endParaRPr>
            </a:p>
          </p:txBody>
        </p:sp>
        <p:sp>
          <p:nvSpPr>
            <p:cNvPr id="49" name="Oval 48">
              <a:extLst>
                <a:ext uri="{FF2B5EF4-FFF2-40B4-BE49-F238E27FC236}">
                  <a16:creationId xmlns:a16="http://schemas.microsoft.com/office/drawing/2014/main" id="{C2E3F84C-0021-491A-A7D8-F88B07B1EAAD}"/>
                </a:ext>
              </a:extLst>
            </p:cNvPr>
            <p:cNvSpPr/>
            <p:nvPr/>
          </p:nvSpPr>
          <p:spPr bwMode="auto">
            <a:xfrm>
              <a:off x="3151013" y="346777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sp>
          <p:nvSpPr>
            <p:cNvPr id="50" name="Oval 49">
              <a:extLst>
                <a:ext uri="{FF2B5EF4-FFF2-40B4-BE49-F238E27FC236}">
                  <a16:creationId xmlns:a16="http://schemas.microsoft.com/office/drawing/2014/main" id="{3547A3C6-1C45-4086-9919-C8DEDF3B2604}"/>
                </a:ext>
              </a:extLst>
            </p:cNvPr>
            <p:cNvSpPr/>
            <p:nvPr/>
          </p:nvSpPr>
          <p:spPr bwMode="auto">
            <a:xfrm>
              <a:off x="3151013" y="4323081"/>
              <a:ext cx="528305" cy="528305"/>
            </a:xfrm>
            <a:prstGeom prst="ellipse">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cxnSp>
        <p:nvCxnSpPr>
          <p:cNvPr id="84" name="Straight Arrow Connector 83">
            <a:extLst>
              <a:ext uri="{FF2B5EF4-FFF2-40B4-BE49-F238E27FC236}">
                <a16:creationId xmlns:a16="http://schemas.microsoft.com/office/drawing/2014/main" id="{3A7A50D7-6932-4982-80AD-53C159D8211D}"/>
              </a:ext>
            </a:extLst>
          </p:cNvPr>
          <p:cNvCxnSpPr>
            <a:cxnSpLocks/>
          </p:cNvCxnSpPr>
          <p:nvPr/>
        </p:nvCxnSpPr>
        <p:spPr>
          <a:xfrm>
            <a:off x="2836109" y="5553723"/>
            <a:ext cx="526526" cy="618043"/>
          </a:xfrm>
          <a:prstGeom prst="straightConnector1">
            <a:avLst/>
          </a:prstGeom>
          <a:ln w="76200">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sp>
        <p:nvSpPr>
          <p:cNvPr id="86" name="Rectangle: Rounded Corners 85">
            <a:extLst>
              <a:ext uri="{FF2B5EF4-FFF2-40B4-BE49-F238E27FC236}">
                <a16:creationId xmlns:a16="http://schemas.microsoft.com/office/drawing/2014/main" id="{8178694D-E120-403F-9CB6-C70D26FE427A}"/>
              </a:ext>
            </a:extLst>
          </p:cNvPr>
          <p:cNvSpPr/>
          <p:nvPr/>
        </p:nvSpPr>
        <p:spPr>
          <a:xfrm>
            <a:off x="496303" y="1134172"/>
            <a:ext cx="8151394" cy="715924"/>
          </a:xfrm>
          <a:prstGeom prst="round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472C4"/>
                </a:solidFill>
                <a:effectLst/>
                <a:uLnTx/>
                <a:uFillTx/>
                <a:latin typeface="Cambria"/>
                <a:ea typeface="+mn-ea"/>
                <a:cs typeface="+mn-cs"/>
              </a:rPr>
              <a:t>Real 30-39 Layer 3D MLC NAND Flash Chips</a:t>
            </a:r>
          </a:p>
        </p:txBody>
      </p:sp>
      <p:sp>
        <p:nvSpPr>
          <p:cNvPr id="87" name="TextBox 86">
            <a:extLst>
              <a:ext uri="{FF2B5EF4-FFF2-40B4-BE49-F238E27FC236}">
                <a16:creationId xmlns:a16="http://schemas.microsoft.com/office/drawing/2014/main" id="{15733C9E-020D-4BF2-A872-DB0CD85F65F5}"/>
              </a:ext>
            </a:extLst>
          </p:cNvPr>
          <p:cNvSpPr txBox="1"/>
          <p:nvPr/>
        </p:nvSpPr>
        <p:spPr>
          <a:xfrm>
            <a:off x="6105835" y="2248344"/>
            <a:ext cx="175317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2-bit MLC</a:t>
            </a:r>
          </a:p>
        </p:txBody>
      </p:sp>
      <p:sp>
        <p:nvSpPr>
          <p:cNvPr id="88" name="TextBox 87">
            <a:extLst>
              <a:ext uri="{FF2B5EF4-FFF2-40B4-BE49-F238E27FC236}">
                <a16:creationId xmlns:a16="http://schemas.microsoft.com/office/drawing/2014/main" id="{7687800D-24C1-4778-9986-963A2DAECB66}"/>
              </a:ext>
            </a:extLst>
          </p:cNvPr>
          <p:cNvSpPr txBox="1"/>
          <p:nvPr/>
        </p:nvSpPr>
        <p:spPr>
          <a:xfrm>
            <a:off x="1368257" y="5486400"/>
            <a:ext cx="156938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30- to 39-layer</a:t>
            </a:r>
          </a:p>
        </p:txBody>
      </p:sp>
      <p:cxnSp>
        <p:nvCxnSpPr>
          <p:cNvPr id="90" name="Straight Arrow Connector 89">
            <a:extLst>
              <a:ext uri="{FF2B5EF4-FFF2-40B4-BE49-F238E27FC236}">
                <a16:creationId xmlns:a16="http://schemas.microsoft.com/office/drawing/2014/main" id="{1E001C75-8647-4859-9578-9F8488E63F89}"/>
              </a:ext>
            </a:extLst>
          </p:cNvPr>
          <p:cNvCxnSpPr>
            <a:cxnSpLocks/>
            <a:stCxn id="48" idx="7"/>
            <a:endCxn id="87" idx="1"/>
          </p:cNvCxnSpPr>
          <p:nvPr/>
        </p:nvCxnSpPr>
        <p:spPr>
          <a:xfrm flipV="1">
            <a:off x="5489980" y="2509954"/>
            <a:ext cx="615855" cy="562751"/>
          </a:xfrm>
          <a:prstGeom prst="straightConnector1">
            <a:avLst/>
          </a:prstGeom>
          <a:ln w="76200">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78BE14F-4B06-4951-A5F5-704E31682EB6}"/>
              </a:ext>
            </a:extLst>
          </p:cNvPr>
          <p:cNvSpPr/>
          <p:nvPr/>
        </p:nvSpPr>
        <p:spPr>
          <a:xfrm>
            <a:off x="5036832" y="3023354"/>
            <a:ext cx="55015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mn-cs"/>
              </a:rPr>
              <a:t>01</a:t>
            </a:r>
            <a:endParaRPr kumimoji="0" lang="en-US" sz="24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26787205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0" presetClass="entr" presetSubtype="0" fill="hold" nodeType="withEffect">
                                  <p:stCondLst>
                                    <p:cond delay="0"/>
                                  </p:stCondLst>
                                  <p:childTnLst>
                                    <p:set>
                                      <p:cBhvr>
                                        <p:cTn id="9" dur="1" fill="hold">
                                          <p:stCondLst>
                                            <p:cond delay="0"/>
                                          </p:stCondLst>
                                        </p:cTn>
                                        <p:tgtEl>
                                          <p:spTgt spid="84"/>
                                        </p:tgtEl>
                                        <p:attrNameLst>
                                          <p:attrName>style.visibility</p:attrName>
                                        </p:attrNameLst>
                                      </p:cBhvr>
                                      <p:to>
                                        <p:strVal val="visible"/>
                                      </p:to>
                                    </p:set>
                                    <p:animEffect transition="in" filter="fade">
                                      <p:cBhvr>
                                        <p:cTn id="10" dur="500"/>
                                        <p:tgtEl>
                                          <p:spTgt spid="8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fade">
                                      <p:cBhvr>
                                        <p:cTn id="15" dur="500"/>
                                        <p:tgtEl>
                                          <p:spTgt spid="87"/>
                                        </p:tgtEl>
                                      </p:cBhvr>
                                    </p:animEffect>
                                  </p:childTnLst>
                                </p:cTn>
                              </p:par>
                              <p:par>
                                <p:cTn id="16" presetID="10" presetClass="entr" presetSubtype="0" fill="hold" nodeType="withEffect">
                                  <p:stCondLst>
                                    <p:cond delay="0"/>
                                  </p:stCondLst>
                                  <p:childTnLst>
                                    <p:set>
                                      <p:cBhvr>
                                        <p:cTn id="17" dur="1" fill="hold">
                                          <p:stCondLst>
                                            <p:cond delay="0"/>
                                          </p:stCondLst>
                                        </p:cTn>
                                        <p:tgtEl>
                                          <p:spTgt spid="90"/>
                                        </p:tgtEl>
                                        <p:attrNameLst>
                                          <p:attrName>style.visibility</p:attrName>
                                        </p:attrNameLst>
                                      </p:cBhvr>
                                      <p:to>
                                        <p:strVal val="visible"/>
                                      </p:to>
                                    </p:set>
                                    <p:animEffect transition="in" filter="fade">
                                      <p:cBhvr>
                                        <p:cTn id="18" dur="500"/>
                                        <p:tgtEl>
                                          <p:spTgt spid="9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3" grpId="0"/>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3200" dirty="0"/>
              <a:t>MLC Threshold Voltage Distribution Background</a:t>
            </a:r>
          </a:p>
        </p:txBody>
      </p:sp>
      <p:sp>
        <p:nvSpPr>
          <p:cNvPr id="2" name="Slide Number Placeholder 1"/>
          <p:cNvSpPr>
            <a:spLocks noGrp="1"/>
          </p:cNvSpPr>
          <p:nvPr>
            <p:ph type="sldNum" sz="quarter" idx="12"/>
          </p:nvPr>
        </p:nvSpPr>
        <p:spPr>
          <a:xfrm>
            <a:off x="8189793" y="6516624"/>
            <a:ext cx="954209" cy="341376"/>
          </a:xfrm>
          <a:prstGeom prst="rect">
            <a:avLst/>
          </a:prstGeom>
        </p:spPr>
        <p:txBody>
          <a:bodyPr vert="horz" lIns="91440" tIns="45720" rIns="91440" bIns="45720" rtlCol="0" anchor="b">
            <a:normAutofit/>
          </a:bodyPr>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279</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75" name="Rectangle 74">
            <a:extLst>
              <a:ext uri="{FF2B5EF4-FFF2-40B4-BE49-F238E27FC236}">
                <a16:creationId xmlns:a16="http://schemas.microsoft.com/office/drawing/2014/main" id="{0E5EAD96-7718-4965-8429-69D675550185}"/>
              </a:ext>
            </a:extLst>
          </p:cNvPr>
          <p:cNvSpPr/>
          <p:nvPr/>
        </p:nvSpPr>
        <p:spPr>
          <a:xfrm>
            <a:off x="934001" y="4644191"/>
            <a:ext cx="1468844"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1" i="0" u="none" strike="noStrike" kern="1200" cap="none" spc="0" normalizeH="0" baseline="0" noProof="0" dirty="0">
                <a:ln>
                  <a:noFill/>
                </a:ln>
                <a:solidFill>
                  <a:srgbClr val="C00000"/>
                </a:solidFill>
                <a:effectLst/>
                <a:uLnTx/>
                <a:uFillTx/>
                <a:latin typeface="Cambria"/>
                <a:ea typeface="Dotum" pitchFamily="34" charset="-127"/>
                <a:cs typeface="+mn-cs"/>
              </a:rPr>
              <a:t>11</a:t>
            </a:r>
            <a:endParaRPr kumimoji="0" lang="ko-KR" altLang="ko-KR" sz="2800" b="1" i="0" u="none" strike="noStrike" kern="1200" cap="none" spc="0" normalizeH="0" baseline="0" noProof="0" dirty="0">
              <a:ln>
                <a:noFill/>
              </a:ln>
              <a:solidFill>
                <a:srgbClr val="C00000"/>
              </a:solidFill>
              <a:effectLst/>
              <a:uLnTx/>
              <a:uFillTx/>
              <a:latin typeface="Cambria"/>
              <a:ea typeface="Dotum" pitchFamily="34" charset="-127"/>
              <a:cs typeface="+mn-cs"/>
            </a:endParaRPr>
          </a:p>
        </p:txBody>
      </p:sp>
      <p:sp>
        <p:nvSpPr>
          <p:cNvPr id="76" name="Rectangle 75">
            <a:extLst>
              <a:ext uri="{FF2B5EF4-FFF2-40B4-BE49-F238E27FC236}">
                <a16:creationId xmlns:a16="http://schemas.microsoft.com/office/drawing/2014/main" id="{5D58129B-1BD2-4ADA-89D3-FC91279EA93D}"/>
              </a:ext>
            </a:extLst>
          </p:cNvPr>
          <p:cNvSpPr/>
          <p:nvPr/>
        </p:nvSpPr>
        <p:spPr>
          <a:xfrm>
            <a:off x="3082157" y="4644191"/>
            <a:ext cx="1468844"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1" i="0" u="none" strike="noStrike" kern="1200" cap="none" spc="0" normalizeH="0" baseline="0" noProof="0" dirty="0">
                <a:ln>
                  <a:noFill/>
                </a:ln>
                <a:solidFill>
                  <a:srgbClr val="C00000"/>
                </a:solidFill>
                <a:effectLst/>
                <a:uLnTx/>
                <a:uFillTx/>
                <a:latin typeface="Cambria"/>
                <a:ea typeface="Dotum" pitchFamily="34" charset="-127"/>
                <a:cs typeface="+mn-cs"/>
              </a:rPr>
              <a:t>10</a:t>
            </a:r>
            <a:endParaRPr kumimoji="0" lang="ko-KR" altLang="ko-KR" sz="2800" b="1" i="0" u="none" strike="noStrike" kern="1200" cap="none" spc="0" normalizeH="0" baseline="0" noProof="0" dirty="0">
              <a:ln>
                <a:noFill/>
              </a:ln>
              <a:solidFill>
                <a:srgbClr val="C00000"/>
              </a:solidFill>
              <a:effectLst/>
              <a:uLnTx/>
              <a:uFillTx/>
              <a:latin typeface="Cambria"/>
              <a:ea typeface="Dotum" pitchFamily="34" charset="-127"/>
              <a:cs typeface="+mn-cs"/>
            </a:endParaRPr>
          </a:p>
        </p:txBody>
      </p:sp>
      <p:sp>
        <p:nvSpPr>
          <p:cNvPr id="77" name="Rectangle 76">
            <a:extLst>
              <a:ext uri="{FF2B5EF4-FFF2-40B4-BE49-F238E27FC236}">
                <a16:creationId xmlns:a16="http://schemas.microsoft.com/office/drawing/2014/main" id="{709B4820-AAA7-4D7D-AE40-625B896D3DA8}"/>
              </a:ext>
            </a:extLst>
          </p:cNvPr>
          <p:cNvSpPr/>
          <p:nvPr/>
        </p:nvSpPr>
        <p:spPr>
          <a:xfrm>
            <a:off x="5269551" y="4644191"/>
            <a:ext cx="1468844"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1" i="0" u="none" strike="noStrike" kern="1200" cap="none" spc="0" normalizeH="0" baseline="0" noProof="0" dirty="0">
                <a:ln>
                  <a:noFill/>
                </a:ln>
                <a:solidFill>
                  <a:srgbClr val="C00000"/>
                </a:solidFill>
                <a:effectLst/>
                <a:uLnTx/>
                <a:uFillTx/>
                <a:latin typeface="Cambria"/>
                <a:ea typeface="Dotum" pitchFamily="34" charset="-127"/>
                <a:cs typeface="+mn-cs"/>
              </a:rPr>
              <a:t>00</a:t>
            </a:r>
            <a:endParaRPr kumimoji="0" lang="ko-KR" altLang="ko-KR" sz="2800" b="1" i="0" u="none" strike="noStrike" kern="1200" cap="none" spc="0" normalizeH="0" baseline="0" noProof="0" dirty="0">
              <a:ln>
                <a:noFill/>
              </a:ln>
              <a:solidFill>
                <a:srgbClr val="C00000"/>
              </a:solidFill>
              <a:effectLst/>
              <a:uLnTx/>
              <a:uFillTx/>
              <a:latin typeface="Cambria"/>
              <a:ea typeface="Dotum" pitchFamily="34" charset="-127"/>
              <a:cs typeface="+mn-cs"/>
            </a:endParaRPr>
          </a:p>
        </p:txBody>
      </p:sp>
      <p:sp>
        <p:nvSpPr>
          <p:cNvPr id="78" name="Rectangle 77">
            <a:extLst>
              <a:ext uri="{FF2B5EF4-FFF2-40B4-BE49-F238E27FC236}">
                <a16:creationId xmlns:a16="http://schemas.microsoft.com/office/drawing/2014/main" id="{065B59A7-6521-45CE-B0D2-C7A89E64CC8A}"/>
              </a:ext>
            </a:extLst>
          </p:cNvPr>
          <p:cNvSpPr/>
          <p:nvPr/>
        </p:nvSpPr>
        <p:spPr>
          <a:xfrm>
            <a:off x="7368747" y="4644191"/>
            <a:ext cx="1468844"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1" i="0" u="none" strike="noStrike" kern="1200" cap="none" spc="0" normalizeH="0" baseline="0" noProof="0" dirty="0">
                <a:ln>
                  <a:noFill/>
                </a:ln>
                <a:solidFill>
                  <a:srgbClr val="C00000"/>
                </a:solidFill>
                <a:effectLst/>
                <a:uLnTx/>
                <a:uFillTx/>
                <a:latin typeface="Cambria"/>
                <a:ea typeface="Dotum" pitchFamily="34" charset="-127"/>
                <a:cs typeface="+mn-cs"/>
              </a:rPr>
              <a:t>01</a:t>
            </a:r>
            <a:endParaRPr kumimoji="0" lang="ko-KR" altLang="ko-KR" sz="2800" b="1" i="0" u="none" strike="noStrike" kern="1200" cap="none" spc="0" normalizeH="0" baseline="0" noProof="0" dirty="0">
              <a:ln>
                <a:noFill/>
              </a:ln>
              <a:solidFill>
                <a:srgbClr val="C00000"/>
              </a:solidFill>
              <a:effectLst/>
              <a:uLnTx/>
              <a:uFillTx/>
              <a:latin typeface="Cambria"/>
              <a:ea typeface="Dotum" pitchFamily="34" charset="-127"/>
              <a:cs typeface="+mn-cs"/>
            </a:endParaRPr>
          </a:p>
        </p:txBody>
      </p:sp>
      <p:cxnSp>
        <p:nvCxnSpPr>
          <p:cNvPr id="60" name="Straight Arrow Connector 59">
            <a:extLst>
              <a:ext uri="{FF2B5EF4-FFF2-40B4-BE49-F238E27FC236}">
                <a16:creationId xmlns:a16="http://schemas.microsoft.com/office/drawing/2014/main" id="{A45978B3-A8C9-43EC-BCCA-7B8C0DB6272B}"/>
              </a:ext>
            </a:extLst>
          </p:cNvPr>
          <p:cNvCxnSpPr>
            <a:cxnSpLocks/>
          </p:cNvCxnSpPr>
          <p:nvPr/>
        </p:nvCxnSpPr>
        <p:spPr>
          <a:xfrm flipV="1">
            <a:off x="571500" y="3065596"/>
            <a:ext cx="0" cy="2846402"/>
          </a:xfrm>
          <a:prstGeom prst="straightConnector1">
            <a:avLst/>
          </a:prstGeom>
          <a:noFill/>
          <a:ln w="63500" cap="flat" cmpd="sng" algn="ctr">
            <a:solidFill>
              <a:sysClr val="windowText" lastClr="000000">
                <a:lumMod val="65000"/>
                <a:lumOff val="35000"/>
              </a:sysClr>
            </a:solidFill>
            <a:prstDash val="solid"/>
            <a:tailEnd type="triangle"/>
          </a:ln>
          <a:effectLst/>
        </p:spPr>
      </p:cxnSp>
      <p:sp>
        <p:nvSpPr>
          <p:cNvPr id="61" name="Rectangle 60">
            <a:extLst>
              <a:ext uri="{FF2B5EF4-FFF2-40B4-BE49-F238E27FC236}">
                <a16:creationId xmlns:a16="http://schemas.microsoft.com/office/drawing/2014/main" id="{5EAB6818-59B1-4146-AD1A-9582229F2E7E}"/>
              </a:ext>
            </a:extLst>
          </p:cNvPr>
          <p:cNvSpPr/>
          <p:nvPr/>
        </p:nvSpPr>
        <p:spPr>
          <a:xfrm rot="16200000">
            <a:off x="-652199" y="3777273"/>
            <a:ext cx="1885018"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4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mn-cs"/>
              </a:rPr>
              <a:t>Probability</a:t>
            </a:r>
            <a:endParaRPr kumimoji="0" lang="ko-KR" altLang="ko-KR" sz="24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mn-cs"/>
            </a:endParaRPr>
          </a:p>
        </p:txBody>
      </p:sp>
      <p:grpSp>
        <p:nvGrpSpPr>
          <p:cNvPr id="9" name="Group 8">
            <a:extLst>
              <a:ext uri="{FF2B5EF4-FFF2-40B4-BE49-F238E27FC236}">
                <a16:creationId xmlns:a16="http://schemas.microsoft.com/office/drawing/2014/main" id="{D89646B6-2187-4624-8D4B-6555F4BF8483}"/>
              </a:ext>
            </a:extLst>
          </p:cNvPr>
          <p:cNvGrpSpPr/>
          <p:nvPr/>
        </p:nvGrpSpPr>
        <p:grpSpPr>
          <a:xfrm>
            <a:off x="2705212" y="1239266"/>
            <a:ext cx="4378013" cy="4680189"/>
            <a:chOff x="2705212" y="3608804"/>
            <a:chExt cx="4378013" cy="2310652"/>
          </a:xfrm>
        </p:grpSpPr>
        <p:cxnSp>
          <p:nvCxnSpPr>
            <p:cNvPr id="63" name="Straight Connector 62">
              <a:extLst>
                <a:ext uri="{FF2B5EF4-FFF2-40B4-BE49-F238E27FC236}">
                  <a16:creationId xmlns:a16="http://schemas.microsoft.com/office/drawing/2014/main" id="{26BCEF22-ADE1-402F-8012-504AF019F3D3}"/>
                </a:ext>
              </a:extLst>
            </p:cNvPr>
            <p:cNvCxnSpPr/>
            <p:nvPr/>
          </p:nvCxnSpPr>
          <p:spPr>
            <a:xfrm flipH="1">
              <a:off x="2705212" y="3608804"/>
              <a:ext cx="3223" cy="2310652"/>
            </a:xfrm>
            <a:prstGeom prst="line">
              <a:avLst/>
            </a:prstGeom>
            <a:noFill/>
            <a:ln w="63500" cap="flat" cmpd="sng" algn="ctr">
              <a:solidFill>
                <a:schemeClr val="accent2"/>
              </a:solidFill>
              <a:prstDash val="sysDash"/>
            </a:ln>
            <a:effectLst/>
          </p:spPr>
        </p:cxnSp>
        <p:cxnSp>
          <p:nvCxnSpPr>
            <p:cNvPr id="66" name="Straight Connector 65">
              <a:extLst>
                <a:ext uri="{FF2B5EF4-FFF2-40B4-BE49-F238E27FC236}">
                  <a16:creationId xmlns:a16="http://schemas.microsoft.com/office/drawing/2014/main" id="{A353611A-14E1-40F0-95E7-0CC15E0A7665}"/>
                </a:ext>
              </a:extLst>
            </p:cNvPr>
            <p:cNvCxnSpPr/>
            <p:nvPr/>
          </p:nvCxnSpPr>
          <p:spPr>
            <a:xfrm flipH="1">
              <a:off x="4892607" y="3608804"/>
              <a:ext cx="3223" cy="2310652"/>
            </a:xfrm>
            <a:prstGeom prst="line">
              <a:avLst/>
            </a:prstGeom>
            <a:noFill/>
            <a:ln w="63500" cap="flat" cmpd="sng" algn="ctr">
              <a:solidFill>
                <a:schemeClr val="accent2"/>
              </a:solidFill>
              <a:prstDash val="sysDash"/>
            </a:ln>
            <a:effectLst/>
          </p:spPr>
        </p:cxnSp>
        <p:cxnSp>
          <p:nvCxnSpPr>
            <p:cNvPr id="69" name="Straight Connector 68">
              <a:extLst>
                <a:ext uri="{FF2B5EF4-FFF2-40B4-BE49-F238E27FC236}">
                  <a16:creationId xmlns:a16="http://schemas.microsoft.com/office/drawing/2014/main" id="{FE442AEB-5B07-4368-A07C-7AA45200B4C4}"/>
                </a:ext>
              </a:extLst>
            </p:cNvPr>
            <p:cNvCxnSpPr/>
            <p:nvPr/>
          </p:nvCxnSpPr>
          <p:spPr>
            <a:xfrm flipH="1">
              <a:off x="7080003" y="3608804"/>
              <a:ext cx="3222" cy="2310652"/>
            </a:xfrm>
            <a:prstGeom prst="line">
              <a:avLst/>
            </a:prstGeom>
            <a:noFill/>
            <a:ln w="63500" cap="flat" cmpd="sng" algn="ctr">
              <a:solidFill>
                <a:schemeClr val="accent2"/>
              </a:solidFill>
              <a:prstDash val="sysDash"/>
            </a:ln>
            <a:effectLst/>
          </p:spPr>
        </p:cxnSp>
      </p:grpSp>
      <p:sp>
        <p:nvSpPr>
          <p:cNvPr id="71" name="Freeform 29">
            <a:extLst>
              <a:ext uri="{FF2B5EF4-FFF2-40B4-BE49-F238E27FC236}">
                <a16:creationId xmlns:a16="http://schemas.microsoft.com/office/drawing/2014/main" id="{6043DEA4-C188-457C-883A-783CCB6F691F}"/>
              </a:ext>
            </a:extLst>
          </p:cNvPr>
          <p:cNvSpPr/>
          <p:nvPr/>
        </p:nvSpPr>
        <p:spPr>
          <a:xfrm>
            <a:off x="2976287" y="3919585"/>
            <a:ext cx="1645247" cy="200749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cap="flat" cmpd="sng" algn="ctr">
            <a:solidFill>
              <a:sysClr val="windowText" lastClr="000000">
                <a:lumMod val="65000"/>
                <a:lumOff val="35000"/>
              </a:sys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mn-cs"/>
            </a:endParaRPr>
          </a:p>
        </p:txBody>
      </p:sp>
      <p:sp>
        <p:nvSpPr>
          <p:cNvPr id="72" name="Freeform 30">
            <a:extLst>
              <a:ext uri="{FF2B5EF4-FFF2-40B4-BE49-F238E27FC236}">
                <a16:creationId xmlns:a16="http://schemas.microsoft.com/office/drawing/2014/main" id="{395BBBEE-9D91-449A-B853-5DA400926D19}"/>
              </a:ext>
            </a:extLst>
          </p:cNvPr>
          <p:cNvSpPr/>
          <p:nvPr/>
        </p:nvSpPr>
        <p:spPr>
          <a:xfrm>
            <a:off x="5163681" y="3919585"/>
            <a:ext cx="1645247" cy="200749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cap="flat" cmpd="sng" algn="ctr">
            <a:solidFill>
              <a:sysClr val="windowText" lastClr="000000">
                <a:lumMod val="65000"/>
                <a:lumOff val="35000"/>
              </a:sys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mn-cs"/>
            </a:endParaRPr>
          </a:p>
        </p:txBody>
      </p:sp>
      <p:sp>
        <p:nvSpPr>
          <p:cNvPr id="73" name="Freeform 31">
            <a:extLst>
              <a:ext uri="{FF2B5EF4-FFF2-40B4-BE49-F238E27FC236}">
                <a16:creationId xmlns:a16="http://schemas.microsoft.com/office/drawing/2014/main" id="{3265F1CC-19E2-4FC6-99BD-CE9187E57CAE}"/>
              </a:ext>
            </a:extLst>
          </p:cNvPr>
          <p:cNvSpPr/>
          <p:nvPr/>
        </p:nvSpPr>
        <p:spPr>
          <a:xfrm>
            <a:off x="7259265" y="3919584"/>
            <a:ext cx="1645247" cy="200749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cap="flat" cmpd="sng" algn="ctr">
            <a:solidFill>
              <a:sysClr val="windowText" lastClr="000000">
                <a:lumMod val="65000"/>
                <a:lumOff val="35000"/>
              </a:sys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mn-cs"/>
            </a:endParaRPr>
          </a:p>
        </p:txBody>
      </p:sp>
      <p:sp>
        <p:nvSpPr>
          <p:cNvPr id="74" name="Freeform 32">
            <a:extLst>
              <a:ext uri="{FF2B5EF4-FFF2-40B4-BE49-F238E27FC236}">
                <a16:creationId xmlns:a16="http://schemas.microsoft.com/office/drawing/2014/main" id="{1A9D0560-E0DE-4159-B771-A33F0FEBFB5C}"/>
              </a:ext>
            </a:extLst>
          </p:cNvPr>
          <p:cNvSpPr/>
          <p:nvPr/>
        </p:nvSpPr>
        <p:spPr>
          <a:xfrm>
            <a:off x="838199" y="3919585"/>
            <a:ext cx="1642664" cy="2007497"/>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cap="flat" cmpd="sng" algn="ctr">
            <a:solidFill>
              <a:sysClr val="windowText" lastClr="000000">
                <a:lumMod val="65000"/>
                <a:lumOff val="35000"/>
              </a:sysClr>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prstClr val="white"/>
              </a:solidFill>
              <a:effectLst/>
              <a:uLnTx/>
              <a:uFillTx/>
              <a:latin typeface="Cambria"/>
              <a:ea typeface="ＭＳ Ｐゴシック" panose="020B0600070205080204" pitchFamily="34" charset="-128"/>
              <a:cs typeface="+mn-cs"/>
            </a:endParaRPr>
          </a:p>
        </p:txBody>
      </p:sp>
      <p:cxnSp>
        <p:nvCxnSpPr>
          <p:cNvPr id="79" name="Straight Arrow Connector 78">
            <a:extLst>
              <a:ext uri="{FF2B5EF4-FFF2-40B4-BE49-F238E27FC236}">
                <a16:creationId xmlns:a16="http://schemas.microsoft.com/office/drawing/2014/main" id="{A37FACD5-A1E1-45E8-B8B5-0CBB638B0882}"/>
              </a:ext>
            </a:extLst>
          </p:cNvPr>
          <p:cNvCxnSpPr/>
          <p:nvPr/>
        </p:nvCxnSpPr>
        <p:spPr>
          <a:xfrm>
            <a:off x="528311" y="5923670"/>
            <a:ext cx="8615689" cy="0"/>
          </a:xfrm>
          <a:prstGeom prst="straightConnector1">
            <a:avLst/>
          </a:prstGeom>
          <a:noFill/>
          <a:ln w="63500" cap="flat" cmpd="sng" algn="ctr">
            <a:solidFill>
              <a:sysClr val="windowText" lastClr="000000">
                <a:lumMod val="65000"/>
                <a:lumOff val="35000"/>
              </a:sysClr>
            </a:solidFill>
            <a:prstDash val="solid"/>
            <a:tailEnd type="triangle"/>
          </a:ln>
          <a:effectLst/>
        </p:spPr>
      </p:cxnSp>
      <p:sp>
        <p:nvSpPr>
          <p:cNvPr id="80" name="Rectangle 79">
            <a:extLst>
              <a:ext uri="{FF2B5EF4-FFF2-40B4-BE49-F238E27FC236}">
                <a16:creationId xmlns:a16="http://schemas.microsoft.com/office/drawing/2014/main" id="{F28A524D-25B4-409E-A99C-30B97CFCD2D0}"/>
              </a:ext>
            </a:extLst>
          </p:cNvPr>
          <p:cNvSpPr/>
          <p:nvPr/>
        </p:nvSpPr>
        <p:spPr>
          <a:xfrm>
            <a:off x="5298320" y="5927083"/>
            <a:ext cx="3662800" cy="4616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ko-KR" sz="24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mn-cs"/>
              </a:rPr>
              <a:t>Threshold Voltage</a:t>
            </a:r>
            <a:endParaRPr kumimoji="0" lang="ko-KR" altLang="ko-KR" sz="2400" b="1" i="1" u="none" strike="noStrike" kern="1200" cap="none" spc="0" normalizeH="0" baseline="0" noProof="0" dirty="0">
              <a:ln>
                <a:noFill/>
              </a:ln>
              <a:solidFill>
                <a:prstClr val="black">
                  <a:lumMod val="65000"/>
                  <a:lumOff val="35000"/>
                </a:prstClr>
              </a:solidFill>
              <a:effectLst/>
              <a:uLnTx/>
              <a:uFillTx/>
              <a:latin typeface="Cambria"/>
              <a:ea typeface="Dotum" pitchFamily="34" charset="-127"/>
              <a:cs typeface="+mn-cs"/>
            </a:endParaRPr>
          </a:p>
        </p:txBody>
      </p:sp>
      <p:grpSp>
        <p:nvGrpSpPr>
          <p:cNvPr id="6" name="Group 5">
            <a:extLst>
              <a:ext uri="{FF2B5EF4-FFF2-40B4-BE49-F238E27FC236}">
                <a16:creationId xmlns:a16="http://schemas.microsoft.com/office/drawing/2014/main" id="{7F74240C-503E-4668-B786-9A5D70B7C718}"/>
              </a:ext>
            </a:extLst>
          </p:cNvPr>
          <p:cNvGrpSpPr/>
          <p:nvPr/>
        </p:nvGrpSpPr>
        <p:grpSpPr>
          <a:xfrm>
            <a:off x="7586357" y="1435312"/>
            <a:ext cx="1033622" cy="1033622"/>
            <a:chOff x="7586357" y="1435312"/>
            <a:chExt cx="1033622" cy="1033622"/>
          </a:xfrm>
        </p:grpSpPr>
        <p:sp>
          <p:nvSpPr>
            <p:cNvPr id="35" name="Oval 34">
              <a:extLst>
                <a:ext uri="{FF2B5EF4-FFF2-40B4-BE49-F238E27FC236}">
                  <a16:creationId xmlns:a16="http://schemas.microsoft.com/office/drawing/2014/main" id="{E122F301-A5EC-472F-ABBC-53D823F0FE0D}"/>
                </a:ext>
              </a:extLst>
            </p:cNvPr>
            <p:cNvSpPr/>
            <p:nvPr/>
          </p:nvSpPr>
          <p:spPr bwMode="auto">
            <a:xfrm>
              <a:off x="7586357" y="1435312"/>
              <a:ext cx="1033622" cy="1033622"/>
            </a:xfrm>
            <a:prstGeom prst="ellipse">
              <a:avLst/>
            </a:prstGeom>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sp>
          <p:nvSpPr>
            <p:cNvPr id="36" name="Oval 35">
              <a:extLst>
                <a:ext uri="{FF2B5EF4-FFF2-40B4-BE49-F238E27FC236}">
                  <a16:creationId xmlns:a16="http://schemas.microsoft.com/office/drawing/2014/main" id="{EFF2CC28-18F5-41B0-ABAD-DAFF81FF96E9}"/>
                </a:ext>
              </a:extLst>
            </p:cNvPr>
            <p:cNvSpPr/>
            <p:nvPr/>
          </p:nvSpPr>
          <p:spPr>
            <a:xfrm>
              <a:off x="7745688" y="1687170"/>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37" name="Oval 36">
              <a:extLst>
                <a:ext uri="{FF2B5EF4-FFF2-40B4-BE49-F238E27FC236}">
                  <a16:creationId xmlns:a16="http://schemas.microsoft.com/office/drawing/2014/main" id="{9709C661-0E2C-4F4A-851B-BA77A95C1B59}"/>
                </a:ext>
              </a:extLst>
            </p:cNvPr>
            <p:cNvSpPr/>
            <p:nvPr/>
          </p:nvSpPr>
          <p:spPr>
            <a:xfrm>
              <a:off x="8245751" y="1675740"/>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38" name="Oval 37">
              <a:extLst>
                <a:ext uri="{FF2B5EF4-FFF2-40B4-BE49-F238E27FC236}">
                  <a16:creationId xmlns:a16="http://schemas.microsoft.com/office/drawing/2014/main" id="{BF90472F-49C6-4993-BC80-A0DDA45742BA}"/>
                </a:ext>
              </a:extLst>
            </p:cNvPr>
            <p:cNvSpPr/>
            <p:nvPr/>
          </p:nvSpPr>
          <p:spPr>
            <a:xfrm>
              <a:off x="7988867" y="2084601"/>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sp>
        <p:nvSpPr>
          <p:cNvPr id="28" name="TextBox 27">
            <a:extLst>
              <a:ext uri="{FF2B5EF4-FFF2-40B4-BE49-F238E27FC236}">
                <a16:creationId xmlns:a16="http://schemas.microsoft.com/office/drawing/2014/main" id="{FE02FA00-E80F-412C-B05B-4591F8098FF6}"/>
              </a:ext>
            </a:extLst>
          </p:cNvPr>
          <p:cNvSpPr txBox="1"/>
          <p:nvPr/>
        </p:nvSpPr>
        <p:spPr>
          <a:xfrm>
            <a:off x="7007732" y="2583520"/>
            <a:ext cx="219086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Highest Voltage State</a:t>
            </a:r>
          </a:p>
        </p:txBody>
      </p:sp>
      <p:sp>
        <p:nvSpPr>
          <p:cNvPr id="29" name="TextBox 28">
            <a:extLst>
              <a:ext uri="{FF2B5EF4-FFF2-40B4-BE49-F238E27FC236}">
                <a16:creationId xmlns:a16="http://schemas.microsoft.com/office/drawing/2014/main" id="{81B93887-5F0E-464D-AAC2-B4D73B299041}"/>
              </a:ext>
            </a:extLst>
          </p:cNvPr>
          <p:cNvSpPr txBox="1"/>
          <p:nvPr/>
        </p:nvSpPr>
        <p:spPr>
          <a:xfrm>
            <a:off x="655606" y="2583519"/>
            <a:ext cx="200785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Lowest Voltage State</a:t>
            </a:r>
          </a:p>
        </p:txBody>
      </p:sp>
      <p:sp>
        <p:nvSpPr>
          <p:cNvPr id="30" name="Oval 29">
            <a:extLst>
              <a:ext uri="{FF2B5EF4-FFF2-40B4-BE49-F238E27FC236}">
                <a16:creationId xmlns:a16="http://schemas.microsoft.com/office/drawing/2014/main" id="{AF3FB1D0-2FCA-48CE-A6F9-E9B920B05C37}"/>
              </a:ext>
            </a:extLst>
          </p:cNvPr>
          <p:cNvSpPr/>
          <p:nvPr/>
        </p:nvSpPr>
        <p:spPr bwMode="auto">
          <a:xfrm>
            <a:off x="1142720" y="1435312"/>
            <a:ext cx="1033622" cy="1033622"/>
          </a:xfrm>
          <a:prstGeom prst="ellipse">
            <a:avLst/>
          </a:prstGeom>
          <a:solidFill>
            <a:schemeClr val="accent1">
              <a:lumMod val="40000"/>
              <a:lumOff val="60000"/>
            </a:schemeClr>
          </a:solidFill>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400" b="1" i="0" u="none" strike="noStrike" kern="0" cap="none" spc="0" normalizeH="0" baseline="0" noProof="0" dirty="0">
              <a:ln>
                <a:noFill/>
              </a:ln>
              <a:solidFill>
                <a:srgbClr val="000000"/>
              </a:solidFill>
              <a:effectLst/>
              <a:uLnTx/>
              <a:uFillTx/>
              <a:latin typeface="Cambria"/>
              <a:ea typeface="+mn-ea"/>
              <a:cs typeface="+mn-cs"/>
            </a:endParaRPr>
          </a:p>
        </p:txBody>
      </p:sp>
      <p:grpSp>
        <p:nvGrpSpPr>
          <p:cNvPr id="5" name="Group 4">
            <a:extLst>
              <a:ext uri="{FF2B5EF4-FFF2-40B4-BE49-F238E27FC236}">
                <a16:creationId xmlns:a16="http://schemas.microsoft.com/office/drawing/2014/main" id="{14BA9B95-6FE3-42CB-9FFE-1FD5528D323A}"/>
              </a:ext>
            </a:extLst>
          </p:cNvPr>
          <p:cNvGrpSpPr/>
          <p:nvPr/>
        </p:nvGrpSpPr>
        <p:grpSpPr>
          <a:xfrm>
            <a:off x="5487162" y="1435312"/>
            <a:ext cx="1033622" cy="1033622"/>
            <a:chOff x="5487162" y="1435312"/>
            <a:chExt cx="1033622" cy="1033622"/>
          </a:xfrm>
        </p:grpSpPr>
        <p:sp>
          <p:nvSpPr>
            <p:cNvPr id="46" name="Oval 45">
              <a:extLst>
                <a:ext uri="{FF2B5EF4-FFF2-40B4-BE49-F238E27FC236}">
                  <a16:creationId xmlns:a16="http://schemas.microsoft.com/office/drawing/2014/main" id="{01D3AD3A-7DBB-4672-A5B3-96D99F91876E}"/>
                </a:ext>
              </a:extLst>
            </p:cNvPr>
            <p:cNvSpPr/>
            <p:nvPr/>
          </p:nvSpPr>
          <p:spPr bwMode="auto">
            <a:xfrm>
              <a:off x="5487162" y="1435312"/>
              <a:ext cx="1033622" cy="1033622"/>
            </a:xfrm>
            <a:prstGeom prst="ellipse">
              <a:avLst/>
            </a:prstGeom>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sp>
          <p:nvSpPr>
            <p:cNvPr id="47" name="Oval 46">
              <a:extLst>
                <a:ext uri="{FF2B5EF4-FFF2-40B4-BE49-F238E27FC236}">
                  <a16:creationId xmlns:a16="http://schemas.microsoft.com/office/drawing/2014/main" id="{6A8872A6-44F7-4182-96D7-0298FBBE56DD}"/>
                </a:ext>
              </a:extLst>
            </p:cNvPr>
            <p:cNvSpPr/>
            <p:nvPr/>
          </p:nvSpPr>
          <p:spPr>
            <a:xfrm>
              <a:off x="5646493" y="1687170"/>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49" name="Oval 48">
              <a:extLst>
                <a:ext uri="{FF2B5EF4-FFF2-40B4-BE49-F238E27FC236}">
                  <a16:creationId xmlns:a16="http://schemas.microsoft.com/office/drawing/2014/main" id="{6A54B95E-5BB0-46E0-99E3-21F3B35B32B9}"/>
                </a:ext>
              </a:extLst>
            </p:cNvPr>
            <p:cNvSpPr/>
            <p:nvPr/>
          </p:nvSpPr>
          <p:spPr>
            <a:xfrm>
              <a:off x="5889672" y="2084601"/>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grpSp>
        <p:nvGrpSpPr>
          <p:cNvPr id="4" name="Group 3">
            <a:extLst>
              <a:ext uri="{FF2B5EF4-FFF2-40B4-BE49-F238E27FC236}">
                <a16:creationId xmlns:a16="http://schemas.microsoft.com/office/drawing/2014/main" id="{2ED9EAFE-EB56-400F-850A-0C89E9E12FC7}"/>
              </a:ext>
            </a:extLst>
          </p:cNvPr>
          <p:cNvGrpSpPr/>
          <p:nvPr/>
        </p:nvGrpSpPr>
        <p:grpSpPr>
          <a:xfrm>
            <a:off x="3282099" y="1435312"/>
            <a:ext cx="1033622" cy="1033622"/>
            <a:chOff x="3282099" y="1435312"/>
            <a:chExt cx="1033622" cy="1033622"/>
          </a:xfrm>
        </p:grpSpPr>
        <p:sp>
          <p:nvSpPr>
            <p:cNvPr id="51" name="Oval 50">
              <a:extLst>
                <a:ext uri="{FF2B5EF4-FFF2-40B4-BE49-F238E27FC236}">
                  <a16:creationId xmlns:a16="http://schemas.microsoft.com/office/drawing/2014/main" id="{22D6044C-D96B-49D6-9318-9A59487CF431}"/>
                </a:ext>
              </a:extLst>
            </p:cNvPr>
            <p:cNvSpPr/>
            <p:nvPr/>
          </p:nvSpPr>
          <p:spPr bwMode="auto">
            <a:xfrm>
              <a:off x="3282099" y="1435312"/>
              <a:ext cx="1033622" cy="1033622"/>
            </a:xfrm>
            <a:prstGeom prst="ellipse">
              <a:avLst/>
            </a:prstGeom>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sp>
          <p:nvSpPr>
            <p:cNvPr id="52" name="Oval 51">
              <a:extLst>
                <a:ext uri="{FF2B5EF4-FFF2-40B4-BE49-F238E27FC236}">
                  <a16:creationId xmlns:a16="http://schemas.microsoft.com/office/drawing/2014/main" id="{A3BE16F0-8FA2-4B8B-980D-FFB4F1261E4C}"/>
                </a:ext>
              </a:extLst>
            </p:cNvPr>
            <p:cNvSpPr/>
            <p:nvPr/>
          </p:nvSpPr>
          <p:spPr>
            <a:xfrm>
              <a:off x="3441430" y="1687170"/>
              <a:ext cx="228599" cy="2285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sp>
        <p:nvSpPr>
          <p:cNvPr id="39" name="TextBox 38">
            <a:extLst>
              <a:ext uri="{FF2B5EF4-FFF2-40B4-BE49-F238E27FC236}">
                <a16:creationId xmlns:a16="http://schemas.microsoft.com/office/drawing/2014/main" id="{7E155C27-6655-4973-9166-9226704A1FBD}"/>
              </a:ext>
            </a:extLst>
          </p:cNvPr>
          <p:cNvSpPr txBox="1"/>
          <p:nvPr/>
        </p:nvSpPr>
        <p:spPr>
          <a:xfrm rot="16200000">
            <a:off x="3370711" y="3936221"/>
            <a:ext cx="349249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Read Reference Voltage</a:t>
            </a:r>
          </a:p>
        </p:txBody>
      </p:sp>
      <p:sp>
        <p:nvSpPr>
          <p:cNvPr id="40" name="TextBox 39">
            <a:extLst>
              <a:ext uri="{FF2B5EF4-FFF2-40B4-BE49-F238E27FC236}">
                <a16:creationId xmlns:a16="http://schemas.microsoft.com/office/drawing/2014/main" id="{1C5AF9A3-245A-4F69-AD70-FC47EFDFE1AA}"/>
              </a:ext>
            </a:extLst>
          </p:cNvPr>
          <p:cNvSpPr txBox="1"/>
          <p:nvPr/>
        </p:nvSpPr>
        <p:spPr>
          <a:xfrm rot="16200000">
            <a:off x="1215246" y="3936221"/>
            <a:ext cx="349249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Read Reference Voltage</a:t>
            </a:r>
          </a:p>
        </p:txBody>
      </p:sp>
      <p:sp>
        <p:nvSpPr>
          <p:cNvPr id="41" name="TextBox 40">
            <a:extLst>
              <a:ext uri="{FF2B5EF4-FFF2-40B4-BE49-F238E27FC236}">
                <a16:creationId xmlns:a16="http://schemas.microsoft.com/office/drawing/2014/main" id="{BA4F4369-7CAA-4CDC-961E-5B6970A6DBED}"/>
              </a:ext>
            </a:extLst>
          </p:cNvPr>
          <p:cNvSpPr txBox="1"/>
          <p:nvPr/>
        </p:nvSpPr>
        <p:spPr>
          <a:xfrm rot="16200000">
            <a:off x="5066795" y="3936221"/>
            <a:ext cx="349249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Read Reference Voltage</a:t>
            </a:r>
          </a:p>
        </p:txBody>
      </p:sp>
      <p:grpSp>
        <p:nvGrpSpPr>
          <p:cNvPr id="10" name="Group 9">
            <a:extLst>
              <a:ext uri="{FF2B5EF4-FFF2-40B4-BE49-F238E27FC236}">
                <a16:creationId xmlns:a16="http://schemas.microsoft.com/office/drawing/2014/main" id="{56BA55DA-EC7D-4B47-B038-95065B513A17}"/>
              </a:ext>
            </a:extLst>
          </p:cNvPr>
          <p:cNvGrpSpPr/>
          <p:nvPr/>
        </p:nvGrpSpPr>
        <p:grpSpPr>
          <a:xfrm>
            <a:off x="736679" y="4905801"/>
            <a:ext cx="4750483" cy="1759627"/>
            <a:chOff x="736679" y="4905801"/>
            <a:chExt cx="4750483" cy="1759627"/>
          </a:xfrm>
        </p:grpSpPr>
        <p:sp>
          <p:nvSpPr>
            <p:cNvPr id="42" name="Rectangle: Rounded Corners 41">
              <a:extLst>
                <a:ext uri="{FF2B5EF4-FFF2-40B4-BE49-F238E27FC236}">
                  <a16:creationId xmlns:a16="http://schemas.microsoft.com/office/drawing/2014/main" id="{FC2B58D7-C15B-44D5-948D-6A2E132BE12C}"/>
                </a:ext>
              </a:extLst>
            </p:cNvPr>
            <p:cNvSpPr/>
            <p:nvPr/>
          </p:nvSpPr>
          <p:spPr>
            <a:xfrm>
              <a:off x="736680" y="6171314"/>
              <a:ext cx="4750482" cy="4941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Threshold Voltage Distribution</a:t>
              </a:r>
            </a:p>
          </p:txBody>
        </p:sp>
        <p:cxnSp>
          <p:nvCxnSpPr>
            <p:cNvPr id="8" name="Connector: Curved 7">
              <a:extLst>
                <a:ext uri="{FF2B5EF4-FFF2-40B4-BE49-F238E27FC236}">
                  <a16:creationId xmlns:a16="http://schemas.microsoft.com/office/drawing/2014/main" id="{7A5E92D4-9223-479B-8B34-DABC272F1F67}"/>
                </a:ext>
              </a:extLst>
            </p:cNvPr>
            <p:cNvCxnSpPr>
              <a:stCxn id="42" idx="1"/>
              <a:endCxn id="75" idx="1"/>
            </p:cNvCxnSpPr>
            <p:nvPr/>
          </p:nvCxnSpPr>
          <p:spPr>
            <a:xfrm rot="10800000" flipH="1">
              <a:off x="736679" y="4905801"/>
              <a:ext cx="197321" cy="1512570"/>
            </a:xfrm>
            <a:prstGeom prst="curvedConnector3">
              <a:avLst>
                <a:gd name="adj1" fmla="val -115852"/>
              </a:avLst>
            </a:prstGeom>
            <a:ln w="7620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004188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6"/>
                                        </p:tgtEl>
                                        <p:attrNameLst>
                                          <p:attrName>style.visibility</p:attrName>
                                        </p:attrNameLst>
                                      </p:cBhvr>
                                      <p:to>
                                        <p:strVal val="visible"/>
                                      </p:to>
                                    </p:set>
                                    <p:animEffect transition="in" filter="fade">
                                      <p:cBhvr>
                                        <p:cTn id="10" dur="500"/>
                                        <p:tgtEl>
                                          <p:spTgt spid="7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fade">
                                      <p:cBhvr>
                                        <p:cTn id="13" dur="500"/>
                                        <p:tgtEl>
                                          <p:spTgt spid="7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fade">
                                      <p:cBhvr>
                                        <p:cTn id="16" dur="500"/>
                                        <p:tgtEl>
                                          <p:spTgt spid="7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500"/>
                                        <p:tgtEl>
                                          <p:spTgt spid="4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fade">
                                      <p:cBhvr>
                                        <p:cTn id="38" dur="500"/>
                                        <p:tgtEl>
                                          <p:spTgt spid="7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2"/>
                                        </p:tgtEl>
                                        <p:attrNameLst>
                                          <p:attrName>style.visibility</p:attrName>
                                        </p:attrNameLst>
                                      </p:cBhvr>
                                      <p:to>
                                        <p:strVal val="visible"/>
                                      </p:to>
                                    </p:set>
                                    <p:animEffect transition="in" filter="fade">
                                      <p:cBhvr>
                                        <p:cTn id="41" dur="500"/>
                                        <p:tgtEl>
                                          <p:spTgt spid="7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fade">
                                      <p:cBhvr>
                                        <p:cTn id="44" dur="500"/>
                                        <p:tgtEl>
                                          <p:spTgt spid="73"/>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par>
                                <p:cTn id="54" presetID="10" presetClass="entr" presetSubtype="0" fill="hold" nodeType="with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500"/>
                                        <p:tgtEl>
                                          <p:spTgt spid="60"/>
                                        </p:tgtEl>
                                      </p:cBhvr>
                                    </p:animEffect>
                                  </p:childTnLst>
                                </p:cTn>
                              </p:par>
                              <p:par>
                                <p:cTn id="57" presetID="10" presetClass="exit" presetSubtype="0" fill="hold" grpId="1" nodeType="withEffect">
                                  <p:stCondLst>
                                    <p:cond delay="0"/>
                                  </p:stCondLst>
                                  <p:childTnLst>
                                    <p:animEffect transition="out" filter="fade">
                                      <p:cBhvr>
                                        <p:cTn id="58" dur="500"/>
                                        <p:tgtEl>
                                          <p:spTgt spid="39"/>
                                        </p:tgtEl>
                                      </p:cBhvr>
                                    </p:animEffect>
                                    <p:set>
                                      <p:cBhvr>
                                        <p:cTn id="59" dur="1" fill="hold">
                                          <p:stCondLst>
                                            <p:cond delay="499"/>
                                          </p:stCondLst>
                                        </p:cTn>
                                        <p:tgtEl>
                                          <p:spTgt spid="39"/>
                                        </p:tgtEl>
                                        <p:attrNameLst>
                                          <p:attrName>style.visibility</p:attrName>
                                        </p:attrNameLst>
                                      </p:cBhvr>
                                      <p:to>
                                        <p:strVal val="hidden"/>
                                      </p:to>
                                    </p:set>
                                  </p:childTnLst>
                                </p:cTn>
                              </p:par>
                              <p:par>
                                <p:cTn id="60" presetID="10" presetClass="exit" presetSubtype="0" fill="hold" grpId="1" nodeType="withEffect">
                                  <p:stCondLst>
                                    <p:cond delay="0"/>
                                  </p:stCondLst>
                                  <p:childTnLst>
                                    <p:animEffect transition="out" filter="fade">
                                      <p:cBhvr>
                                        <p:cTn id="61" dur="500"/>
                                        <p:tgtEl>
                                          <p:spTgt spid="40"/>
                                        </p:tgtEl>
                                      </p:cBhvr>
                                    </p:animEffect>
                                    <p:set>
                                      <p:cBhvr>
                                        <p:cTn id="62" dur="1" fill="hold">
                                          <p:stCondLst>
                                            <p:cond delay="499"/>
                                          </p:stCondLst>
                                        </p:cTn>
                                        <p:tgtEl>
                                          <p:spTgt spid="40"/>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41"/>
                                        </p:tgtEl>
                                      </p:cBhvr>
                                    </p:animEffect>
                                    <p:set>
                                      <p:cBhvr>
                                        <p:cTn id="65" dur="1" fill="hold">
                                          <p:stCondLst>
                                            <p:cond delay="499"/>
                                          </p:stCondLst>
                                        </p:cTn>
                                        <p:tgtEl>
                                          <p:spTgt spid="41"/>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fade">
                                      <p:cBhvr>
                                        <p:cTn id="7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78" grpId="0"/>
      <p:bldP spid="61" grpId="0"/>
      <p:bldP spid="71" grpId="0" animBg="1"/>
      <p:bldP spid="72" grpId="0" animBg="1"/>
      <p:bldP spid="73" grpId="0" animBg="1"/>
      <p:bldP spid="74" grpId="0" animBg="1"/>
      <p:bldP spid="80" grpId="0"/>
      <p:bldP spid="39" grpId="0"/>
      <p:bldP spid="39" grpId="1"/>
      <p:bldP spid="40" grpId="0"/>
      <p:bldP spid="40" grpId="1"/>
      <p:bldP spid="41" grpId="0"/>
      <p:bldP spid="4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le 1"/>
          <p:cNvSpPr>
            <a:spLocks noGrp="1"/>
          </p:cNvSpPr>
          <p:nvPr>
            <p:ph type="title"/>
          </p:nvPr>
        </p:nvSpPr>
        <p:spPr/>
        <p:txBody>
          <a:bodyPr/>
          <a:lstStyle/>
          <a:p>
            <a:r>
              <a:rPr lang="en-US">
                <a:latin typeface="Garamond" charset="0"/>
                <a:ea typeface="ＭＳ Ｐゴシック" charset="0"/>
                <a:cs typeface="ＭＳ Ｐゴシック" charset="0"/>
              </a:rPr>
              <a:t>Limits of Charge Memory</a:t>
            </a:r>
          </a:p>
        </p:txBody>
      </p:sp>
      <p:sp>
        <p:nvSpPr>
          <p:cNvPr id="261122" name="Content Placeholder 2"/>
          <p:cNvSpPr>
            <a:spLocks noGrp="1"/>
          </p:cNvSpPr>
          <p:nvPr>
            <p:ph idx="1"/>
          </p:nvPr>
        </p:nvSpPr>
        <p:spPr>
          <a:xfrm>
            <a:off x="228600" y="996950"/>
            <a:ext cx="8777288" cy="5194300"/>
          </a:xfrm>
        </p:spPr>
        <p:txBody>
          <a:bodyPr/>
          <a:lstStyle/>
          <a:p>
            <a:r>
              <a:rPr lang="en-US" sz="2800">
                <a:latin typeface="Tahoma" charset="0"/>
                <a:ea typeface="ＭＳ Ｐゴシック" charset="0"/>
                <a:cs typeface="ＭＳ Ｐゴシック" charset="0"/>
              </a:rPr>
              <a:t>Difficult charge placement and control</a:t>
            </a:r>
          </a:p>
          <a:p>
            <a:pPr lvl="1"/>
            <a:r>
              <a:rPr lang="en-US" sz="2400">
                <a:latin typeface="Tahoma" charset="0"/>
                <a:ea typeface="ＭＳ Ｐゴシック" charset="0"/>
              </a:rPr>
              <a:t>Flash: floating gate charge</a:t>
            </a:r>
          </a:p>
          <a:p>
            <a:pPr lvl="1"/>
            <a:r>
              <a:rPr lang="en-US" sz="2400">
                <a:latin typeface="Tahoma" charset="0"/>
                <a:ea typeface="ＭＳ Ｐゴシック" charset="0"/>
              </a:rPr>
              <a:t>DRAM: capacitor charge, transistor leakage</a:t>
            </a:r>
          </a:p>
          <a:p>
            <a:endParaRPr lang="en-US" sz="1400">
              <a:latin typeface="Tahoma" charset="0"/>
              <a:ea typeface="ＭＳ Ｐゴシック" charset="0"/>
              <a:cs typeface="ＭＳ Ｐゴシック" charset="0"/>
            </a:endParaRPr>
          </a:p>
          <a:p>
            <a:r>
              <a:rPr lang="en-US" sz="3000">
                <a:solidFill>
                  <a:srgbClr val="FF0000"/>
                </a:solidFill>
                <a:latin typeface="Tahoma" charset="0"/>
                <a:ea typeface="ＭＳ Ｐゴシック" charset="0"/>
                <a:cs typeface="ＭＳ Ｐゴシック" charset="0"/>
              </a:rPr>
              <a:t>Reliable sensing becomes difficult as charge storage unit size reduces</a:t>
            </a:r>
          </a:p>
        </p:txBody>
      </p:sp>
      <p:sp>
        <p:nvSpPr>
          <p:cNvPr id="26112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4E2A71C-AAD6-1343-AD29-0DFA78FE85A5}"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cs typeface="Arial" charset="0"/>
            </a:endParaRPr>
          </a:p>
        </p:txBody>
      </p:sp>
      <p:pic>
        <p:nvPicPr>
          <p:cNvPr id="261124"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605213"/>
            <a:ext cx="8140700" cy="2719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8770379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a:extLst>
              <a:ext uri="{FF2B5EF4-FFF2-40B4-BE49-F238E27FC236}">
                <a16:creationId xmlns:a16="http://schemas.microsoft.com/office/drawing/2014/main" id="{70840388-645C-4129-ACA3-F3CE0C7A5B5D}"/>
              </a:ext>
            </a:extLst>
          </p:cNvPr>
          <p:cNvSpPr txBox="1"/>
          <p:nvPr/>
        </p:nvSpPr>
        <p:spPr>
          <a:xfrm>
            <a:off x="90054" y="2006702"/>
            <a:ext cx="228171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Characterized Metrics</a:t>
            </a:r>
          </a:p>
        </p:txBody>
      </p:sp>
      <p:grpSp>
        <p:nvGrpSpPr>
          <p:cNvPr id="32" name="Group 31">
            <a:extLst>
              <a:ext uri="{FF2B5EF4-FFF2-40B4-BE49-F238E27FC236}">
                <a16:creationId xmlns:a16="http://schemas.microsoft.com/office/drawing/2014/main" id="{385DFA12-5ED4-4D84-9894-B01ACD168C4D}"/>
              </a:ext>
            </a:extLst>
          </p:cNvPr>
          <p:cNvGrpSpPr/>
          <p:nvPr/>
        </p:nvGrpSpPr>
        <p:grpSpPr>
          <a:xfrm>
            <a:off x="5786948" y="1376058"/>
            <a:ext cx="2920287" cy="2374297"/>
            <a:chOff x="3630132" y="590291"/>
            <a:chExt cx="3893715" cy="3165727"/>
          </a:xfrm>
        </p:grpSpPr>
        <p:grpSp>
          <p:nvGrpSpPr>
            <p:cNvPr id="21" name="Group 20">
              <a:extLst>
                <a:ext uri="{FF2B5EF4-FFF2-40B4-BE49-F238E27FC236}">
                  <a16:creationId xmlns:a16="http://schemas.microsoft.com/office/drawing/2014/main" id="{D4A6D88B-8B4B-4110-BBF5-4AC206C43F03}"/>
                </a:ext>
              </a:extLst>
            </p:cNvPr>
            <p:cNvGrpSpPr/>
            <p:nvPr/>
          </p:nvGrpSpPr>
          <p:grpSpPr>
            <a:xfrm>
              <a:off x="3747870" y="590291"/>
              <a:ext cx="3658230" cy="1170517"/>
              <a:chOff x="3721462" y="883130"/>
              <a:chExt cx="4307190" cy="1378164"/>
            </a:xfrm>
          </p:grpSpPr>
          <p:grpSp>
            <p:nvGrpSpPr>
              <p:cNvPr id="8" name="Group 7">
                <a:extLst>
                  <a:ext uri="{FF2B5EF4-FFF2-40B4-BE49-F238E27FC236}">
                    <a16:creationId xmlns:a16="http://schemas.microsoft.com/office/drawing/2014/main" id="{BCA7ECE8-AB99-4C9C-B691-40A34093A777}"/>
                  </a:ext>
                </a:extLst>
              </p:cNvPr>
              <p:cNvGrpSpPr/>
              <p:nvPr/>
            </p:nvGrpSpPr>
            <p:grpSpPr>
              <a:xfrm>
                <a:off x="6650489" y="883131"/>
                <a:ext cx="1378163" cy="1378163"/>
                <a:chOff x="7547634" y="1460987"/>
                <a:chExt cx="1378163" cy="1378163"/>
              </a:xfrm>
            </p:grpSpPr>
            <p:sp>
              <p:nvSpPr>
                <p:cNvPr id="9" name="Oval 8">
                  <a:extLst>
                    <a:ext uri="{FF2B5EF4-FFF2-40B4-BE49-F238E27FC236}">
                      <a16:creationId xmlns:a16="http://schemas.microsoft.com/office/drawing/2014/main" id="{E7E125F5-F369-4135-8582-211C9CC630F5}"/>
                    </a:ext>
                  </a:extLst>
                </p:cNvPr>
                <p:cNvSpPr/>
                <p:nvPr/>
              </p:nvSpPr>
              <p:spPr bwMode="auto">
                <a:xfrm>
                  <a:off x="7547634" y="1460987"/>
                  <a:ext cx="1378163" cy="1378163"/>
                </a:xfrm>
                <a:prstGeom prst="ellipse">
                  <a:avLst/>
                </a:prstGeom>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sp>
              <p:nvSpPr>
                <p:cNvPr id="10" name="Oval 9">
                  <a:extLst>
                    <a:ext uri="{FF2B5EF4-FFF2-40B4-BE49-F238E27FC236}">
                      <a16:creationId xmlns:a16="http://schemas.microsoft.com/office/drawing/2014/main" id="{27E70079-11C1-4E8F-898E-2AAD96BE7EB6}"/>
                    </a:ext>
                  </a:extLst>
                </p:cNvPr>
                <p:cNvSpPr/>
                <p:nvPr/>
              </p:nvSpPr>
              <p:spPr>
                <a:xfrm>
                  <a:off x="7760076" y="1796798"/>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11" name="Oval 10">
                  <a:extLst>
                    <a:ext uri="{FF2B5EF4-FFF2-40B4-BE49-F238E27FC236}">
                      <a16:creationId xmlns:a16="http://schemas.microsoft.com/office/drawing/2014/main" id="{7BA453E0-347B-48CD-B654-CF3A846CE2DF}"/>
                    </a:ext>
                  </a:extLst>
                </p:cNvPr>
                <p:cNvSpPr/>
                <p:nvPr/>
              </p:nvSpPr>
              <p:spPr>
                <a:xfrm>
                  <a:off x="8426826" y="1781558"/>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12" name="Oval 11">
                  <a:extLst>
                    <a:ext uri="{FF2B5EF4-FFF2-40B4-BE49-F238E27FC236}">
                      <a16:creationId xmlns:a16="http://schemas.microsoft.com/office/drawing/2014/main" id="{98E5B684-A65B-4933-855E-BD9C25EBA3D1}"/>
                    </a:ext>
                  </a:extLst>
                </p:cNvPr>
                <p:cNvSpPr/>
                <p:nvPr/>
              </p:nvSpPr>
              <p:spPr>
                <a:xfrm>
                  <a:off x="8084314" y="2326706"/>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sp>
            <p:nvSpPr>
              <p:cNvPr id="13" name="Oval 12">
                <a:extLst>
                  <a:ext uri="{FF2B5EF4-FFF2-40B4-BE49-F238E27FC236}">
                    <a16:creationId xmlns:a16="http://schemas.microsoft.com/office/drawing/2014/main" id="{6F270A40-4215-4598-B815-110D46F14F1A}"/>
                  </a:ext>
                </a:extLst>
              </p:cNvPr>
              <p:cNvSpPr/>
              <p:nvPr/>
            </p:nvSpPr>
            <p:spPr bwMode="auto">
              <a:xfrm>
                <a:off x="3721462" y="883130"/>
                <a:ext cx="1378163" cy="1378163"/>
              </a:xfrm>
              <a:prstGeom prst="ellipse">
                <a:avLst/>
              </a:prstGeom>
              <a:solidFill>
                <a:schemeClr val="accent1">
                  <a:lumMod val="40000"/>
                  <a:lumOff val="60000"/>
                </a:schemeClr>
              </a:solidFill>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cxnSp>
            <p:nvCxnSpPr>
              <p:cNvPr id="15" name="Straight Arrow Connector 14">
                <a:extLst>
                  <a:ext uri="{FF2B5EF4-FFF2-40B4-BE49-F238E27FC236}">
                    <a16:creationId xmlns:a16="http://schemas.microsoft.com/office/drawing/2014/main" id="{071F1B86-027C-4F82-B3AA-7EEBA7428283}"/>
                  </a:ext>
                </a:extLst>
              </p:cNvPr>
              <p:cNvCxnSpPr>
                <a:stCxn id="13" idx="6"/>
                <a:endCxn id="9" idx="2"/>
              </p:cNvCxnSpPr>
              <p:nvPr/>
            </p:nvCxnSpPr>
            <p:spPr>
              <a:xfrm>
                <a:off x="5099625" y="1572212"/>
                <a:ext cx="1550864" cy="1"/>
              </a:xfrm>
              <a:prstGeom prst="straightConnector1">
                <a:avLst/>
              </a:prstGeom>
              <a:ln w="76200">
                <a:prstDash val="sysDot"/>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30" name="TextBox 29">
              <a:extLst>
                <a:ext uri="{FF2B5EF4-FFF2-40B4-BE49-F238E27FC236}">
                  <a16:creationId xmlns:a16="http://schemas.microsoft.com/office/drawing/2014/main" id="{CB18AE07-85A4-4C03-B2F6-FB53990CE68F}"/>
                </a:ext>
              </a:extLst>
            </p:cNvPr>
            <p:cNvSpPr txBox="1"/>
            <p:nvPr/>
          </p:nvSpPr>
          <p:spPr>
            <a:xfrm>
              <a:off x="3630132" y="2319728"/>
              <a:ext cx="3893715" cy="143629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Program Variation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(initial voltage difference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between states)</a:t>
              </a:r>
            </a:p>
          </p:txBody>
        </p:sp>
      </p:grpSp>
      <p:sp>
        <p:nvSpPr>
          <p:cNvPr id="34" name="TextBox 33">
            <a:extLst>
              <a:ext uri="{FF2B5EF4-FFF2-40B4-BE49-F238E27FC236}">
                <a16:creationId xmlns:a16="http://schemas.microsoft.com/office/drawing/2014/main" id="{79F81512-83E7-40D6-BE28-FE5EF20589DB}"/>
              </a:ext>
            </a:extLst>
          </p:cNvPr>
          <p:cNvSpPr txBox="1"/>
          <p:nvPr/>
        </p:nvSpPr>
        <p:spPr>
          <a:xfrm>
            <a:off x="19411" y="4886054"/>
            <a:ext cx="24230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Characterized Phenomena</a:t>
            </a:r>
            <a:endPar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grpSp>
        <p:nvGrpSpPr>
          <p:cNvPr id="35" name="Group 34">
            <a:extLst>
              <a:ext uri="{FF2B5EF4-FFF2-40B4-BE49-F238E27FC236}">
                <a16:creationId xmlns:a16="http://schemas.microsoft.com/office/drawing/2014/main" id="{54563DBE-BCE2-4EFD-A660-5E417C644D4B}"/>
              </a:ext>
            </a:extLst>
          </p:cNvPr>
          <p:cNvGrpSpPr/>
          <p:nvPr/>
        </p:nvGrpSpPr>
        <p:grpSpPr>
          <a:xfrm>
            <a:off x="2332274" y="1182710"/>
            <a:ext cx="3188502" cy="2567647"/>
            <a:chOff x="7654856" y="332493"/>
            <a:chExt cx="4251337" cy="3423530"/>
          </a:xfrm>
        </p:grpSpPr>
        <p:grpSp>
          <p:nvGrpSpPr>
            <p:cNvPr id="36" name="Group 35">
              <a:extLst>
                <a:ext uri="{FF2B5EF4-FFF2-40B4-BE49-F238E27FC236}">
                  <a16:creationId xmlns:a16="http://schemas.microsoft.com/office/drawing/2014/main" id="{72D43094-2418-41F8-8F2C-713BC5055264}"/>
                </a:ext>
              </a:extLst>
            </p:cNvPr>
            <p:cNvGrpSpPr/>
            <p:nvPr/>
          </p:nvGrpSpPr>
          <p:grpSpPr>
            <a:xfrm>
              <a:off x="8812266" y="332493"/>
              <a:ext cx="2026202" cy="1682962"/>
              <a:chOff x="9044773" y="474508"/>
              <a:chExt cx="2026202" cy="1682962"/>
            </a:xfrm>
          </p:grpSpPr>
          <p:grpSp>
            <p:nvGrpSpPr>
              <p:cNvPr id="38" name="Group 37">
                <a:extLst>
                  <a:ext uri="{FF2B5EF4-FFF2-40B4-BE49-F238E27FC236}">
                    <a16:creationId xmlns:a16="http://schemas.microsoft.com/office/drawing/2014/main" id="{F95175BC-D4E7-422B-8200-F745861E1A23}"/>
                  </a:ext>
                </a:extLst>
              </p:cNvPr>
              <p:cNvGrpSpPr/>
              <p:nvPr/>
            </p:nvGrpSpPr>
            <p:grpSpPr>
              <a:xfrm>
                <a:off x="9044773" y="474508"/>
                <a:ext cx="2026202" cy="1682962"/>
                <a:chOff x="7547634" y="1156188"/>
                <a:chExt cx="2026202" cy="1682962"/>
              </a:xfrm>
            </p:grpSpPr>
            <p:sp>
              <p:nvSpPr>
                <p:cNvPr id="40" name="Oval 39">
                  <a:extLst>
                    <a:ext uri="{FF2B5EF4-FFF2-40B4-BE49-F238E27FC236}">
                      <a16:creationId xmlns:a16="http://schemas.microsoft.com/office/drawing/2014/main" id="{4DD4EB26-0693-43C5-91F7-241A13ED410D}"/>
                    </a:ext>
                  </a:extLst>
                </p:cNvPr>
                <p:cNvSpPr/>
                <p:nvPr/>
              </p:nvSpPr>
              <p:spPr bwMode="auto">
                <a:xfrm>
                  <a:off x="7547634" y="1460987"/>
                  <a:ext cx="1378163" cy="1378163"/>
                </a:xfrm>
                <a:prstGeom prst="ellipse">
                  <a:avLst/>
                </a:prstGeom>
                <a:ln w="127000">
                  <a:solidFill>
                    <a:schemeClr val="accent6"/>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0" tIns="34290" rIns="68580" bIns="3429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000000"/>
                    </a:solidFill>
                    <a:effectLst/>
                    <a:uLnTx/>
                    <a:uFillTx/>
                    <a:latin typeface="Cambria"/>
                    <a:ea typeface="+mn-ea"/>
                    <a:cs typeface="+mn-cs"/>
                  </a:endParaRPr>
                </a:p>
              </p:txBody>
            </p:sp>
            <p:sp>
              <p:nvSpPr>
                <p:cNvPr id="41" name="Oval 40">
                  <a:extLst>
                    <a:ext uri="{FF2B5EF4-FFF2-40B4-BE49-F238E27FC236}">
                      <a16:creationId xmlns:a16="http://schemas.microsoft.com/office/drawing/2014/main" id="{0B849F64-ACAA-46E4-8642-B03195B3442E}"/>
                    </a:ext>
                  </a:extLst>
                </p:cNvPr>
                <p:cNvSpPr/>
                <p:nvPr/>
              </p:nvSpPr>
              <p:spPr>
                <a:xfrm>
                  <a:off x="7760076" y="1796798"/>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42" name="Oval 41">
                  <a:extLst>
                    <a:ext uri="{FF2B5EF4-FFF2-40B4-BE49-F238E27FC236}">
                      <a16:creationId xmlns:a16="http://schemas.microsoft.com/office/drawing/2014/main" id="{3A80323C-6018-4C88-8AFF-65AA762CA1AB}"/>
                    </a:ext>
                  </a:extLst>
                </p:cNvPr>
                <p:cNvSpPr/>
                <p:nvPr/>
              </p:nvSpPr>
              <p:spPr>
                <a:xfrm>
                  <a:off x="8084314" y="2326706"/>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sp>
              <p:nvSpPr>
                <p:cNvPr id="43" name="Oval 42">
                  <a:extLst>
                    <a:ext uri="{FF2B5EF4-FFF2-40B4-BE49-F238E27FC236}">
                      <a16:creationId xmlns:a16="http://schemas.microsoft.com/office/drawing/2014/main" id="{CAC55D7D-60FC-432C-B9CC-8135E53EAF53}"/>
                    </a:ext>
                  </a:extLst>
                </p:cNvPr>
                <p:cNvSpPr/>
                <p:nvPr/>
              </p:nvSpPr>
              <p:spPr>
                <a:xfrm>
                  <a:off x="9269037" y="1156188"/>
                  <a:ext cx="304799" cy="30479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Cambria"/>
                      <a:ea typeface="+mn-ea"/>
                      <a:cs typeface="+mn-cs"/>
                    </a:rPr>
                    <a:t>–</a:t>
                  </a:r>
                </a:p>
              </p:txBody>
            </p:sp>
          </p:grpSp>
          <p:cxnSp>
            <p:nvCxnSpPr>
              <p:cNvPr id="39" name="Straight Arrow Connector 38">
                <a:extLst>
                  <a:ext uri="{FF2B5EF4-FFF2-40B4-BE49-F238E27FC236}">
                    <a16:creationId xmlns:a16="http://schemas.microsoft.com/office/drawing/2014/main" id="{03DD7B51-65C5-4B02-8120-C2E4EE6A67B0}"/>
                  </a:ext>
                </a:extLst>
              </p:cNvPr>
              <p:cNvCxnSpPr>
                <a:cxnSpLocks/>
                <a:endCxn id="43" idx="3"/>
              </p:cNvCxnSpPr>
              <p:nvPr/>
            </p:nvCxnSpPr>
            <p:spPr>
              <a:xfrm flipV="1">
                <a:off x="10013027" y="734670"/>
                <a:ext cx="797786" cy="562244"/>
              </a:xfrm>
              <a:prstGeom prst="straightConnector1">
                <a:avLst/>
              </a:prstGeom>
              <a:ln w="76200">
                <a:prstDash val="sysDot"/>
                <a:tailEnd type="triangle"/>
              </a:ln>
            </p:spPr>
            <p:style>
              <a:lnRef idx="1">
                <a:schemeClr val="accent4"/>
              </a:lnRef>
              <a:fillRef idx="0">
                <a:schemeClr val="accent4"/>
              </a:fillRef>
              <a:effectRef idx="0">
                <a:schemeClr val="accent4"/>
              </a:effectRef>
              <a:fontRef idx="minor">
                <a:schemeClr val="tx1"/>
              </a:fontRef>
            </p:style>
          </p:cxnSp>
        </p:grpSp>
        <p:sp>
          <p:nvSpPr>
            <p:cNvPr id="37" name="TextBox 36">
              <a:extLst>
                <a:ext uri="{FF2B5EF4-FFF2-40B4-BE49-F238E27FC236}">
                  <a16:creationId xmlns:a16="http://schemas.microsoft.com/office/drawing/2014/main" id="{A79C2A16-F02C-4DBC-B4DE-CF1387FBB529}"/>
                </a:ext>
              </a:extLst>
            </p:cNvPr>
            <p:cNvSpPr txBox="1"/>
            <p:nvPr/>
          </p:nvSpPr>
          <p:spPr>
            <a:xfrm>
              <a:off x="7654856" y="2319732"/>
              <a:ext cx="4251337" cy="143629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Retention Loss Speed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(how fast voltage shifts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over time)</a:t>
              </a:r>
            </a:p>
          </p:txBody>
        </p:sp>
      </p:grpSp>
      <p:sp>
        <p:nvSpPr>
          <p:cNvPr id="44" name="Rectangle: Rounded Corners 43">
            <a:extLst>
              <a:ext uri="{FF2B5EF4-FFF2-40B4-BE49-F238E27FC236}">
                <a16:creationId xmlns:a16="http://schemas.microsoft.com/office/drawing/2014/main" id="{08C326CB-57D6-4767-A594-924CAC14691B}"/>
              </a:ext>
            </a:extLst>
          </p:cNvPr>
          <p:cNvSpPr/>
          <p:nvPr/>
        </p:nvSpPr>
        <p:spPr>
          <a:xfrm>
            <a:off x="2835875" y="4788147"/>
            <a:ext cx="2181296" cy="9113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Self-Recovery Effect</a:t>
            </a:r>
          </a:p>
        </p:txBody>
      </p:sp>
      <p:sp>
        <p:nvSpPr>
          <p:cNvPr id="45" name="Rectangle: Rounded Corners 44">
            <a:extLst>
              <a:ext uri="{FF2B5EF4-FFF2-40B4-BE49-F238E27FC236}">
                <a16:creationId xmlns:a16="http://schemas.microsoft.com/office/drawing/2014/main" id="{E635B4B7-2353-49D8-939E-173A8CB1785C}"/>
              </a:ext>
            </a:extLst>
          </p:cNvPr>
          <p:cNvSpPr/>
          <p:nvPr/>
        </p:nvSpPr>
        <p:spPr>
          <a:xfrm>
            <a:off x="6156438" y="4788147"/>
            <a:ext cx="2181296" cy="9113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Temperature Effect</a:t>
            </a:r>
          </a:p>
        </p:txBody>
      </p:sp>
      <p:sp>
        <p:nvSpPr>
          <p:cNvPr id="19" name="Title 18">
            <a:extLst>
              <a:ext uri="{FF2B5EF4-FFF2-40B4-BE49-F238E27FC236}">
                <a16:creationId xmlns:a16="http://schemas.microsoft.com/office/drawing/2014/main" id="{C343398C-FD56-4407-8DED-F02017A5DAA0}"/>
              </a:ext>
            </a:extLst>
          </p:cNvPr>
          <p:cNvSpPr>
            <a:spLocks noGrp="1"/>
          </p:cNvSpPr>
          <p:nvPr>
            <p:ph type="title"/>
          </p:nvPr>
        </p:nvSpPr>
        <p:spPr/>
        <p:txBody>
          <a:bodyPr/>
          <a:lstStyle/>
          <a:p>
            <a:r>
              <a:rPr lang="en-US" dirty="0"/>
              <a:t>Characterization Goal</a:t>
            </a:r>
          </a:p>
        </p:txBody>
      </p:sp>
      <p:sp>
        <p:nvSpPr>
          <p:cNvPr id="2" name="Slide Number Placeholder 1">
            <a:extLst>
              <a:ext uri="{FF2B5EF4-FFF2-40B4-BE49-F238E27FC236}">
                <a16:creationId xmlns:a16="http://schemas.microsoft.com/office/drawing/2014/main" id="{787443E3-D6CD-41B2-A82E-4475A9F375FF}"/>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280</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grpSp>
        <p:nvGrpSpPr>
          <p:cNvPr id="14" name="Group 13">
            <a:extLst>
              <a:ext uri="{FF2B5EF4-FFF2-40B4-BE49-F238E27FC236}">
                <a16:creationId xmlns:a16="http://schemas.microsoft.com/office/drawing/2014/main" id="{C714A63F-0126-47C9-81DF-A92BD3D18880}"/>
              </a:ext>
            </a:extLst>
          </p:cNvPr>
          <p:cNvGrpSpPr/>
          <p:nvPr/>
        </p:nvGrpSpPr>
        <p:grpSpPr>
          <a:xfrm>
            <a:off x="3926523" y="3750355"/>
            <a:ext cx="3320569" cy="1037793"/>
            <a:chOff x="3926526" y="3750350"/>
            <a:chExt cx="3320569" cy="1037793"/>
          </a:xfrm>
        </p:grpSpPr>
        <p:grpSp>
          <p:nvGrpSpPr>
            <p:cNvPr id="64" name="Group 63">
              <a:extLst>
                <a:ext uri="{FF2B5EF4-FFF2-40B4-BE49-F238E27FC236}">
                  <a16:creationId xmlns:a16="http://schemas.microsoft.com/office/drawing/2014/main" id="{FBB364DF-BC84-43C1-8A10-ADCD1F850B92}"/>
                </a:ext>
              </a:extLst>
            </p:cNvPr>
            <p:cNvGrpSpPr/>
            <p:nvPr/>
          </p:nvGrpSpPr>
          <p:grpSpPr>
            <a:xfrm>
              <a:off x="3926526" y="3750350"/>
              <a:ext cx="3320569" cy="1037793"/>
              <a:chOff x="5235355" y="3857439"/>
              <a:chExt cx="4427422" cy="1383719"/>
            </a:xfrm>
          </p:grpSpPr>
          <p:cxnSp>
            <p:nvCxnSpPr>
              <p:cNvPr id="57" name="Connector: Curved 56">
                <a:extLst>
                  <a:ext uri="{FF2B5EF4-FFF2-40B4-BE49-F238E27FC236}">
                    <a16:creationId xmlns:a16="http://schemas.microsoft.com/office/drawing/2014/main" id="{07022B9C-B040-46DB-9437-651727FA190D}"/>
                  </a:ext>
                </a:extLst>
              </p:cNvPr>
              <p:cNvCxnSpPr>
                <a:cxnSpLocks/>
                <a:stCxn id="44" idx="0"/>
                <a:endCxn id="37" idx="2"/>
              </p:cNvCxnSpPr>
              <p:nvPr/>
            </p:nvCxnSpPr>
            <p:spPr>
              <a:xfrm rot="5400000" flipH="1" flipV="1">
                <a:off x="4543499" y="4549299"/>
                <a:ext cx="1383715" cy="3"/>
              </a:xfrm>
              <a:prstGeom prst="curvedConnector3">
                <a:avLst/>
              </a:prstGeom>
              <a:ln w="76200">
                <a:solidFill>
                  <a:schemeClr val="accent1"/>
                </a:solidFill>
                <a:tailEnd type="triangle"/>
              </a:ln>
            </p:spPr>
            <p:style>
              <a:lnRef idx="1">
                <a:schemeClr val="accent5"/>
              </a:lnRef>
              <a:fillRef idx="0">
                <a:schemeClr val="accent5"/>
              </a:fillRef>
              <a:effectRef idx="0">
                <a:schemeClr val="accent5"/>
              </a:effectRef>
              <a:fontRef idx="minor">
                <a:schemeClr val="tx1"/>
              </a:fontRef>
            </p:style>
          </p:cxnSp>
          <p:cxnSp>
            <p:nvCxnSpPr>
              <p:cNvPr id="58" name="Connector: Curved 57">
                <a:extLst>
                  <a:ext uri="{FF2B5EF4-FFF2-40B4-BE49-F238E27FC236}">
                    <a16:creationId xmlns:a16="http://schemas.microsoft.com/office/drawing/2014/main" id="{8B1EECCB-47DE-40ED-8674-D041D663003C}"/>
                  </a:ext>
                </a:extLst>
              </p:cNvPr>
              <p:cNvCxnSpPr>
                <a:cxnSpLocks/>
                <a:stCxn id="45" idx="0"/>
                <a:endCxn id="30" idx="2"/>
              </p:cNvCxnSpPr>
              <p:nvPr/>
            </p:nvCxnSpPr>
            <p:spPr>
              <a:xfrm rot="5400000" flipH="1" flipV="1">
                <a:off x="8970914" y="4549294"/>
                <a:ext cx="1383718" cy="8"/>
              </a:xfrm>
              <a:prstGeom prst="curvedConnector3">
                <a:avLst>
                  <a:gd name="adj1" fmla="val 50000"/>
                </a:avLst>
              </a:prstGeom>
              <a:ln w="76200">
                <a:solidFill>
                  <a:schemeClr val="accent1"/>
                </a:solidFill>
                <a:tailEnd type="triangle"/>
              </a:ln>
            </p:spPr>
            <p:style>
              <a:lnRef idx="1">
                <a:schemeClr val="accent5"/>
              </a:lnRef>
              <a:fillRef idx="0">
                <a:schemeClr val="accent5"/>
              </a:fillRef>
              <a:effectRef idx="0">
                <a:schemeClr val="accent5"/>
              </a:effectRef>
              <a:fontRef idx="minor">
                <a:schemeClr val="tx1"/>
              </a:fontRef>
            </p:style>
          </p:cxnSp>
        </p:grpSp>
        <p:cxnSp>
          <p:nvCxnSpPr>
            <p:cNvPr id="7" name="Connector: Curved 6">
              <a:extLst>
                <a:ext uri="{FF2B5EF4-FFF2-40B4-BE49-F238E27FC236}">
                  <a16:creationId xmlns:a16="http://schemas.microsoft.com/office/drawing/2014/main" id="{178152F4-044A-4F8E-BC5F-3BC3862F31DE}"/>
                </a:ext>
              </a:extLst>
            </p:cNvPr>
            <p:cNvCxnSpPr>
              <a:stCxn id="45" idx="0"/>
              <a:endCxn id="37" idx="2"/>
            </p:cNvCxnSpPr>
            <p:nvPr/>
          </p:nvCxnSpPr>
          <p:spPr>
            <a:xfrm rot="16200000" flipV="1">
              <a:off x="5067914" y="2608966"/>
              <a:ext cx="1037790" cy="3320561"/>
            </a:xfrm>
            <a:prstGeom prst="curvedConnector3">
              <a:avLst/>
            </a:prstGeom>
            <a:ln w="76200">
              <a:solidFill>
                <a:schemeClr val="accent1"/>
              </a:solidFill>
              <a:tailEnd type="triangle"/>
            </a:ln>
          </p:spPr>
          <p:style>
            <a:lnRef idx="1">
              <a:schemeClr val="accent5"/>
            </a:lnRef>
            <a:fillRef idx="0">
              <a:schemeClr val="accent5"/>
            </a:fillRef>
            <a:effectRef idx="0">
              <a:schemeClr val="accent5"/>
            </a:effectRef>
            <a:fontRef idx="minor">
              <a:schemeClr val="tx1"/>
            </a:fontRef>
          </p:style>
        </p:cxnSp>
      </p:grpSp>
    </p:spTree>
    <p:extLst>
      <p:ext uri="{BB962C8B-B14F-4D97-AF65-F5344CB8AC3E}">
        <p14:creationId xmlns:p14="http://schemas.microsoft.com/office/powerpoint/2010/main" val="13214816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4" grpId="0" animBg="1"/>
      <p:bldP spid="45" grpId="0" animBg="1"/>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99372-E934-4EB4-A9C5-455AC9D9B088}"/>
              </a:ext>
            </a:extLst>
          </p:cNvPr>
          <p:cNvSpPr>
            <a:spLocks noGrp="1"/>
          </p:cNvSpPr>
          <p:nvPr>
            <p:ph type="title"/>
          </p:nvPr>
        </p:nvSpPr>
        <p:spPr/>
        <p:txBody>
          <a:bodyPr/>
          <a:lstStyle/>
          <a:p>
            <a:r>
              <a:rPr lang="en-US" dirty="0"/>
              <a:t>Self-Recovery Effect Characterization Results</a:t>
            </a:r>
          </a:p>
        </p:txBody>
      </p:sp>
      <p:sp>
        <p:nvSpPr>
          <p:cNvPr id="3" name="Slide Number Placeholder 2">
            <a:extLst>
              <a:ext uri="{FF2B5EF4-FFF2-40B4-BE49-F238E27FC236}">
                <a16:creationId xmlns:a16="http://schemas.microsoft.com/office/drawing/2014/main" id="{2249CAE6-E702-48A4-810A-0E3D40A1E7ED}"/>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281</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graphicFrame>
        <p:nvGraphicFramePr>
          <p:cNvPr id="6" name="Chart 5">
            <a:extLst>
              <a:ext uri="{FF2B5EF4-FFF2-40B4-BE49-F238E27FC236}">
                <a16:creationId xmlns:a16="http://schemas.microsoft.com/office/drawing/2014/main" id="{8767A591-3EC0-4DFB-B581-8C6AC1D3EFDB}"/>
              </a:ext>
            </a:extLst>
          </p:cNvPr>
          <p:cNvGraphicFramePr/>
          <p:nvPr/>
        </p:nvGraphicFramePr>
        <p:xfrm>
          <a:off x="477251" y="1085850"/>
          <a:ext cx="7992980" cy="4318000"/>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Straight Connector 7">
            <a:extLst>
              <a:ext uri="{FF2B5EF4-FFF2-40B4-BE49-F238E27FC236}">
                <a16:creationId xmlns:a16="http://schemas.microsoft.com/office/drawing/2014/main" id="{FA6B3764-A2EF-4EE6-9F37-D956BBA534C8}"/>
              </a:ext>
            </a:extLst>
          </p:cNvPr>
          <p:cNvCxnSpPr>
            <a:cxnSpLocks/>
          </p:cNvCxnSpPr>
          <p:nvPr/>
        </p:nvCxnSpPr>
        <p:spPr>
          <a:xfrm>
            <a:off x="3380874" y="1804737"/>
            <a:ext cx="4415589" cy="1075984"/>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F076044D-BD36-4925-85EC-CB81E062D601}"/>
              </a:ext>
            </a:extLst>
          </p:cNvPr>
          <p:cNvSpPr/>
          <p:nvPr/>
        </p:nvSpPr>
        <p:spPr>
          <a:xfrm>
            <a:off x="0" y="5763713"/>
            <a:ext cx="9143996" cy="8264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mn-ea"/>
                <a:cs typeface="+mn-cs"/>
              </a:rPr>
              <a:t>Increasing dwell time from 1 minute to 2.3 hours slows down retention loss speed by 40%</a:t>
            </a:r>
          </a:p>
        </p:txBody>
      </p:sp>
      <p:sp>
        <p:nvSpPr>
          <p:cNvPr id="15" name="TextBox 14">
            <a:extLst>
              <a:ext uri="{FF2B5EF4-FFF2-40B4-BE49-F238E27FC236}">
                <a16:creationId xmlns:a16="http://schemas.microsoft.com/office/drawing/2014/main" id="{37E37ED5-60BD-4BCC-8462-2887AF2EDB78}"/>
              </a:ext>
            </a:extLst>
          </p:cNvPr>
          <p:cNvSpPr txBox="1"/>
          <p:nvPr/>
        </p:nvSpPr>
        <p:spPr>
          <a:xfrm>
            <a:off x="7180263" y="2877654"/>
            <a:ext cx="137569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2.3 hour</a:t>
            </a:r>
          </a:p>
        </p:txBody>
      </p:sp>
      <p:sp>
        <p:nvSpPr>
          <p:cNvPr id="16" name="TextBox 15">
            <a:extLst>
              <a:ext uri="{FF2B5EF4-FFF2-40B4-BE49-F238E27FC236}">
                <a16:creationId xmlns:a16="http://schemas.microsoft.com/office/drawing/2014/main" id="{314FF4BB-1DE6-438F-BFBC-09B74129BE2A}"/>
              </a:ext>
            </a:extLst>
          </p:cNvPr>
          <p:cNvSpPr txBox="1"/>
          <p:nvPr/>
        </p:nvSpPr>
        <p:spPr>
          <a:xfrm>
            <a:off x="2571741" y="1885749"/>
            <a:ext cx="144680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1 minute</a:t>
            </a:r>
          </a:p>
        </p:txBody>
      </p:sp>
      <p:sp>
        <p:nvSpPr>
          <p:cNvPr id="20" name="TextBox 19">
            <a:extLst>
              <a:ext uri="{FF2B5EF4-FFF2-40B4-BE49-F238E27FC236}">
                <a16:creationId xmlns:a16="http://schemas.microsoft.com/office/drawing/2014/main" id="{21CCB821-DC1B-4637-9960-16437688111D}"/>
              </a:ext>
            </a:extLst>
          </p:cNvPr>
          <p:cNvSpPr txBox="1"/>
          <p:nvPr/>
        </p:nvSpPr>
        <p:spPr>
          <a:xfrm>
            <a:off x="1892931" y="5276866"/>
            <a:ext cx="55312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Dwell time: Idle time between P/E cycles</a:t>
            </a:r>
          </a:p>
        </p:txBody>
      </p:sp>
    </p:spTree>
    <p:extLst>
      <p:ext uri="{BB962C8B-B14F-4D97-AF65-F5344CB8AC3E}">
        <p14:creationId xmlns:p14="http://schemas.microsoft.com/office/powerpoint/2010/main" val="28036765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99372-E934-4EB4-A9C5-455AC9D9B088}"/>
              </a:ext>
            </a:extLst>
          </p:cNvPr>
          <p:cNvSpPr>
            <a:spLocks noGrp="1"/>
          </p:cNvSpPr>
          <p:nvPr>
            <p:ph type="title"/>
          </p:nvPr>
        </p:nvSpPr>
        <p:spPr/>
        <p:txBody>
          <a:bodyPr/>
          <a:lstStyle/>
          <a:p>
            <a:r>
              <a:rPr lang="en-US" dirty="0"/>
              <a:t>Program Temperature Effect</a:t>
            </a:r>
            <a:br>
              <a:rPr lang="en-US" dirty="0"/>
            </a:br>
            <a:r>
              <a:rPr lang="en-US" dirty="0"/>
              <a:t>Characterization Results</a:t>
            </a:r>
          </a:p>
        </p:txBody>
      </p:sp>
      <p:sp>
        <p:nvSpPr>
          <p:cNvPr id="3" name="Slide Number Placeholder 2">
            <a:extLst>
              <a:ext uri="{FF2B5EF4-FFF2-40B4-BE49-F238E27FC236}">
                <a16:creationId xmlns:a16="http://schemas.microsoft.com/office/drawing/2014/main" id="{2249CAE6-E702-48A4-810A-0E3D40A1E7ED}"/>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282</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graphicFrame>
        <p:nvGraphicFramePr>
          <p:cNvPr id="6" name="Chart 5">
            <a:extLst>
              <a:ext uri="{FF2B5EF4-FFF2-40B4-BE49-F238E27FC236}">
                <a16:creationId xmlns:a16="http://schemas.microsoft.com/office/drawing/2014/main" id="{8767A591-3EC0-4DFB-B581-8C6AC1D3EFDB}"/>
              </a:ext>
            </a:extLst>
          </p:cNvPr>
          <p:cNvGraphicFramePr/>
          <p:nvPr/>
        </p:nvGraphicFramePr>
        <p:xfrm>
          <a:off x="477251" y="1085850"/>
          <a:ext cx="7992980" cy="4318000"/>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Straight Connector 7">
            <a:extLst>
              <a:ext uri="{FF2B5EF4-FFF2-40B4-BE49-F238E27FC236}">
                <a16:creationId xmlns:a16="http://schemas.microsoft.com/office/drawing/2014/main" id="{FA6B3764-A2EF-4EE6-9F37-D956BBA534C8}"/>
              </a:ext>
            </a:extLst>
          </p:cNvPr>
          <p:cNvCxnSpPr>
            <a:cxnSpLocks/>
          </p:cNvCxnSpPr>
          <p:nvPr/>
        </p:nvCxnSpPr>
        <p:spPr>
          <a:xfrm flipV="1">
            <a:off x="1696453" y="1835981"/>
            <a:ext cx="6493340" cy="451650"/>
          </a:xfrm>
          <a:prstGeom prst="line">
            <a:avLst/>
          </a:prstGeom>
          <a:ln w="38100">
            <a:prstDash val="sysDot"/>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F076044D-BD36-4925-85EC-CB81E062D601}"/>
              </a:ext>
            </a:extLst>
          </p:cNvPr>
          <p:cNvSpPr/>
          <p:nvPr/>
        </p:nvSpPr>
        <p:spPr>
          <a:xfrm>
            <a:off x="0" y="5763713"/>
            <a:ext cx="9143996" cy="8264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mn-ea"/>
                <a:cs typeface="+mn-cs"/>
              </a:rPr>
              <a:t>Increasing program temperature from 0°C to 70°C</a:t>
            </a:r>
            <a:br>
              <a:rPr kumimoji="0" lang="en-US" sz="2800" b="1" i="0" u="none" strike="noStrike" kern="1200" cap="none" spc="0" normalizeH="0" baseline="0" noProof="0" dirty="0">
                <a:ln>
                  <a:noFill/>
                </a:ln>
                <a:solidFill>
                  <a:prstClr val="white"/>
                </a:solidFill>
                <a:effectLst/>
                <a:uLnTx/>
                <a:uFillTx/>
                <a:latin typeface="Cambria"/>
                <a:ea typeface="+mn-ea"/>
                <a:cs typeface="+mn-cs"/>
              </a:rPr>
            </a:br>
            <a:r>
              <a:rPr kumimoji="0" lang="en-US" sz="2800" b="1" i="0" u="none" strike="noStrike" kern="1200" cap="none" spc="0" normalizeH="0" baseline="0" noProof="0" dirty="0">
                <a:ln>
                  <a:noFill/>
                </a:ln>
                <a:solidFill>
                  <a:prstClr val="white"/>
                </a:solidFill>
                <a:effectLst/>
                <a:uLnTx/>
                <a:uFillTx/>
                <a:latin typeface="Cambria"/>
                <a:ea typeface="+mn-ea"/>
                <a:cs typeface="+mn-cs"/>
              </a:rPr>
              <a:t>improves program variation by 21%</a:t>
            </a:r>
          </a:p>
        </p:txBody>
      </p:sp>
      <p:sp>
        <p:nvSpPr>
          <p:cNvPr id="15" name="TextBox 14">
            <a:extLst>
              <a:ext uri="{FF2B5EF4-FFF2-40B4-BE49-F238E27FC236}">
                <a16:creationId xmlns:a16="http://schemas.microsoft.com/office/drawing/2014/main" id="{37E37ED5-60BD-4BCC-8462-2887AF2EDB78}"/>
              </a:ext>
            </a:extLst>
          </p:cNvPr>
          <p:cNvSpPr txBox="1"/>
          <p:nvPr/>
        </p:nvSpPr>
        <p:spPr>
          <a:xfrm>
            <a:off x="7688733" y="1944649"/>
            <a:ext cx="84350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70°C</a:t>
            </a:r>
          </a:p>
        </p:txBody>
      </p:sp>
      <p:sp>
        <p:nvSpPr>
          <p:cNvPr id="16" name="TextBox 15">
            <a:extLst>
              <a:ext uri="{FF2B5EF4-FFF2-40B4-BE49-F238E27FC236}">
                <a16:creationId xmlns:a16="http://schemas.microsoft.com/office/drawing/2014/main" id="{314FF4BB-1DE6-438F-BFBC-09B74129BE2A}"/>
              </a:ext>
            </a:extLst>
          </p:cNvPr>
          <p:cNvSpPr txBox="1"/>
          <p:nvPr/>
        </p:nvSpPr>
        <p:spPr>
          <a:xfrm>
            <a:off x="1696452" y="2364672"/>
            <a:ext cx="79380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0°C</a:t>
            </a:r>
          </a:p>
        </p:txBody>
      </p:sp>
    </p:spTree>
    <p:extLst>
      <p:ext uri="{BB962C8B-B14F-4D97-AF65-F5344CB8AC3E}">
        <p14:creationId xmlns:p14="http://schemas.microsoft.com/office/powerpoint/2010/main" val="5792733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99372-E934-4EB4-A9C5-455AC9D9B088}"/>
              </a:ext>
            </a:extLst>
          </p:cNvPr>
          <p:cNvSpPr>
            <a:spLocks noGrp="1"/>
          </p:cNvSpPr>
          <p:nvPr>
            <p:ph type="title"/>
          </p:nvPr>
        </p:nvSpPr>
        <p:spPr/>
        <p:txBody>
          <a:bodyPr/>
          <a:lstStyle/>
          <a:p>
            <a:r>
              <a:rPr lang="en-US" dirty="0"/>
              <a:t>Storage Temperature Effect</a:t>
            </a:r>
            <a:br>
              <a:rPr lang="en-US" dirty="0"/>
            </a:br>
            <a:r>
              <a:rPr lang="en-US" dirty="0"/>
              <a:t>Characterization Results</a:t>
            </a:r>
          </a:p>
        </p:txBody>
      </p:sp>
      <p:sp>
        <p:nvSpPr>
          <p:cNvPr id="3" name="Slide Number Placeholder 2">
            <a:extLst>
              <a:ext uri="{FF2B5EF4-FFF2-40B4-BE49-F238E27FC236}">
                <a16:creationId xmlns:a16="http://schemas.microsoft.com/office/drawing/2014/main" id="{2249CAE6-E702-48A4-810A-0E3D40A1E7ED}"/>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283</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graphicFrame>
        <p:nvGraphicFramePr>
          <p:cNvPr id="6" name="Chart 5">
            <a:extLst>
              <a:ext uri="{FF2B5EF4-FFF2-40B4-BE49-F238E27FC236}">
                <a16:creationId xmlns:a16="http://schemas.microsoft.com/office/drawing/2014/main" id="{8767A591-3EC0-4DFB-B581-8C6AC1D3EFDB}"/>
              </a:ext>
            </a:extLst>
          </p:cNvPr>
          <p:cNvGraphicFramePr/>
          <p:nvPr/>
        </p:nvGraphicFramePr>
        <p:xfrm>
          <a:off x="477251" y="1085850"/>
          <a:ext cx="7992980" cy="4318000"/>
        </p:xfrm>
        <a:graphic>
          <a:graphicData uri="http://schemas.openxmlformats.org/drawingml/2006/chart">
            <c:chart xmlns:c="http://schemas.openxmlformats.org/drawingml/2006/chart" xmlns:r="http://schemas.openxmlformats.org/officeDocument/2006/relationships" r:id="rId3"/>
          </a:graphicData>
        </a:graphic>
      </p:graphicFrame>
      <p:sp>
        <p:nvSpPr>
          <p:cNvPr id="14" name="Rectangle: Rounded Corners 13">
            <a:extLst>
              <a:ext uri="{FF2B5EF4-FFF2-40B4-BE49-F238E27FC236}">
                <a16:creationId xmlns:a16="http://schemas.microsoft.com/office/drawing/2014/main" id="{F076044D-BD36-4925-85EC-CB81E062D601}"/>
              </a:ext>
            </a:extLst>
          </p:cNvPr>
          <p:cNvSpPr/>
          <p:nvPr/>
        </p:nvSpPr>
        <p:spPr>
          <a:xfrm>
            <a:off x="0" y="5763713"/>
            <a:ext cx="9143996" cy="8264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mn-ea"/>
                <a:cs typeface="+mn-cs"/>
              </a:rPr>
              <a:t>Lowering storage temperature from 70°C to 0°C</a:t>
            </a:r>
            <a:br>
              <a:rPr kumimoji="0" lang="en-US" sz="2800" b="1" i="0" u="none" strike="noStrike" kern="1200" cap="none" spc="0" normalizeH="0" baseline="0" noProof="0" dirty="0">
                <a:ln>
                  <a:noFill/>
                </a:ln>
                <a:solidFill>
                  <a:prstClr val="white"/>
                </a:solidFill>
                <a:effectLst/>
                <a:uLnTx/>
                <a:uFillTx/>
                <a:latin typeface="Cambria"/>
                <a:ea typeface="+mn-ea"/>
                <a:cs typeface="+mn-cs"/>
              </a:rPr>
            </a:br>
            <a:r>
              <a:rPr kumimoji="0" lang="en-US" sz="2800" b="1" i="0" u="none" strike="noStrike" kern="1200" cap="none" spc="0" normalizeH="0" baseline="0" noProof="0" dirty="0">
                <a:ln>
                  <a:noFill/>
                </a:ln>
                <a:solidFill>
                  <a:prstClr val="white"/>
                </a:solidFill>
                <a:effectLst/>
                <a:uLnTx/>
                <a:uFillTx/>
                <a:latin typeface="Cambria"/>
                <a:ea typeface="+mn-ea"/>
                <a:cs typeface="+mn-cs"/>
              </a:rPr>
              <a:t>slows down retention loss speed by 58%</a:t>
            </a:r>
          </a:p>
        </p:txBody>
      </p:sp>
      <p:sp>
        <p:nvSpPr>
          <p:cNvPr id="15" name="TextBox 14">
            <a:extLst>
              <a:ext uri="{FF2B5EF4-FFF2-40B4-BE49-F238E27FC236}">
                <a16:creationId xmlns:a16="http://schemas.microsoft.com/office/drawing/2014/main" id="{37E37ED5-60BD-4BCC-8462-2887AF2EDB78}"/>
              </a:ext>
            </a:extLst>
          </p:cNvPr>
          <p:cNvSpPr txBox="1"/>
          <p:nvPr/>
        </p:nvSpPr>
        <p:spPr>
          <a:xfrm>
            <a:off x="7688733" y="1944649"/>
            <a:ext cx="84350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70°C</a:t>
            </a:r>
          </a:p>
        </p:txBody>
      </p:sp>
      <p:sp>
        <p:nvSpPr>
          <p:cNvPr id="16" name="TextBox 15">
            <a:extLst>
              <a:ext uri="{FF2B5EF4-FFF2-40B4-BE49-F238E27FC236}">
                <a16:creationId xmlns:a16="http://schemas.microsoft.com/office/drawing/2014/main" id="{314FF4BB-1DE6-438F-BFBC-09B74129BE2A}"/>
              </a:ext>
            </a:extLst>
          </p:cNvPr>
          <p:cNvSpPr txBox="1"/>
          <p:nvPr/>
        </p:nvSpPr>
        <p:spPr>
          <a:xfrm>
            <a:off x="1676400" y="2708567"/>
            <a:ext cx="79007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0°C</a:t>
            </a:r>
          </a:p>
        </p:txBody>
      </p:sp>
      <p:sp>
        <p:nvSpPr>
          <p:cNvPr id="4" name="Freeform: Shape 3">
            <a:extLst>
              <a:ext uri="{FF2B5EF4-FFF2-40B4-BE49-F238E27FC236}">
                <a16:creationId xmlns:a16="http://schemas.microsoft.com/office/drawing/2014/main" id="{3D7711FE-28D1-4047-BC3A-0CFD4BECF4B0}"/>
              </a:ext>
            </a:extLst>
          </p:cNvPr>
          <p:cNvSpPr/>
          <p:nvPr/>
        </p:nvSpPr>
        <p:spPr>
          <a:xfrm>
            <a:off x="1688432" y="1813561"/>
            <a:ext cx="6510688" cy="1436797"/>
          </a:xfrm>
          <a:custGeom>
            <a:avLst/>
            <a:gdLst>
              <a:gd name="connsiteX0" fmla="*/ 0 w 6522720"/>
              <a:gd name="connsiteY0" fmla="*/ 1386840 h 1390261"/>
              <a:gd name="connsiteX1" fmla="*/ 2255520 w 6522720"/>
              <a:gd name="connsiteY1" fmla="*/ 1173480 h 1390261"/>
              <a:gd name="connsiteX2" fmla="*/ 6522720 w 6522720"/>
              <a:gd name="connsiteY2" fmla="*/ 0 h 1390261"/>
              <a:gd name="connsiteX0" fmla="*/ 0 w 6522720"/>
              <a:gd name="connsiteY0" fmla="*/ 1386840 h 1393642"/>
              <a:gd name="connsiteX1" fmla="*/ 2520215 w 6522720"/>
              <a:gd name="connsiteY1" fmla="*/ 1197543 h 1393642"/>
              <a:gd name="connsiteX2" fmla="*/ 6522720 w 6522720"/>
              <a:gd name="connsiteY2" fmla="*/ 0 h 1393642"/>
              <a:gd name="connsiteX0" fmla="*/ 0 w 6510688"/>
              <a:gd name="connsiteY0" fmla="*/ 1434966 h 1436797"/>
              <a:gd name="connsiteX1" fmla="*/ 2508183 w 6510688"/>
              <a:gd name="connsiteY1" fmla="*/ 1197543 h 1436797"/>
              <a:gd name="connsiteX2" fmla="*/ 6510688 w 6510688"/>
              <a:gd name="connsiteY2" fmla="*/ 0 h 1436797"/>
              <a:gd name="connsiteX0" fmla="*/ 0 w 6510688"/>
              <a:gd name="connsiteY0" fmla="*/ 1434966 h 1436797"/>
              <a:gd name="connsiteX1" fmla="*/ 2628499 w 6510688"/>
              <a:gd name="connsiteY1" fmla="*/ 1197543 h 1436797"/>
              <a:gd name="connsiteX2" fmla="*/ 6510688 w 6510688"/>
              <a:gd name="connsiteY2" fmla="*/ 0 h 1436797"/>
              <a:gd name="connsiteX0" fmla="*/ 0 w 6510688"/>
              <a:gd name="connsiteY0" fmla="*/ 1434966 h 1436797"/>
              <a:gd name="connsiteX1" fmla="*/ 2628499 w 6510688"/>
              <a:gd name="connsiteY1" fmla="*/ 1197543 h 1436797"/>
              <a:gd name="connsiteX2" fmla="*/ 4916905 w 6510688"/>
              <a:gd name="connsiteY2" fmla="*/ 628850 h 1436797"/>
              <a:gd name="connsiteX3" fmla="*/ 6510688 w 6510688"/>
              <a:gd name="connsiteY3" fmla="*/ 0 h 1436797"/>
            </a:gdLst>
            <a:ahLst/>
            <a:cxnLst>
              <a:cxn ang="0">
                <a:pos x="connsiteX0" y="connsiteY0"/>
              </a:cxn>
              <a:cxn ang="0">
                <a:pos x="connsiteX1" y="connsiteY1"/>
              </a:cxn>
              <a:cxn ang="0">
                <a:pos x="connsiteX2" y="connsiteY2"/>
              </a:cxn>
              <a:cxn ang="0">
                <a:pos x="connsiteX3" y="connsiteY3"/>
              </a:cxn>
            </a:cxnLst>
            <a:rect l="l" t="t" r="r" b="b"/>
            <a:pathLst>
              <a:path w="6510688" h="1436797">
                <a:moveTo>
                  <a:pt x="0" y="1434966"/>
                </a:moveTo>
                <a:cubicBezTo>
                  <a:pt x="584200" y="1443856"/>
                  <a:pt x="1541379" y="1428683"/>
                  <a:pt x="2628499" y="1197543"/>
                </a:cubicBezTo>
                <a:cubicBezTo>
                  <a:pt x="3437957" y="1047148"/>
                  <a:pt x="4269874" y="828440"/>
                  <a:pt x="4916905" y="628850"/>
                </a:cubicBezTo>
                <a:cubicBezTo>
                  <a:pt x="5563936" y="429260"/>
                  <a:pt x="6235031" y="88766"/>
                  <a:pt x="6510688" y="0"/>
                </a:cubicBezTo>
              </a:path>
            </a:pathLst>
          </a:custGeom>
          <a:noFill/>
          <a:ln w="381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Tree>
    <p:extLst>
      <p:ext uri="{BB962C8B-B14F-4D97-AF65-F5344CB8AC3E}">
        <p14:creationId xmlns:p14="http://schemas.microsoft.com/office/powerpoint/2010/main" val="18425421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26DB9-229E-4EE6-BCD5-DB7B26DCF2E4}"/>
              </a:ext>
            </a:extLst>
          </p:cNvPr>
          <p:cNvSpPr>
            <a:spLocks noGrp="1"/>
          </p:cNvSpPr>
          <p:nvPr>
            <p:ph type="title"/>
          </p:nvPr>
        </p:nvSpPr>
        <p:spPr/>
        <p:txBody>
          <a:bodyPr/>
          <a:lstStyle/>
          <a:p>
            <a:r>
              <a:rPr lang="en-US" dirty="0"/>
              <a:t>Characterization Summary</a:t>
            </a:r>
          </a:p>
        </p:txBody>
      </p:sp>
      <p:sp>
        <p:nvSpPr>
          <p:cNvPr id="3" name="Content Placeholder 2">
            <a:extLst>
              <a:ext uri="{FF2B5EF4-FFF2-40B4-BE49-F238E27FC236}">
                <a16:creationId xmlns:a16="http://schemas.microsoft.com/office/drawing/2014/main" id="{6B35820B-1E36-45F7-9780-75AB8FF5591E}"/>
              </a:ext>
            </a:extLst>
          </p:cNvPr>
          <p:cNvSpPr>
            <a:spLocks noGrp="1"/>
          </p:cNvSpPr>
          <p:nvPr>
            <p:ph sz="quarter" idx="11"/>
          </p:nvPr>
        </p:nvSpPr>
        <p:spPr>
          <a:xfrm>
            <a:off x="123825" y="1241652"/>
            <a:ext cx="8897938" cy="5224462"/>
          </a:xfrm>
        </p:spPr>
        <p:txBody>
          <a:bodyPr>
            <a:noAutofit/>
          </a:bodyPr>
          <a:lstStyle/>
          <a:p>
            <a:pPr marL="0" indent="0">
              <a:buNone/>
            </a:pPr>
            <a:r>
              <a:rPr lang="en-US" sz="2800" b="1" dirty="0">
                <a:solidFill>
                  <a:schemeClr val="accent1"/>
                </a:solidFill>
              </a:rPr>
              <a:t>Major Results:</a:t>
            </a:r>
          </a:p>
          <a:p>
            <a:r>
              <a:rPr lang="en-US" sz="2800" i="1" dirty="0">
                <a:solidFill>
                  <a:schemeClr val="accent2"/>
                </a:solidFill>
              </a:rPr>
              <a:t>Self-recovery </a:t>
            </a:r>
            <a:r>
              <a:rPr lang="en-US" sz="2800" dirty="0"/>
              <a:t>affects</a:t>
            </a:r>
            <a:r>
              <a:rPr lang="en-US" sz="2800" i="1" dirty="0">
                <a:solidFill>
                  <a:schemeClr val="accent2"/>
                </a:solidFill>
              </a:rPr>
              <a:t> </a:t>
            </a:r>
            <a:r>
              <a:rPr lang="en-US" sz="2800" dirty="0"/>
              <a:t>retention loss speed</a:t>
            </a:r>
          </a:p>
          <a:p>
            <a:r>
              <a:rPr lang="en-US" sz="2800" dirty="0"/>
              <a:t>Program </a:t>
            </a:r>
            <a:r>
              <a:rPr lang="en-US" sz="2800" i="1" dirty="0">
                <a:solidFill>
                  <a:schemeClr val="accent6">
                    <a:lumMod val="75000"/>
                  </a:schemeClr>
                </a:solidFill>
              </a:rPr>
              <a:t>temperature</a:t>
            </a:r>
            <a:r>
              <a:rPr lang="en-US" sz="2800" i="1" dirty="0"/>
              <a:t> </a:t>
            </a:r>
            <a:r>
              <a:rPr lang="en-US" sz="2800" dirty="0"/>
              <a:t>affects program variation</a:t>
            </a:r>
          </a:p>
          <a:p>
            <a:r>
              <a:rPr lang="en-US" sz="2800" i="1" dirty="0"/>
              <a:t>Storage </a:t>
            </a:r>
            <a:r>
              <a:rPr lang="en-US" sz="2800" i="1" dirty="0">
                <a:solidFill>
                  <a:schemeClr val="accent6">
                    <a:lumMod val="75000"/>
                  </a:schemeClr>
                </a:solidFill>
              </a:rPr>
              <a:t>temperature</a:t>
            </a:r>
            <a:r>
              <a:rPr lang="en-US" sz="2800" dirty="0"/>
              <a:t> affects retention loss speed</a:t>
            </a:r>
          </a:p>
          <a:p>
            <a:endParaRPr lang="en-US" sz="2800" dirty="0">
              <a:solidFill>
                <a:schemeClr val="accent1"/>
              </a:solidFill>
            </a:endParaRPr>
          </a:p>
          <a:p>
            <a:endParaRPr lang="en-US" sz="2800" dirty="0">
              <a:solidFill>
                <a:schemeClr val="accent1"/>
              </a:solidFill>
            </a:endParaRPr>
          </a:p>
          <a:p>
            <a:pPr marL="0" indent="0">
              <a:buNone/>
            </a:pPr>
            <a:r>
              <a:rPr lang="en-US" sz="2800" b="1" dirty="0">
                <a:solidFill>
                  <a:schemeClr val="accent1"/>
                </a:solidFill>
              </a:rPr>
              <a:t>Other Characterizations Methods in the Paper:</a:t>
            </a:r>
          </a:p>
          <a:p>
            <a:r>
              <a:rPr lang="en-US" sz="2800" dirty="0"/>
              <a:t>More detailed results on self-recovery and temperature</a:t>
            </a:r>
          </a:p>
          <a:p>
            <a:pPr lvl="1"/>
            <a:r>
              <a:rPr lang="en-US" sz="2800" dirty="0"/>
              <a:t>Effects on error rate</a:t>
            </a:r>
          </a:p>
          <a:p>
            <a:pPr lvl="1"/>
            <a:r>
              <a:rPr lang="en-US" sz="2800" dirty="0"/>
              <a:t>Effects on threshold voltage distribution</a:t>
            </a:r>
          </a:p>
          <a:p>
            <a:r>
              <a:rPr lang="en-US" sz="2800" dirty="0"/>
              <a:t>Effects of recovery cycle (P/E cycles with</a:t>
            </a:r>
            <a:br>
              <a:rPr lang="en-US" sz="2800" dirty="0"/>
            </a:br>
            <a:r>
              <a:rPr lang="en-US" sz="2800" dirty="0"/>
              <a:t>long dwell time) on retention loss speed</a:t>
            </a:r>
          </a:p>
        </p:txBody>
      </p:sp>
      <p:sp>
        <p:nvSpPr>
          <p:cNvPr id="4" name="Slide Number Placeholder 3">
            <a:extLst>
              <a:ext uri="{FF2B5EF4-FFF2-40B4-BE49-F238E27FC236}">
                <a16:creationId xmlns:a16="http://schemas.microsoft.com/office/drawing/2014/main" id="{647B7CFC-0CBA-4B06-9B03-283ABA5736C4}"/>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284</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5" name="Rectangle 4">
            <a:extLst>
              <a:ext uri="{FF2B5EF4-FFF2-40B4-BE49-F238E27FC236}">
                <a16:creationId xmlns:a16="http://schemas.microsoft.com/office/drawing/2014/main" id="{4B85AD88-0D3A-4313-91DB-2BED05EE427A}"/>
              </a:ext>
            </a:extLst>
          </p:cNvPr>
          <p:cNvSpPr/>
          <p:nvPr/>
        </p:nvSpPr>
        <p:spPr>
          <a:xfrm>
            <a:off x="122237" y="1172387"/>
            <a:ext cx="8896350" cy="2383871"/>
          </a:xfrm>
          <a:prstGeom prst="rect">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4472C4"/>
                </a:solidFill>
                <a:effectLst/>
                <a:uLnTx/>
                <a:uFillTx/>
                <a:latin typeface="Cambria"/>
                <a:ea typeface="+mn-ea"/>
                <a:cs typeface="+mn-cs"/>
              </a:rPr>
              <a:t>Unified Model</a:t>
            </a:r>
          </a:p>
        </p:txBody>
      </p:sp>
    </p:spTree>
    <p:extLst>
      <p:ext uri="{BB962C8B-B14F-4D97-AF65-F5344CB8AC3E}">
        <p14:creationId xmlns:p14="http://schemas.microsoft.com/office/powerpoint/2010/main" val="1240072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fade">
                                      <p:cBhvr>
                                        <p:cTn id="29" dur="500"/>
                                        <p:tgtEl>
                                          <p:spTgt spid="3">
                                            <p:txEl>
                                              <p:pRg st="7" end="7"/>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fade">
                                      <p:cBhvr>
                                        <p:cTn id="32" dur="500"/>
                                        <p:tgtEl>
                                          <p:spTgt spid="3">
                                            <p:txEl>
                                              <p:pRg st="8" end="8"/>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fade">
                                      <p:cBhvr>
                                        <p:cTn id="35" dur="500"/>
                                        <p:tgtEl>
                                          <p:spTgt spid="3">
                                            <p:txEl>
                                              <p:pRg st="9" end="9"/>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animEffect transition="in" filter="fade">
                                      <p:cBhvr>
                                        <p:cTn id="38"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4" name="Content Placeholder 3"/>
          <p:cNvSpPr>
            <a:spLocks noGrp="1"/>
          </p:cNvSpPr>
          <p:nvPr>
            <p:ph sz="quarter" idx="11"/>
          </p:nvPr>
        </p:nvSpPr>
        <p:spPr/>
        <p:txBody>
          <a:bodyPr>
            <a:normAutofit/>
          </a:bodyPr>
          <a:lstStyle/>
          <a:p>
            <a:pPr>
              <a:lnSpc>
                <a:spcPct val="100000"/>
              </a:lnSpc>
              <a:spcBef>
                <a:spcPts val="1800"/>
              </a:spcBef>
            </a:pPr>
            <a:r>
              <a:rPr lang="en-US" sz="2800" dirty="0"/>
              <a:t>Executive Summary</a:t>
            </a:r>
          </a:p>
          <a:p>
            <a:pPr>
              <a:lnSpc>
                <a:spcPct val="100000"/>
              </a:lnSpc>
              <a:spcBef>
                <a:spcPts val="1800"/>
              </a:spcBef>
            </a:pPr>
            <a:r>
              <a:rPr lang="en-US" sz="2800" dirty="0"/>
              <a:t>Background on NAND Flash Reliability</a:t>
            </a:r>
          </a:p>
          <a:p>
            <a:pPr>
              <a:lnSpc>
                <a:spcPct val="100000"/>
              </a:lnSpc>
              <a:spcBef>
                <a:spcPts val="1800"/>
              </a:spcBef>
            </a:pPr>
            <a:r>
              <a:rPr lang="en-US" sz="2800" dirty="0"/>
              <a:t>Characterization of Self-Recovery and Temperature Effect on Real 3D NAND Flash Memory Chips</a:t>
            </a:r>
          </a:p>
          <a:p>
            <a:pPr>
              <a:lnSpc>
                <a:spcPct val="100000"/>
              </a:lnSpc>
              <a:spcBef>
                <a:spcPts val="1800"/>
              </a:spcBef>
            </a:pPr>
            <a:r>
              <a:rPr lang="en-US" sz="2800" b="1" dirty="0">
                <a:solidFill>
                  <a:srgbClr val="C00000"/>
                </a:solidFill>
              </a:rPr>
              <a:t>URT: Unified Self-Recovery and Temperature Model</a:t>
            </a:r>
          </a:p>
          <a:p>
            <a:pPr>
              <a:lnSpc>
                <a:spcPct val="100000"/>
              </a:lnSpc>
              <a:spcBef>
                <a:spcPts val="1800"/>
              </a:spcBef>
            </a:pPr>
            <a:r>
              <a:rPr lang="en-US" sz="2800" dirty="0"/>
              <a:t>HeatWatch Mechanism</a:t>
            </a:r>
          </a:p>
          <a:p>
            <a:pPr>
              <a:lnSpc>
                <a:spcPct val="100000"/>
              </a:lnSpc>
              <a:spcBef>
                <a:spcPts val="1800"/>
              </a:spcBef>
            </a:pPr>
            <a:r>
              <a:rPr lang="en-US" sz="2800" dirty="0"/>
              <a:t>Conclusion</a:t>
            </a:r>
          </a:p>
        </p:txBody>
      </p:sp>
      <p:sp>
        <p:nvSpPr>
          <p:cNvPr id="3" name="Slide Number Placeholder 2"/>
          <p:cNvSpPr>
            <a:spLocks noGrp="1"/>
          </p:cNvSpPr>
          <p:nvPr>
            <p:ph type="sldNum" sz="quarter" idx="4294967295"/>
          </p:nvPr>
        </p:nvSpPr>
        <p:spPr>
          <a:xfrm>
            <a:off x="8189913" y="6516688"/>
            <a:ext cx="954087" cy="34131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kumimoji="0" lang="en-US" sz="1600" b="1" i="0" u="none" strike="noStrike" kern="1200" cap="none" spc="0" normalizeH="0" baseline="0" noProof="0" smtClean="0">
                <a:ln>
                  <a:noFill/>
                </a:ln>
                <a:solidFill>
                  <a:prstClr val="black"/>
                </a:solidFill>
                <a:effectLst/>
                <a:uLnTx/>
                <a:uFillTx/>
                <a:latin typeface="Cambria"/>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285</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4260923225"/>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Shape 33">
            <a:extLst>
              <a:ext uri="{FF2B5EF4-FFF2-40B4-BE49-F238E27FC236}">
                <a16:creationId xmlns:a16="http://schemas.microsoft.com/office/drawing/2014/main" id="{4A063338-47D5-40DC-A232-F4B2B6FFD570}"/>
              </a:ext>
            </a:extLst>
          </p:cNvPr>
          <p:cNvSpPr/>
          <p:nvPr/>
        </p:nvSpPr>
        <p:spPr bwMode="auto">
          <a:xfrm>
            <a:off x="3608832" y="3002280"/>
            <a:ext cx="1127760" cy="2804160"/>
          </a:xfrm>
          <a:custGeom>
            <a:avLst/>
            <a:gdLst>
              <a:gd name="connsiteX0" fmla="*/ 1127760 w 1127760"/>
              <a:gd name="connsiteY0" fmla="*/ 0 h 2804160"/>
              <a:gd name="connsiteX1" fmla="*/ 1127760 w 1127760"/>
              <a:gd name="connsiteY1" fmla="*/ 2804160 h 2804160"/>
              <a:gd name="connsiteX2" fmla="*/ 0 w 1127760"/>
              <a:gd name="connsiteY2" fmla="*/ 2804160 h 2804160"/>
              <a:gd name="connsiteX3" fmla="*/ 268224 w 1127760"/>
              <a:gd name="connsiteY3" fmla="*/ 1822704 h 2804160"/>
              <a:gd name="connsiteX4" fmla="*/ 585216 w 1127760"/>
              <a:gd name="connsiteY4" fmla="*/ 932688 h 2804160"/>
              <a:gd name="connsiteX5" fmla="*/ 950976 w 1127760"/>
              <a:gd name="connsiteY5" fmla="*/ 237744 h 2804160"/>
              <a:gd name="connsiteX6" fmla="*/ 1127760 w 1127760"/>
              <a:gd name="connsiteY6" fmla="*/ 0 h 280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7760" h="2804160">
                <a:moveTo>
                  <a:pt x="1127760" y="0"/>
                </a:moveTo>
                <a:lnTo>
                  <a:pt x="1127760" y="2804160"/>
                </a:lnTo>
                <a:lnTo>
                  <a:pt x="0" y="2804160"/>
                </a:lnTo>
                <a:lnTo>
                  <a:pt x="268224" y="1822704"/>
                </a:lnTo>
                <a:lnTo>
                  <a:pt x="585216" y="932688"/>
                </a:lnTo>
                <a:lnTo>
                  <a:pt x="950976" y="237744"/>
                </a:lnTo>
                <a:lnTo>
                  <a:pt x="1127760" y="0"/>
                </a:lnTo>
                <a:close/>
              </a:path>
            </a:pathLst>
          </a:custGeom>
          <a:solidFill>
            <a:schemeClr val="accent5">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21" name="Freeform: Shape 20">
            <a:extLst>
              <a:ext uri="{FF2B5EF4-FFF2-40B4-BE49-F238E27FC236}">
                <a16:creationId xmlns:a16="http://schemas.microsoft.com/office/drawing/2014/main" id="{1BE879EC-76AF-46EA-88D2-44B17B29CE20}"/>
              </a:ext>
            </a:extLst>
          </p:cNvPr>
          <p:cNvSpPr/>
          <p:nvPr/>
        </p:nvSpPr>
        <p:spPr bwMode="auto">
          <a:xfrm>
            <a:off x="3611880" y="3947160"/>
            <a:ext cx="1097280" cy="1851660"/>
          </a:xfrm>
          <a:custGeom>
            <a:avLst/>
            <a:gdLst>
              <a:gd name="connsiteX0" fmla="*/ 0 w 1097280"/>
              <a:gd name="connsiteY0" fmla="*/ 1851660 h 1851660"/>
              <a:gd name="connsiteX1" fmla="*/ 1097280 w 1097280"/>
              <a:gd name="connsiteY1" fmla="*/ 1851660 h 1851660"/>
              <a:gd name="connsiteX2" fmla="*/ 937260 w 1097280"/>
              <a:gd name="connsiteY2" fmla="*/ 1188720 h 1851660"/>
              <a:gd name="connsiteX3" fmla="*/ 731520 w 1097280"/>
              <a:gd name="connsiteY3" fmla="*/ 388620 h 1851660"/>
              <a:gd name="connsiteX4" fmla="*/ 586740 w 1097280"/>
              <a:gd name="connsiteY4" fmla="*/ 0 h 1851660"/>
              <a:gd name="connsiteX5" fmla="*/ 373380 w 1097280"/>
              <a:gd name="connsiteY5" fmla="*/ 533400 h 1851660"/>
              <a:gd name="connsiteX6" fmla="*/ 167640 w 1097280"/>
              <a:gd name="connsiteY6" fmla="*/ 1226820 h 1851660"/>
              <a:gd name="connsiteX7" fmla="*/ 0 w 1097280"/>
              <a:gd name="connsiteY7" fmla="*/ 1851660 h 1851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7280" h="1851660">
                <a:moveTo>
                  <a:pt x="0" y="1851660"/>
                </a:moveTo>
                <a:lnTo>
                  <a:pt x="1097280" y="1851660"/>
                </a:lnTo>
                <a:lnTo>
                  <a:pt x="937260" y="1188720"/>
                </a:lnTo>
                <a:lnTo>
                  <a:pt x="731520" y="388620"/>
                </a:lnTo>
                <a:lnTo>
                  <a:pt x="586740" y="0"/>
                </a:lnTo>
                <a:lnTo>
                  <a:pt x="373380" y="533400"/>
                </a:lnTo>
                <a:lnTo>
                  <a:pt x="167640" y="1226820"/>
                </a:lnTo>
                <a:lnTo>
                  <a:pt x="0" y="1851660"/>
                </a:lnTo>
                <a:close/>
              </a:path>
            </a:pathLst>
          </a:custGeom>
          <a:solidFill>
            <a:srgbClr val="FF858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23" name="Freeform 26">
            <a:extLst>
              <a:ext uri="{FF2B5EF4-FFF2-40B4-BE49-F238E27FC236}">
                <a16:creationId xmlns:a16="http://schemas.microsoft.com/office/drawing/2014/main" id="{E5197334-0196-42C1-9FBE-9B9F9AB8C6C5}"/>
              </a:ext>
            </a:extLst>
          </p:cNvPr>
          <p:cNvSpPr/>
          <p:nvPr/>
        </p:nvSpPr>
        <p:spPr>
          <a:xfrm>
            <a:off x="1037438" y="2504879"/>
            <a:ext cx="3992880" cy="3292291"/>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lumMod val="75000"/>
                    <a:lumOff val="25000"/>
                  </a:prstClr>
                </a:solidFill>
                <a:effectLst/>
                <a:uLnTx/>
                <a:uFillTx/>
                <a:latin typeface="Cambria"/>
                <a:ea typeface="+mn-ea"/>
                <a:cs typeface="+mn-cs"/>
              </a:rPr>
              <a:t>00</a:t>
            </a:r>
          </a:p>
        </p:txBody>
      </p:sp>
      <p:sp>
        <p:nvSpPr>
          <p:cNvPr id="24" name="Freeform 26">
            <a:extLst>
              <a:ext uri="{FF2B5EF4-FFF2-40B4-BE49-F238E27FC236}">
                <a16:creationId xmlns:a16="http://schemas.microsoft.com/office/drawing/2014/main" id="{D1528BEE-D7D3-4BD5-A821-F1CC4D533BD9}"/>
              </a:ext>
            </a:extLst>
          </p:cNvPr>
          <p:cNvSpPr/>
          <p:nvPr/>
        </p:nvSpPr>
        <p:spPr>
          <a:xfrm>
            <a:off x="4389120" y="2504879"/>
            <a:ext cx="3992880" cy="3292291"/>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0" i="0" u="none" strike="noStrike" kern="1200" cap="none" spc="0" normalizeH="0" baseline="0" noProof="0" dirty="0">
                <a:ln>
                  <a:noFill/>
                </a:ln>
                <a:solidFill>
                  <a:prstClr val="black">
                    <a:lumMod val="75000"/>
                    <a:lumOff val="25000"/>
                  </a:prstClr>
                </a:solidFill>
                <a:effectLst/>
                <a:uLnTx/>
                <a:uFillTx/>
                <a:latin typeface="Cambria"/>
                <a:ea typeface="+mn-ea"/>
                <a:cs typeface="+mn-cs"/>
              </a:rPr>
              <a:t>01</a:t>
            </a:r>
          </a:p>
        </p:txBody>
      </p:sp>
      <p:sp>
        <p:nvSpPr>
          <p:cNvPr id="5" name="Title 4">
            <a:extLst>
              <a:ext uri="{FF2B5EF4-FFF2-40B4-BE49-F238E27FC236}">
                <a16:creationId xmlns:a16="http://schemas.microsoft.com/office/drawing/2014/main" id="{51970F60-7D51-40AA-ACF3-0DBD4DE6E64A}"/>
              </a:ext>
            </a:extLst>
          </p:cNvPr>
          <p:cNvSpPr>
            <a:spLocks noGrp="1"/>
          </p:cNvSpPr>
          <p:nvPr>
            <p:ph type="title"/>
          </p:nvPr>
        </p:nvSpPr>
        <p:spPr/>
        <p:txBody>
          <a:bodyPr/>
          <a:lstStyle/>
          <a:p>
            <a:r>
              <a:rPr lang="en-US" dirty="0"/>
              <a:t>Minimizing 3D NAND Errors</a:t>
            </a:r>
          </a:p>
        </p:txBody>
      </p:sp>
      <p:sp>
        <p:nvSpPr>
          <p:cNvPr id="4" name="Slide Number Placeholder 3">
            <a:extLst>
              <a:ext uri="{FF2B5EF4-FFF2-40B4-BE49-F238E27FC236}">
                <a16:creationId xmlns:a16="http://schemas.microsoft.com/office/drawing/2014/main" id="{E928C634-DECC-4306-86CE-26F1CE56BA35}"/>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286</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cxnSp>
        <p:nvCxnSpPr>
          <p:cNvPr id="8" name="Straight Arrow Connector 7">
            <a:extLst>
              <a:ext uri="{FF2B5EF4-FFF2-40B4-BE49-F238E27FC236}">
                <a16:creationId xmlns:a16="http://schemas.microsoft.com/office/drawing/2014/main" id="{339718A7-B4A6-4293-837C-C4AABB481F23}"/>
              </a:ext>
            </a:extLst>
          </p:cNvPr>
          <p:cNvCxnSpPr>
            <a:cxnSpLocks/>
          </p:cNvCxnSpPr>
          <p:nvPr/>
        </p:nvCxnSpPr>
        <p:spPr>
          <a:xfrm flipV="1">
            <a:off x="564604" y="1889759"/>
            <a:ext cx="0" cy="3918858"/>
          </a:xfrm>
          <a:prstGeom prst="straightConnector1">
            <a:avLst/>
          </a:prstGeom>
          <a:ln w="635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 name="Freeform 26">
            <a:extLst>
              <a:ext uri="{FF2B5EF4-FFF2-40B4-BE49-F238E27FC236}">
                <a16:creationId xmlns:a16="http://schemas.microsoft.com/office/drawing/2014/main" id="{B1815E43-A7B6-4421-AB94-EB8A77DAE56A}"/>
              </a:ext>
            </a:extLst>
          </p:cNvPr>
          <p:cNvSpPr/>
          <p:nvPr/>
        </p:nvSpPr>
        <p:spPr>
          <a:xfrm>
            <a:off x="1037438" y="2504879"/>
            <a:ext cx="3992880" cy="3292291"/>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black">
                  <a:lumMod val="75000"/>
                  <a:lumOff val="25000"/>
                </a:prstClr>
              </a:solidFill>
              <a:effectLst/>
              <a:uLnTx/>
              <a:uFillTx/>
              <a:latin typeface="Cambria"/>
              <a:ea typeface="+mn-ea"/>
              <a:cs typeface="+mn-cs"/>
            </a:endParaRPr>
          </a:p>
        </p:txBody>
      </p:sp>
      <p:cxnSp>
        <p:nvCxnSpPr>
          <p:cNvPr id="11" name="Straight Arrow Connector 10">
            <a:extLst>
              <a:ext uri="{FF2B5EF4-FFF2-40B4-BE49-F238E27FC236}">
                <a16:creationId xmlns:a16="http://schemas.microsoft.com/office/drawing/2014/main" id="{8B07BB1D-93BE-4085-9D30-339DD14FD1F3}"/>
              </a:ext>
            </a:extLst>
          </p:cNvPr>
          <p:cNvCxnSpPr>
            <a:cxnSpLocks/>
          </p:cNvCxnSpPr>
          <p:nvPr/>
        </p:nvCxnSpPr>
        <p:spPr>
          <a:xfrm>
            <a:off x="564604" y="5808617"/>
            <a:ext cx="8101876" cy="0"/>
          </a:xfrm>
          <a:prstGeom prst="straightConnector1">
            <a:avLst/>
          </a:prstGeom>
          <a:ln w="63500">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Freeform 26">
            <a:extLst>
              <a:ext uri="{FF2B5EF4-FFF2-40B4-BE49-F238E27FC236}">
                <a16:creationId xmlns:a16="http://schemas.microsoft.com/office/drawing/2014/main" id="{C083DBCC-0E64-43D0-9D08-4BBA02A77D01}"/>
              </a:ext>
            </a:extLst>
          </p:cNvPr>
          <p:cNvSpPr/>
          <p:nvPr/>
        </p:nvSpPr>
        <p:spPr>
          <a:xfrm>
            <a:off x="4389120" y="2504879"/>
            <a:ext cx="3992880" cy="3292291"/>
          </a:xfrm>
          <a:custGeom>
            <a:avLst/>
            <a:gdLst>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70 h 1965313"/>
              <a:gd name="connsiteX1" fmla="*/ 1992573 w 3807725"/>
              <a:gd name="connsiteY1" fmla="*/ 35 h 1965313"/>
              <a:gd name="connsiteX2" fmla="*/ 3807725 w 3807725"/>
              <a:gd name="connsiteY2" fmla="*/ 1965313 h 1965313"/>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2 h 1965305"/>
              <a:gd name="connsiteX1" fmla="*/ 1992573 w 3807725"/>
              <a:gd name="connsiteY1" fmla="*/ 27 h 1965305"/>
              <a:gd name="connsiteX2" fmla="*/ 3807725 w 3807725"/>
              <a:gd name="connsiteY2" fmla="*/ 1965305 h 1965305"/>
              <a:gd name="connsiteX0" fmla="*/ 0 w 3807725"/>
              <a:gd name="connsiteY0" fmla="*/ 1924361 h 1965304"/>
              <a:gd name="connsiteX1" fmla="*/ 1992573 w 3807725"/>
              <a:gd name="connsiteY1" fmla="*/ 26 h 1965304"/>
              <a:gd name="connsiteX2" fmla="*/ 3807725 w 3807725"/>
              <a:gd name="connsiteY2" fmla="*/ 1965304 h 1965304"/>
              <a:gd name="connsiteX0" fmla="*/ 0 w 3807725"/>
              <a:gd name="connsiteY0" fmla="*/ 1924358 h 1965301"/>
              <a:gd name="connsiteX1" fmla="*/ 1992573 w 3807725"/>
              <a:gd name="connsiteY1" fmla="*/ 23 h 1965301"/>
              <a:gd name="connsiteX2" fmla="*/ 3807725 w 3807725"/>
              <a:gd name="connsiteY2" fmla="*/ 1965301 h 1965301"/>
              <a:gd name="connsiteX0" fmla="*/ 0 w 3807725"/>
              <a:gd name="connsiteY0" fmla="*/ 1924360 h 1965303"/>
              <a:gd name="connsiteX1" fmla="*/ 1992573 w 3807725"/>
              <a:gd name="connsiteY1" fmla="*/ 25 h 1965303"/>
              <a:gd name="connsiteX2" fmla="*/ 3807725 w 3807725"/>
              <a:gd name="connsiteY2" fmla="*/ 1965303 h 1965303"/>
              <a:gd name="connsiteX0" fmla="*/ 0 w 3784113"/>
              <a:gd name="connsiteY0" fmla="*/ 1951633 h 1965281"/>
              <a:gd name="connsiteX1" fmla="*/ 1968961 w 3784113"/>
              <a:gd name="connsiteY1" fmla="*/ 3 h 1965281"/>
              <a:gd name="connsiteX2" fmla="*/ 3784113 w 3784113"/>
              <a:gd name="connsiteY2" fmla="*/ 1965281 h 1965281"/>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 name="connsiteX0" fmla="*/ 0 w 3784113"/>
              <a:gd name="connsiteY0" fmla="*/ 1965277 h 1965278"/>
              <a:gd name="connsiteX1" fmla="*/ 1968961 w 3784113"/>
              <a:gd name="connsiteY1" fmla="*/ 0 h 1965278"/>
              <a:gd name="connsiteX2" fmla="*/ 3784113 w 3784113"/>
              <a:gd name="connsiteY2" fmla="*/ 1965278 h 1965278"/>
            </a:gdLst>
            <a:ahLst/>
            <a:cxnLst>
              <a:cxn ang="0">
                <a:pos x="connsiteX0" y="connsiteY0"/>
              </a:cxn>
              <a:cxn ang="0">
                <a:pos x="connsiteX1" y="connsiteY1"/>
              </a:cxn>
              <a:cxn ang="0">
                <a:pos x="connsiteX2" y="connsiteY2"/>
              </a:cxn>
            </a:cxnLst>
            <a:rect l="l" t="t" r="r" b="b"/>
            <a:pathLst>
              <a:path w="3784113" h="1965278">
                <a:moveTo>
                  <a:pt x="0" y="1965277"/>
                </a:moveTo>
                <a:cubicBezTo>
                  <a:pt x="234630" y="1392071"/>
                  <a:pt x="724317" y="0"/>
                  <a:pt x="1968961" y="0"/>
                </a:cubicBezTo>
                <a:cubicBezTo>
                  <a:pt x="3213605" y="0"/>
                  <a:pt x="3584157" y="1405720"/>
                  <a:pt x="3784113" y="1965278"/>
                </a:cubicBezTo>
              </a:path>
            </a:pathLst>
          </a:custGeom>
          <a:noFill/>
          <a:ln w="635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Cambria"/>
              <a:ea typeface="+mn-ea"/>
              <a:cs typeface="+mn-cs"/>
            </a:endParaRPr>
          </a:p>
        </p:txBody>
      </p:sp>
      <p:cxnSp>
        <p:nvCxnSpPr>
          <p:cNvPr id="26" name="Straight Connector 25">
            <a:extLst>
              <a:ext uri="{FF2B5EF4-FFF2-40B4-BE49-F238E27FC236}">
                <a16:creationId xmlns:a16="http://schemas.microsoft.com/office/drawing/2014/main" id="{1B1A9220-66D6-4CDC-BA56-D4B7C67F0C7C}"/>
              </a:ext>
            </a:extLst>
          </p:cNvPr>
          <p:cNvCxnSpPr>
            <a:cxnSpLocks/>
          </p:cNvCxnSpPr>
          <p:nvPr/>
        </p:nvCxnSpPr>
        <p:spPr bwMode="auto">
          <a:xfrm flipV="1">
            <a:off x="4755194" y="2317700"/>
            <a:ext cx="0" cy="3479470"/>
          </a:xfrm>
          <a:prstGeom prst="line">
            <a:avLst/>
          </a:prstGeom>
          <a:solidFill>
            <a:schemeClr val="accent1"/>
          </a:solidFill>
          <a:ln w="76200" cap="flat" cmpd="sng" algn="ctr">
            <a:solidFill>
              <a:schemeClr val="accent2"/>
            </a:solidFill>
            <a:prstDash val="sysDash"/>
            <a:round/>
            <a:headEnd type="none" w="med" len="med"/>
            <a:tailEnd type="none" w="med" len="med"/>
          </a:ln>
          <a:effectLst/>
        </p:spPr>
      </p:cxnSp>
      <p:sp>
        <p:nvSpPr>
          <p:cNvPr id="32" name="Speech Bubble: Oval 31">
            <a:extLst>
              <a:ext uri="{FF2B5EF4-FFF2-40B4-BE49-F238E27FC236}">
                <a16:creationId xmlns:a16="http://schemas.microsoft.com/office/drawing/2014/main" id="{E53D750D-FD44-4156-B8B2-14EEDCB6359C}"/>
              </a:ext>
            </a:extLst>
          </p:cNvPr>
          <p:cNvSpPr/>
          <p:nvPr/>
        </p:nvSpPr>
        <p:spPr bwMode="auto">
          <a:xfrm>
            <a:off x="4800882" y="975515"/>
            <a:ext cx="2082518" cy="1296199"/>
          </a:xfrm>
          <a:prstGeom prst="wedgeEllipseCallout">
            <a:avLst>
              <a:gd name="adj1" fmla="val -53223"/>
              <a:gd name="adj2" fmla="val 54933"/>
            </a:avLst>
          </a:prstGeom>
          <a:ln w="28575">
            <a:solidFill>
              <a:schemeClr val="accent2"/>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ED7D31"/>
                </a:solidFill>
                <a:effectLst/>
                <a:uLnTx/>
                <a:uFillTx/>
                <a:latin typeface="Cambria"/>
                <a:ea typeface="+mn-ea"/>
                <a:cs typeface="+mn-cs"/>
              </a:rPr>
              <a:t>Read Ref. Voltage</a:t>
            </a:r>
          </a:p>
        </p:txBody>
      </p:sp>
      <p:sp>
        <p:nvSpPr>
          <p:cNvPr id="41" name="Speech Bubble: Oval 40">
            <a:extLst>
              <a:ext uri="{FF2B5EF4-FFF2-40B4-BE49-F238E27FC236}">
                <a16:creationId xmlns:a16="http://schemas.microsoft.com/office/drawing/2014/main" id="{FDBD5DA8-BDF8-4A6D-A33D-2605740C1C5B}"/>
              </a:ext>
            </a:extLst>
          </p:cNvPr>
          <p:cNvSpPr/>
          <p:nvPr/>
        </p:nvSpPr>
        <p:spPr bwMode="auto">
          <a:xfrm>
            <a:off x="5954003" y="4489525"/>
            <a:ext cx="2082518" cy="1296199"/>
          </a:xfrm>
          <a:prstGeom prst="wedgeEllipseCallout">
            <a:avLst>
              <a:gd name="adj1" fmla="val -124769"/>
              <a:gd name="adj2" fmla="val -12070"/>
            </a:avLst>
          </a:prstGeom>
          <a:ln w="28575">
            <a:solidFill>
              <a:srgbClr val="C00000"/>
            </a:solid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mbria"/>
                <a:ea typeface="+mn-ea"/>
                <a:cs typeface="+mn-cs"/>
              </a:rPr>
              <a:t>Retention Errors</a:t>
            </a:r>
          </a:p>
        </p:txBody>
      </p:sp>
      <p:sp>
        <p:nvSpPr>
          <p:cNvPr id="2" name="TextBox 1">
            <a:extLst>
              <a:ext uri="{FF2B5EF4-FFF2-40B4-BE49-F238E27FC236}">
                <a16:creationId xmlns:a16="http://schemas.microsoft.com/office/drawing/2014/main" id="{B6465FC3-D214-44C0-B103-47D1B315ED2B}"/>
              </a:ext>
            </a:extLst>
          </p:cNvPr>
          <p:cNvSpPr txBox="1"/>
          <p:nvPr/>
        </p:nvSpPr>
        <p:spPr>
          <a:xfrm>
            <a:off x="684081" y="3413760"/>
            <a:ext cx="697627"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a:t>
            </a:r>
          </a:p>
        </p:txBody>
      </p:sp>
      <p:sp>
        <p:nvSpPr>
          <p:cNvPr id="19" name="Rectangle 18">
            <a:extLst>
              <a:ext uri="{FF2B5EF4-FFF2-40B4-BE49-F238E27FC236}">
                <a16:creationId xmlns:a16="http://schemas.microsoft.com/office/drawing/2014/main" id="{A534E1C2-1A4D-41D5-B21D-D93DEBD83FA8}"/>
              </a:ext>
            </a:extLst>
          </p:cNvPr>
          <p:cNvSpPr/>
          <p:nvPr/>
        </p:nvSpPr>
        <p:spPr>
          <a:xfrm rot="16200000">
            <a:off x="-634781" y="2582160"/>
            <a:ext cx="1846468"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400" b="1" i="1" u="none" strike="noStrike" kern="1200" cap="none" spc="0" normalizeH="0" baseline="0" noProof="0" dirty="0">
                <a:ln>
                  <a:noFill/>
                </a:ln>
                <a:solidFill>
                  <a:prstClr val="black">
                    <a:lumMod val="75000"/>
                    <a:lumOff val="25000"/>
                  </a:prstClr>
                </a:solidFill>
                <a:effectLst/>
                <a:uLnTx/>
                <a:uFillTx/>
                <a:latin typeface="Cambria"/>
                <a:ea typeface="Dotum" pitchFamily="34" charset="-127"/>
                <a:cs typeface="+mn-cs"/>
              </a:rPr>
              <a:t>Probability</a:t>
            </a:r>
            <a:endParaRPr kumimoji="0" lang="ko-KR" altLang="ko-KR" sz="2400" b="1" i="1" u="none" strike="noStrike" kern="1200" cap="none" spc="0" normalizeH="0" baseline="0" noProof="0" dirty="0">
              <a:ln>
                <a:noFill/>
              </a:ln>
              <a:solidFill>
                <a:prstClr val="black">
                  <a:lumMod val="75000"/>
                  <a:lumOff val="25000"/>
                </a:prstClr>
              </a:solidFill>
              <a:effectLst/>
              <a:uLnTx/>
              <a:uFillTx/>
              <a:latin typeface="Cambria"/>
              <a:ea typeface="Dotum" pitchFamily="34" charset="-127"/>
              <a:cs typeface="+mn-cs"/>
            </a:endParaRPr>
          </a:p>
        </p:txBody>
      </p:sp>
      <p:sp>
        <p:nvSpPr>
          <p:cNvPr id="20" name="Rectangle 19">
            <a:extLst>
              <a:ext uri="{FF2B5EF4-FFF2-40B4-BE49-F238E27FC236}">
                <a16:creationId xmlns:a16="http://schemas.microsoft.com/office/drawing/2014/main" id="{E2BFD47F-6DE7-44BA-A3C8-DBB28CF16937}"/>
              </a:ext>
            </a:extLst>
          </p:cNvPr>
          <p:cNvSpPr/>
          <p:nvPr/>
        </p:nvSpPr>
        <p:spPr>
          <a:xfrm>
            <a:off x="5003680" y="5820065"/>
            <a:ext cx="3662800" cy="4616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ko-KR" sz="2400" b="1" i="1" u="none" strike="noStrike" kern="1200" cap="none" spc="0" normalizeH="0" baseline="0" noProof="0" dirty="0">
                <a:ln>
                  <a:noFill/>
                </a:ln>
                <a:solidFill>
                  <a:prstClr val="black">
                    <a:lumMod val="75000"/>
                    <a:lumOff val="25000"/>
                  </a:prstClr>
                </a:solidFill>
                <a:effectLst/>
                <a:uLnTx/>
                <a:uFillTx/>
                <a:latin typeface="Cambria"/>
                <a:ea typeface="Dotum" pitchFamily="34" charset="-127"/>
                <a:cs typeface="+mn-cs"/>
              </a:rPr>
              <a:t>Threshold Voltage</a:t>
            </a:r>
            <a:endParaRPr kumimoji="0" lang="ko-KR" altLang="ko-KR" sz="2400" b="1" i="1" u="none" strike="noStrike" kern="1200" cap="none" spc="0" normalizeH="0" baseline="0" noProof="0" dirty="0">
              <a:ln>
                <a:noFill/>
              </a:ln>
              <a:solidFill>
                <a:prstClr val="black">
                  <a:lumMod val="75000"/>
                  <a:lumOff val="25000"/>
                </a:prstClr>
              </a:solidFill>
              <a:effectLst/>
              <a:uLnTx/>
              <a:uFillTx/>
              <a:latin typeface="Cambria"/>
              <a:ea typeface="Dotum" pitchFamily="34" charset="-127"/>
              <a:cs typeface="+mn-cs"/>
            </a:endParaRPr>
          </a:p>
        </p:txBody>
      </p:sp>
      <p:cxnSp>
        <p:nvCxnSpPr>
          <p:cNvPr id="27" name="Straight Connector 26">
            <a:extLst>
              <a:ext uri="{FF2B5EF4-FFF2-40B4-BE49-F238E27FC236}">
                <a16:creationId xmlns:a16="http://schemas.microsoft.com/office/drawing/2014/main" id="{74B2EEA3-A795-4914-8C45-C870686CFDB6}"/>
              </a:ext>
            </a:extLst>
          </p:cNvPr>
          <p:cNvCxnSpPr>
            <a:cxnSpLocks/>
          </p:cNvCxnSpPr>
          <p:nvPr/>
        </p:nvCxnSpPr>
        <p:spPr bwMode="auto">
          <a:xfrm flipV="1">
            <a:off x="4208780" y="2317700"/>
            <a:ext cx="0" cy="3479470"/>
          </a:xfrm>
          <a:prstGeom prst="line">
            <a:avLst/>
          </a:prstGeom>
          <a:solidFill>
            <a:schemeClr val="accent1"/>
          </a:solidFill>
          <a:ln w="76200" cap="flat" cmpd="sng" algn="ctr">
            <a:solidFill>
              <a:schemeClr val="accent5"/>
            </a:solidFill>
            <a:prstDash val="solid"/>
            <a:round/>
            <a:headEnd type="none" w="med" len="med"/>
            <a:tailEnd type="none" w="med" len="med"/>
          </a:ln>
          <a:effectLst/>
        </p:spPr>
      </p:cxnSp>
      <p:sp>
        <p:nvSpPr>
          <p:cNvPr id="28" name="Speech Bubble: Oval 27">
            <a:extLst>
              <a:ext uri="{FF2B5EF4-FFF2-40B4-BE49-F238E27FC236}">
                <a16:creationId xmlns:a16="http://schemas.microsoft.com/office/drawing/2014/main" id="{94B9AB08-8B23-4B0D-8E4A-F3B562A3A360}"/>
              </a:ext>
            </a:extLst>
          </p:cNvPr>
          <p:cNvSpPr/>
          <p:nvPr/>
        </p:nvSpPr>
        <p:spPr bwMode="auto">
          <a:xfrm>
            <a:off x="2006452" y="975516"/>
            <a:ext cx="2054851" cy="1296199"/>
          </a:xfrm>
          <a:prstGeom prst="wedgeEllipseCallout">
            <a:avLst>
              <a:gd name="adj1" fmla="val 58618"/>
              <a:gd name="adj2" fmla="val 54040"/>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Optimal Read Ref. Voltage</a:t>
            </a:r>
          </a:p>
        </p:txBody>
      </p:sp>
      <p:sp>
        <p:nvSpPr>
          <p:cNvPr id="25" name="Rectangle: Rounded Corners 24">
            <a:extLst>
              <a:ext uri="{FF2B5EF4-FFF2-40B4-BE49-F238E27FC236}">
                <a16:creationId xmlns:a16="http://schemas.microsoft.com/office/drawing/2014/main" id="{467406BA-25E1-4978-94D7-82AC72C5D04D}"/>
              </a:ext>
            </a:extLst>
          </p:cNvPr>
          <p:cNvSpPr/>
          <p:nvPr/>
        </p:nvSpPr>
        <p:spPr>
          <a:xfrm>
            <a:off x="544489" y="5911468"/>
            <a:ext cx="8188964" cy="8264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mn-ea"/>
                <a:cs typeface="+mn-cs"/>
              </a:rPr>
              <a:t>Optimal read reference voltage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mn-ea"/>
                <a:cs typeface="+mn-cs"/>
              </a:rPr>
              <a:t>minimizes 3D NAND errors</a:t>
            </a:r>
          </a:p>
        </p:txBody>
      </p:sp>
    </p:spTree>
    <p:extLst>
      <p:ext uri="{BB962C8B-B14F-4D97-AF65-F5344CB8AC3E}">
        <p14:creationId xmlns:p14="http://schemas.microsoft.com/office/powerpoint/2010/main" val="243888736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8.33333E-7 -4.07407E-6 L -0.03628 -4.07407E-6 " pathEditMode="relative" rAng="0" ptsTypes="AA">
                                      <p:cBhvr>
                                        <p:cTn id="6" dur="2000" fill="hold"/>
                                        <p:tgtEl>
                                          <p:spTgt spid="10"/>
                                        </p:tgtEl>
                                        <p:attrNameLst>
                                          <p:attrName>ppt_x</p:attrName>
                                          <p:attrName>ppt_y</p:attrName>
                                        </p:attrNameLst>
                                      </p:cBhvr>
                                      <p:rCtr x="-1823" y="0"/>
                                    </p:animMotion>
                                  </p:childTnLst>
                                </p:cTn>
                              </p:par>
                              <p:par>
                                <p:cTn id="7" presetID="35" presetClass="path" presetSubtype="0" accel="50000" decel="50000" fill="hold" grpId="0" nodeType="withEffect">
                                  <p:stCondLst>
                                    <p:cond delay="0"/>
                                  </p:stCondLst>
                                  <p:childTnLst>
                                    <p:animMotion origin="layout" path="M -3.88889E-6 -4.07407E-6 L -0.08368 -0.00023 " pathEditMode="relative" rAng="0" ptsTypes="AA">
                                      <p:cBhvr>
                                        <p:cTn id="8" dur="2000" fill="hold"/>
                                        <p:tgtEl>
                                          <p:spTgt spid="22"/>
                                        </p:tgtEl>
                                        <p:attrNameLst>
                                          <p:attrName>ppt_x</p:attrName>
                                          <p:attrName>ppt_y</p:attrName>
                                        </p:attrNameLst>
                                      </p:cBhvr>
                                      <p:rCtr x="-4184" y="-23"/>
                                    </p:animMotion>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 presetClass="emph" presetSubtype="2" fill="hold" nodeType="withEffect">
                                  <p:stCondLst>
                                    <p:cond delay="0"/>
                                  </p:stCondLst>
                                  <p:childTnLst>
                                    <p:animClr clrSpc="rgb" dir="cw">
                                      <p:cBhvr>
                                        <p:cTn id="30" dur="500" fill="hold"/>
                                        <p:tgtEl>
                                          <p:spTgt spid="34"/>
                                        </p:tgtEl>
                                        <p:attrNameLst>
                                          <p:attrName>fillcolor</p:attrName>
                                        </p:attrNameLst>
                                      </p:cBhvr>
                                      <p:to>
                                        <a:srgbClr val="A8D08D"/>
                                      </p:to>
                                    </p:animClr>
                                    <p:set>
                                      <p:cBhvr>
                                        <p:cTn id="31" dur="500" fill="hold"/>
                                        <p:tgtEl>
                                          <p:spTgt spid="34"/>
                                        </p:tgtEl>
                                        <p:attrNameLst>
                                          <p:attrName>fill.type</p:attrName>
                                        </p:attrNameLst>
                                      </p:cBhvr>
                                      <p:to>
                                        <p:strVal val="solid"/>
                                      </p:to>
                                    </p:set>
                                    <p:set>
                                      <p:cBhvr>
                                        <p:cTn id="32" dur="500" fill="hold"/>
                                        <p:tgtEl>
                                          <p:spTgt spid="34"/>
                                        </p:tgtEl>
                                        <p:attrNameLst>
                                          <p:attrName>fill.on</p:attrName>
                                        </p:attrNameLst>
                                      </p:cBhvr>
                                      <p:to>
                                        <p:strVal val="true"/>
                                      </p:to>
                                    </p:se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1" grpId="0" animBg="1"/>
      <p:bldP spid="10" grpId="0" animBg="1"/>
      <p:bldP spid="22" grpId="0" animBg="1"/>
      <p:bldP spid="41" grpId="0" animBg="1"/>
      <p:bldP spid="28" grpId="0" animBg="1"/>
      <p:bldP spid="25" grpId="0" animBg="1"/>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94C19F0-CC0E-4C01-B8A5-4A2CF02A804E}"/>
              </a:ext>
            </a:extLst>
          </p:cNvPr>
          <p:cNvSpPr>
            <a:spLocks noGrp="1"/>
          </p:cNvSpPr>
          <p:nvPr>
            <p:ph type="title"/>
          </p:nvPr>
        </p:nvSpPr>
        <p:spPr/>
        <p:txBody>
          <a:bodyPr/>
          <a:lstStyle/>
          <a:p>
            <a:r>
              <a:rPr lang="en-US" dirty="0"/>
              <a:t>Predicting the Mean Threshold Voltage</a:t>
            </a:r>
          </a:p>
        </p:txBody>
      </p:sp>
      <p:sp>
        <p:nvSpPr>
          <p:cNvPr id="3" name="Slide Number Placeholder 2">
            <a:extLst>
              <a:ext uri="{FF2B5EF4-FFF2-40B4-BE49-F238E27FC236}">
                <a16:creationId xmlns:a16="http://schemas.microsoft.com/office/drawing/2014/main" id="{EB772C84-B170-4DF1-98D8-68F95818A528}"/>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287</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31EB456D-6957-4ADA-B051-87C9DDA0F3CB}"/>
              </a:ext>
            </a:extLst>
          </p:cNvPr>
          <p:cNvSpPr txBox="1"/>
          <p:nvPr/>
        </p:nvSpPr>
        <p:spPr>
          <a:xfrm>
            <a:off x="2244888" y="1739522"/>
            <a:ext cx="4654223" cy="156966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Our URT Model: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V = </a:t>
            </a:r>
            <a:r>
              <a:rPr kumimoji="0" lang="en-US" sz="48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V</a:t>
            </a:r>
            <a:r>
              <a:rPr kumimoji="0" lang="en-US" sz="4800" b="1" i="0" u="none" strike="noStrike" kern="1200" cap="none" spc="0" normalizeH="0" baseline="-25000" noProof="0" dirty="0">
                <a:ln>
                  <a:noFill/>
                </a:ln>
                <a:solidFill>
                  <a:srgbClr val="4472C4"/>
                </a:solidFill>
                <a:effectLst/>
                <a:uLnTx/>
                <a:uFillTx/>
                <a:latin typeface="Cambria"/>
                <a:ea typeface="ＭＳ Ｐゴシック" panose="020B0600070205080204" pitchFamily="34" charset="-128"/>
                <a:cs typeface="+mn-cs"/>
              </a:rPr>
              <a:t>0</a:t>
            </a:r>
            <a:r>
              <a:rPr kumimoji="0" lang="en-US" sz="48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 </a:t>
            </a:r>
            <a:r>
              <a:rPr kumimoji="0" lang="en-US" sz="4800" b="1"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a:t>
            </a:r>
            <a:r>
              <a:rPr kumimoji="0" lang="en-US" sz="48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 </a:t>
            </a:r>
            <a:r>
              <a:rPr kumimoji="0" lang="el-GR" sz="48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Δ</a:t>
            </a:r>
            <a:r>
              <a:rPr kumimoji="0" lang="en-US" sz="48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V</a:t>
            </a:r>
          </a:p>
        </p:txBody>
      </p:sp>
      <p:grpSp>
        <p:nvGrpSpPr>
          <p:cNvPr id="15" name="Group 14">
            <a:extLst>
              <a:ext uri="{FF2B5EF4-FFF2-40B4-BE49-F238E27FC236}">
                <a16:creationId xmlns:a16="http://schemas.microsoft.com/office/drawing/2014/main" id="{567DB106-DA06-4B5F-8A9F-568E85644DC1}"/>
              </a:ext>
            </a:extLst>
          </p:cNvPr>
          <p:cNvGrpSpPr/>
          <p:nvPr/>
        </p:nvGrpSpPr>
        <p:grpSpPr>
          <a:xfrm>
            <a:off x="741855" y="3309182"/>
            <a:ext cx="3830145" cy="3199675"/>
            <a:chOff x="623588" y="2339919"/>
            <a:chExt cx="3830145" cy="3199675"/>
          </a:xfrm>
        </p:grpSpPr>
        <p:sp>
          <p:nvSpPr>
            <p:cNvPr id="7" name="Rectangle: Rounded Corners 6">
              <a:extLst>
                <a:ext uri="{FF2B5EF4-FFF2-40B4-BE49-F238E27FC236}">
                  <a16:creationId xmlns:a16="http://schemas.microsoft.com/office/drawing/2014/main" id="{E380AC97-AF1D-418E-A9E2-976C409CF480}"/>
                </a:ext>
              </a:extLst>
            </p:cNvPr>
            <p:cNvSpPr/>
            <p:nvPr/>
          </p:nvSpPr>
          <p:spPr>
            <a:xfrm>
              <a:off x="623588" y="3805897"/>
              <a:ext cx="3670223" cy="17336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mn-ea"/>
                  <a:cs typeface="+mn-cs"/>
                </a:rPr>
                <a:t>Initial Voltage Before Retention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mn-ea"/>
                  <a:cs typeface="+mn-cs"/>
                </a:rPr>
                <a:t>(Program Variation)</a:t>
              </a:r>
            </a:p>
          </p:txBody>
        </p:sp>
        <p:cxnSp>
          <p:nvCxnSpPr>
            <p:cNvPr id="10" name="Straight Arrow Connector 9">
              <a:extLst>
                <a:ext uri="{FF2B5EF4-FFF2-40B4-BE49-F238E27FC236}">
                  <a16:creationId xmlns:a16="http://schemas.microsoft.com/office/drawing/2014/main" id="{09608497-CA97-4A79-8969-FD122ED9DFD2}"/>
                </a:ext>
              </a:extLst>
            </p:cNvPr>
            <p:cNvCxnSpPr>
              <a:cxnSpLocks/>
              <a:endCxn id="6" idx="2"/>
            </p:cNvCxnSpPr>
            <p:nvPr/>
          </p:nvCxnSpPr>
          <p:spPr>
            <a:xfrm flipV="1">
              <a:off x="3493613" y="2339919"/>
              <a:ext cx="960120" cy="1465978"/>
            </a:xfrm>
            <a:prstGeom prst="straightConnector1">
              <a:avLst/>
            </a:prstGeom>
            <a:ln w="57150">
              <a:solidFill>
                <a:schemeClr val="accent1"/>
              </a:solidFill>
              <a:tailEnd type="triangle"/>
            </a:ln>
          </p:spPr>
          <p:style>
            <a:lnRef idx="1">
              <a:schemeClr val="accent5"/>
            </a:lnRef>
            <a:fillRef idx="0">
              <a:schemeClr val="accent5"/>
            </a:fillRef>
            <a:effectRef idx="0">
              <a:schemeClr val="accent5"/>
            </a:effectRef>
            <a:fontRef idx="minor">
              <a:schemeClr val="tx1"/>
            </a:fontRef>
          </p:style>
        </p:cxnSp>
      </p:grpSp>
      <p:grpSp>
        <p:nvGrpSpPr>
          <p:cNvPr id="16" name="Group 15">
            <a:extLst>
              <a:ext uri="{FF2B5EF4-FFF2-40B4-BE49-F238E27FC236}">
                <a16:creationId xmlns:a16="http://schemas.microsoft.com/office/drawing/2014/main" id="{05196B1C-1440-4BB2-9237-41FD9DD93CD1}"/>
              </a:ext>
            </a:extLst>
          </p:cNvPr>
          <p:cNvGrpSpPr/>
          <p:nvPr/>
        </p:nvGrpSpPr>
        <p:grpSpPr>
          <a:xfrm>
            <a:off x="4883874" y="3309182"/>
            <a:ext cx="3518271" cy="3199676"/>
            <a:chOff x="5189810" y="2393224"/>
            <a:chExt cx="3518271" cy="3199676"/>
          </a:xfrm>
        </p:grpSpPr>
        <p:sp>
          <p:nvSpPr>
            <p:cNvPr id="8" name="Rectangle: Rounded Corners 7">
              <a:extLst>
                <a:ext uri="{FF2B5EF4-FFF2-40B4-BE49-F238E27FC236}">
                  <a16:creationId xmlns:a16="http://schemas.microsoft.com/office/drawing/2014/main" id="{A8B09B93-244B-4BAA-854C-8AE73E330C32}"/>
                </a:ext>
              </a:extLst>
            </p:cNvPr>
            <p:cNvSpPr/>
            <p:nvPr/>
          </p:nvSpPr>
          <p:spPr>
            <a:xfrm>
              <a:off x="5189810" y="3859202"/>
              <a:ext cx="3518271" cy="173369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mn-ea"/>
                  <a:cs typeface="+mn-cs"/>
                </a:rPr>
                <a:t>Voltage Shift</a:t>
              </a:r>
              <a:br>
                <a:rPr kumimoji="0" lang="en-US" sz="2800" b="1" i="0" u="none" strike="noStrike" kern="1200" cap="none" spc="0" normalizeH="0" baseline="0" noProof="0" dirty="0">
                  <a:ln>
                    <a:noFill/>
                  </a:ln>
                  <a:solidFill>
                    <a:prstClr val="white"/>
                  </a:solidFill>
                  <a:effectLst/>
                  <a:uLnTx/>
                  <a:uFillTx/>
                  <a:latin typeface="Cambria"/>
                  <a:ea typeface="+mn-ea"/>
                  <a:cs typeface="+mn-cs"/>
                </a:rPr>
              </a:br>
              <a:r>
                <a:rPr kumimoji="0" lang="en-US" sz="2800" b="1" i="0" u="none" strike="noStrike" kern="1200" cap="none" spc="0" normalizeH="0" baseline="0" noProof="0" dirty="0">
                  <a:ln>
                    <a:noFill/>
                  </a:ln>
                  <a:solidFill>
                    <a:prstClr val="white"/>
                  </a:solidFill>
                  <a:effectLst/>
                  <a:uLnTx/>
                  <a:uFillTx/>
                  <a:latin typeface="Cambria"/>
                  <a:ea typeface="+mn-ea"/>
                  <a:cs typeface="+mn-cs"/>
                </a:rPr>
                <a:t>Due to</a:t>
              </a:r>
              <a:br>
                <a:rPr kumimoji="0" lang="en-US" sz="2800" b="1" i="0" u="none" strike="noStrike" kern="1200" cap="none" spc="0" normalizeH="0" baseline="0" noProof="0" dirty="0">
                  <a:ln>
                    <a:noFill/>
                  </a:ln>
                  <a:solidFill>
                    <a:prstClr val="white"/>
                  </a:solidFill>
                  <a:effectLst/>
                  <a:uLnTx/>
                  <a:uFillTx/>
                  <a:latin typeface="Cambria"/>
                  <a:ea typeface="+mn-ea"/>
                  <a:cs typeface="+mn-cs"/>
                </a:rPr>
              </a:br>
              <a:r>
                <a:rPr kumimoji="0" lang="en-US" sz="2800" b="1" i="0" u="none" strike="noStrike" kern="1200" cap="none" spc="0" normalizeH="0" baseline="0" noProof="0" dirty="0">
                  <a:ln>
                    <a:noFill/>
                  </a:ln>
                  <a:solidFill>
                    <a:prstClr val="white"/>
                  </a:solidFill>
                  <a:effectLst/>
                  <a:uLnTx/>
                  <a:uFillTx/>
                  <a:latin typeface="Cambria"/>
                  <a:ea typeface="+mn-ea"/>
                  <a:cs typeface="+mn-cs"/>
                </a:rPr>
                <a:t>Retention Loss</a:t>
              </a:r>
            </a:p>
          </p:txBody>
        </p:sp>
        <p:cxnSp>
          <p:nvCxnSpPr>
            <p:cNvPr id="11" name="Straight Arrow Connector 10">
              <a:extLst>
                <a:ext uri="{FF2B5EF4-FFF2-40B4-BE49-F238E27FC236}">
                  <a16:creationId xmlns:a16="http://schemas.microsoft.com/office/drawing/2014/main" id="{B89245FA-5900-4BE5-BF0C-AE30F45AA6F6}"/>
                </a:ext>
              </a:extLst>
            </p:cNvPr>
            <p:cNvCxnSpPr>
              <a:cxnSpLocks/>
              <a:stCxn id="8" idx="0"/>
            </p:cNvCxnSpPr>
            <p:nvPr/>
          </p:nvCxnSpPr>
          <p:spPr>
            <a:xfrm flipH="1" flipV="1">
              <a:off x="6085006" y="2393224"/>
              <a:ext cx="863940" cy="1465978"/>
            </a:xfrm>
            <a:prstGeom prst="straightConnector1">
              <a:avLst/>
            </a:prstGeom>
            <a:ln w="57150">
              <a:solidFill>
                <a:schemeClr val="accent2"/>
              </a:solidFill>
              <a:tailEnd type="triangle"/>
            </a:ln>
          </p:spPr>
          <p:style>
            <a:lnRef idx="1">
              <a:schemeClr val="accent5"/>
            </a:lnRef>
            <a:fillRef idx="0">
              <a:schemeClr val="accent5"/>
            </a:fillRef>
            <a:effectRef idx="0">
              <a:schemeClr val="accent5"/>
            </a:effectRef>
            <a:fontRef idx="minor">
              <a:schemeClr val="tx1"/>
            </a:fontRef>
          </p:style>
        </p:cxnSp>
      </p:grpSp>
      <p:grpSp>
        <p:nvGrpSpPr>
          <p:cNvPr id="17" name="Group 16">
            <a:extLst>
              <a:ext uri="{FF2B5EF4-FFF2-40B4-BE49-F238E27FC236}">
                <a16:creationId xmlns:a16="http://schemas.microsoft.com/office/drawing/2014/main" id="{ABC3D6B4-30EB-4385-B6DB-5F4F2A659CC6}"/>
              </a:ext>
            </a:extLst>
          </p:cNvPr>
          <p:cNvGrpSpPr/>
          <p:nvPr/>
        </p:nvGrpSpPr>
        <p:grpSpPr>
          <a:xfrm>
            <a:off x="52945" y="2873731"/>
            <a:ext cx="2949335" cy="1733697"/>
            <a:chOff x="52945" y="2873731"/>
            <a:chExt cx="2949335" cy="1733697"/>
          </a:xfrm>
        </p:grpSpPr>
        <p:sp>
          <p:nvSpPr>
            <p:cNvPr id="13" name="Rectangle: Rounded Corners 12">
              <a:extLst>
                <a:ext uri="{FF2B5EF4-FFF2-40B4-BE49-F238E27FC236}">
                  <a16:creationId xmlns:a16="http://schemas.microsoft.com/office/drawing/2014/main" id="{1083B310-4FAB-4740-8993-54D7654D5C52}"/>
                </a:ext>
              </a:extLst>
            </p:cNvPr>
            <p:cNvSpPr/>
            <p:nvPr/>
          </p:nvSpPr>
          <p:spPr>
            <a:xfrm>
              <a:off x="52945" y="2873731"/>
              <a:ext cx="2351865" cy="1733697"/>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mn-ea"/>
                  <a:cs typeface="+mn-cs"/>
                </a:rPr>
                <a:t>Mean Threshold Voltage</a:t>
              </a:r>
            </a:p>
          </p:txBody>
        </p:sp>
        <p:cxnSp>
          <p:nvCxnSpPr>
            <p:cNvPr id="14" name="Straight Arrow Connector 13">
              <a:extLst>
                <a:ext uri="{FF2B5EF4-FFF2-40B4-BE49-F238E27FC236}">
                  <a16:creationId xmlns:a16="http://schemas.microsoft.com/office/drawing/2014/main" id="{7765E158-53FB-4DD6-9226-40D699C259C1}"/>
                </a:ext>
              </a:extLst>
            </p:cNvPr>
            <p:cNvCxnSpPr>
              <a:cxnSpLocks/>
            </p:cNvCxnSpPr>
            <p:nvPr/>
          </p:nvCxnSpPr>
          <p:spPr>
            <a:xfrm flipV="1">
              <a:off x="2404810" y="2873731"/>
              <a:ext cx="597470" cy="435451"/>
            </a:xfrm>
            <a:prstGeom prst="straightConnector1">
              <a:avLst/>
            </a:prstGeom>
            <a:ln w="57150">
              <a:solidFill>
                <a:schemeClr val="tx1">
                  <a:lumMod val="75000"/>
                  <a:lumOff val="25000"/>
                </a:schemeClr>
              </a:solidFill>
              <a:tailEnd type="triangle"/>
            </a:ln>
          </p:spPr>
          <p:style>
            <a:lnRef idx="1">
              <a:schemeClr val="accent5"/>
            </a:lnRef>
            <a:fillRef idx="0">
              <a:schemeClr val="accent5"/>
            </a:fillRef>
            <a:effectRef idx="0">
              <a:schemeClr val="accent5"/>
            </a:effectRef>
            <a:fontRef idx="minor">
              <a:schemeClr val="tx1"/>
            </a:fontRef>
          </p:style>
        </p:cxnSp>
      </p:grpSp>
    </p:spTree>
    <p:extLst>
      <p:ext uri="{BB962C8B-B14F-4D97-AF65-F5344CB8AC3E}">
        <p14:creationId xmlns:p14="http://schemas.microsoft.com/office/powerpoint/2010/main" val="9490600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94C19F0-CC0E-4C01-B8A5-4A2CF02A804E}"/>
              </a:ext>
            </a:extLst>
          </p:cNvPr>
          <p:cNvSpPr>
            <a:spLocks noGrp="1"/>
          </p:cNvSpPr>
          <p:nvPr>
            <p:ph type="title"/>
          </p:nvPr>
        </p:nvSpPr>
        <p:spPr/>
        <p:txBody>
          <a:bodyPr>
            <a:normAutofit/>
          </a:bodyPr>
          <a:lstStyle/>
          <a:p>
            <a:r>
              <a:rPr lang="en-US" dirty="0"/>
              <a:t>URT Model Overview</a:t>
            </a:r>
          </a:p>
        </p:txBody>
      </p:sp>
      <p:sp>
        <p:nvSpPr>
          <p:cNvPr id="3" name="Slide Number Placeholder 2">
            <a:extLst>
              <a:ext uri="{FF2B5EF4-FFF2-40B4-BE49-F238E27FC236}">
                <a16:creationId xmlns:a16="http://schemas.microsoft.com/office/drawing/2014/main" id="{EB772C84-B170-4DF1-98D8-68F95818A528}"/>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288</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31EB456D-6957-4ADA-B051-87C9DDA0F3CB}"/>
              </a:ext>
            </a:extLst>
          </p:cNvPr>
          <p:cNvSpPr txBox="1"/>
          <p:nvPr/>
        </p:nvSpPr>
        <p:spPr>
          <a:xfrm>
            <a:off x="965115" y="4069278"/>
            <a:ext cx="3270447"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V =</a:t>
            </a:r>
            <a:r>
              <a:rPr kumimoji="0" lang="en-US" sz="48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 </a:t>
            </a:r>
            <a:r>
              <a:rPr kumimoji="0" lang="en-US" sz="48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V</a:t>
            </a:r>
            <a:r>
              <a:rPr kumimoji="0" lang="en-US" sz="4800" b="1" i="0" u="none" strike="noStrike" kern="1200" cap="none" spc="0" normalizeH="0" baseline="-25000" noProof="0" dirty="0">
                <a:ln>
                  <a:noFill/>
                </a:ln>
                <a:solidFill>
                  <a:srgbClr val="4472C4"/>
                </a:solidFill>
                <a:effectLst/>
                <a:uLnTx/>
                <a:uFillTx/>
                <a:latin typeface="Cambria"/>
                <a:ea typeface="ＭＳ Ｐゴシック" panose="020B0600070205080204" pitchFamily="34" charset="-128"/>
                <a:cs typeface="+mn-cs"/>
              </a:rPr>
              <a:t>0</a:t>
            </a:r>
            <a:r>
              <a:rPr kumimoji="0" lang="en-US" sz="48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 </a:t>
            </a:r>
            <a:r>
              <a:rPr kumimoji="0" lang="en-US" sz="4800" b="1"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a:t>
            </a:r>
            <a:r>
              <a:rPr kumimoji="0" lang="en-US" sz="48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 </a:t>
            </a:r>
            <a:r>
              <a:rPr kumimoji="0" lang="el-GR" sz="48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Δ</a:t>
            </a:r>
            <a:r>
              <a:rPr kumimoji="0" lang="en-US" sz="48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V</a:t>
            </a:r>
          </a:p>
        </p:txBody>
      </p:sp>
      <p:grpSp>
        <p:nvGrpSpPr>
          <p:cNvPr id="65" name="Group 64">
            <a:extLst>
              <a:ext uri="{FF2B5EF4-FFF2-40B4-BE49-F238E27FC236}">
                <a16:creationId xmlns:a16="http://schemas.microsoft.com/office/drawing/2014/main" id="{C3313E31-58F3-400D-99B9-5E020191737A}"/>
              </a:ext>
            </a:extLst>
          </p:cNvPr>
          <p:cNvGrpSpPr/>
          <p:nvPr/>
        </p:nvGrpSpPr>
        <p:grpSpPr>
          <a:xfrm>
            <a:off x="518043" y="2764856"/>
            <a:ext cx="1850687" cy="1304422"/>
            <a:chOff x="645365" y="2815666"/>
            <a:chExt cx="1850687" cy="1304422"/>
          </a:xfrm>
        </p:grpSpPr>
        <p:cxnSp>
          <p:nvCxnSpPr>
            <p:cNvPr id="33" name="Straight Connector 32">
              <a:extLst>
                <a:ext uri="{FF2B5EF4-FFF2-40B4-BE49-F238E27FC236}">
                  <a16:creationId xmlns:a16="http://schemas.microsoft.com/office/drawing/2014/main" id="{F6EB06B5-0F07-4B3F-B712-859E9D0C054A}"/>
                </a:ext>
              </a:extLst>
            </p:cNvPr>
            <p:cNvCxnSpPr>
              <a:cxnSpLocks/>
              <a:stCxn id="34" idx="5"/>
            </p:cNvCxnSpPr>
            <p:nvPr/>
          </p:nvCxnSpPr>
          <p:spPr bwMode="auto">
            <a:xfrm>
              <a:off x="1301215" y="3494826"/>
              <a:ext cx="1106320" cy="625262"/>
            </a:xfrm>
            <a:prstGeom prst="line">
              <a:avLst/>
            </a:prstGeom>
            <a:solidFill>
              <a:schemeClr val="accent1"/>
            </a:solidFill>
            <a:ln w="38100" cap="flat" cmpd="sng" algn="ctr">
              <a:solidFill>
                <a:schemeClr val="accent1"/>
              </a:solidFill>
              <a:prstDash val="solid"/>
              <a:round/>
              <a:headEnd type="none" w="med" len="med"/>
              <a:tailEnd type="arrow" w="med" len="med"/>
            </a:ln>
            <a:effectLst/>
          </p:spPr>
        </p:cxnSp>
        <p:sp>
          <p:nvSpPr>
            <p:cNvPr id="34" name="Oval 33">
              <a:extLst>
                <a:ext uri="{FF2B5EF4-FFF2-40B4-BE49-F238E27FC236}">
                  <a16:creationId xmlns:a16="http://schemas.microsoft.com/office/drawing/2014/main" id="{BFB7E043-4480-4EF6-B199-76C01B94DD23}"/>
                </a:ext>
              </a:extLst>
            </p:cNvPr>
            <p:cNvSpPr/>
            <p:nvPr/>
          </p:nvSpPr>
          <p:spPr bwMode="auto">
            <a:xfrm>
              <a:off x="645365" y="2815666"/>
              <a:ext cx="768376" cy="795686"/>
            </a:xfrm>
            <a:prstGeom prst="ellipse">
              <a:avLst/>
            </a:prstGeom>
            <a:ln w="381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mn-ea"/>
                  <a:cs typeface="+mn-cs"/>
                </a:rPr>
                <a:t>PEC</a:t>
              </a:r>
            </a:p>
          </p:txBody>
        </p:sp>
        <p:sp>
          <p:nvSpPr>
            <p:cNvPr id="35" name="Oval 34">
              <a:extLst>
                <a:ext uri="{FF2B5EF4-FFF2-40B4-BE49-F238E27FC236}">
                  <a16:creationId xmlns:a16="http://schemas.microsoft.com/office/drawing/2014/main" id="{EEF9F093-007F-4CC4-82AA-21D72D52ED4A}"/>
                </a:ext>
              </a:extLst>
            </p:cNvPr>
            <p:cNvSpPr/>
            <p:nvPr/>
          </p:nvSpPr>
          <p:spPr bwMode="auto">
            <a:xfrm>
              <a:off x="1727676" y="2815666"/>
              <a:ext cx="768376" cy="795686"/>
            </a:xfrm>
            <a:prstGeom prst="ellipse">
              <a:avLst/>
            </a:prstGeom>
            <a:ln w="381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mn-ea"/>
                  <a:cs typeface="+mn-cs"/>
                </a:rPr>
                <a:t>T</a:t>
              </a:r>
              <a:r>
                <a:rPr kumimoji="0" lang="en-US" sz="2400" b="1" i="0" u="none" strike="noStrike" kern="1200" cap="none" spc="0" normalizeH="0" baseline="-25000" noProof="0" dirty="0">
                  <a:ln>
                    <a:noFill/>
                  </a:ln>
                  <a:solidFill>
                    <a:srgbClr val="4472C4"/>
                  </a:solidFill>
                  <a:effectLst/>
                  <a:uLnTx/>
                  <a:uFillTx/>
                  <a:latin typeface="Cambria"/>
                  <a:ea typeface="+mn-ea"/>
                  <a:cs typeface="+mn-cs"/>
                </a:rPr>
                <a:t>p</a:t>
              </a:r>
              <a:endParaRPr kumimoji="0" lang="en-US" sz="2400" b="1" i="0" u="none" strike="noStrike" kern="1200" cap="none" spc="0" normalizeH="0" baseline="0" noProof="0" dirty="0">
                <a:ln>
                  <a:noFill/>
                </a:ln>
                <a:solidFill>
                  <a:srgbClr val="4472C4"/>
                </a:solidFill>
                <a:effectLst/>
                <a:uLnTx/>
                <a:uFillTx/>
                <a:latin typeface="Cambria"/>
                <a:ea typeface="+mn-ea"/>
                <a:cs typeface="+mn-cs"/>
              </a:endParaRPr>
            </a:p>
          </p:txBody>
        </p:sp>
        <p:cxnSp>
          <p:nvCxnSpPr>
            <p:cNvPr id="36" name="Straight Connector 35">
              <a:extLst>
                <a:ext uri="{FF2B5EF4-FFF2-40B4-BE49-F238E27FC236}">
                  <a16:creationId xmlns:a16="http://schemas.microsoft.com/office/drawing/2014/main" id="{C4D8C752-1B04-4CFB-82ED-3E0A66178060}"/>
                </a:ext>
              </a:extLst>
            </p:cNvPr>
            <p:cNvCxnSpPr>
              <a:cxnSpLocks/>
              <a:stCxn id="35" idx="4"/>
            </p:cNvCxnSpPr>
            <p:nvPr/>
          </p:nvCxnSpPr>
          <p:spPr bwMode="auto">
            <a:xfrm>
              <a:off x="2111864" y="3611352"/>
              <a:ext cx="232290" cy="508736"/>
            </a:xfrm>
            <a:prstGeom prst="line">
              <a:avLst/>
            </a:prstGeom>
            <a:solidFill>
              <a:schemeClr val="accent1"/>
            </a:solidFill>
            <a:ln w="38100" cap="flat" cmpd="sng" algn="ctr">
              <a:solidFill>
                <a:schemeClr val="accent1"/>
              </a:solidFill>
              <a:prstDash val="solid"/>
              <a:round/>
              <a:headEnd type="none" w="med" len="med"/>
              <a:tailEnd type="arrow" w="med" len="med"/>
            </a:ln>
            <a:effectLst/>
          </p:spPr>
        </p:cxnSp>
      </p:grpSp>
      <p:cxnSp>
        <p:nvCxnSpPr>
          <p:cNvPr id="40" name="Straight Connector 39">
            <a:extLst>
              <a:ext uri="{FF2B5EF4-FFF2-40B4-BE49-F238E27FC236}">
                <a16:creationId xmlns:a16="http://schemas.microsoft.com/office/drawing/2014/main" id="{E3D025B4-F29B-4664-92DF-E5893EB951DF}"/>
              </a:ext>
            </a:extLst>
          </p:cNvPr>
          <p:cNvCxnSpPr>
            <a:cxnSpLocks/>
          </p:cNvCxnSpPr>
          <p:nvPr/>
        </p:nvCxnSpPr>
        <p:spPr>
          <a:xfrm>
            <a:off x="2669443" y="1035040"/>
            <a:ext cx="0" cy="3184711"/>
          </a:xfrm>
          <a:prstGeom prst="line">
            <a:avLst/>
          </a:prstGeom>
          <a:ln w="762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Rectangle: Rounded Corners 42">
            <a:extLst>
              <a:ext uri="{FF2B5EF4-FFF2-40B4-BE49-F238E27FC236}">
                <a16:creationId xmlns:a16="http://schemas.microsoft.com/office/drawing/2014/main" id="{7B78E5BD-A04B-4C3A-B539-EEB03F28FA8D}"/>
              </a:ext>
            </a:extLst>
          </p:cNvPr>
          <p:cNvSpPr/>
          <p:nvPr/>
        </p:nvSpPr>
        <p:spPr>
          <a:xfrm>
            <a:off x="318084" y="1188477"/>
            <a:ext cx="2061934" cy="11743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1. Program Variation Component</a:t>
            </a:r>
          </a:p>
        </p:txBody>
      </p:sp>
      <p:sp>
        <p:nvSpPr>
          <p:cNvPr id="52" name="Oval 51">
            <a:extLst>
              <a:ext uri="{FF2B5EF4-FFF2-40B4-BE49-F238E27FC236}">
                <a16:creationId xmlns:a16="http://schemas.microsoft.com/office/drawing/2014/main" id="{DC132938-44A6-40A1-81D1-C1F0AF733B0B}"/>
              </a:ext>
            </a:extLst>
          </p:cNvPr>
          <p:cNvSpPr/>
          <p:nvPr/>
        </p:nvSpPr>
        <p:spPr bwMode="auto">
          <a:xfrm>
            <a:off x="2860126" y="1187671"/>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r</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sp>
        <p:nvSpPr>
          <p:cNvPr id="53" name="Oval 52">
            <a:extLst>
              <a:ext uri="{FF2B5EF4-FFF2-40B4-BE49-F238E27FC236}">
                <a16:creationId xmlns:a16="http://schemas.microsoft.com/office/drawing/2014/main" id="{D319554A-839F-4F35-8C44-17E77B0B87B4}"/>
              </a:ext>
            </a:extLst>
          </p:cNvPr>
          <p:cNvSpPr/>
          <p:nvPr/>
        </p:nvSpPr>
        <p:spPr bwMode="auto">
          <a:xfrm>
            <a:off x="3925492" y="1187671"/>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r</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cxnSp>
        <p:nvCxnSpPr>
          <p:cNvPr id="54" name="Straight Connector 53">
            <a:extLst>
              <a:ext uri="{FF2B5EF4-FFF2-40B4-BE49-F238E27FC236}">
                <a16:creationId xmlns:a16="http://schemas.microsoft.com/office/drawing/2014/main" id="{4D41E203-341E-4067-B667-375EA018B186}"/>
              </a:ext>
            </a:extLst>
          </p:cNvPr>
          <p:cNvCxnSpPr>
            <a:cxnSpLocks/>
            <a:stCxn id="53" idx="4"/>
            <a:endCxn id="55" idx="7"/>
          </p:cNvCxnSpPr>
          <p:nvPr/>
        </p:nvCxnSpPr>
        <p:spPr bwMode="auto">
          <a:xfrm flipH="1">
            <a:off x="4048659" y="1983357"/>
            <a:ext cx="261021" cy="517442"/>
          </a:xfrm>
          <a:prstGeom prst="line">
            <a:avLst/>
          </a:prstGeom>
          <a:solidFill>
            <a:schemeClr val="accent1"/>
          </a:solidFill>
          <a:ln w="38100" cap="flat" cmpd="sng" algn="ctr">
            <a:solidFill>
              <a:schemeClr val="accent4">
                <a:lumMod val="75000"/>
              </a:schemeClr>
            </a:solidFill>
            <a:prstDash val="solid"/>
            <a:round/>
            <a:headEnd type="none" w="med" len="med"/>
            <a:tailEnd type="arrow" w="med" len="med"/>
          </a:ln>
          <a:effectLst/>
        </p:spPr>
      </p:cxnSp>
      <p:sp>
        <p:nvSpPr>
          <p:cNvPr id="55" name="Oval 54">
            <a:extLst>
              <a:ext uri="{FF2B5EF4-FFF2-40B4-BE49-F238E27FC236}">
                <a16:creationId xmlns:a16="http://schemas.microsoft.com/office/drawing/2014/main" id="{C47068A5-B08E-4BDD-8D6F-DC0F2DBB9855}"/>
              </a:ext>
            </a:extLst>
          </p:cNvPr>
          <p:cNvSpPr/>
          <p:nvPr/>
        </p:nvSpPr>
        <p:spPr bwMode="auto">
          <a:xfrm>
            <a:off x="3392809" y="2384273"/>
            <a:ext cx="768376" cy="795686"/>
          </a:xfrm>
          <a:prstGeom prst="ellipse">
            <a:avLst/>
          </a:prstGeom>
          <a:ln w="38100">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r,eff</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cxnSp>
        <p:nvCxnSpPr>
          <p:cNvPr id="56" name="Straight Connector 55">
            <a:extLst>
              <a:ext uri="{FF2B5EF4-FFF2-40B4-BE49-F238E27FC236}">
                <a16:creationId xmlns:a16="http://schemas.microsoft.com/office/drawing/2014/main" id="{250B9A85-7EF4-409B-AC69-EC38F7DF2C6A}"/>
              </a:ext>
            </a:extLst>
          </p:cNvPr>
          <p:cNvCxnSpPr>
            <a:cxnSpLocks/>
            <a:stCxn id="52" idx="4"/>
            <a:endCxn id="55" idx="1"/>
          </p:cNvCxnSpPr>
          <p:nvPr/>
        </p:nvCxnSpPr>
        <p:spPr bwMode="auto">
          <a:xfrm>
            <a:off x="3244314" y="1983357"/>
            <a:ext cx="261021" cy="517442"/>
          </a:xfrm>
          <a:prstGeom prst="line">
            <a:avLst/>
          </a:prstGeom>
          <a:solidFill>
            <a:schemeClr val="accent1"/>
          </a:solidFill>
          <a:ln w="38100" cap="flat" cmpd="sng" algn="ctr">
            <a:solidFill>
              <a:schemeClr val="accent4">
                <a:lumMod val="75000"/>
              </a:schemeClr>
            </a:solidFill>
            <a:prstDash val="solid"/>
            <a:round/>
            <a:headEnd type="none" w="med" len="med"/>
            <a:tailEnd type="arrow" w="med" len="med"/>
          </a:ln>
          <a:effectLst/>
        </p:spPr>
      </p:cxnSp>
      <p:sp>
        <p:nvSpPr>
          <p:cNvPr id="90" name="Oval 89">
            <a:extLst>
              <a:ext uri="{FF2B5EF4-FFF2-40B4-BE49-F238E27FC236}">
                <a16:creationId xmlns:a16="http://schemas.microsoft.com/office/drawing/2014/main" id="{7DA3B7FD-19A0-48F5-BC04-F8DDAA6B3BCC}"/>
              </a:ext>
            </a:extLst>
          </p:cNvPr>
          <p:cNvSpPr/>
          <p:nvPr/>
        </p:nvSpPr>
        <p:spPr bwMode="auto">
          <a:xfrm>
            <a:off x="4884550" y="1183636"/>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d</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sp>
        <p:nvSpPr>
          <p:cNvPr id="91" name="Oval 90">
            <a:extLst>
              <a:ext uri="{FF2B5EF4-FFF2-40B4-BE49-F238E27FC236}">
                <a16:creationId xmlns:a16="http://schemas.microsoft.com/office/drawing/2014/main" id="{9C3B3041-5F55-402B-8A73-E4A350C724B2}"/>
              </a:ext>
            </a:extLst>
          </p:cNvPr>
          <p:cNvSpPr/>
          <p:nvPr/>
        </p:nvSpPr>
        <p:spPr bwMode="auto">
          <a:xfrm>
            <a:off x="5949916" y="1183636"/>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d</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cxnSp>
        <p:nvCxnSpPr>
          <p:cNvPr id="92" name="Straight Connector 91">
            <a:extLst>
              <a:ext uri="{FF2B5EF4-FFF2-40B4-BE49-F238E27FC236}">
                <a16:creationId xmlns:a16="http://schemas.microsoft.com/office/drawing/2014/main" id="{A77A06C3-EA33-49CF-ADC3-41348EA0999B}"/>
              </a:ext>
            </a:extLst>
          </p:cNvPr>
          <p:cNvCxnSpPr>
            <a:cxnSpLocks/>
            <a:stCxn id="91" idx="4"/>
            <a:endCxn id="93" idx="7"/>
          </p:cNvCxnSpPr>
          <p:nvPr/>
        </p:nvCxnSpPr>
        <p:spPr bwMode="auto">
          <a:xfrm flipH="1">
            <a:off x="6073083" y="1979322"/>
            <a:ext cx="261021" cy="517442"/>
          </a:xfrm>
          <a:prstGeom prst="line">
            <a:avLst/>
          </a:prstGeom>
          <a:solidFill>
            <a:schemeClr val="accent1"/>
          </a:solidFill>
          <a:ln w="38100" cap="flat" cmpd="sng" algn="ctr">
            <a:solidFill>
              <a:schemeClr val="accent4">
                <a:lumMod val="75000"/>
              </a:schemeClr>
            </a:solidFill>
            <a:prstDash val="solid"/>
            <a:round/>
            <a:headEnd type="none" w="med" len="med"/>
            <a:tailEnd type="arrow" w="med" len="med"/>
          </a:ln>
          <a:effectLst/>
        </p:spPr>
      </p:cxnSp>
      <p:sp>
        <p:nvSpPr>
          <p:cNvPr id="93" name="Oval 92">
            <a:extLst>
              <a:ext uri="{FF2B5EF4-FFF2-40B4-BE49-F238E27FC236}">
                <a16:creationId xmlns:a16="http://schemas.microsoft.com/office/drawing/2014/main" id="{08A3D451-D091-4756-A2A2-E82045ABFE09}"/>
              </a:ext>
            </a:extLst>
          </p:cNvPr>
          <p:cNvSpPr/>
          <p:nvPr/>
        </p:nvSpPr>
        <p:spPr bwMode="auto">
          <a:xfrm>
            <a:off x="5417233" y="2380238"/>
            <a:ext cx="768376" cy="795686"/>
          </a:xfrm>
          <a:prstGeom prst="ellipse">
            <a:avLst/>
          </a:prstGeom>
          <a:ln w="38100">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d,eff</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cxnSp>
        <p:nvCxnSpPr>
          <p:cNvPr id="94" name="Straight Connector 93">
            <a:extLst>
              <a:ext uri="{FF2B5EF4-FFF2-40B4-BE49-F238E27FC236}">
                <a16:creationId xmlns:a16="http://schemas.microsoft.com/office/drawing/2014/main" id="{6F39F2A2-A175-4CCB-BBAA-3FAD227B9A20}"/>
              </a:ext>
            </a:extLst>
          </p:cNvPr>
          <p:cNvCxnSpPr>
            <a:cxnSpLocks/>
            <a:stCxn id="90" idx="4"/>
            <a:endCxn id="93" idx="1"/>
          </p:cNvCxnSpPr>
          <p:nvPr/>
        </p:nvCxnSpPr>
        <p:spPr bwMode="auto">
          <a:xfrm>
            <a:off x="5268738" y="1979322"/>
            <a:ext cx="261021" cy="517442"/>
          </a:xfrm>
          <a:prstGeom prst="line">
            <a:avLst/>
          </a:prstGeom>
          <a:solidFill>
            <a:schemeClr val="accent1"/>
          </a:solidFill>
          <a:ln w="38100" cap="flat" cmpd="sng" algn="ctr">
            <a:solidFill>
              <a:schemeClr val="accent4">
                <a:lumMod val="75000"/>
              </a:schemeClr>
            </a:solidFill>
            <a:prstDash val="solid"/>
            <a:round/>
            <a:headEnd type="none" w="med" len="med"/>
            <a:tailEnd type="arrow" w="med" len="med"/>
          </a:ln>
          <a:effectLst/>
        </p:spPr>
      </p:cxnSp>
      <p:sp>
        <p:nvSpPr>
          <p:cNvPr id="99" name="Oval 98">
            <a:extLst>
              <a:ext uri="{FF2B5EF4-FFF2-40B4-BE49-F238E27FC236}">
                <a16:creationId xmlns:a16="http://schemas.microsoft.com/office/drawing/2014/main" id="{3FCEFF59-8117-4F96-907E-844B1BE344A9}"/>
              </a:ext>
            </a:extLst>
          </p:cNvPr>
          <p:cNvSpPr/>
          <p:nvPr/>
        </p:nvSpPr>
        <p:spPr bwMode="auto">
          <a:xfrm>
            <a:off x="4414705" y="2368242"/>
            <a:ext cx="768376" cy="795686"/>
          </a:xfrm>
          <a:prstGeom prst="ellipse">
            <a:avLst/>
          </a:prstGeom>
          <a:ln w="38100">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mbria"/>
                <a:ea typeface="+mn-ea"/>
                <a:cs typeface="+mn-cs"/>
              </a:rPr>
              <a:t>PEC</a:t>
            </a:r>
          </a:p>
        </p:txBody>
      </p:sp>
      <p:cxnSp>
        <p:nvCxnSpPr>
          <p:cNvPr id="100" name="Straight Connector 99">
            <a:extLst>
              <a:ext uri="{FF2B5EF4-FFF2-40B4-BE49-F238E27FC236}">
                <a16:creationId xmlns:a16="http://schemas.microsoft.com/office/drawing/2014/main" id="{92637AF8-CB4A-4DAD-B3CA-37B8414FB688}"/>
              </a:ext>
            </a:extLst>
          </p:cNvPr>
          <p:cNvCxnSpPr>
            <a:cxnSpLocks/>
            <a:stCxn id="55" idx="4"/>
          </p:cNvCxnSpPr>
          <p:nvPr/>
        </p:nvCxnSpPr>
        <p:spPr bwMode="auto">
          <a:xfrm>
            <a:off x="3776997" y="3179959"/>
            <a:ext cx="46982" cy="948713"/>
          </a:xfrm>
          <a:prstGeom prst="line">
            <a:avLst/>
          </a:prstGeom>
          <a:solidFill>
            <a:schemeClr val="accent1"/>
          </a:solidFill>
          <a:ln w="38100" cap="flat" cmpd="sng" algn="ctr">
            <a:solidFill>
              <a:schemeClr val="accent5"/>
            </a:solidFill>
            <a:prstDash val="solid"/>
            <a:round/>
            <a:headEnd type="none" w="med" len="med"/>
            <a:tailEnd type="arrow" w="med" len="med"/>
          </a:ln>
          <a:effectLst/>
        </p:spPr>
      </p:cxnSp>
      <p:cxnSp>
        <p:nvCxnSpPr>
          <p:cNvPr id="103" name="Straight Connector 102">
            <a:extLst>
              <a:ext uri="{FF2B5EF4-FFF2-40B4-BE49-F238E27FC236}">
                <a16:creationId xmlns:a16="http://schemas.microsoft.com/office/drawing/2014/main" id="{D3AEE48A-B4F2-4438-927C-CFE0E3EA2617}"/>
              </a:ext>
            </a:extLst>
          </p:cNvPr>
          <p:cNvCxnSpPr>
            <a:cxnSpLocks/>
            <a:stCxn id="99" idx="3"/>
          </p:cNvCxnSpPr>
          <p:nvPr/>
        </p:nvCxnSpPr>
        <p:spPr bwMode="auto">
          <a:xfrm flipH="1">
            <a:off x="3823979" y="3047402"/>
            <a:ext cx="703252" cy="1081270"/>
          </a:xfrm>
          <a:prstGeom prst="line">
            <a:avLst/>
          </a:prstGeom>
          <a:solidFill>
            <a:schemeClr val="accent1"/>
          </a:solidFill>
          <a:ln w="38100" cap="flat" cmpd="sng" algn="ctr">
            <a:solidFill>
              <a:schemeClr val="accent5"/>
            </a:solidFill>
            <a:prstDash val="solid"/>
            <a:round/>
            <a:headEnd type="none" w="med" len="med"/>
            <a:tailEnd type="arrow" w="med" len="med"/>
          </a:ln>
          <a:effectLst/>
        </p:spPr>
      </p:cxnSp>
      <p:cxnSp>
        <p:nvCxnSpPr>
          <p:cNvPr id="106" name="Straight Connector 105">
            <a:extLst>
              <a:ext uri="{FF2B5EF4-FFF2-40B4-BE49-F238E27FC236}">
                <a16:creationId xmlns:a16="http://schemas.microsoft.com/office/drawing/2014/main" id="{F4939D9D-7DDC-4A70-A443-881EA8FEDBB2}"/>
              </a:ext>
            </a:extLst>
          </p:cNvPr>
          <p:cNvCxnSpPr>
            <a:cxnSpLocks/>
            <a:stCxn id="93" idx="4"/>
          </p:cNvCxnSpPr>
          <p:nvPr/>
        </p:nvCxnSpPr>
        <p:spPr bwMode="auto">
          <a:xfrm flipH="1">
            <a:off x="3844513" y="3175924"/>
            <a:ext cx="1956908" cy="952748"/>
          </a:xfrm>
          <a:prstGeom prst="line">
            <a:avLst/>
          </a:prstGeom>
          <a:solidFill>
            <a:schemeClr val="accent1"/>
          </a:solidFill>
          <a:ln w="38100" cap="flat" cmpd="sng" algn="ctr">
            <a:solidFill>
              <a:schemeClr val="accent5"/>
            </a:solidFill>
            <a:prstDash val="solid"/>
            <a:round/>
            <a:headEnd type="none" w="med" len="med"/>
            <a:tailEnd type="arrow" w="med" len="med"/>
          </a:ln>
          <a:effectLst/>
        </p:spPr>
      </p:cxnSp>
      <p:grpSp>
        <p:nvGrpSpPr>
          <p:cNvPr id="31" name="Group 30">
            <a:extLst>
              <a:ext uri="{FF2B5EF4-FFF2-40B4-BE49-F238E27FC236}">
                <a16:creationId xmlns:a16="http://schemas.microsoft.com/office/drawing/2014/main" id="{704A5411-8B45-4DD6-961C-78A31203217F}"/>
              </a:ext>
            </a:extLst>
          </p:cNvPr>
          <p:cNvGrpSpPr/>
          <p:nvPr/>
        </p:nvGrpSpPr>
        <p:grpSpPr>
          <a:xfrm>
            <a:off x="318084" y="4924488"/>
            <a:ext cx="2764298" cy="1741487"/>
            <a:chOff x="2261190" y="4338366"/>
            <a:chExt cx="2764298" cy="1741487"/>
          </a:xfrm>
        </p:grpSpPr>
        <p:sp>
          <p:nvSpPr>
            <p:cNvPr id="32" name="Rectangle: Rounded Corners 31">
              <a:extLst>
                <a:ext uri="{FF2B5EF4-FFF2-40B4-BE49-F238E27FC236}">
                  <a16:creationId xmlns:a16="http://schemas.microsoft.com/office/drawing/2014/main" id="{A9F9425B-990B-4162-855E-0D73849130C2}"/>
                </a:ext>
              </a:extLst>
            </p:cNvPr>
            <p:cNvSpPr/>
            <p:nvPr/>
          </p:nvSpPr>
          <p:spPr>
            <a:xfrm>
              <a:off x="2261190" y="4933639"/>
              <a:ext cx="2764298" cy="11462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Initial Voltage Before Retention</a:t>
              </a:r>
            </a:p>
          </p:txBody>
        </p:sp>
        <p:cxnSp>
          <p:nvCxnSpPr>
            <p:cNvPr id="37" name="Straight Arrow Connector 36">
              <a:extLst>
                <a:ext uri="{FF2B5EF4-FFF2-40B4-BE49-F238E27FC236}">
                  <a16:creationId xmlns:a16="http://schemas.microsoft.com/office/drawing/2014/main" id="{5A44A57A-E1C2-42BF-A765-17B92C3262DD}"/>
                </a:ext>
              </a:extLst>
            </p:cNvPr>
            <p:cNvCxnSpPr>
              <a:cxnSpLocks/>
              <a:stCxn id="32" idx="0"/>
            </p:cNvCxnSpPr>
            <p:nvPr/>
          </p:nvCxnSpPr>
          <p:spPr>
            <a:xfrm flipV="1">
              <a:off x="3643339" y="4338366"/>
              <a:ext cx="726670" cy="595273"/>
            </a:xfrm>
            <a:prstGeom prst="straightConnector1">
              <a:avLst/>
            </a:prstGeom>
            <a:ln w="57150">
              <a:solidFill>
                <a:schemeClr val="accent1"/>
              </a:solidFill>
              <a:tailEnd type="triangle"/>
            </a:ln>
          </p:spPr>
          <p:style>
            <a:lnRef idx="1">
              <a:schemeClr val="accent5"/>
            </a:lnRef>
            <a:fillRef idx="0">
              <a:schemeClr val="accent5"/>
            </a:fillRef>
            <a:effectRef idx="0">
              <a:schemeClr val="accent5"/>
            </a:effectRef>
            <a:fontRef idx="minor">
              <a:schemeClr val="tx1"/>
            </a:fontRef>
          </p:style>
        </p:cxnSp>
      </p:grpSp>
      <p:grpSp>
        <p:nvGrpSpPr>
          <p:cNvPr id="39" name="Group 38">
            <a:extLst>
              <a:ext uri="{FF2B5EF4-FFF2-40B4-BE49-F238E27FC236}">
                <a16:creationId xmlns:a16="http://schemas.microsoft.com/office/drawing/2014/main" id="{2E99A444-436F-43E5-82DA-F2408D619D11}"/>
              </a:ext>
            </a:extLst>
          </p:cNvPr>
          <p:cNvGrpSpPr/>
          <p:nvPr/>
        </p:nvGrpSpPr>
        <p:grpSpPr>
          <a:xfrm>
            <a:off x="3398178" y="4924358"/>
            <a:ext cx="2407506" cy="1723766"/>
            <a:chOff x="5539873" y="4338366"/>
            <a:chExt cx="2407506" cy="1723766"/>
          </a:xfrm>
        </p:grpSpPr>
        <p:sp>
          <p:nvSpPr>
            <p:cNvPr id="41" name="Rectangle: Rounded Corners 40">
              <a:extLst>
                <a:ext uri="{FF2B5EF4-FFF2-40B4-BE49-F238E27FC236}">
                  <a16:creationId xmlns:a16="http://schemas.microsoft.com/office/drawing/2014/main" id="{9501AE05-2B43-48EC-BDAA-13D82E4718CC}"/>
                </a:ext>
              </a:extLst>
            </p:cNvPr>
            <p:cNvSpPr/>
            <p:nvPr/>
          </p:nvSpPr>
          <p:spPr>
            <a:xfrm>
              <a:off x="5539873" y="4906496"/>
              <a:ext cx="2407506" cy="115563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Voltage Shift Due to Retention Loss</a:t>
              </a:r>
            </a:p>
          </p:txBody>
        </p:sp>
        <p:cxnSp>
          <p:nvCxnSpPr>
            <p:cNvPr id="42" name="Straight Arrow Connector 41">
              <a:extLst>
                <a:ext uri="{FF2B5EF4-FFF2-40B4-BE49-F238E27FC236}">
                  <a16:creationId xmlns:a16="http://schemas.microsoft.com/office/drawing/2014/main" id="{B6AD163C-2799-419B-8DE1-7B9EA3762F1C}"/>
                </a:ext>
              </a:extLst>
            </p:cNvPr>
            <p:cNvCxnSpPr>
              <a:cxnSpLocks/>
              <a:stCxn id="41" idx="0"/>
            </p:cNvCxnSpPr>
            <p:nvPr/>
          </p:nvCxnSpPr>
          <p:spPr>
            <a:xfrm flipH="1" flipV="1">
              <a:off x="6028267" y="4338366"/>
              <a:ext cx="715359" cy="568130"/>
            </a:xfrm>
            <a:prstGeom prst="straightConnector1">
              <a:avLst/>
            </a:prstGeom>
            <a:ln w="57150">
              <a:solidFill>
                <a:schemeClr val="accent2"/>
              </a:solidFill>
              <a:tailEnd type="triangle"/>
            </a:ln>
          </p:spPr>
          <p:style>
            <a:lnRef idx="1">
              <a:schemeClr val="accent5"/>
            </a:lnRef>
            <a:fillRef idx="0">
              <a:schemeClr val="accent5"/>
            </a:fillRef>
            <a:effectRef idx="0">
              <a:schemeClr val="accent5"/>
            </a:effectRef>
            <a:fontRef idx="minor">
              <a:schemeClr val="tx1"/>
            </a:fontRef>
          </p:style>
        </p:cxnSp>
      </p:grpSp>
      <p:sp>
        <p:nvSpPr>
          <p:cNvPr id="38" name="Rectangle: Rounded Corners 37">
            <a:extLst>
              <a:ext uri="{FF2B5EF4-FFF2-40B4-BE49-F238E27FC236}">
                <a16:creationId xmlns:a16="http://schemas.microsoft.com/office/drawing/2014/main" id="{1211E77F-8D04-44CA-AD31-70088BC42480}"/>
              </a:ext>
            </a:extLst>
          </p:cNvPr>
          <p:cNvSpPr/>
          <p:nvPr/>
        </p:nvSpPr>
        <p:spPr>
          <a:xfrm>
            <a:off x="6799163" y="1183636"/>
            <a:ext cx="2171218" cy="1179185"/>
          </a:xfrm>
          <a:prstGeom prst="roundRect">
            <a:avLst>
              <a:gd name="adj" fmla="val 10694"/>
            </a:avLst>
          </a:prstGeom>
          <a:solidFill>
            <a:schemeClr val="accent4">
              <a:lumMod val="75000"/>
            </a:schemeClr>
          </a:solidFill>
        </p:spPr>
        <p:style>
          <a:lnRef idx="2">
            <a:schemeClr val="accent4">
              <a:shade val="50000"/>
            </a:schemeClr>
          </a:lnRef>
          <a:fillRef idx="1">
            <a:schemeClr val="accent4"/>
          </a:fillRef>
          <a:effectRef idx="0">
            <a:schemeClr val="accent4"/>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50" normalizeH="0" baseline="0" noProof="0" dirty="0">
                <a:ln>
                  <a:noFill/>
                </a:ln>
                <a:solidFill>
                  <a:prstClr val="white"/>
                </a:solidFill>
                <a:effectLst/>
                <a:uLnTx/>
                <a:uFillTx/>
                <a:latin typeface="Cambria"/>
                <a:ea typeface="+mn-ea"/>
                <a:cs typeface="+mn-cs"/>
              </a:rPr>
              <a:t>3. Temperature </a:t>
            </a:r>
            <a:r>
              <a:rPr kumimoji="0" lang="en-US" sz="2400" b="1" i="0" u="none" strike="noStrike" kern="1200" cap="none" spc="0" normalizeH="0" baseline="0" noProof="0" dirty="0">
                <a:ln>
                  <a:noFill/>
                </a:ln>
                <a:solidFill>
                  <a:prstClr val="white"/>
                </a:solidFill>
                <a:effectLst/>
                <a:uLnTx/>
                <a:uFillTx/>
                <a:latin typeface="Cambria"/>
                <a:ea typeface="+mn-ea"/>
                <a:cs typeface="+mn-cs"/>
              </a:rPr>
              <a:t>Scaling Component</a:t>
            </a:r>
          </a:p>
        </p:txBody>
      </p:sp>
      <p:sp>
        <p:nvSpPr>
          <p:cNvPr id="44" name="Rectangle: Rounded Corners 43">
            <a:extLst>
              <a:ext uri="{FF2B5EF4-FFF2-40B4-BE49-F238E27FC236}">
                <a16:creationId xmlns:a16="http://schemas.microsoft.com/office/drawing/2014/main" id="{658BD487-55A7-4FFE-985A-591FA7AA5BC4}"/>
              </a:ext>
            </a:extLst>
          </p:cNvPr>
          <p:cNvSpPr/>
          <p:nvPr/>
        </p:nvSpPr>
        <p:spPr>
          <a:xfrm>
            <a:off x="6425563" y="2609260"/>
            <a:ext cx="2544818" cy="1179185"/>
          </a:xfrm>
          <a:prstGeom prst="roundRect">
            <a:avLst>
              <a:gd name="adj" fmla="val 9786"/>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2. Self-Recovery and Retention Component</a:t>
            </a:r>
          </a:p>
        </p:txBody>
      </p:sp>
    </p:spTree>
    <p:extLst>
      <p:ext uri="{BB962C8B-B14F-4D97-AF65-F5344CB8AC3E}">
        <p14:creationId xmlns:p14="http://schemas.microsoft.com/office/powerpoint/2010/main" val="1547044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fade">
                                      <p:cBhvr>
                                        <p:cTn id="15" dur="500"/>
                                        <p:tgtEl>
                                          <p:spTgt spid="99"/>
                                        </p:tgtEl>
                                      </p:cBhvr>
                                    </p:animEffect>
                                  </p:childTnLst>
                                </p:cTn>
                              </p:par>
                              <p:par>
                                <p:cTn id="16" presetID="10" presetClass="entr" presetSubtype="0" fill="hold" nodeType="withEffect">
                                  <p:stCondLst>
                                    <p:cond delay="0"/>
                                  </p:stCondLst>
                                  <p:childTnLst>
                                    <p:set>
                                      <p:cBhvr>
                                        <p:cTn id="17" dur="1" fill="hold">
                                          <p:stCondLst>
                                            <p:cond delay="0"/>
                                          </p:stCondLst>
                                        </p:cTn>
                                        <p:tgtEl>
                                          <p:spTgt spid="103"/>
                                        </p:tgtEl>
                                        <p:attrNameLst>
                                          <p:attrName>style.visibility</p:attrName>
                                        </p:attrNameLst>
                                      </p:cBhvr>
                                      <p:to>
                                        <p:strVal val="visible"/>
                                      </p:to>
                                    </p:set>
                                    <p:animEffect transition="in" filter="fade">
                                      <p:cBhvr>
                                        <p:cTn id="18" dur="500"/>
                                        <p:tgtEl>
                                          <p:spTgt spid="103"/>
                                        </p:tgtEl>
                                      </p:cBhvr>
                                    </p:animEffect>
                                  </p:childTnLst>
                                </p:cTn>
                              </p:par>
                              <p:par>
                                <p:cTn id="19" presetID="10" presetClass="entr" presetSubtype="0" fill="hold" nodeType="with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fade">
                                      <p:cBhvr>
                                        <p:cTn id="21" dur="500"/>
                                        <p:tgtEl>
                                          <p:spTgt spid="100"/>
                                        </p:tgtEl>
                                      </p:cBhvr>
                                    </p:animEffect>
                                  </p:childTnLst>
                                </p:cTn>
                              </p:par>
                              <p:par>
                                <p:cTn id="22" presetID="10" presetClass="entr" presetSubtype="0" fill="hold" nodeType="withEffect">
                                  <p:stCondLst>
                                    <p:cond delay="0"/>
                                  </p:stCondLst>
                                  <p:childTnLst>
                                    <p:set>
                                      <p:cBhvr>
                                        <p:cTn id="23" dur="1" fill="hold">
                                          <p:stCondLst>
                                            <p:cond delay="0"/>
                                          </p:stCondLst>
                                        </p:cTn>
                                        <p:tgtEl>
                                          <p:spTgt spid="106"/>
                                        </p:tgtEl>
                                        <p:attrNameLst>
                                          <p:attrName>style.visibility</p:attrName>
                                        </p:attrNameLst>
                                      </p:cBhvr>
                                      <p:to>
                                        <p:strVal val="visible"/>
                                      </p:to>
                                    </p:set>
                                    <p:animEffect transition="in" filter="fade">
                                      <p:cBhvr>
                                        <p:cTn id="24" dur="500"/>
                                        <p:tgtEl>
                                          <p:spTgt spid="10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3"/>
                                        </p:tgtEl>
                                        <p:attrNameLst>
                                          <p:attrName>style.visibility</p:attrName>
                                        </p:attrNameLst>
                                      </p:cBhvr>
                                      <p:to>
                                        <p:strVal val="visible"/>
                                      </p:to>
                                    </p:set>
                                    <p:animEffect transition="in" filter="fade">
                                      <p:cBhvr>
                                        <p:cTn id="27" dur="500"/>
                                        <p:tgtEl>
                                          <p:spTgt spid="9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500"/>
                                        <p:tgtEl>
                                          <p:spTgt spid="55"/>
                                        </p:tgtEl>
                                      </p:cBhvr>
                                    </p:animEffect>
                                  </p:childTnLst>
                                </p:cTn>
                              </p:par>
                              <p:par>
                                <p:cTn id="31" presetID="10" presetClass="entr" presetSubtype="0" fill="hold"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fade">
                                      <p:cBhvr>
                                        <p:cTn id="36" dur="500"/>
                                        <p:tgtEl>
                                          <p:spTgt spid="5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par>
                                <p:cTn id="40" presetID="10" presetClass="entr" presetSubtype="0"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par>
                                <p:cTn id="43" presetID="10" presetClass="entr" presetSubtype="0" fill="hold" nodeType="with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500"/>
                                        <p:tgtEl>
                                          <p:spTgt spid="5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0"/>
                                        </p:tgtEl>
                                        <p:attrNameLst>
                                          <p:attrName>style.visibility</p:attrName>
                                        </p:attrNameLst>
                                      </p:cBhvr>
                                      <p:to>
                                        <p:strVal val="visible"/>
                                      </p:to>
                                    </p:set>
                                    <p:animEffect transition="in" filter="fade">
                                      <p:cBhvr>
                                        <p:cTn id="48" dur="500"/>
                                        <p:tgtEl>
                                          <p:spTgt spid="9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fade">
                                      <p:cBhvr>
                                        <p:cTn id="51" dur="500"/>
                                        <p:tgtEl>
                                          <p:spTgt spid="91"/>
                                        </p:tgtEl>
                                      </p:cBhvr>
                                    </p:animEffect>
                                  </p:childTnLst>
                                </p:cTn>
                              </p:par>
                              <p:par>
                                <p:cTn id="52" presetID="10" presetClass="entr" presetSubtype="0" fill="hold" nodeType="withEffect">
                                  <p:stCondLst>
                                    <p:cond delay="0"/>
                                  </p:stCondLst>
                                  <p:childTnLst>
                                    <p:set>
                                      <p:cBhvr>
                                        <p:cTn id="53" dur="1" fill="hold">
                                          <p:stCondLst>
                                            <p:cond delay="0"/>
                                          </p:stCondLst>
                                        </p:cTn>
                                        <p:tgtEl>
                                          <p:spTgt spid="92"/>
                                        </p:tgtEl>
                                        <p:attrNameLst>
                                          <p:attrName>style.visibility</p:attrName>
                                        </p:attrNameLst>
                                      </p:cBhvr>
                                      <p:to>
                                        <p:strVal val="visible"/>
                                      </p:to>
                                    </p:set>
                                    <p:animEffect transition="in" filter="fade">
                                      <p:cBhvr>
                                        <p:cTn id="54" dur="500"/>
                                        <p:tgtEl>
                                          <p:spTgt spid="92"/>
                                        </p:tgtEl>
                                      </p:cBhvr>
                                    </p:animEffect>
                                  </p:childTnLst>
                                </p:cTn>
                              </p:par>
                              <p:par>
                                <p:cTn id="55" presetID="10" presetClass="entr" presetSubtype="0" fill="hold" nodeType="withEffect">
                                  <p:stCondLst>
                                    <p:cond delay="0"/>
                                  </p:stCondLst>
                                  <p:childTnLst>
                                    <p:set>
                                      <p:cBhvr>
                                        <p:cTn id="56" dur="1" fill="hold">
                                          <p:stCondLst>
                                            <p:cond delay="0"/>
                                          </p:stCondLst>
                                        </p:cTn>
                                        <p:tgtEl>
                                          <p:spTgt spid="94"/>
                                        </p:tgtEl>
                                        <p:attrNameLst>
                                          <p:attrName>style.visibility</p:attrName>
                                        </p:attrNameLst>
                                      </p:cBhvr>
                                      <p:to>
                                        <p:strVal val="visible"/>
                                      </p:to>
                                    </p:set>
                                    <p:animEffect transition="in" filter="fade">
                                      <p:cBhvr>
                                        <p:cTn id="57" dur="500"/>
                                        <p:tgtEl>
                                          <p:spTgt spid="9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2" grpId="0" animBg="1"/>
      <p:bldP spid="53" grpId="0" animBg="1"/>
      <p:bldP spid="55" grpId="0" animBg="1"/>
      <p:bldP spid="90" grpId="0" animBg="1"/>
      <p:bldP spid="91" grpId="0" animBg="1"/>
      <p:bldP spid="93" grpId="0" animBg="1"/>
      <p:bldP spid="99" grpId="0" animBg="1"/>
      <p:bldP spid="38" grpId="0" animBg="1"/>
      <p:bldP spid="44" grpId="0" animBg="1"/>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94C19F0-CC0E-4C01-B8A5-4A2CF02A804E}"/>
              </a:ext>
            </a:extLst>
          </p:cNvPr>
          <p:cNvSpPr>
            <a:spLocks noGrp="1"/>
          </p:cNvSpPr>
          <p:nvPr>
            <p:ph type="title"/>
          </p:nvPr>
        </p:nvSpPr>
        <p:spPr/>
        <p:txBody>
          <a:bodyPr>
            <a:normAutofit/>
          </a:bodyPr>
          <a:lstStyle/>
          <a:p>
            <a:r>
              <a:rPr lang="en-US" dirty="0"/>
              <a:t>1. Program Variation Component</a:t>
            </a:r>
          </a:p>
        </p:txBody>
      </p:sp>
      <p:sp>
        <p:nvSpPr>
          <p:cNvPr id="3" name="Slide Number Placeholder 2">
            <a:extLst>
              <a:ext uri="{FF2B5EF4-FFF2-40B4-BE49-F238E27FC236}">
                <a16:creationId xmlns:a16="http://schemas.microsoft.com/office/drawing/2014/main" id="{EB772C84-B170-4DF1-98D8-68F95818A528}"/>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289</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34" name="Oval 33">
            <a:extLst>
              <a:ext uri="{FF2B5EF4-FFF2-40B4-BE49-F238E27FC236}">
                <a16:creationId xmlns:a16="http://schemas.microsoft.com/office/drawing/2014/main" id="{BFB7E043-4480-4EF6-B199-76C01B94DD23}"/>
              </a:ext>
            </a:extLst>
          </p:cNvPr>
          <p:cNvSpPr/>
          <p:nvPr/>
        </p:nvSpPr>
        <p:spPr bwMode="auto">
          <a:xfrm>
            <a:off x="3261110" y="1624450"/>
            <a:ext cx="768376" cy="795686"/>
          </a:xfrm>
          <a:prstGeom prst="ellipse">
            <a:avLst/>
          </a:prstGeom>
          <a:ln w="381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mn-ea"/>
                <a:cs typeface="+mn-cs"/>
              </a:rPr>
              <a:t>PEC</a:t>
            </a:r>
          </a:p>
        </p:txBody>
      </p:sp>
      <p:sp>
        <p:nvSpPr>
          <p:cNvPr id="35" name="Oval 34">
            <a:extLst>
              <a:ext uri="{FF2B5EF4-FFF2-40B4-BE49-F238E27FC236}">
                <a16:creationId xmlns:a16="http://schemas.microsoft.com/office/drawing/2014/main" id="{EEF9F093-007F-4CC4-82AA-21D72D52ED4A}"/>
              </a:ext>
            </a:extLst>
          </p:cNvPr>
          <p:cNvSpPr/>
          <p:nvPr/>
        </p:nvSpPr>
        <p:spPr bwMode="auto">
          <a:xfrm>
            <a:off x="4343421" y="1624450"/>
            <a:ext cx="768376" cy="795686"/>
          </a:xfrm>
          <a:prstGeom prst="ellipse">
            <a:avLst/>
          </a:prstGeom>
          <a:ln w="381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mn-ea"/>
                <a:cs typeface="+mn-cs"/>
              </a:rPr>
              <a:t>T</a:t>
            </a:r>
            <a:r>
              <a:rPr kumimoji="0" lang="en-US" sz="2400" b="1" i="0" u="none" strike="noStrike" kern="1200" cap="none" spc="0" normalizeH="0" baseline="-25000" noProof="0" dirty="0">
                <a:ln>
                  <a:noFill/>
                </a:ln>
                <a:solidFill>
                  <a:srgbClr val="4472C4"/>
                </a:solidFill>
                <a:effectLst/>
                <a:uLnTx/>
                <a:uFillTx/>
                <a:latin typeface="Cambria"/>
                <a:ea typeface="+mn-ea"/>
                <a:cs typeface="+mn-cs"/>
              </a:rPr>
              <a:t>p</a:t>
            </a:r>
            <a:endParaRPr kumimoji="0" lang="en-US" sz="2400" b="1" i="0" u="none" strike="noStrike" kern="1200" cap="none" spc="0" normalizeH="0" baseline="0" noProof="0" dirty="0">
              <a:ln>
                <a:noFill/>
              </a:ln>
              <a:solidFill>
                <a:srgbClr val="4472C4"/>
              </a:solidFill>
              <a:effectLst/>
              <a:uLnTx/>
              <a:uFillTx/>
              <a:latin typeface="Cambria"/>
              <a:ea typeface="+mn-ea"/>
              <a:cs typeface="+mn-cs"/>
            </a:endParaRPr>
          </a:p>
        </p:txBody>
      </p:sp>
      <p:sp>
        <p:nvSpPr>
          <p:cNvPr id="20" name="TextBox 19">
            <a:extLst>
              <a:ext uri="{FF2B5EF4-FFF2-40B4-BE49-F238E27FC236}">
                <a16:creationId xmlns:a16="http://schemas.microsoft.com/office/drawing/2014/main" id="{35591E0A-BCAE-4E8C-A624-CC7CF76D514F}"/>
              </a:ext>
            </a:extLst>
          </p:cNvPr>
          <p:cNvSpPr txBox="1"/>
          <p:nvPr/>
        </p:nvSpPr>
        <p:spPr>
          <a:xfrm flipH="1">
            <a:off x="1703244" y="1340385"/>
            <a:ext cx="155786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P/E Cycle</a:t>
            </a:r>
          </a:p>
        </p:txBody>
      </p:sp>
      <p:sp>
        <p:nvSpPr>
          <p:cNvPr id="21" name="TextBox 20">
            <a:extLst>
              <a:ext uri="{FF2B5EF4-FFF2-40B4-BE49-F238E27FC236}">
                <a16:creationId xmlns:a16="http://schemas.microsoft.com/office/drawing/2014/main" id="{AECB58FA-C1FD-4FE5-927C-FA9BAF95F07B}"/>
              </a:ext>
            </a:extLst>
          </p:cNvPr>
          <p:cNvSpPr txBox="1"/>
          <p:nvPr/>
        </p:nvSpPr>
        <p:spPr>
          <a:xfrm flipH="1">
            <a:off x="5111797" y="1198250"/>
            <a:ext cx="221297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Program Temperature</a:t>
            </a:r>
          </a:p>
        </p:txBody>
      </p:sp>
      <p:grpSp>
        <p:nvGrpSpPr>
          <p:cNvPr id="2" name="Group 1">
            <a:extLst>
              <a:ext uri="{FF2B5EF4-FFF2-40B4-BE49-F238E27FC236}">
                <a16:creationId xmlns:a16="http://schemas.microsoft.com/office/drawing/2014/main" id="{6AFB5DDC-45DD-49F4-80C8-84D36C2915F4}"/>
              </a:ext>
            </a:extLst>
          </p:cNvPr>
          <p:cNvGrpSpPr/>
          <p:nvPr/>
        </p:nvGrpSpPr>
        <p:grpSpPr>
          <a:xfrm>
            <a:off x="2421074" y="5517614"/>
            <a:ext cx="4301852" cy="1071276"/>
            <a:chOff x="5877222" y="4830970"/>
            <a:chExt cx="4301852" cy="1071276"/>
          </a:xfrm>
        </p:grpSpPr>
        <p:sp>
          <p:nvSpPr>
            <p:cNvPr id="25" name="Rectangle: Rounded Corners 24">
              <a:extLst>
                <a:ext uri="{FF2B5EF4-FFF2-40B4-BE49-F238E27FC236}">
                  <a16:creationId xmlns:a16="http://schemas.microsoft.com/office/drawing/2014/main" id="{384475E0-A1EA-4D34-8D41-8B168C683D1A}"/>
                </a:ext>
              </a:extLst>
            </p:cNvPr>
            <p:cNvSpPr/>
            <p:nvPr/>
          </p:nvSpPr>
          <p:spPr>
            <a:xfrm>
              <a:off x="6113585" y="5248721"/>
              <a:ext cx="4065489" cy="6535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mn-ea"/>
                  <a:cs typeface="+mn-cs"/>
                </a:rPr>
                <a:t>Validation: R</a:t>
              </a:r>
              <a:r>
                <a:rPr kumimoji="0" lang="en-US" sz="2800" b="1" i="0" u="none" strike="noStrike" kern="1200" cap="none" spc="0" normalizeH="0" baseline="30000" noProof="0" dirty="0">
                  <a:ln>
                    <a:noFill/>
                  </a:ln>
                  <a:solidFill>
                    <a:prstClr val="white"/>
                  </a:solidFill>
                  <a:effectLst/>
                  <a:uLnTx/>
                  <a:uFillTx/>
                  <a:latin typeface="Cambria"/>
                  <a:ea typeface="+mn-ea"/>
                  <a:cs typeface="+mn-cs"/>
                </a:rPr>
                <a:t>2</a:t>
              </a:r>
              <a:r>
                <a:rPr kumimoji="0" lang="en-US" sz="2800" b="1" i="0" u="none" strike="noStrike" kern="1200" cap="none" spc="0" normalizeH="0" baseline="0" noProof="0" dirty="0">
                  <a:ln>
                    <a:noFill/>
                  </a:ln>
                  <a:solidFill>
                    <a:prstClr val="white"/>
                  </a:solidFill>
                  <a:effectLst/>
                  <a:uLnTx/>
                  <a:uFillTx/>
                  <a:latin typeface="Cambria"/>
                  <a:ea typeface="+mn-ea"/>
                  <a:cs typeface="+mn-cs"/>
                </a:rPr>
                <a:t> = 91.7%</a:t>
              </a:r>
            </a:p>
          </p:txBody>
        </p:sp>
        <p:pic>
          <p:nvPicPr>
            <p:cNvPr id="26" name="Graphic 25" descr="Checkmark">
              <a:extLst>
                <a:ext uri="{FF2B5EF4-FFF2-40B4-BE49-F238E27FC236}">
                  <a16:creationId xmlns:a16="http://schemas.microsoft.com/office/drawing/2014/main" id="{EEDB80B6-03D2-4044-958C-04968518BC0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77222" y="4830970"/>
              <a:ext cx="830997" cy="830997"/>
            </a:xfrm>
            <a:prstGeom prst="rect">
              <a:avLst/>
            </a:prstGeom>
          </p:spPr>
        </p:pic>
      </p:grpSp>
      <p:sp>
        <p:nvSpPr>
          <p:cNvPr id="19" name="Oval 18">
            <a:extLst>
              <a:ext uri="{FF2B5EF4-FFF2-40B4-BE49-F238E27FC236}">
                <a16:creationId xmlns:a16="http://schemas.microsoft.com/office/drawing/2014/main" id="{71236E8C-DE52-4D30-B31C-24442D708617}"/>
              </a:ext>
            </a:extLst>
          </p:cNvPr>
          <p:cNvSpPr/>
          <p:nvPr/>
        </p:nvSpPr>
        <p:spPr bwMode="auto">
          <a:xfrm>
            <a:off x="4339963" y="3116101"/>
            <a:ext cx="768376" cy="795686"/>
          </a:xfrm>
          <a:prstGeom prst="ellipse">
            <a:avLst/>
          </a:prstGeom>
          <a:ln w="38100">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dirty="0">
                <a:ln>
                  <a:noFill/>
                </a:ln>
                <a:solidFill>
                  <a:srgbClr val="4472C4"/>
                </a:solidFill>
                <a:effectLst/>
                <a:uLnTx/>
                <a:uFillTx/>
                <a:latin typeface="Cambria"/>
                <a:ea typeface="+mn-ea"/>
                <a:cs typeface="+mn-cs"/>
              </a:rPr>
              <a:t>V</a:t>
            </a:r>
            <a:r>
              <a:rPr kumimoji="0" lang="en-US" sz="3200" b="1" i="0" u="none" strike="noStrike" kern="1200" cap="none" spc="0" normalizeH="0" baseline="-25000" noProof="0" dirty="0">
                <a:ln>
                  <a:noFill/>
                </a:ln>
                <a:solidFill>
                  <a:srgbClr val="4472C4"/>
                </a:solidFill>
                <a:effectLst/>
                <a:uLnTx/>
                <a:uFillTx/>
                <a:latin typeface="Cambria"/>
                <a:ea typeface="+mn-ea"/>
                <a:cs typeface="+mn-cs"/>
              </a:rPr>
              <a:t>0</a:t>
            </a:r>
            <a:endParaRPr kumimoji="0" lang="en-US" sz="2800" b="1" i="0" u="none" strike="noStrike" kern="1200" cap="none" spc="0" normalizeH="0" baseline="0" noProof="0" dirty="0">
              <a:ln>
                <a:noFill/>
              </a:ln>
              <a:solidFill>
                <a:srgbClr val="4472C4"/>
              </a:solidFill>
              <a:effectLst/>
              <a:uLnTx/>
              <a:uFillTx/>
              <a:latin typeface="Cambria"/>
              <a:ea typeface="+mn-ea"/>
              <a:cs typeface="+mn-cs"/>
            </a:endParaRPr>
          </a:p>
        </p:txBody>
      </p:sp>
      <p:sp>
        <p:nvSpPr>
          <p:cNvPr id="24" name="TextBox 23">
            <a:extLst>
              <a:ext uri="{FF2B5EF4-FFF2-40B4-BE49-F238E27FC236}">
                <a16:creationId xmlns:a16="http://schemas.microsoft.com/office/drawing/2014/main" id="{D2BFC7F6-48F3-45CB-85E5-FC80526C48FD}"/>
              </a:ext>
            </a:extLst>
          </p:cNvPr>
          <p:cNvSpPr txBox="1"/>
          <p:nvPr/>
        </p:nvSpPr>
        <p:spPr>
          <a:xfrm flipH="1">
            <a:off x="3937839" y="3981671"/>
            <a:ext cx="157262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Initial Voltage</a:t>
            </a:r>
          </a:p>
        </p:txBody>
      </p:sp>
      <p:grpSp>
        <p:nvGrpSpPr>
          <p:cNvPr id="14" name="Group 13">
            <a:extLst>
              <a:ext uri="{FF2B5EF4-FFF2-40B4-BE49-F238E27FC236}">
                <a16:creationId xmlns:a16="http://schemas.microsoft.com/office/drawing/2014/main" id="{935B51CB-9C7F-49AE-A241-F20FFF96B6D1}"/>
              </a:ext>
            </a:extLst>
          </p:cNvPr>
          <p:cNvGrpSpPr/>
          <p:nvPr/>
        </p:nvGrpSpPr>
        <p:grpSpPr>
          <a:xfrm>
            <a:off x="2001135" y="4929442"/>
            <a:ext cx="5446032" cy="653525"/>
            <a:chOff x="2001135" y="4929442"/>
            <a:chExt cx="5446032" cy="653525"/>
          </a:xfrm>
        </p:grpSpPr>
        <p:pic>
          <p:nvPicPr>
            <p:cNvPr id="45" name="Picture 44" descr="Screen Clipping">
              <a:extLst>
                <a:ext uri="{FF2B5EF4-FFF2-40B4-BE49-F238E27FC236}">
                  <a16:creationId xmlns:a16="http://schemas.microsoft.com/office/drawing/2014/main" id="{CB3D2747-3FC9-43FA-9097-BA7C4924CE69}"/>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001135" y="4929442"/>
              <a:ext cx="5446032" cy="653525"/>
            </a:xfrm>
            <a:prstGeom prst="rect">
              <a:avLst/>
            </a:prstGeom>
          </p:spPr>
        </p:pic>
        <p:sp>
          <p:nvSpPr>
            <p:cNvPr id="13" name="TextBox 12">
              <a:extLst>
                <a:ext uri="{FF2B5EF4-FFF2-40B4-BE49-F238E27FC236}">
                  <a16:creationId xmlns:a16="http://schemas.microsoft.com/office/drawing/2014/main" id="{7F488261-2D7F-4882-A9F2-95C4F9241579}"/>
                </a:ext>
              </a:extLst>
            </p:cNvPr>
            <p:cNvSpPr txBox="1"/>
            <p:nvPr/>
          </p:nvSpPr>
          <p:spPr>
            <a:xfrm>
              <a:off x="2003862" y="4992696"/>
              <a:ext cx="561591" cy="461665"/>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V</a:t>
              </a:r>
              <a:r>
                <a:rPr kumimoji="0" lang="en-US" sz="2400" b="1" i="1" u="none" strike="noStrike" kern="1200" cap="none" spc="0" normalizeH="0" baseline="-25000" noProof="0" dirty="0">
                  <a:ln>
                    <a:noFill/>
                  </a:ln>
                  <a:solidFill>
                    <a:srgbClr val="4472C4"/>
                  </a:solidFill>
                  <a:effectLst/>
                  <a:uLnTx/>
                  <a:uFillTx/>
                  <a:latin typeface="Cambria"/>
                  <a:ea typeface="ＭＳ Ｐゴシック" panose="020B0600070205080204" pitchFamily="34" charset="-128"/>
                  <a:cs typeface="+mn-cs"/>
                </a:rPr>
                <a:t>0</a:t>
              </a:r>
              <a:endParaRPr kumimoji="0" lang="en-US" sz="2400" b="1" i="1"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endParaRPr>
            </a:p>
          </p:txBody>
        </p:sp>
      </p:grpSp>
      <p:cxnSp>
        <p:nvCxnSpPr>
          <p:cNvPr id="33" name="Straight Connector 32">
            <a:extLst>
              <a:ext uri="{FF2B5EF4-FFF2-40B4-BE49-F238E27FC236}">
                <a16:creationId xmlns:a16="http://schemas.microsoft.com/office/drawing/2014/main" id="{F6EB06B5-0F07-4B3F-B712-859E9D0C054A}"/>
              </a:ext>
            </a:extLst>
          </p:cNvPr>
          <p:cNvCxnSpPr>
            <a:cxnSpLocks/>
            <a:stCxn id="34" idx="5"/>
            <a:endCxn id="19" idx="1"/>
          </p:cNvCxnSpPr>
          <p:nvPr/>
        </p:nvCxnSpPr>
        <p:spPr bwMode="auto">
          <a:xfrm>
            <a:off x="3916960" y="2303610"/>
            <a:ext cx="535529" cy="929017"/>
          </a:xfrm>
          <a:prstGeom prst="line">
            <a:avLst/>
          </a:prstGeom>
          <a:solidFill>
            <a:schemeClr val="accent1"/>
          </a:solidFill>
          <a:ln w="38100" cap="flat" cmpd="sng" algn="ctr">
            <a:solidFill>
              <a:schemeClr val="accent1"/>
            </a:solidFill>
            <a:prstDash val="solid"/>
            <a:round/>
            <a:headEnd type="none" w="med" len="med"/>
            <a:tailEnd type="arrow" w="med" len="med"/>
          </a:ln>
          <a:effectLst/>
        </p:spPr>
      </p:cxnSp>
      <p:cxnSp>
        <p:nvCxnSpPr>
          <p:cNvPr id="36" name="Straight Connector 35">
            <a:extLst>
              <a:ext uri="{FF2B5EF4-FFF2-40B4-BE49-F238E27FC236}">
                <a16:creationId xmlns:a16="http://schemas.microsoft.com/office/drawing/2014/main" id="{C4D8C752-1B04-4CFB-82ED-3E0A66178060}"/>
              </a:ext>
            </a:extLst>
          </p:cNvPr>
          <p:cNvCxnSpPr>
            <a:cxnSpLocks/>
            <a:stCxn id="35" idx="4"/>
          </p:cNvCxnSpPr>
          <p:nvPr/>
        </p:nvCxnSpPr>
        <p:spPr bwMode="auto">
          <a:xfrm>
            <a:off x="4727609" y="2420136"/>
            <a:ext cx="0" cy="812491"/>
          </a:xfrm>
          <a:prstGeom prst="line">
            <a:avLst/>
          </a:prstGeom>
          <a:solidFill>
            <a:schemeClr val="accent1"/>
          </a:solidFill>
          <a:ln w="38100" cap="flat" cmpd="sng" algn="ctr">
            <a:solidFill>
              <a:schemeClr val="accent1"/>
            </a:solidFill>
            <a:prstDash val="solid"/>
            <a:round/>
            <a:headEnd type="none" w="med" len="med"/>
            <a:tailEnd type="arrow" w="med" len="med"/>
          </a:ln>
          <a:effectLst/>
        </p:spPr>
      </p:cxnSp>
    </p:spTree>
    <p:extLst>
      <p:ext uri="{BB962C8B-B14F-4D97-AF65-F5344CB8AC3E}">
        <p14:creationId xmlns:p14="http://schemas.microsoft.com/office/powerpoint/2010/main" val="40410910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Title 1"/>
          <p:cNvSpPr>
            <a:spLocks noGrp="1"/>
          </p:cNvSpPr>
          <p:nvPr>
            <p:ph type="title"/>
          </p:nvPr>
        </p:nvSpPr>
        <p:spPr/>
        <p:txBody>
          <a:bodyPr/>
          <a:lstStyle/>
          <a:p>
            <a:r>
              <a:rPr lang="en-US">
                <a:latin typeface="Garamond" charset="0"/>
              </a:rPr>
              <a:t>Executive Summary</a:t>
            </a:r>
          </a:p>
        </p:txBody>
      </p:sp>
      <p:sp>
        <p:nvSpPr>
          <p:cNvPr id="3" name="Content Placeholder 2"/>
          <p:cNvSpPr>
            <a:spLocks noGrp="1"/>
          </p:cNvSpPr>
          <p:nvPr>
            <p:ph idx="1"/>
          </p:nvPr>
        </p:nvSpPr>
        <p:spPr>
          <a:xfrm>
            <a:off x="228600" y="914400"/>
            <a:ext cx="8915400" cy="5130800"/>
          </a:xfrm>
        </p:spPr>
        <p:txBody>
          <a:bodyPr/>
          <a:lstStyle/>
          <a:p>
            <a:pPr>
              <a:buFont typeface="Wingdings" pitchFamily="2" charset="2"/>
              <a:buChar char="n"/>
              <a:defRPr/>
            </a:pPr>
            <a:r>
              <a:rPr lang="en-US" sz="2300" dirty="0">
                <a:ea typeface="+mn-ea"/>
                <a:cs typeface="+mn-cs"/>
              </a:rPr>
              <a:t>Problem: MLC NAND flash memory reliability/endurance is a key challenge for satisfying future storage systems’ requirements</a:t>
            </a:r>
          </a:p>
          <a:p>
            <a:pPr>
              <a:buFont typeface="Wingdings" pitchFamily="2" charset="2"/>
              <a:buChar char="n"/>
              <a:defRPr/>
            </a:pPr>
            <a:endParaRPr lang="en-US" sz="2000" dirty="0">
              <a:ea typeface="+mn-ea"/>
              <a:cs typeface="+mn-cs"/>
            </a:endParaRPr>
          </a:p>
          <a:p>
            <a:pPr>
              <a:buFont typeface="Wingdings" pitchFamily="2" charset="2"/>
              <a:buChar char="n"/>
              <a:defRPr/>
            </a:pPr>
            <a:r>
              <a:rPr lang="en-US" sz="2300" dirty="0">
                <a:ea typeface="+mn-ea"/>
                <a:cs typeface="+mn-cs"/>
              </a:rPr>
              <a:t>Our Goals: (1) </a:t>
            </a:r>
            <a:r>
              <a:rPr lang="en-US" sz="2300" dirty="0">
                <a:solidFill>
                  <a:srgbClr val="0000FF"/>
                </a:solidFill>
                <a:ea typeface="+mn-ea"/>
                <a:cs typeface="+mn-cs"/>
              </a:rPr>
              <a:t>Build reliable error models for NAND flash memory via experimental characterization</a:t>
            </a:r>
            <a:r>
              <a:rPr lang="en-US" sz="2300" dirty="0">
                <a:ea typeface="+mn-ea"/>
                <a:cs typeface="+mn-cs"/>
              </a:rPr>
              <a:t>, (2) </a:t>
            </a:r>
            <a:r>
              <a:rPr lang="en-US" sz="2300" dirty="0">
                <a:solidFill>
                  <a:srgbClr val="0000FF"/>
                </a:solidFill>
                <a:ea typeface="+mn-ea"/>
                <a:cs typeface="+mn-cs"/>
              </a:rPr>
              <a:t>Develop efficient techniques to improve reliability and endurance</a:t>
            </a:r>
          </a:p>
          <a:p>
            <a:pPr>
              <a:buFont typeface="Wingdings" pitchFamily="2" charset="2"/>
              <a:buChar char="n"/>
              <a:defRPr/>
            </a:pPr>
            <a:endParaRPr lang="en-US" sz="2000" dirty="0">
              <a:ea typeface="+mn-ea"/>
              <a:cs typeface="+mn-cs"/>
            </a:endParaRPr>
          </a:p>
          <a:p>
            <a:pPr>
              <a:buFont typeface="Wingdings" pitchFamily="2" charset="2"/>
              <a:buChar char="n"/>
              <a:defRPr/>
            </a:pPr>
            <a:r>
              <a:rPr lang="en-US" sz="2300" dirty="0"/>
              <a:t>This lecture provides a “flash” summary of our recent results published in the past 8 years</a:t>
            </a:r>
            <a:r>
              <a:rPr lang="en-US" sz="2300" dirty="0">
                <a:ea typeface="+mn-ea"/>
                <a:cs typeface="+mn-cs"/>
              </a:rPr>
              <a:t>:</a:t>
            </a:r>
          </a:p>
          <a:p>
            <a:pPr lvl="1">
              <a:buFont typeface="Wingdings" pitchFamily="2" charset="2"/>
              <a:buChar char="q"/>
              <a:defRPr/>
            </a:pPr>
            <a:r>
              <a:rPr lang="en-US" sz="2000" dirty="0">
                <a:solidFill>
                  <a:srgbClr val="FF0000"/>
                </a:solidFill>
              </a:rPr>
              <a:t>Experimental error and threshold voltage characterization </a:t>
            </a:r>
            <a:r>
              <a:rPr lang="en-US" sz="1600" b="1" dirty="0">
                <a:solidFill>
                  <a:schemeClr val="accent2">
                    <a:lumMod val="75000"/>
                  </a:schemeClr>
                </a:solidFill>
              </a:rPr>
              <a:t>[DATE’12&amp;13]</a:t>
            </a:r>
          </a:p>
          <a:p>
            <a:pPr lvl="1">
              <a:buFont typeface="Wingdings" pitchFamily="2" charset="2"/>
              <a:buChar char="q"/>
              <a:defRPr/>
            </a:pPr>
            <a:r>
              <a:rPr lang="en-US" sz="2000" dirty="0">
                <a:solidFill>
                  <a:srgbClr val="FF0000"/>
                </a:solidFill>
              </a:rPr>
              <a:t>Retention-aware error management </a:t>
            </a:r>
            <a:r>
              <a:rPr lang="en-US" sz="1600" b="1" dirty="0">
                <a:solidFill>
                  <a:srgbClr val="3B812F">
                    <a:lumMod val="75000"/>
                  </a:srgbClr>
                </a:solidFill>
                <a:ea typeface="+mn-ea"/>
                <a:cs typeface="+mn-cs"/>
              </a:rPr>
              <a:t>[ICCD’12]</a:t>
            </a:r>
            <a:endParaRPr lang="en-US" sz="2000" dirty="0"/>
          </a:p>
          <a:p>
            <a:pPr lvl="1">
              <a:buFont typeface="Wingdings" pitchFamily="2" charset="2"/>
              <a:buChar char="q"/>
              <a:defRPr/>
            </a:pPr>
            <a:r>
              <a:rPr lang="en-US" sz="2000" dirty="0">
                <a:solidFill>
                  <a:srgbClr val="FF0000"/>
                </a:solidFill>
              </a:rPr>
              <a:t>Program interference analysis and read reference V prediction </a:t>
            </a:r>
            <a:r>
              <a:rPr lang="en-US" sz="1600" b="1" dirty="0">
                <a:solidFill>
                  <a:srgbClr val="3B812F">
                    <a:lumMod val="75000"/>
                  </a:srgbClr>
                </a:solidFill>
                <a:ea typeface="+mn-ea"/>
                <a:cs typeface="+mn-cs"/>
              </a:rPr>
              <a:t>[ICCD’13]</a:t>
            </a:r>
            <a:endParaRPr lang="en-US" sz="2000" dirty="0"/>
          </a:p>
          <a:p>
            <a:pPr lvl="1">
              <a:buFont typeface="Wingdings" pitchFamily="2" charset="2"/>
              <a:buChar char="q"/>
              <a:defRPr/>
            </a:pPr>
            <a:r>
              <a:rPr lang="en-US" sz="2000" dirty="0">
                <a:solidFill>
                  <a:srgbClr val="FF0000"/>
                </a:solidFill>
              </a:rPr>
              <a:t>Neighbor-assisted error correction </a:t>
            </a:r>
            <a:r>
              <a:rPr lang="en-US" sz="1600" b="1" dirty="0">
                <a:solidFill>
                  <a:srgbClr val="3B812F">
                    <a:lumMod val="75000"/>
                  </a:srgbClr>
                </a:solidFill>
                <a:ea typeface="+mn-ea"/>
                <a:cs typeface="+mn-cs"/>
              </a:rPr>
              <a:t>[SIGMETRICS’14]</a:t>
            </a:r>
          </a:p>
          <a:p>
            <a:pPr lvl="1">
              <a:defRPr/>
            </a:pPr>
            <a:r>
              <a:rPr lang="en-US" sz="2000" dirty="0">
                <a:solidFill>
                  <a:srgbClr val="FF0000"/>
                </a:solidFill>
              </a:rPr>
              <a:t>Read disturb error handling </a:t>
            </a:r>
            <a:r>
              <a:rPr lang="en-US" sz="1600" b="1" dirty="0">
                <a:solidFill>
                  <a:srgbClr val="3B812F">
                    <a:lumMod val="75000"/>
                  </a:srgbClr>
                </a:solidFill>
              </a:rPr>
              <a:t>[DSN’15]</a:t>
            </a:r>
          </a:p>
          <a:p>
            <a:pPr lvl="1">
              <a:defRPr/>
            </a:pPr>
            <a:r>
              <a:rPr lang="en-US" sz="2000" dirty="0">
                <a:solidFill>
                  <a:srgbClr val="FF0000"/>
                </a:solidFill>
              </a:rPr>
              <a:t>Data retention error handling </a:t>
            </a:r>
            <a:r>
              <a:rPr lang="en-US" sz="1600" b="1" dirty="0">
                <a:solidFill>
                  <a:srgbClr val="3B812F">
                    <a:lumMod val="75000"/>
                  </a:srgbClr>
                </a:solidFill>
              </a:rPr>
              <a:t>[HPCA’15]</a:t>
            </a:r>
          </a:p>
          <a:p>
            <a:pPr lvl="1">
              <a:defRPr/>
            </a:pPr>
            <a:endParaRPr lang="en-US" sz="1600" b="1" dirty="0">
              <a:solidFill>
                <a:srgbClr val="3B812F">
                  <a:lumMod val="75000"/>
                </a:srgbClr>
              </a:solidFill>
            </a:endParaRPr>
          </a:p>
          <a:p>
            <a:pPr marL="344437" lvl="1" indent="0">
              <a:buNone/>
              <a:defRPr/>
            </a:pPr>
            <a:endParaRPr lang="en-US" sz="2000" dirty="0"/>
          </a:p>
        </p:txBody>
      </p:sp>
      <p:sp>
        <p:nvSpPr>
          <p:cNvPr id="20480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7B7E2FB4-5DCB-3143-A925-6CBD39FB31B4}"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29</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13636016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D7C53-197C-496D-B89E-EB4A8273E225}"/>
              </a:ext>
            </a:extLst>
          </p:cNvPr>
          <p:cNvSpPr>
            <a:spLocks noGrp="1"/>
          </p:cNvSpPr>
          <p:nvPr>
            <p:ph type="title"/>
          </p:nvPr>
        </p:nvSpPr>
        <p:spPr>
          <a:xfrm>
            <a:off x="0" y="0"/>
            <a:ext cx="9144000" cy="1085850"/>
          </a:xfrm>
        </p:spPr>
        <p:txBody>
          <a:bodyPr/>
          <a:lstStyle/>
          <a:p>
            <a:r>
              <a:rPr lang="en-US" dirty="0"/>
              <a:t>2. Self-Recovery and Retention Component</a:t>
            </a:r>
          </a:p>
        </p:txBody>
      </p:sp>
      <p:sp>
        <p:nvSpPr>
          <p:cNvPr id="5" name="Slide Number Placeholder 4">
            <a:extLst>
              <a:ext uri="{FF2B5EF4-FFF2-40B4-BE49-F238E27FC236}">
                <a16:creationId xmlns:a16="http://schemas.microsoft.com/office/drawing/2014/main" id="{6CAD5BFB-9348-4802-8350-875BEB7701FA}"/>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290</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13" name="Oval 12">
            <a:extLst>
              <a:ext uri="{FF2B5EF4-FFF2-40B4-BE49-F238E27FC236}">
                <a16:creationId xmlns:a16="http://schemas.microsoft.com/office/drawing/2014/main" id="{50BF19C5-8977-48DC-ABDE-1096D8E0891A}"/>
              </a:ext>
            </a:extLst>
          </p:cNvPr>
          <p:cNvSpPr/>
          <p:nvPr/>
        </p:nvSpPr>
        <p:spPr bwMode="auto">
          <a:xfrm>
            <a:off x="2724198" y="2000520"/>
            <a:ext cx="768376" cy="795686"/>
          </a:xfrm>
          <a:prstGeom prst="ellipse">
            <a:avLst/>
          </a:prstGeom>
          <a:ln w="38100">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mbria"/>
                <a:ea typeface="+mn-ea"/>
                <a:cs typeface="+mn-cs"/>
              </a:rPr>
              <a:t>t</a:t>
            </a:r>
            <a:r>
              <a:rPr kumimoji="0" lang="en-US" sz="2400" b="1" i="0" u="none" strike="noStrike" kern="1200" cap="none" spc="0" normalizeH="0" baseline="-25000" noProof="0" dirty="0">
                <a:ln>
                  <a:noFill/>
                </a:ln>
                <a:solidFill>
                  <a:srgbClr val="C00000"/>
                </a:solidFill>
                <a:effectLst/>
                <a:uLnTx/>
                <a:uFillTx/>
                <a:latin typeface="Cambria"/>
                <a:ea typeface="+mn-ea"/>
                <a:cs typeface="+mn-cs"/>
              </a:rPr>
              <a:t>r</a:t>
            </a:r>
            <a:endParaRPr kumimoji="0" lang="en-US" sz="2400" b="1" i="0" u="none" strike="noStrike" kern="1200" cap="none" spc="0" normalizeH="0" baseline="0" noProof="0" dirty="0">
              <a:ln>
                <a:noFill/>
              </a:ln>
              <a:solidFill>
                <a:srgbClr val="C00000"/>
              </a:solidFill>
              <a:effectLst/>
              <a:uLnTx/>
              <a:uFillTx/>
              <a:latin typeface="Cambria"/>
              <a:ea typeface="+mn-ea"/>
              <a:cs typeface="+mn-cs"/>
            </a:endParaRPr>
          </a:p>
        </p:txBody>
      </p:sp>
      <p:sp>
        <p:nvSpPr>
          <p:cNvPr id="34" name="Oval 33">
            <a:extLst>
              <a:ext uri="{FF2B5EF4-FFF2-40B4-BE49-F238E27FC236}">
                <a16:creationId xmlns:a16="http://schemas.microsoft.com/office/drawing/2014/main" id="{59CC2C54-F948-499D-B201-1129DB66B73B}"/>
              </a:ext>
            </a:extLst>
          </p:cNvPr>
          <p:cNvSpPr/>
          <p:nvPr/>
        </p:nvSpPr>
        <p:spPr bwMode="auto">
          <a:xfrm>
            <a:off x="5655256" y="2000520"/>
            <a:ext cx="768376" cy="795686"/>
          </a:xfrm>
          <a:prstGeom prst="ellipse">
            <a:avLst/>
          </a:prstGeom>
          <a:ln w="38100">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mbria"/>
                <a:ea typeface="+mn-ea"/>
                <a:cs typeface="+mn-cs"/>
              </a:rPr>
              <a:t>T</a:t>
            </a:r>
            <a:r>
              <a:rPr kumimoji="0" lang="en-US" sz="2400" b="1" i="0" u="none" strike="noStrike" kern="1200" cap="none" spc="0" normalizeH="0" baseline="-25000" noProof="0" dirty="0">
                <a:ln>
                  <a:noFill/>
                </a:ln>
                <a:solidFill>
                  <a:srgbClr val="C00000"/>
                </a:solidFill>
                <a:effectLst/>
                <a:uLnTx/>
                <a:uFillTx/>
                <a:latin typeface="Cambria"/>
                <a:ea typeface="+mn-ea"/>
                <a:cs typeface="+mn-cs"/>
              </a:rPr>
              <a:t>d</a:t>
            </a:r>
            <a:endParaRPr kumimoji="0" lang="en-US" sz="2400" b="1" i="0" u="none" strike="noStrike" kern="1200" cap="none" spc="0" normalizeH="0" baseline="0" noProof="0" dirty="0">
              <a:ln>
                <a:noFill/>
              </a:ln>
              <a:solidFill>
                <a:srgbClr val="C00000"/>
              </a:solidFill>
              <a:effectLst/>
              <a:uLnTx/>
              <a:uFillTx/>
              <a:latin typeface="Cambria"/>
              <a:ea typeface="+mn-ea"/>
              <a:cs typeface="+mn-cs"/>
            </a:endParaRPr>
          </a:p>
        </p:txBody>
      </p:sp>
      <p:cxnSp>
        <p:nvCxnSpPr>
          <p:cNvPr id="45" name="Straight Connector 44">
            <a:extLst>
              <a:ext uri="{FF2B5EF4-FFF2-40B4-BE49-F238E27FC236}">
                <a16:creationId xmlns:a16="http://schemas.microsoft.com/office/drawing/2014/main" id="{78D97579-5DBC-4B29-B91F-CCB4FF40701F}"/>
              </a:ext>
            </a:extLst>
          </p:cNvPr>
          <p:cNvCxnSpPr>
            <a:cxnSpLocks/>
            <a:stCxn id="34" idx="3"/>
            <a:endCxn id="28" idx="7"/>
          </p:cNvCxnSpPr>
          <p:nvPr/>
        </p:nvCxnSpPr>
        <p:spPr bwMode="auto">
          <a:xfrm flipH="1">
            <a:off x="4849461" y="2679680"/>
            <a:ext cx="918321" cy="929017"/>
          </a:xfrm>
          <a:prstGeom prst="line">
            <a:avLst/>
          </a:prstGeom>
          <a:solidFill>
            <a:schemeClr val="accent1"/>
          </a:solidFill>
          <a:ln w="38100" cap="flat" cmpd="sng" algn="ctr">
            <a:solidFill>
              <a:schemeClr val="accent5"/>
            </a:solidFill>
            <a:prstDash val="solid"/>
            <a:round/>
            <a:headEnd type="none" w="med" len="med"/>
            <a:tailEnd type="arrow" w="med" len="med"/>
          </a:ln>
          <a:effectLst/>
        </p:spPr>
      </p:cxnSp>
      <p:sp>
        <p:nvSpPr>
          <p:cNvPr id="57" name="TextBox 56">
            <a:extLst>
              <a:ext uri="{FF2B5EF4-FFF2-40B4-BE49-F238E27FC236}">
                <a16:creationId xmlns:a16="http://schemas.microsoft.com/office/drawing/2014/main" id="{486F2AB9-EBF7-4424-B3D3-4BC43CF3A13E}"/>
              </a:ext>
            </a:extLst>
          </p:cNvPr>
          <p:cNvSpPr txBox="1"/>
          <p:nvPr/>
        </p:nvSpPr>
        <p:spPr>
          <a:xfrm flipH="1">
            <a:off x="5496781" y="1065175"/>
            <a:ext cx="108532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Dwell Time</a:t>
            </a:r>
          </a:p>
        </p:txBody>
      </p:sp>
      <p:sp>
        <p:nvSpPr>
          <p:cNvPr id="28" name="Oval 27">
            <a:extLst>
              <a:ext uri="{FF2B5EF4-FFF2-40B4-BE49-F238E27FC236}">
                <a16:creationId xmlns:a16="http://schemas.microsoft.com/office/drawing/2014/main" id="{2039DC86-8162-4327-AFFB-828DE3F03D86}"/>
              </a:ext>
            </a:extLst>
          </p:cNvPr>
          <p:cNvSpPr/>
          <p:nvPr/>
        </p:nvSpPr>
        <p:spPr bwMode="auto">
          <a:xfrm>
            <a:off x="4193611" y="3492171"/>
            <a:ext cx="768376" cy="795686"/>
          </a:xfrm>
          <a:prstGeom prst="ellipse">
            <a:avLst/>
          </a:prstGeom>
          <a:ln w="38100">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l-GR" sz="3200" b="1" i="0" u="none" strike="noStrike" kern="1200" cap="none" spc="0" normalizeH="0" baseline="0" noProof="0" dirty="0">
                <a:ln>
                  <a:noFill/>
                </a:ln>
                <a:solidFill>
                  <a:srgbClr val="ED7D31"/>
                </a:solidFill>
                <a:effectLst/>
                <a:uLnTx/>
                <a:uFillTx/>
                <a:latin typeface="Cambria"/>
                <a:ea typeface="+mn-ea"/>
                <a:cs typeface="+mn-cs"/>
              </a:rPr>
              <a:t>Δ</a:t>
            </a:r>
            <a:r>
              <a:rPr kumimoji="0" lang="en-US" sz="3200" b="1" i="0" u="none" strike="noStrike" kern="1200" cap="none" spc="0" normalizeH="0" baseline="0" noProof="0" dirty="0">
                <a:ln>
                  <a:noFill/>
                </a:ln>
                <a:solidFill>
                  <a:srgbClr val="ED7D31"/>
                </a:solidFill>
                <a:effectLst/>
                <a:uLnTx/>
                <a:uFillTx/>
                <a:latin typeface="Cambria"/>
                <a:ea typeface="+mn-ea"/>
                <a:cs typeface="+mn-cs"/>
              </a:rPr>
              <a:t>V</a:t>
            </a:r>
          </a:p>
        </p:txBody>
      </p:sp>
      <p:cxnSp>
        <p:nvCxnSpPr>
          <p:cNvPr id="37" name="Straight Connector 36">
            <a:extLst>
              <a:ext uri="{FF2B5EF4-FFF2-40B4-BE49-F238E27FC236}">
                <a16:creationId xmlns:a16="http://schemas.microsoft.com/office/drawing/2014/main" id="{8F314CCF-CF95-4725-A2B0-A29F960856FC}"/>
              </a:ext>
            </a:extLst>
          </p:cNvPr>
          <p:cNvCxnSpPr>
            <a:cxnSpLocks/>
            <a:stCxn id="13" idx="5"/>
            <a:endCxn id="28" idx="1"/>
          </p:cNvCxnSpPr>
          <p:nvPr/>
        </p:nvCxnSpPr>
        <p:spPr bwMode="auto">
          <a:xfrm>
            <a:off x="3380048" y="2679680"/>
            <a:ext cx="926089" cy="929017"/>
          </a:xfrm>
          <a:prstGeom prst="line">
            <a:avLst/>
          </a:prstGeom>
          <a:solidFill>
            <a:schemeClr val="accent1"/>
          </a:solidFill>
          <a:ln w="38100" cap="flat" cmpd="sng" algn="ctr">
            <a:solidFill>
              <a:schemeClr val="accent5"/>
            </a:solidFill>
            <a:prstDash val="solid"/>
            <a:round/>
            <a:headEnd type="none" w="med" len="med"/>
            <a:tailEnd type="arrow" w="med" len="med"/>
          </a:ln>
          <a:effectLst/>
        </p:spPr>
      </p:cxnSp>
      <p:sp>
        <p:nvSpPr>
          <p:cNvPr id="80" name="TextBox 79">
            <a:extLst>
              <a:ext uri="{FF2B5EF4-FFF2-40B4-BE49-F238E27FC236}">
                <a16:creationId xmlns:a16="http://schemas.microsoft.com/office/drawing/2014/main" id="{65B76641-FF4F-4447-8928-0AE423DCB7E7}"/>
              </a:ext>
            </a:extLst>
          </p:cNvPr>
          <p:cNvSpPr txBox="1"/>
          <p:nvPr/>
        </p:nvSpPr>
        <p:spPr>
          <a:xfrm flipH="1">
            <a:off x="3395272" y="4270061"/>
            <a:ext cx="235345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Retention Shift</a:t>
            </a:r>
          </a:p>
        </p:txBody>
      </p:sp>
      <p:sp>
        <p:nvSpPr>
          <p:cNvPr id="24" name="TextBox 23">
            <a:extLst>
              <a:ext uri="{FF2B5EF4-FFF2-40B4-BE49-F238E27FC236}">
                <a16:creationId xmlns:a16="http://schemas.microsoft.com/office/drawing/2014/main" id="{A588D898-923D-4C11-ABE4-FCE8DDD41264}"/>
              </a:ext>
            </a:extLst>
          </p:cNvPr>
          <p:cNvSpPr txBox="1"/>
          <p:nvPr/>
        </p:nvSpPr>
        <p:spPr>
          <a:xfrm flipH="1">
            <a:off x="2177210" y="1071125"/>
            <a:ext cx="186235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Retention Time</a:t>
            </a:r>
          </a:p>
        </p:txBody>
      </p:sp>
      <p:sp>
        <p:nvSpPr>
          <p:cNvPr id="22" name="Oval 21">
            <a:extLst>
              <a:ext uri="{FF2B5EF4-FFF2-40B4-BE49-F238E27FC236}">
                <a16:creationId xmlns:a16="http://schemas.microsoft.com/office/drawing/2014/main" id="{840BA3D6-94D0-4A3F-9DD2-DE46AC8A3E75}"/>
              </a:ext>
            </a:extLst>
          </p:cNvPr>
          <p:cNvSpPr/>
          <p:nvPr/>
        </p:nvSpPr>
        <p:spPr bwMode="auto">
          <a:xfrm>
            <a:off x="4189727" y="1996846"/>
            <a:ext cx="768376" cy="795686"/>
          </a:xfrm>
          <a:prstGeom prst="ellipse">
            <a:avLst/>
          </a:prstGeom>
          <a:ln w="38100">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Cambria"/>
                <a:ea typeface="+mn-ea"/>
                <a:cs typeface="+mn-cs"/>
              </a:rPr>
              <a:t>PEC</a:t>
            </a:r>
          </a:p>
        </p:txBody>
      </p:sp>
      <p:cxnSp>
        <p:nvCxnSpPr>
          <p:cNvPr id="23" name="Straight Connector 22">
            <a:extLst>
              <a:ext uri="{FF2B5EF4-FFF2-40B4-BE49-F238E27FC236}">
                <a16:creationId xmlns:a16="http://schemas.microsoft.com/office/drawing/2014/main" id="{62AE48EB-192D-48A5-8761-7813F439B7D3}"/>
              </a:ext>
            </a:extLst>
          </p:cNvPr>
          <p:cNvCxnSpPr>
            <a:cxnSpLocks/>
            <a:stCxn id="22" idx="4"/>
          </p:cNvCxnSpPr>
          <p:nvPr/>
        </p:nvCxnSpPr>
        <p:spPr bwMode="auto">
          <a:xfrm>
            <a:off x="4573915" y="2792532"/>
            <a:ext cx="0" cy="816165"/>
          </a:xfrm>
          <a:prstGeom prst="line">
            <a:avLst/>
          </a:prstGeom>
          <a:solidFill>
            <a:schemeClr val="accent1"/>
          </a:solidFill>
          <a:ln w="38100" cap="flat" cmpd="sng" algn="ctr">
            <a:solidFill>
              <a:schemeClr val="accent5"/>
            </a:solidFill>
            <a:prstDash val="solid"/>
            <a:round/>
            <a:headEnd type="none" w="med" len="med"/>
            <a:tailEnd type="arrow" w="med" len="med"/>
          </a:ln>
          <a:effectLst/>
        </p:spPr>
      </p:cxnSp>
      <p:sp>
        <p:nvSpPr>
          <p:cNvPr id="26" name="TextBox 25">
            <a:extLst>
              <a:ext uri="{FF2B5EF4-FFF2-40B4-BE49-F238E27FC236}">
                <a16:creationId xmlns:a16="http://schemas.microsoft.com/office/drawing/2014/main" id="{FC9B6F0F-B6AC-469D-B49B-EE016F02F64B}"/>
              </a:ext>
            </a:extLst>
          </p:cNvPr>
          <p:cNvSpPr txBox="1"/>
          <p:nvPr/>
        </p:nvSpPr>
        <p:spPr>
          <a:xfrm flipH="1">
            <a:off x="3793067" y="1071125"/>
            <a:ext cx="155786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P/E</a:t>
            </a:r>
            <a:br>
              <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br>
            <a:r>
              <a:rPr kumimoji="0" lang="en-US" sz="24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Cycle</a:t>
            </a:r>
          </a:p>
        </p:txBody>
      </p:sp>
      <p:grpSp>
        <p:nvGrpSpPr>
          <p:cNvPr id="17" name="Group 16">
            <a:extLst>
              <a:ext uri="{FF2B5EF4-FFF2-40B4-BE49-F238E27FC236}">
                <a16:creationId xmlns:a16="http://schemas.microsoft.com/office/drawing/2014/main" id="{0BF488C9-5BCA-44B9-B56D-96ED965EF5AE}"/>
              </a:ext>
            </a:extLst>
          </p:cNvPr>
          <p:cNvGrpSpPr/>
          <p:nvPr/>
        </p:nvGrpSpPr>
        <p:grpSpPr>
          <a:xfrm>
            <a:off x="587748" y="5483393"/>
            <a:ext cx="7754445" cy="1266319"/>
            <a:chOff x="3417214" y="5093978"/>
            <a:chExt cx="7754445" cy="1266319"/>
          </a:xfrm>
        </p:grpSpPr>
        <p:sp>
          <p:nvSpPr>
            <p:cNvPr id="18" name="Rectangle: Rounded Corners 17">
              <a:extLst>
                <a:ext uri="{FF2B5EF4-FFF2-40B4-BE49-F238E27FC236}">
                  <a16:creationId xmlns:a16="http://schemas.microsoft.com/office/drawing/2014/main" id="{8DD7D6A7-24B0-4CD6-9166-F2AAC4B3EA98}"/>
                </a:ext>
              </a:extLst>
            </p:cNvPr>
            <p:cNvSpPr/>
            <p:nvPr/>
          </p:nvSpPr>
          <p:spPr>
            <a:xfrm>
              <a:off x="3672521" y="5421835"/>
              <a:ext cx="7499138" cy="9384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mn-ea"/>
                  <a:cs typeface="+mn-cs"/>
                </a:rPr>
                <a:t>Validation: 3x more accurate</a:t>
              </a:r>
              <a:br>
                <a:rPr kumimoji="0" lang="en-US" sz="2800" b="1" i="0" u="none" strike="noStrike" kern="1200" cap="none" spc="0" normalizeH="0" baseline="0" noProof="0" dirty="0">
                  <a:ln>
                    <a:noFill/>
                  </a:ln>
                  <a:solidFill>
                    <a:prstClr val="white"/>
                  </a:solidFill>
                  <a:effectLst/>
                  <a:uLnTx/>
                  <a:uFillTx/>
                  <a:latin typeface="Cambria"/>
                  <a:ea typeface="+mn-ea"/>
                  <a:cs typeface="+mn-cs"/>
                </a:rPr>
              </a:br>
              <a:r>
                <a:rPr kumimoji="0" lang="en-US" sz="2800" b="1" i="0" u="none" strike="noStrike" kern="1200" cap="none" spc="0" normalizeH="0" baseline="0" noProof="0" dirty="0">
                  <a:ln>
                    <a:noFill/>
                  </a:ln>
                  <a:solidFill>
                    <a:prstClr val="white"/>
                  </a:solidFill>
                  <a:effectLst/>
                  <a:uLnTx/>
                  <a:uFillTx/>
                  <a:latin typeface="Cambria"/>
                  <a:ea typeface="+mn-ea"/>
                  <a:cs typeface="+mn-cs"/>
                </a:rPr>
                <a:t>than state-of-the-art model</a:t>
              </a:r>
            </a:p>
          </p:txBody>
        </p:sp>
        <p:pic>
          <p:nvPicPr>
            <p:cNvPr id="19" name="Graphic 18" descr="Checkmark">
              <a:extLst>
                <a:ext uri="{FF2B5EF4-FFF2-40B4-BE49-F238E27FC236}">
                  <a16:creationId xmlns:a16="http://schemas.microsoft.com/office/drawing/2014/main" id="{1AB643D6-AF50-4EFD-8115-822B4413C04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17214" y="5093978"/>
              <a:ext cx="830997" cy="830997"/>
            </a:xfrm>
            <a:prstGeom prst="rect">
              <a:avLst/>
            </a:prstGeom>
          </p:spPr>
        </p:pic>
      </p:grpSp>
      <p:grpSp>
        <p:nvGrpSpPr>
          <p:cNvPr id="3" name="Group 2">
            <a:extLst>
              <a:ext uri="{FF2B5EF4-FFF2-40B4-BE49-F238E27FC236}">
                <a16:creationId xmlns:a16="http://schemas.microsoft.com/office/drawing/2014/main" id="{7713FD09-CC43-4AF0-80D5-E66310A5B8C3}"/>
              </a:ext>
            </a:extLst>
          </p:cNvPr>
          <p:cNvGrpSpPr/>
          <p:nvPr/>
        </p:nvGrpSpPr>
        <p:grpSpPr>
          <a:xfrm>
            <a:off x="1011038" y="4781352"/>
            <a:ext cx="7121924" cy="1106966"/>
            <a:chOff x="1011038" y="4865576"/>
            <a:chExt cx="7121924" cy="1106966"/>
          </a:xfrm>
        </p:grpSpPr>
        <p:pic>
          <p:nvPicPr>
            <p:cNvPr id="9" name="Picture 8" descr="Screen Clipping">
              <a:extLst>
                <a:ext uri="{FF2B5EF4-FFF2-40B4-BE49-F238E27FC236}">
                  <a16:creationId xmlns:a16="http://schemas.microsoft.com/office/drawing/2014/main" id="{8CC9D61E-C489-4B7A-9FA0-07CDDDB11413}"/>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11038" y="4865576"/>
              <a:ext cx="7121924" cy="1106966"/>
            </a:xfrm>
            <a:prstGeom prst="rect">
              <a:avLst/>
            </a:prstGeom>
          </p:spPr>
        </p:pic>
        <p:sp>
          <p:nvSpPr>
            <p:cNvPr id="20" name="TextBox 19">
              <a:extLst>
                <a:ext uri="{FF2B5EF4-FFF2-40B4-BE49-F238E27FC236}">
                  <a16:creationId xmlns:a16="http://schemas.microsoft.com/office/drawing/2014/main" id="{7DEA4264-E3CA-405F-AA6F-DD92CCEE1348}"/>
                </a:ext>
              </a:extLst>
            </p:cNvPr>
            <p:cNvSpPr txBox="1"/>
            <p:nvPr/>
          </p:nvSpPr>
          <p:spPr>
            <a:xfrm>
              <a:off x="1174045" y="5160012"/>
              <a:ext cx="561591" cy="461665"/>
            </a:xfrm>
            <a:prstGeom prst="rect">
              <a:avLst/>
            </a:prstGeom>
            <a:solidFill>
              <a:schemeClr val="bg1"/>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l-GR" sz="2400" b="1" i="1"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Δ</a:t>
              </a:r>
              <a:r>
                <a:rPr kumimoji="0" lang="en-US" sz="2400" b="1" i="1"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V</a:t>
              </a:r>
            </a:p>
          </p:txBody>
        </p:sp>
      </p:grpSp>
    </p:spTree>
    <p:extLst>
      <p:ext uri="{BB962C8B-B14F-4D97-AF65-F5344CB8AC3E}">
        <p14:creationId xmlns:p14="http://schemas.microsoft.com/office/powerpoint/2010/main" val="35622947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57" grpId="0"/>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D7C53-197C-496D-B89E-EB4A8273E225}"/>
              </a:ext>
            </a:extLst>
          </p:cNvPr>
          <p:cNvSpPr>
            <a:spLocks noGrp="1"/>
          </p:cNvSpPr>
          <p:nvPr>
            <p:ph type="title"/>
          </p:nvPr>
        </p:nvSpPr>
        <p:spPr/>
        <p:txBody>
          <a:bodyPr/>
          <a:lstStyle/>
          <a:p>
            <a:r>
              <a:rPr lang="en-US" dirty="0"/>
              <a:t>3. Temperature Scaling Component</a:t>
            </a:r>
          </a:p>
        </p:txBody>
      </p:sp>
      <p:sp>
        <p:nvSpPr>
          <p:cNvPr id="5" name="Slide Number Placeholder 4">
            <a:extLst>
              <a:ext uri="{FF2B5EF4-FFF2-40B4-BE49-F238E27FC236}">
                <a16:creationId xmlns:a16="http://schemas.microsoft.com/office/drawing/2014/main" id="{6CAD5BFB-9348-4802-8350-875BEB7701FA}"/>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291</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35" name="Oval 34">
            <a:extLst>
              <a:ext uri="{FF2B5EF4-FFF2-40B4-BE49-F238E27FC236}">
                <a16:creationId xmlns:a16="http://schemas.microsoft.com/office/drawing/2014/main" id="{972AE1E9-9356-4E07-8EAA-3BFEA740D7B6}"/>
              </a:ext>
            </a:extLst>
          </p:cNvPr>
          <p:cNvSpPr/>
          <p:nvPr/>
        </p:nvSpPr>
        <p:spPr bwMode="auto">
          <a:xfrm>
            <a:off x="5247976" y="2020498"/>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d</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sp>
        <p:nvSpPr>
          <p:cNvPr id="44" name="Oval 43">
            <a:extLst>
              <a:ext uri="{FF2B5EF4-FFF2-40B4-BE49-F238E27FC236}">
                <a16:creationId xmlns:a16="http://schemas.microsoft.com/office/drawing/2014/main" id="{5D156367-B4DA-473A-8EF8-606326348E86}"/>
              </a:ext>
            </a:extLst>
          </p:cNvPr>
          <p:cNvSpPr/>
          <p:nvPr/>
        </p:nvSpPr>
        <p:spPr bwMode="auto">
          <a:xfrm>
            <a:off x="7171638" y="2020498"/>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d</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cxnSp>
        <p:nvCxnSpPr>
          <p:cNvPr id="51" name="Straight Connector 50">
            <a:extLst>
              <a:ext uri="{FF2B5EF4-FFF2-40B4-BE49-F238E27FC236}">
                <a16:creationId xmlns:a16="http://schemas.microsoft.com/office/drawing/2014/main" id="{CF10D493-7D31-4068-BDEF-175065471573}"/>
              </a:ext>
            </a:extLst>
          </p:cNvPr>
          <p:cNvCxnSpPr>
            <a:cxnSpLocks/>
            <a:stCxn id="44" idx="3"/>
            <a:endCxn id="25" idx="7"/>
          </p:cNvCxnSpPr>
          <p:nvPr/>
        </p:nvCxnSpPr>
        <p:spPr bwMode="auto">
          <a:xfrm flipH="1">
            <a:off x="6865656" y="2699658"/>
            <a:ext cx="418508" cy="616500"/>
          </a:xfrm>
          <a:prstGeom prst="line">
            <a:avLst/>
          </a:prstGeom>
          <a:solidFill>
            <a:schemeClr val="accent1"/>
          </a:solidFill>
          <a:ln w="38100" cap="flat" cmpd="sng" algn="ctr">
            <a:solidFill>
              <a:schemeClr val="accent4">
                <a:lumMod val="75000"/>
              </a:schemeClr>
            </a:solidFill>
            <a:prstDash val="solid"/>
            <a:round/>
            <a:headEnd type="none" w="med" len="med"/>
            <a:tailEnd type="arrow" w="med" len="med"/>
          </a:ln>
          <a:effectLst/>
        </p:spPr>
      </p:cxnSp>
      <p:cxnSp>
        <p:nvCxnSpPr>
          <p:cNvPr id="54" name="Straight Connector 53">
            <a:extLst>
              <a:ext uri="{FF2B5EF4-FFF2-40B4-BE49-F238E27FC236}">
                <a16:creationId xmlns:a16="http://schemas.microsoft.com/office/drawing/2014/main" id="{D72F657E-D519-45EC-A8B7-17842173143D}"/>
              </a:ext>
            </a:extLst>
          </p:cNvPr>
          <p:cNvCxnSpPr>
            <a:cxnSpLocks/>
            <a:stCxn id="35" idx="5"/>
            <a:endCxn id="25" idx="1"/>
          </p:cNvCxnSpPr>
          <p:nvPr/>
        </p:nvCxnSpPr>
        <p:spPr bwMode="auto">
          <a:xfrm>
            <a:off x="5903826" y="2699658"/>
            <a:ext cx="418506" cy="616500"/>
          </a:xfrm>
          <a:prstGeom prst="line">
            <a:avLst/>
          </a:prstGeom>
          <a:solidFill>
            <a:schemeClr val="accent1"/>
          </a:solidFill>
          <a:ln w="38100" cap="flat" cmpd="sng" algn="ctr">
            <a:solidFill>
              <a:schemeClr val="accent4">
                <a:lumMod val="75000"/>
              </a:schemeClr>
            </a:solidFill>
            <a:prstDash val="solid"/>
            <a:round/>
            <a:headEnd type="none" w="med" len="med"/>
            <a:tailEnd type="arrow" w="med" len="med"/>
          </a:ln>
          <a:effectLst/>
        </p:spPr>
      </p:cxnSp>
      <p:sp>
        <p:nvSpPr>
          <p:cNvPr id="58" name="TextBox 57">
            <a:extLst>
              <a:ext uri="{FF2B5EF4-FFF2-40B4-BE49-F238E27FC236}">
                <a16:creationId xmlns:a16="http://schemas.microsoft.com/office/drawing/2014/main" id="{559BE0B6-A4DF-46DE-A0AF-775D891DB97B}"/>
              </a:ext>
            </a:extLst>
          </p:cNvPr>
          <p:cNvSpPr txBox="1"/>
          <p:nvPr/>
        </p:nvSpPr>
        <p:spPr>
          <a:xfrm flipH="1">
            <a:off x="6725940" y="1089952"/>
            <a:ext cx="1659771"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ＭＳ Ｐゴシック" panose="020B0600070205080204" pitchFamily="34" charset="-128"/>
                <a:cs typeface="+mn-cs"/>
              </a:rPr>
              <a:t>Dwell Temp.</a:t>
            </a:r>
          </a:p>
        </p:txBody>
      </p:sp>
      <p:sp>
        <p:nvSpPr>
          <p:cNvPr id="59" name="TextBox 58">
            <a:extLst>
              <a:ext uri="{FF2B5EF4-FFF2-40B4-BE49-F238E27FC236}">
                <a16:creationId xmlns:a16="http://schemas.microsoft.com/office/drawing/2014/main" id="{45790DC1-B2A0-4084-8B1B-EE712A79999C}"/>
              </a:ext>
            </a:extLst>
          </p:cNvPr>
          <p:cNvSpPr txBox="1"/>
          <p:nvPr/>
        </p:nvSpPr>
        <p:spPr>
          <a:xfrm flipH="1">
            <a:off x="4873563" y="837287"/>
            <a:ext cx="1517203"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ＭＳ Ｐゴシック" panose="020B0600070205080204" pitchFamily="34" charset="-128"/>
                <a:cs typeface="+mn-cs"/>
              </a:rPr>
              <a:t>Actual Dwell Time</a:t>
            </a:r>
          </a:p>
        </p:txBody>
      </p:sp>
      <p:sp>
        <p:nvSpPr>
          <p:cNvPr id="25" name="Oval 24">
            <a:extLst>
              <a:ext uri="{FF2B5EF4-FFF2-40B4-BE49-F238E27FC236}">
                <a16:creationId xmlns:a16="http://schemas.microsoft.com/office/drawing/2014/main" id="{D431DC11-ED7C-47FE-8828-6009B4AA04CA}"/>
              </a:ext>
            </a:extLst>
          </p:cNvPr>
          <p:cNvSpPr/>
          <p:nvPr/>
        </p:nvSpPr>
        <p:spPr bwMode="auto">
          <a:xfrm>
            <a:off x="6209806" y="3199632"/>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d,eff</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sp>
        <p:nvSpPr>
          <p:cNvPr id="79" name="TextBox 78">
            <a:extLst>
              <a:ext uri="{FF2B5EF4-FFF2-40B4-BE49-F238E27FC236}">
                <a16:creationId xmlns:a16="http://schemas.microsoft.com/office/drawing/2014/main" id="{DF37868F-7896-4F92-8C96-64BD99AAB723}"/>
              </a:ext>
            </a:extLst>
          </p:cNvPr>
          <p:cNvSpPr txBox="1"/>
          <p:nvPr/>
        </p:nvSpPr>
        <p:spPr>
          <a:xfrm flipH="1">
            <a:off x="5465295" y="4142667"/>
            <a:ext cx="225739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ＭＳ Ｐゴシック" panose="020B0600070205080204" pitchFamily="34" charset="-128"/>
                <a:cs typeface="+mn-cs"/>
              </a:rPr>
              <a:t>Effective Dwell Time</a:t>
            </a:r>
          </a:p>
        </p:txBody>
      </p:sp>
      <p:sp>
        <p:nvSpPr>
          <p:cNvPr id="13" name="Oval 12">
            <a:extLst>
              <a:ext uri="{FF2B5EF4-FFF2-40B4-BE49-F238E27FC236}">
                <a16:creationId xmlns:a16="http://schemas.microsoft.com/office/drawing/2014/main" id="{50BF19C5-8977-48DC-ABDE-1096D8E0891A}"/>
              </a:ext>
            </a:extLst>
          </p:cNvPr>
          <p:cNvSpPr/>
          <p:nvPr/>
        </p:nvSpPr>
        <p:spPr bwMode="auto">
          <a:xfrm>
            <a:off x="1305276" y="2024922"/>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r</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sp>
        <p:nvSpPr>
          <p:cNvPr id="34" name="Oval 33">
            <a:extLst>
              <a:ext uri="{FF2B5EF4-FFF2-40B4-BE49-F238E27FC236}">
                <a16:creationId xmlns:a16="http://schemas.microsoft.com/office/drawing/2014/main" id="{59CC2C54-F948-499D-B201-1129DB66B73B}"/>
              </a:ext>
            </a:extLst>
          </p:cNvPr>
          <p:cNvSpPr/>
          <p:nvPr/>
        </p:nvSpPr>
        <p:spPr bwMode="auto">
          <a:xfrm>
            <a:off x="3183033" y="2024922"/>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r</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cxnSp>
        <p:nvCxnSpPr>
          <p:cNvPr id="45" name="Straight Connector 44">
            <a:extLst>
              <a:ext uri="{FF2B5EF4-FFF2-40B4-BE49-F238E27FC236}">
                <a16:creationId xmlns:a16="http://schemas.microsoft.com/office/drawing/2014/main" id="{78D97579-5DBC-4B29-B91F-CCB4FF40701F}"/>
              </a:ext>
            </a:extLst>
          </p:cNvPr>
          <p:cNvCxnSpPr>
            <a:cxnSpLocks/>
            <a:stCxn id="34" idx="3"/>
            <a:endCxn id="28" idx="7"/>
          </p:cNvCxnSpPr>
          <p:nvPr/>
        </p:nvCxnSpPr>
        <p:spPr bwMode="auto">
          <a:xfrm flipH="1">
            <a:off x="2900005" y="2704082"/>
            <a:ext cx="395554" cy="616500"/>
          </a:xfrm>
          <a:prstGeom prst="line">
            <a:avLst/>
          </a:prstGeom>
          <a:solidFill>
            <a:schemeClr val="accent1"/>
          </a:solidFill>
          <a:ln w="38100" cap="flat" cmpd="sng" algn="ctr">
            <a:solidFill>
              <a:schemeClr val="accent4">
                <a:lumMod val="75000"/>
              </a:schemeClr>
            </a:solidFill>
            <a:prstDash val="solid"/>
            <a:round/>
            <a:headEnd type="none" w="med" len="med"/>
            <a:tailEnd type="arrow" w="med" len="med"/>
          </a:ln>
          <a:effectLst/>
        </p:spPr>
      </p:cxnSp>
      <p:sp>
        <p:nvSpPr>
          <p:cNvPr id="57" name="TextBox 56">
            <a:extLst>
              <a:ext uri="{FF2B5EF4-FFF2-40B4-BE49-F238E27FC236}">
                <a16:creationId xmlns:a16="http://schemas.microsoft.com/office/drawing/2014/main" id="{486F2AB9-EBF7-4424-B3D3-4BC43CF3A13E}"/>
              </a:ext>
            </a:extLst>
          </p:cNvPr>
          <p:cNvSpPr txBox="1"/>
          <p:nvPr/>
        </p:nvSpPr>
        <p:spPr>
          <a:xfrm flipH="1">
            <a:off x="2659232" y="1094376"/>
            <a:ext cx="1815979"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ＭＳ Ｐゴシック" panose="020B0600070205080204" pitchFamily="34" charset="-128"/>
                <a:cs typeface="+mn-cs"/>
              </a:rPr>
              <a:t>Storage Temp.</a:t>
            </a:r>
          </a:p>
        </p:txBody>
      </p:sp>
      <p:sp>
        <p:nvSpPr>
          <p:cNvPr id="28" name="Oval 27">
            <a:extLst>
              <a:ext uri="{FF2B5EF4-FFF2-40B4-BE49-F238E27FC236}">
                <a16:creationId xmlns:a16="http://schemas.microsoft.com/office/drawing/2014/main" id="{2039DC86-8162-4327-AFFB-828DE3F03D86}"/>
              </a:ext>
            </a:extLst>
          </p:cNvPr>
          <p:cNvSpPr/>
          <p:nvPr/>
        </p:nvSpPr>
        <p:spPr bwMode="auto">
          <a:xfrm>
            <a:off x="2244155" y="3204056"/>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r,eff</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cxnSp>
        <p:nvCxnSpPr>
          <p:cNvPr id="37" name="Straight Connector 36">
            <a:extLst>
              <a:ext uri="{FF2B5EF4-FFF2-40B4-BE49-F238E27FC236}">
                <a16:creationId xmlns:a16="http://schemas.microsoft.com/office/drawing/2014/main" id="{8F314CCF-CF95-4725-A2B0-A29F960856FC}"/>
              </a:ext>
            </a:extLst>
          </p:cNvPr>
          <p:cNvCxnSpPr>
            <a:cxnSpLocks/>
            <a:stCxn id="13" idx="5"/>
            <a:endCxn id="28" idx="1"/>
          </p:cNvCxnSpPr>
          <p:nvPr/>
        </p:nvCxnSpPr>
        <p:spPr bwMode="auto">
          <a:xfrm>
            <a:off x="1961126" y="2704082"/>
            <a:ext cx="395555" cy="616500"/>
          </a:xfrm>
          <a:prstGeom prst="line">
            <a:avLst/>
          </a:prstGeom>
          <a:solidFill>
            <a:schemeClr val="accent1"/>
          </a:solidFill>
          <a:ln w="38100" cap="flat" cmpd="sng" algn="ctr">
            <a:solidFill>
              <a:schemeClr val="accent4">
                <a:lumMod val="75000"/>
              </a:schemeClr>
            </a:solidFill>
            <a:prstDash val="solid"/>
            <a:round/>
            <a:headEnd type="none" w="med" len="med"/>
            <a:tailEnd type="arrow" w="med" len="med"/>
          </a:ln>
          <a:effectLst/>
        </p:spPr>
      </p:cxnSp>
      <p:sp>
        <p:nvSpPr>
          <p:cNvPr id="80" name="TextBox 79">
            <a:extLst>
              <a:ext uri="{FF2B5EF4-FFF2-40B4-BE49-F238E27FC236}">
                <a16:creationId xmlns:a16="http://schemas.microsoft.com/office/drawing/2014/main" id="{65B76641-FF4F-4447-8928-0AE423DCB7E7}"/>
              </a:ext>
            </a:extLst>
          </p:cNvPr>
          <p:cNvSpPr txBox="1"/>
          <p:nvPr/>
        </p:nvSpPr>
        <p:spPr>
          <a:xfrm flipH="1">
            <a:off x="1214126" y="4147091"/>
            <a:ext cx="281302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ＭＳ Ｐゴシック" panose="020B0600070205080204" pitchFamily="34" charset="-128"/>
                <a:cs typeface="+mn-cs"/>
              </a:rPr>
              <a:t>Effective Retention Time</a:t>
            </a:r>
          </a:p>
        </p:txBody>
      </p:sp>
      <p:sp>
        <p:nvSpPr>
          <p:cNvPr id="24" name="TextBox 23">
            <a:extLst>
              <a:ext uri="{FF2B5EF4-FFF2-40B4-BE49-F238E27FC236}">
                <a16:creationId xmlns:a16="http://schemas.microsoft.com/office/drawing/2014/main" id="{A588D898-923D-4C11-ABE4-FCE8DDD41264}"/>
              </a:ext>
            </a:extLst>
          </p:cNvPr>
          <p:cNvSpPr txBox="1"/>
          <p:nvPr/>
        </p:nvSpPr>
        <p:spPr>
          <a:xfrm flipH="1">
            <a:off x="758288" y="837286"/>
            <a:ext cx="186235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ＭＳ Ｐゴシック" panose="020B0600070205080204" pitchFamily="34" charset="-128"/>
                <a:cs typeface="+mn-cs"/>
              </a:rPr>
              <a:t>Actual Retention Time</a:t>
            </a:r>
          </a:p>
        </p:txBody>
      </p:sp>
      <p:grpSp>
        <p:nvGrpSpPr>
          <p:cNvPr id="21" name="Group 20">
            <a:extLst>
              <a:ext uri="{FF2B5EF4-FFF2-40B4-BE49-F238E27FC236}">
                <a16:creationId xmlns:a16="http://schemas.microsoft.com/office/drawing/2014/main" id="{74B6BD9A-3F03-4D1B-9EFD-EAA7760C193A}"/>
              </a:ext>
            </a:extLst>
          </p:cNvPr>
          <p:cNvGrpSpPr/>
          <p:nvPr/>
        </p:nvGrpSpPr>
        <p:grpSpPr>
          <a:xfrm>
            <a:off x="587748" y="5410401"/>
            <a:ext cx="7754445" cy="1327279"/>
            <a:chOff x="3417214" y="5093978"/>
            <a:chExt cx="7754445" cy="1327279"/>
          </a:xfrm>
        </p:grpSpPr>
        <p:sp>
          <p:nvSpPr>
            <p:cNvPr id="22" name="Rectangle: Rounded Corners 21">
              <a:extLst>
                <a:ext uri="{FF2B5EF4-FFF2-40B4-BE49-F238E27FC236}">
                  <a16:creationId xmlns:a16="http://schemas.microsoft.com/office/drawing/2014/main" id="{D6027B9C-C0B1-482C-9F71-4A02474497C9}"/>
                </a:ext>
              </a:extLst>
            </p:cNvPr>
            <p:cNvSpPr/>
            <p:nvPr/>
          </p:nvSpPr>
          <p:spPr>
            <a:xfrm>
              <a:off x="3672521" y="5445729"/>
              <a:ext cx="7499138" cy="9755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mn-ea"/>
                  <a:cs typeface="+mn-cs"/>
                </a:rPr>
                <a:t>Validation: Adjust an important parameter, E</a:t>
              </a:r>
              <a:r>
                <a:rPr kumimoji="0" lang="en-US" sz="2800" b="1" i="0" u="none" strike="noStrike" kern="1200" cap="none" spc="0" normalizeH="0" baseline="-25000" noProof="0" dirty="0">
                  <a:ln>
                    <a:noFill/>
                  </a:ln>
                  <a:solidFill>
                    <a:prstClr val="white"/>
                  </a:solidFill>
                  <a:effectLst/>
                  <a:uLnTx/>
                  <a:uFillTx/>
                  <a:latin typeface="Cambria"/>
                  <a:ea typeface="+mn-ea"/>
                  <a:cs typeface="+mn-cs"/>
                </a:rPr>
                <a:t>a</a:t>
              </a:r>
              <a:r>
                <a:rPr kumimoji="0" lang="en-US" sz="2800" b="1" i="0" u="none" strike="noStrike" kern="1200" cap="none" spc="0" normalizeH="0" baseline="0" noProof="0" dirty="0">
                  <a:ln>
                    <a:noFill/>
                  </a:ln>
                  <a:solidFill>
                    <a:prstClr val="white"/>
                  </a:solidFill>
                  <a:effectLst/>
                  <a:uLnTx/>
                  <a:uFillTx/>
                  <a:latin typeface="Cambria"/>
                  <a:ea typeface="+mn-ea"/>
                  <a:cs typeface="+mn-cs"/>
                </a:rPr>
                <a:t>, from 1.1 eV to 1.04 eV</a:t>
              </a:r>
            </a:p>
          </p:txBody>
        </p:sp>
        <p:pic>
          <p:nvPicPr>
            <p:cNvPr id="23" name="Graphic 22" descr="Checkmark">
              <a:extLst>
                <a:ext uri="{FF2B5EF4-FFF2-40B4-BE49-F238E27FC236}">
                  <a16:creationId xmlns:a16="http://schemas.microsoft.com/office/drawing/2014/main" id="{D8486B75-3F98-47E3-A52A-B7BF444A5AA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17214" y="5093978"/>
              <a:ext cx="830997" cy="830997"/>
            </a:xfrm>
            <a:prstGeom prst="rect">
              <a:avLst/>
            </a:prstGeom>
          </p:spPr>
        </p:pic>
      </p:grpSp>
      <p:grpSp>
        <p:nvGrpSpPr>
          <p:cNvPr id="7" name="Group 6">
            <a:extLst>
              <a:ext uri="{FF2B5EF4-FFF2-40B4-BE49-F238E27FC236}">
                <a16:creationId xmlns:a16="http://schemas.microsoft.com/office/drawing/2014/main" id="{F27418C7-3A04-4F4C-BF06-3B7ADDC5F60A}"/>
              </a:ext>
            </a:extLst>
          </p:cNvPr>
          <p:cNvGrpSpPr/>
          <p:nvPr/>
        </p:nvGrpSpPr>
        <p:grpSpPr>
          <a:xfrm>
            <a:off x="805997" y="4954030"/>
            <a:ext cx="7443145" cy="710541"/>
            <a:chOff x="805997" y="5074350"/>
            <a:chExt cx="7443145" cy="710541"/>
          </a:xfrm>
        </p:grpSpPr>
        <p:sp>
          <p:nvSpPr>
            <p:cNvPr id="3" name="TextBox 2">
              <a:extLst>
                <a:ext uri="{FF2B5EF4-FFF2-40B4-BE49-F238E27FC236}">
                  <a16:creationId xmlns:a16="http://schemas.microsoft.com/office/drawing/2014/main" id="{6162E6E6-4F4E-4D73-A53F-C90F1A6F4962}"/>
                </a:ext>
              </a:extLst>
            </p:cNvPr>
            <p:cNvSpPr txBox="1"/>
            <p:nvPr/>
          </p:nvSpPr>
          <p:spPr>
            <a:xfrm>
              <a:off x="805997" y="5155075"/>
              <a:ext cx="3191899"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1"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rPr>
                <a:t>Arrhenius Equation:</a:t>
              </a:r>
              <a:endParaRPr kumimoji="0" lang="en-US" sz="2800" b="0"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pic>
          <p:nvPicPr>
            <p:cNvPr id="26" name="Picture 25" descr="Screen Clipping">
              <a:extLst>
                <a:ext uri="{FF2B5EF4-FFF2-40B4-BE49-F238E27FC236}">
                  <a16:creationId xmlns:a16="http://schemas.microsoft.com/office/drawing/2014/main" id="{6B5BBDAB-B798-434B-B948-031696C4D2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7016" y="5074350"/>
              <a:ext cx="4272126" cy="710541"/>
            </a:xfrm>
            <a:prstGeom prst="rect">
              <a:avLst/>
            </a:prstGeom>
          </p:spPr>
        </p:pic>
      </p:grpSp>
    </p:spTree>
    <p:extLst>
      <p:ext uri="{BB962C8B-B14F-4D97-AF65-F5344CB8AC3E}">
        <p14:creationId xmlns:p14="http://schemas.microsoft.com/office/powerpoint/2010/main" val="34382360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500"/>
                                        <p:tgtEl>
                                          <p:spTgt spid="58"/>
                                        </p:tgtEl>
                                      </p:cBhvr>
                                    </p:animEffect>
                                  </p:childTnLst>
                                </p:cTn>
                              </p:par>
                              <p:par>
                                <p:cTn id="22" presetID="10" presetClass="entr" presetSubtype="0" fill="hold"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par>
                                <p:cTn id="25" presetID="10" presetClass="entr" presetSubtype="0"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4" grpId="0" animBg="1"/>
      <p:bldP spid="58" grpId="0"/>
      <p:bldP spid="59" grpId="0"/>
      <p:bldP spid="25" grpId="0" animBg="1"/>
      <p:bldP spid="79" grpId="0"/>
    </p:bld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24C83160-BD72-4F7C-BD5A-E8F1E197BE2F}"/>
              </a:ext>
            </a:extLst>
          </p:cNvPr>
          <p:cNvGrpSpPr/>
          <p:nvPr/>
        </p:nvGrpSpPr>
        <p:grpSpPr>
          <a:xfrm>
            <a:off x="318084" y="4924488"/>
            <a:ext cx="2764298" cy="1741487"/>
            <a:chOff x="2261190" y="4338366"/>
            <a:chExt cx="2764298" cy="1741487"/>
          </a:xfrm>
        </p:grpSpPr>
        <p:sp>
          <p:nvSpPr>
            <p:cNvPr id="47" name="Rectangle: Rounded Corners 46">
              <a:extLst>
                <a:ext uri="{FF2B5EF4-FFF2-40B4-BE49-F238E27FC236}">
                  <a16:creationId xmlns:a16="http://schemas.microsoft.com/office/drawing/2014/main" id="{BC8300DD-4DA4-4033-A112-18CB588F5FBA}"/>
                </a:ext>
              </a:extLst>
            </p:cNvPr>
            <p:cNvSpPr/>
            <p:nvPr/>
          </p:nvSpPr>
          <p:spPr>
            <a:xfrm>
              <a:off x="2261190" y="4933639"/>
              <a:ext cx="2764298" cy="11462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Initial Voltage Before Retention</a:t>
              </a:r>
            </a:p>
          </p:txBody>
        </p:sp>
        <p:cxnSp>
          <p:nvCxnSpPr>
            <p:cNvPr id="48" name="Straight Arrow Connector 47">
              <a:extLst>
                <a:ext uri="{FF2B5EF4-FFF2-40B4-BE49-F238E27FC236}">
                  <a16:creationId xmlns:a16="http://schemas.microsoft.com/office/drawing/2014/main" id="{37FAA6B5-FD79-4E76-B07A-BCC8731558FE}"/>
                </a:ext>
              </a:extLst>
            </p:cNvPr>
            <p:cNvCxnSpPr>
              <a:cxnSpLocks/>
              <a:stCxn id="47" idx="0"/>
            </p:cNvCxnSpPr>
            <p:nvPr/>
          </p:nvCxnSpPr>
          <p:spPr>
            <a:xfrm flipV="1">
              <a:off x="3643339" y="4338366"/>
              <a:ext cx="726670" cy="595273"/>
            </a:xfrm>
            <a:prstGeom prst="straightConnector1">
              <a:avLst/>
            </a:prstGeom>
            <a:ln w="57150">
              <a:solidFill>
                <a:schemeClr val="accent1"/>
              </a:solidFill>
              <a:tailEnd type="triangle"/>
            </a:ln>
          </p:spPr>
          <p:style>
            <a:lnRef idx="1">
              <a:schemeClr val="accent5"/>
            </a:lnRef>
            <a:fillRef idx="0">
              <a:schemeClr val="accent5"/>
            </a:fillRef>
            <a:effectRef idx="0">
              <a:schemeClr val="accent5"/>
            </a:effectRef>
            <a:fontRef idx="minor">
              <a:schemeClr val="tx1"/>
            </a:fontRef>
          </p:style>
        </p:cxnSp>
      </p:grpSp>
      <p:grpSp>
        <p:nvGrpSpPr>
          <p:cNvPr id="49" name="Group 48">
            <a:extLst>
              <a:ext uri="{FF2B5EF4-FFF2-40B4-BE49-F238E27FC236}">
                <a16:creationId xmlns:a16="http://schemas.microsoft.com/office/drawing/2014/main" id="{525B05CA-FE3D-4A88-873B-5761D360F916}"/>
              </a:ext>
            </a:extLst>
          </p:cNvPr>
          <p:cNvGrpSpPr/>
          <p:nvPr/>
        </p:nvGrpSpPr>
        <p:grpSpPr>
          <a:xfrm>
            <a:off x="3398178" y="4924358"/>
            <a:ext cx="2407506" cy="1723766"/>
            <a:chOff x="5539873" y="4338366"/>
            <a:chExt cx="2407506" cy="1723766"/>
          </a:xfrm>
        </p:grpSpPr>
        <p:sp>
          <p:nvSpPr>
            <p:cNvPr id="50" name="Rectangle: Rounded Corners 49">
              <a:extLst>
                <a:ext uri="{FF2B5EF4-FFF2-40B4-BE49-F238E27FC236}">
                  <a16:creationId xmlns:a16="http://schemas.microsoft.com/office/drawing/2014/main" id="{1B027179-92A5-4428-BD23-49EEBE3D73AC}"/>
                </a:ext>
              </a:extLst>
            </p:cNvPr>
            <p:cNvSpPr/>
            <p:nvPr/>
          </p:nvSpPr>
          <p:spPr>
            <a:xfrm>
              <a:off x="5539873" y="4906496"/>
              <a:ext cx="2407506" cy="115563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Voltage Shift Due to Retention Loss</a:t>
              </a:r>
            </a:p>
          </p:txBody>
        </p:sp>
        <p:cxnSp>
          <p:nvCxnSpPr>
            <p:cNvPr id="51" name="Straight Arrow Connector 50">
              <a:extLst>
                <a:ext uri="{FF2B5EF4-FFF2-40B4-BE49-F238E27FC236}">
                  <a16:creationId xmlns:a16="http://schemas.microsoft.com/office/drawing/2014/main" id="{9068200C-6BB8-4B5E-AA01-16436D1B97B5}"/>
                </a:ext>
              </a:extLst>
            </p:cNvPr>
            <p:cNvCxnSpPr>
              <a:cxnSpLocks/>
              <a:stCxn id="50" idx="0"/>
            </p:cNvCxnSpPr>
            <p:nvPr/>
          </p:nvCxnSpPr>
          <p:spPr>
            <a:xfrm flipH="1" flipV="1">
              <a:off x="6028267" y="4338366"/>
              <a:ext cx="715359" cy="568130"/>
            </a:xfrm>
            <a:prstGeom prst="straightConnector1">
              <a:avLst/>
            </a:prstGeom>
            <a:ln w="57150">
              <a:solidFill>
                <a:schemeClr val="accent2"/>
              </a:solidFill>
              <a:tailEnd type="triangle"/>
            </a:ln>
          </p:spPr>
          <p:style>
            <a:lnRef idx="1">
              <a:schemeClr val="accent5"/>
            </a:lnRef>
            <a:fillRef idx="0">
              <a:schemeClr val="accent5"/>
            </a:fillRef>
            <a:effectRef idx="0">
              <a:schemeClr val="accent5"/>
            </a:effectRef>
            <a:fontRef idx="minor">
              <a:schemeClr val="tx1"/>
            </a:fontRef>
          </p:style>
        </p:cxnSp>
      </p:grpSp>
      <p:sp>
        <p:nvSpPr>
          <p:cNvPr id="4" name="Title 3">
            <a:extLst>
              <a:ext uri="{FF2B5EF4-FFF2-40B4-BE49-F238E27FC236}">
                <a16:creationId xmlns:a16="http://schemas.microsoft.com/office/drawing/2014/main" id="{294C19F0-CC0E-4C01-B8A5-4A2CF02A804E}"/>
              </a:ext>
            </a:extLst>
          </p:cNvPr>
          <p:cNvSpPr>
            <a:spLocks noGrp="1"/>
          </p:cNvSpPr>
          <p:nvPr>
            <p:ph type="title"/>
          </p:nvPr>
        </p:nvSpPr>
        <p:spPr/>
        <p:txBody>
          <a:bodyPr>
            <a:normAutofit/>
          </a:bodyPr>
          <a:lstStyle/>
          <a:p>
            <a:r>
              <a:rPr lang="en-US" dirty="0"/>
              <a:t>URT Model Summary</a:t>
            </a:r>
          </a:p>
        </p:txBody>
      </p:sp>
      <p:sp>
        <p:nvSpPr>
          <p:cNvPr id="3" name="Slide Number Placeholder 2">
            <a:extLst>
              <a:ext uri="{FF2B5EF4-FFF2-40B4-BE49-F238E27FC236}">
                <a16:creationId xmlns:a16="http://schemas.microsoft.com/office/drawing/2014/main" id="{EB772C84-B170-4DF1-98D8-68F95818A528}"/>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292</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31EB456D-6957-4ADA-B051-87C9DDA0F3CB}"/>
              </a:ext>
            </a:extLst>
          </p:cNvPr>
          <p:cNvSpPr txBox="1"/>
          <p:nvPr/>
        </p:nvSpPr>
        <p:spPr>
          <a:xfrm>
            <a:off x="933541" y="4069278"/>
            <a:ext cx="3270447"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V =</a:t>
            </a:r>
            <a:r>
              <a:rPr kumimoji="0" lang="en-US" sz="48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 </a:t>
            </a:r>
            <a:r>
              <a:rPr kumimoji="0" lang="en-US" sz="4800" b="1" i="0" u="none" strike="noStrike" kern="1200" cap="none" spc="0" normalizeH="0" baseline="0" noProof="0" dirty="0">
                <a:ln>
                  <a:noFill/>
                </a:ln>
                <a:solidFill>
                  <a:srgbClr val="4472C4"/>
                </a:solidFill>
                <a:effectLst/>
                <a:uLnTx/>
                <a:uFillTx/>
                <a:latin typeface="Cambria"/>
                <a:ea typeface="ＭＳ Ｐゴシック" panose="020B0600070205080204" pitchFamily="34" charset="-128"/>
                <a:cs typeface="+mn-cs"/>
              </a:rPr>
              <a:t>V</a:t>
            </a:r>
            <a:r>
              <a:rPr kumimoji="0" lang="en-US" sz="4800" b="1" i="0" u="none" strike="noStrike" kern="1200" cap="none" spc="0" normalizeH="0" baseline="-25000" noProof="0" dirty="0">
                <a:ln>
                  <a:noFill/>
                </a:ln>
                <a:solidFill>
                  <a:srgbClr val="4472C4"/>
                </a:solidFill>
                <a:effectLst/>
                <a:uLnTx/>
                <a:uFillTx/>
                <a:latin typeface="Cambria"/>
                <a:ea typeface="ＭＳ Ｐゴシック" panose="020B0600070205080204" pitchFamily="34" charset="-128"/>
                <a:cs typeface="+mn-cs"/>
              </a:rPr>
              <a:t>0</a:t>
            </a:r>
            <a:r>
              <a:rPr kumimoji="0" lang="en-US" sz="48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 </a:t>
            </a:r>
            <a:r>
              <a:rPr kumimoji="0" lang="en-US" sz="4800" b="1" i="0" u="none" strike="noStrike" kern="1200" cap="none" spc="0" normalizeH="0" baseline="0" noProof="0" dirty="0">
                <a:ln>
                  <a:noFill/>
                </a:ln>
                <a:solidFill>
                  <a:prstClr val="black">
                    <a:lumMod val="75000"/>
                    <a:lumOff val="25000"/>
                  </a:prstClr>
                </a:solidFill>
                <a:effectLst/>
                <a:uLnTx/>
                <a:uFillTx/>
                <a:latin typeface="Cambria"/>
                <a:ea typeface="ＭＳ Ｐゴシック" panose="020B0600070205080204" pitchFamily="34" charset="-128"/>
                <a:cs typeface="+mn-cs"/>
              </a:rPr>
              <a:t>+</a:t>
            </a:r>
            <a:r>
              <a:rPr kumimoji="0" lang="en-US" sz="4800" b="1" i="0" u="none" strike="noStrike" kern="1200" cap="none" spc="0" normalizeH="0" baseline="0" noProof="0" dirty="0">
                <a:ln>
                  <a:noFill/>
                </a:ln>
                <a:solidFill>
                  <a:srgbClr val="C00000"/>
                </a:solidFill>
                <a:effectLst/>
                <a:uLnTx/>
                <a:uFillTx/>
                <a:latin typeface="Cambria"/>
                <a:ea typeface="ＭＳ Ｐゴシック" panose="020B0600070205080204" pitchFamily="34" charset="-128"/>
                <a:cs typeface="+mn-cs"/>
              </a:rPr>
              <a:t> </a:t>
            </a:r>
            <a:r>
              <a:rPr kumimoji="0" lang="el-GR" sz="48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Δ</a:t>
            </a:r>
            <a:r>
              <a:rPr kumimoji="0" lang="en-US" sz="4800" b="1" i="0" u="none" strike="noStrike" kern="1200" cap="none" spc="0" normalizeH="0" baseline="0" noProof="0" dirty="0">
                <a:ln>
                  <a:noFill/>
                </a:ln>
                <a:solidFill>
                  <a:srgbClr val="ED7D31"/>
                </a:solidFill>
                <a:effectLst/>
                <a:uLnTx/>
                <a:uFillTx/>
                <a:latin typeface="Cambria"/>
                <a:ea typeface="ＭＳ Ｐゴシック" panose="020B0600070205080204" pitchFamily="34" charset="-128"/>
                <a:cs typeface="+mn-cs"/>
              </a:rPr>
              <a:t>V</a:t>
            </a:r>
          </a:p>
        </p:txBody>
      </p:sp>
      <p:grpSp>
        <p:nvGrpSpPr>
          <p:cNvPr id="65" name="Group 64">
            <a:extLst>
              <a:ext uri="{FF2B5EF4-FFF2-40B4-BE49-F238E27FC236}">
                <a16:creationId xmlns:a16="http://schemas.microsoft.com/office/drawing/2014/main" id="{C3313E31-58F3-400D-99B9-5E020191737A}"/>
              </a:ext>
            </a:extLst>
          </p:cNvPr>
          <p:cNvGrpSpPr/>
          <p:nvPr/>
        </p:nvGrpSpPr>
        <p:grpSpPr>
          <a:xfrm>
            <a:off x="518043" y="2764856"/>
            <a:ext cx="1850687" cy="1370221"/>
            <a:chOff x="645365" y="2815666"/>
            <a:chExt cx="1850687" cy="1370221"/>
          </a:xfrm>
        </p:grpSpPr>
        <p:cxnSp>
          <p:nvCxnSpPr>
            <p:cNvPr id="33" name="Straight Connector 32">
              <a:extLst>
                <a:ext uri="{FF2B5EF4-FFF2-40B4-BE49-F238E27FC236}">
                  <a16:creationId xmlns:a16="http://schemas.microsoft.com/office/drawing/2014/main" id="{F6EB06B5-0F07-4B3F-B712-859E9D0C054A}"/>
                </a:ext>
              </a:extLst>
            </p:cNvPr>
            <p:cNvCxnSpPr>
              <a:cxnSpLocks/>
              <a:stCxn id="34" idx="5"/>
            </p:cNvCxnSpPr>
            <p:nvPr/>
          </p:nvCxnSpPr>
          <p:spPr bwMode="auto">
            <a:xfrm>
              <a:off x="1301215" y="3494826"/>
              <a:ext cx="1052653" cy="684656"/>
            </a:xfrm>
            <a:prstGeom prst="line">
              <a:avLst/>
            </a:prstGeom>
            <a:solidFill>
              <a:schemeClr val="accent1"/>
            </a:solidFill>
            <a:ln w="38100" cap="flat" cmpd="sng" algn="ctr">
              <a:solidFill>
                <a:schemeClr val="accent1"/>
              </a:solidFill>
              <a:prstDash val="solid"/>
              <a:round/>
              <a:headEnd type="none" w="med" len="med"/>
              <a:tailEnd type="arrow" w="med" len="med"/>
            </a:ln>
            <a:effectLst/>
          </p:spPr>
        </p:cxnSp>
        <p:sp>
          <p:nvSpPr>
            <p:cNvPr id="34" name="Oval 33">
              <a:extLst>
                <a:ext uri="{FF2B5EF4-FFF2-40B4-BE49-F238E27FC236}">
                  <a16:creationId xmlns:a16="http://schemas.microsoft.com/office/drawing/2014/main" id="{BFB7E043-4480-4EF6-B199-76C01B94DD23}"/>
                </a:ext>
              </a:extLst>
            </p:cNvPr>
            <p:cNvSpPr/>
            <p:nvPr/>
          </p:nvSpPr>
          <p:spPr bwMode="auto">
            <a:xfrm>
              <a:off x="645365" y="2815666"/>
              <a:ext cx="768376" cy="795686"/>
            </a:xfrm>
            <a:prstGeom prst="ellipse">
              <a:avLst/>
            </a:prstGeom>
            <a:ln w="381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mn-ea"/>
                  <a:cs typeface="+mn-cs"/>
                </a:rPr>
                <a:t>PEC</a:t>
              </a:r>
            </a:p>
          </p:txBody>
        </p:sp>
        <p:sp>
          <p:nvSpPr>
            <p:cNvPr id="35" name="Oval 34">
              <a:extLst>
                <a:ext uri="{FF2B5EF4-FFF2-40B4-BE49-F238E27FC236}">
                  <a16:creationId xmlns:a16="http://schemas.microsoft.com/office/drawing/2014/main" id="{EEF9F093-007F-4CC4-82AA-21D72D52ED4A}"/>
                </a:ext>
              </a:extLst>
            </p:cNvPr>
            <p:cNvSpPr/>
            <p:nvPr/>
          </p:nvSpPr>
          <p:spPr bwMode="auto">
            <a:xfrm>
              <a:off x="1727676" y="2815666"/>
              <a:ext cx="768376" cy="795686"/>
            </a:xfrm>
            <a:prstGeom prst="ellipse">
              <a:avLst/>
            </a:prstGeom>
            <a:ln w="38100">
              <a:solidFill>
                <a:schemeClr val="accent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4472C4"/>
                  </a:solidFill>
                  <a:effectLst/>
                  <a:uLnTx/>
                  <a:uFillTx/>
                  <a:latin typeface="Cambria"/>
                  <a:ea typeface="+mn-ea"/>
                  <a:cs typeface="+mn-cs"/>
                </a:rPr>
                <a:t>T</a:t>
              </a:r>
              <a:r>
                <a:rPr kumimoji="0" lang="en-US" sz="2400" b="1" i="0" u="none" strike="noStrike" kern="1200" cap="none" spc="0" normalizeH="0" baseline="-25000" noProof="0" dirty="0">
                  <a:ln>
                    <a:noFill/>
                  </a:ln>
                  <a:solidFill>
                    <a:srgbClr val="4472C4"/>
                  </a:solidFill>
                  <a:effectLst/>
                  <a:uLnTx/>
                  <a:uFillTx/>
                  <a:latin typeface="Cambria"/>
                  <a:ea typeface="+mn-ea"/>
                  <a:cs typeface="+mn-cs"/>
                </a:rPr>
                <a:t>p</a:t>
              </a:r>
              <a:endParaRPr kumimoji="0" lang="en-US" sz="2400" b="1" i="0" u="none" strike="noStrike" kern="1200" cap="none" spc="0" normalizeH="0" baseline="0" noProof="0" dirty="0">
                <a:ln>
                  <a:noFill/>
                </a:ln>
                <a:solidFill>
                  <a:srgbClr val="4472C4"/>
                </a:solidFill>
                <a:effectLst/>
                <a:uLnTx/>
                <a:uFillTx/>
                <a:latin typeface="Cambria"/>
                <a:ea typeface="+mn-ea"/>
                <a:cs typeface="+mn-cs"/>
              </a:endParaRPr>
            </a:p>
          </p:txBody>
        </p:sp>
        <p:cxnSp>
          <p:nvCxnSpPr>
            <p:cNvPr id="36" name="Straight Connector 35">
              <a:extLst>
                <a:ext uri="{FF2B5EF4-FFF2-40B4-BE49-F238E27FC236}">
                  <a16:creationId xmlns:a16="http://schemas.microsoft.com/office/drawing/2014/main" id="{C4D8C752-1B04-4CFB-82ED-3E0A66178060}"/>
                </a:ext>
              </a:extLst>
            </p:cNvPr>
            <p:cNvCxnSpPr>
              <a:cxnSpLocks/>
              <a:stCxn id="35" idx="4"/>
            </p:cNvCxnSpPr>
            <p:nvPr/>
          </p:nvCxnSpPr>
          <p:spPr bwMode="auto">
            <a:xfrm>
              <a:off x="2111864" y="3611352"/>
              <a:ext cx="262538" cy="574535"/>
            </a:xfrm>
            <a:prstGeom prst="line">
              <a:avLst/>
            </a:prstGeom>
            <a:solidFill>
              <a:schemeClr val="accent1"/>
            </a:solidFill>
            <a:ln w="38100" cap="flat" cmpd="sng" algn="ctr">
              <a:solidFill>
                <a:schemeClr val="accent1"/>
              </a:solidFill>
              <a:prstDash val="solid"/>
              <a:round/>
              <a:headEnd type="none" w="med" len="med"/>
              <a:tailEnd type="arrow" w="med" len="med"/>
            </a:ln>
            <a:effectLst/>
          </p:spPr>
        </p:cxnSp>
      </p:grpSp>
      <p:cxnSp>
        <p:nvCxnSpPr>
          <p:cNvPr id="40" name="Straight Connector 39">
            <a:extLst>
              <a:ext uri="{FF2B5EF4-FFF2-40B4-BE49-F238E27FC236}">
                <a16:creationId xmlns:a16="http://schemas.microsoft.com/office/drawing/2014/main" id="{E3D025B4-F29B-4664-92DF-E5893EB951DF}"/>
              </a:ext>
            </a:extLst>
          </p:cNvPr>
          <p:cNvCxnSpPr>
            <a:cxnSpLocks/>
          </p:cNvCxnSpPr>
          <p:nvPr/>
        </p:nvCxnSpPr>
        <p:spPr>
          <a:xfrm>
            <a:off x="2669443" y="1035040"/>
            <a:ext cx="0" cy="3184711"/>
          </a:xfrm>
          <a:prstGeom prst="line">
            <a:avLst/>
          </a:prstGeom>
          <a:ln w="762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3" name="Rectangle: Rounded Corners 42">
            <a:extLst>
              <a:ext uri="{FF2B5EF4-FFF2-40B4-BE49-F238E27FC236}">
                <a16:creationId xmlns:a16="http://schemas.microsoft.com/office/drawing/2014/main" id="{7B78E5BD-A04B-4C3A-B539-EEB03F28FA8D}"/>
              </a:ext>
            </a:extLst>
          </p:cNvPr>
          <p:cNvSpPr/>
          <p:nvPr/>
        </p:nvSpPr>
        <p:spPr>
          <a:xfrm>
            <a:off x="318084" y="1188477"/>
            <a:ext cx="2061934" cy="11743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1. Program Variation Component</a:t>
            </a:r>
          </a:p>
        </p:txBody>
      </p:sp>
      <p:grpSp>
        <p:nvGrpSpPr>
          <p:cNvPr id="116" name="Group 115">
            <a:extLst>
              <a:ext uri="{FF2B5EF4-FFF2-40B4-BE49-F238E27FC236}">
                <a16:creationId xmlns:a16="http://schemas.microsoft.com/office/drawing/2014/main" id="{2622469A-479A-4BE9-A311-F1073477141A}"/>
              </a:ext>
            </a:extLst>
          </p:cNvPr>
          <p:cNvGrpSpPr/>
          <p:nvPr/>
        </p:nvGrpSpPr>
        <p:grpSpPr>
          <a:xfrm>
            <a:off x="2860126" y="1183636"/>
            <a:ext cx="3858166" cy="1996323"/>
            <a:chOff x="2860126" y="1183636"/>
            <a:chExt cx="3858166" cy="1996323"/>
          </a:xfrm>
        </p:grpSpPr>
        <p:sp>
          <p:nvSpPr>
            <p:cNvPr id="52" name="Oval 51">
              <a:extLst>
                <a:ext uri="{FF2B5EF4-FFF2-40B4-BE49-F238E27FC236}">
                  <a16:creationId xmlns:a16="http://schemas.microsoft.com/office/drawing/2014/main" id="{DC132938-44A6-40A1-81D1-C1F0AF733B0B}"/>
                </a:ext>
              </a:extLst>
            </p:cNvPr>
            <p:cNvSpPr/>
            <p:nvPr/>
          </p:nvSpPr>
          <p:spPr bwMode="auto">
            <a:xfrm>
              <a:off x="2860126" y="1187671"/>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r</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sp>
          <p:nvSpPr>
            <p:cNvPr id="53" name="Oval 52">
              <a:extLst>
                <a:ext uri="{FF2B5EF4-FFF2-40B4-BE49-F238E27FC236}">
                  <a16:creationId xmlns:a16="http://schemas.microsoft.com/office/drawing/2014/main" id="{D319554A-839F-4F35-8C44-17E77B0B87B4}"/>
                </a:ext>
              </a:extLst>
            </p:cNvPr>
            <p:cNvSpPr/>
            <p:nvPr/>
          </p:nvSpPr>
          <p:spPr bwMode="auto">
            <a:xfrm>
              <a:off x="3925492" y="1187671"/>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r</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cxnSp>
          <p:nvCxnSpPr>
            <p:cNvPr id="54" name="Straight Connector 53">
              <a:extLst>
                <a:ext uri="{FF2B5EF4-FFF2-40B4-BE49-F238E27FC236}">
                  <a16:creationId xmlns:a16="http://schemas.microsoft.com/office/drawing/2014/main" id="{4D41E203-341E-4067-B667-375EA018B186}"/>
                </a:ext>
              </a:extLst>
            </p:cNvPr>
            <p:cNvCxnSpPr>
              <a:cxnSpLocks/>
              <a:stCxn id="53" idx="4"/>
              <a:endCxn id="55" idx="7"/>
            </p:cNvCxnSpPr>
            <p:nvPr/>
          </p:nvCxnSpPr>
          <p:spPr bwMode="auto">
            <a:xfrm flipH="1">
              <a:off x="4048659" y="1983357"/>
              <a:ext cx="261021" cy="517442"/>
            </a:xfrm>
            <a:prstGeom prst="line">
              <a:avLst/>
            </a:prstGeom>
            <a:solidFill>
              <a:schemeClr val="accent1"/>
            </a:solidFill>
            <a:ln w="38100" cap="flat" cmpd="sng" algn="ctr">
              <a:solidFill>
                <a:schemeClr val="accent4">
                  <a:lumMod val="75000"/>
                </a:schemeClr>
              </a:solidFill>
              <a:prstDash val="solid"/>
              <a:round/>
              <a:headEnd type="none" w="med" len="med"/>
              <a:tailEnd type="arrow" w="med" len="med"/>
            </a:ln>
            <a:effectLst/>
          </p:spPr>
        </p:cxnSp>
        <p:sp>
          <p:nvSpPr>
            <p:cNvPr id="55" name="Oval 54">
              <a:extLst>
                <a:ext uri="{FF2B5EF4-FFF2-40B4-BE49-F238E27FC236}">
                  <a16:creationId xmlns:a16="http://schemas.microsoft.com/office/drawing/2014/main" id="{C47068A5-B08E-4BDD-8D6F-DC0F2DBB9855}"/>
                </a:ext>
              </a:extLst>
            </p:cNvPr>
            <p:cNvSpPr/>
            <p:nvPr/>
          </p:nvSpPr>
          <p:spPr bwMode="auto">
            <a:xfrm>
              <a:off x="3392809" y="2384273"/>
              <a:ext cx="768376" cy="795686"/>
            </a:xfrm>
            <a:prstGeom prst="ellipse">
              <a:avLst/>
            </a:prstGeom>
            <a:ln w="38100">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r,eff</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cxnSp>
          <p:nvCxnSpPr>
            <p:cNvPr id="56" name="Straight Connector 55">
              <a:extLst>
                <a:ext uri="{FF2B5EF4-FFF2-40B4-BE49-F238E27FC236}">
                  <a16:creationId xmlns:a16="http://schemas.microsoft.com/office/drawing/2014/main" id="{250B9A85-7EF4-409B-AC69-EC38F7DF2C6A}"/>
                </a:ext>
              </a:extLst>
            </p:cNvPr>
            <p:cNvCxnSpPr>
              <a:cxnSpLocks/>
              <a:stCxn id="52" idx="4"/>
              <a:endCxn id="55" idx="1"/>
            </p:cNvCxnSpPr>
            <p:nvPr/>
          </p:nvCxnSpPr>
          <p:spPr bwMode="auto">
            <a:xfrm>
              <a:off x="3244314" y="1983357"/>
              <a:ext cx="261021" cy="517442"/>
            </a:xfrm>
            <a:prstGeom prst="line">
              <a:avLst/>
            </a:prstGeom>
            <a:solidFill>
              <a:schemeClr val="accent1"/>
            </a:solidFill>
            <a:ln w="38100" cap="flat" cmpd="sng" algn="ctr">
              <a:solidFill>
                <a:schemeClr val="accent4">
                  <a:lumMod val="75000"/>
                </a:schemeClr>
              </a:solidFill>
              <a:prstDash val="solid"/>
              <a:round/>
              <a:headEnd type="none" w="med" len="med"/>
              <a:tailEnd type="arrow" w="med" len="med"/>
            </a:ln>
            <a:effectLst/>
          </p:spPr>
        </p:cxnSp>
        <p:sp>
          <p:nvSpPr>
            <p:cNvPr id="90" name="Oval 89">
              <a:extLst>
                <a:ext uri="{FF2B5EF4-FFF2-40B4-BE49-F238E27FC236}">
                  <a16:creationId xmlns:a16="http://schemas.microsoft.com/office/drawing/2014/main" id="{7DA3B7FD-19A0-48F5-BC04-F8DDAA6B3BCC}"/>
                </a:ext>
              </a:extLst>
            </p:cNvPr>
            <p:cNvSpPr/>
            <p:nvPr/>
          </p:nvSpPr>
          <p:spPr bwMode="auto">
            <a:xfrm>
              <a:off x="4884550" y="1183636"/>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d</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sp>
          <p:nvSpPr>
            <p:cNvPr id="91" name="Oval 90">
              <a:extLst>
                <a:ext uri="{FF2B5EF4-FFF2-40B4-BE49-F238E27FC236}">
                  <a16:creationId xmlns:a16="http://schemas.microsoft.com/office/drawing/2014/main" id="{9C3B3041-5F55-402B-8A73-E4A350C724B2}"/>
                </a:ext>
              </a:extLst>
            </p:cNvPr>
            <p:cNvSpPr/>
            <p:nvPr/>
          </p:nvSpPr>
          <p:spPr bwMode="auto">
            <a:xfrm>
              <a:off x="5949916" y="1183636"/>
              <a:ext cx="768376" cy="795686"/>
            </a:xfrm>
            <a:prstGeom prst="ellipse">
              <a:avLst/>
            </a:prstGeom>
            <a:ln w="38100">
              <a:solidFill>
                <a:schemeClr val="accent4">
                  <a:lumMod val="75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d</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cxnSp>
          <p:nvCxnSpPr>
            <p:cNvPr id="92" name="Straight Connector 91">
              <a:extLst>
                <a:ext uri="{FF2B5EF4-FFF2-40B4-BE49-F238E27FC236}">
                  <a16:creationId xmlns:a16="http://schemas.microsoft.com/office/drawing/2014/main" id="{A77A06C3-EA33-49CF-ADC3-41348EA0999B}"/>
                </a:ext>
              </a:extLst>
            </p:cNvPr>
            <p:cNvCxnSpPr>
              <a:cxnSpLocks/>
              <a:stCxn id="91" idx="4"/>
              <a:endCxn id="93" idx="7"/>
            </p:cNvCxnSpPr>
            <p:nvPr/>
          </p:nvCxnSpPr>
          <p:spPr bwMode="auto">
            <a:xfrm flipH="1">
              <a:off x="6073083" y="1979322"/>
              <a:ext cx="261021" cy="517442"/>
            </a:xfrm>
            <a:prstGeom prst="line">
              <a:avLst/>
            </a:prstGeom>
            <a:solidFill>
              <a:schemeClr val="accent1"/>
            </a:solidFill>
            <a:ln w="38100" cap="flat" cmpd="sng" algn="ctr">
              <a:solidFill>
                <a:schemeClr val="accent4">
                  <a:lumMod val="75000"/>
                </a:schemeClr>
              </a:solidFill>
              <a:prstDash val="solid"/>
              <a:round/>
              <a:headEnd type="none" w="med" len="med"/>
              <a:tailEnd type="arrow" w="med" len="med"/>
            </a:ln>
            <a:effectLst/>
          </p:spPr>
        </p:cxnSp>
        <p:sp>
          <p:nvSpPr>
            <p:cNvPr id="93" name="Oval 92">
              <a:extLst>
                <a:ext uri="{FF2B5EF4-FFF2-40B4-BE49-F238E27FC236}">
                  <a16:creationId xmlns:a16="http://schemas.microsoft.com/office/drawing/2014/main" id="{08A3D451-D091-4756-A2A2-E82045ABFE09}"/>
                </a:ext>
              </a:extLst>
            </p:cNvPr>
            <p:cNvSpPr/>
            <p:nvPr/>
          </p:nvSpPr>
          <p:spPr bwMode="auto">
            <a:xfrm>
              <a:off x="5417233" y="2380238"/>
              <a:ext cx="768376" cy="795686"/>
            </a:xfrm>
            <a:prstGeom prst="ellipse">
              <a:avLst/>
            </a:prstGeom>
            <a:ln w="38100">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rPr>
                <a:t>t</a:t>
              </a:r>
              <a:r>
                <a:rPr kumimoji="0" lang="en-US" sz="2400" b="1" i="0" u="none" strike="noStrike" kern="1200" cap="none" spc="0" normalizeH="0" baseline="-25000" noProof="0" dirty="0">
                  <a:ln>
                    <a:noFill/>
                  </a:ln>
                  <a:solidFill>
                    <a:srgbClr val="FFC000">
                      <a:lumMod val="75000"/>
                    </a:srgbClr>
                  </a:solidFill>
                  <a:effectLst/>
                  <a:uLnTx/>
                  <a:uFillTx/>
                  <a:latin typeface="Cambria"/>
                  <a:ea typeface="+mn-ea"/>
                  <a:cs typeface="+mn-cs"/>
                </a:rPr>
                <a:t>d,eff</a:t>
              </a:r>
              <a:endParaRPr kumimoji="0" lang="en-US" sz="2400" b="1" i="0" u="none" strike="noStrike" kern="1200" cap="none" spc="0" normalizeH="0" baseline="0" noProof="0" dirty="0">
                <a:ln>
                  <a:noFill/>
                </a:ln>
                <a:solidFill>
                  <a:srgbClr val="FFC000">
                    <a:lumMod val="75000"/>
                  </a:srgbClr>
                </a:solidFill>
                <a:effectLst/>
                <a:uLnTx/>
                <a:uFillTx/>
                <a:latin typeface="Cambria"/>
                <a:ea typeface="+mn-ea"/>
                <a:cs typeface="+mn-cs"/>
              </a:endParaRPr>
            </a:p>
          </p:txBody>
        </p:sp>
        <p:cxnSp>
          <p:nvCxnSpPr>
            <p:cNvPr id="94" name="Straight Connector 93">
              <a:extLst>
                <a:ext uri="{FF2B5EF4-FFF2-40B4-BE49-F238E27FC236}">
                  <a16:creationId xmlns:a16="http://schemas.microsoft.com/office/drawing/2014/main" id="{6F39F2A2-A175-4CCB-BBAA-3FAD227B9A20}"/>
                </a:ext>
              </a:extLst>
            </p:cNvPr>
            <p:cNvCxnSpPr>
              <a:cxnSpLocks/>
              <a:stCxn id="90" idx="4"/>
              <a:endCxn id="93" idx="1"/>
            </p:cNvCxnSpPr>
            <p:nvPr/>
          </p:nvCxnSpPr>
          <p:spPr bwMode="auto">
            <a:xfrm>
              <a:off x="5268738" y="1979322"/>
              <a:ext cx="261021" cy="517442"/>
            </a:xfrm>
            <a:prstGeom prst="line">
              <a:avLst/>
            </a:prstGeom>
            <a:solidFill>
              <a:schemeClr val="accent1"/>
            </a:solidFill>
            <a:ln w="38100" cap="flat" cmpd="sng" algn="ctr">
              <a:solidFill>
                <a:schemeClr val="accent4">
                  <a:lumMod val="75000"/>
                </a:schemeClr>
              </a:solidFill>
              <a:prstDash val="solid"/>
              <a:round/>
              <a:headEnd type="none" w="med" len="med"/>
              <a:tailEnd type="arrow" w="med" len="med"/>
            </a:ln>
            <a:effectLst/>
          </p:spPr>
        </p:cxnSp>
      </p:grpSp>
      <p:sp>
        <p:nvSpPr>
          <p:cNvPr id="99" name="Oval 98">
            <a:extLst>
              <a:ext uri="{FF2B5EF4-FFF2-40B4-BE49-F238E27FC236}">
                <a16:creationId xmlns:a16="http://schemas.microsoft.com/office/drawing/2014/main" id="{3FCEFF59-8117-4F96-907E-844B1BE344A9}"/>
              </a:ext>
            </a:extLst>
          </p:cNvPr>
          <p:cNvSpPr/>
          <p:nvPr/>
        </p:nvSpPr>
        <p:spPr bwMode="auto">
          <a:xfrm>
            <a:off x="4414705" y="2368242"/>
            <a:ext cx="768376" cy="795686"/>
          </a:xfrm>
          <a:prstGeom prst="ellipse">
            <a:avLst/>
          </a:prstGeom>
          <a:ln w="38100">
            <a:solidFill>
              <a:schemeClr val="accent5"/>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Cambria"/>
                <a:ea typeface="+mn-ea"/>
                <a:cs typeface="+mn-cs"/>
              </a:rPr>
              <a:t>PEC</a:t>
            </a:r>
          </a:p>
        </p:txBody>
      </p:sp>
      <p:cxnSp>
        <p:nvCxnSpPr>
          <p:cNvPr id="100" name="Straight Connector 99">
            <a:extLst>
              <a:ext uri="{FF2B5EF4-FFF2-40B4-BE49-F238E27FC236}">
                <a16:creationId xmlns:a16="http://schemas.microsoft.com/office/drawing/2014/main" id="{92637AF8-CB4A-4DAD-B3CA-37B8414FB688}"/>
              </a:ext>
            </a:extLst>
          </p:cNvPr>
          <p:cNvCxnSpPr>
            <a:cxnSpLocks/>
            <a:stCxn id="55" idx="4"/>
          </p:cNvCxnSpPr>
          <p:nvPr/>
        </p:nvCxnSpPr>
        <p:spPr bwMode="auto">
          <a:xfrm>
            <a:off x="3776997" y="3179959"/>
            <a:ext cx="46982" cy="948713"/>
          </a:xfrm>
          <a:prstGeom prst="line">
            <a:avLst/>
          </a:prstGeom>
          <a:solidFill>
            <a:schemeClr val="accent1"/>
          </a:solidFill>
          <a:ln w="38100" cap="flat" cmpd="sng" algn="ctr">
            <a:solidFill>
              <a:schemeClr val="accent5"/>
            </a:solidFill>
            <a:prstDash val="solid"/>
            <a:round/>
            <a:headEnd type="none" w="med" len="med"/>
            <a:tailEnd type="arrow" w="med" len="med"/>
          </a:ln>
          <a:effectLst/>
        </p:spPr>
      </p:cxnSp>
      <p:cxnSp>
        <p:nvCxnSpPr>
          <p:cNvPr id="103" name="Straight Connector 102">
            <a:extLst>
              <a:ext uri="{FF2B5EF4-FFF2-40B4-BE49-F238E27FC236}">
                <a16:creationId xmlns:a16="http://schemas.microsoft.com/office/drawing/2014/main" id="{D3AEE48A-B4F2-4438-927C-CFE0E3EA2617}"/>
              </a:ext>
            </a:extLst>
          </p:cNvPr>
          <p:cNvCxnSpPr>
            <a:cxnSpLocks/>
            <a:stCxn id="99" idx="3"/>
          </p:cNvCxnSpPr>
          <p:nvPr/>
        </p:nvCxnSpPr>
        <p:spPr bwMode="auto">
          <a:xfrm flipH="1">
            <a:off x="3823979" y="3047402"/>
            <a:ext cx="703252" cy="1081270"/>
          </a:xfrm>
          <a:prstGeom prst="line">
            <a:avLst/>
          </a:prstGeom>
          <a:solidFill>
            <a:schemeClr val="accent1"/>
          </a:solidFill>
          <a:ln w="38100" cap="flat" cmpd="sng" algn="ctr">
            <a:solidFill>
              <a:schemeClr val="accent5"/>
            </a:solidFill>
            <a:prstDash val="solid"/>
            <a:round/>
            <a:headEnd type="none" w="med" len="med"/>
            <a:tailEnd type="arrow" w="med" len="med"/>
          </a:ln>
          <a:effectLst/>
        </p:spPr>
      </p:cxnSp>
      <p:cxnSp>
        <p:nvCxnSpPr>
          <p:cNvPr id="106" name="Straight Connector 105">
            <a:extLst>
              <a:ext uri="{FF2B5EF4-FFF2-40B4-BE49-F238E27FC236}">
                <a16:creationId xmlns:a16="http://schemas.microsoft.com/office/drawing/2014/main" id="{F4939D9D-7DDC-4A70-A443-881EA8FEDBB2}"/>
              </a:ext>
            </a:extLst>
          </p:cNvPr>
          <p:cNvCxnSpPr>
            <a:cxnSpLocks/>
            <a:stCxn id="93" idx="4"/>
          </p:cNvCxnSpPr>
          <p:nvPr/>
        </p:nvCxnSpPr>
        <p:spPr bwMode="auto">
          <a:xfrm flipH="1">
            <a:off x="3844513" y="3175924"/>
            <a:ext cx="1956908" cy="952748"/>
          </a:xfrm>
          <a:prstGeom prst="line">
            <a:avLst/>
          </a:prstGeom>
          <a:solidFill>
            <a:schemeClr val="accent1"/>
          </a:solidFill>
          <a:ln w="38100" cap="flat" cmpd="sng" algn="ctr">
            <a:solidFill>
              <a:schemeClr val="accent5"/>
            </a:solidFill>
            <a:prstDash val="solid"/>
            <a:round/>
            <a:headEnd type="none" w="med" len="med"/>
            <a:tailEnd type="arrow" w="med" len="med"/>
          </a:ln>
          <a:effectLst/>
        </p:spPr>
      </p:cxnSp>
      <p:grpSp>
        <p:nvGrpSpPr>
          <p:cNvPr id="2" name="Group 1">
            <a:extLst>
              <a:ext uri="{FF2B5EF4-FFF2-40B4-BE49-F238E27FC236}">
                <a16:creationId xmlns:a16="http://schemas.microsoft.com/office/drawing/2014/main" id="{0E36EE43-6291-42CA-927E-081F4A5C4B90}"/>
              </a:ext>
            </a:extLst>
          </p:cNvPr>
          <p:cNvGrpSpPr/>
          <p:nvPr/>
        </p:nvGrpSpPr>
        <p:grpSpPr>
          <a:xfrm>
            <a:off x="102544" y="5158166"/>
            <a:ext cx="8680511" cy="1495299"/>
            <a:chOff x="102544" y="5110038"/>
            <a:chExt cx="8680511" cy="1495299"/>
          </a:xfrm>
        </p:grpSpPr>
        <p:sp>
          <p:nvSpPr>
            <p:cNvPr id="38" name="Rectangle: Rounded Corners 37">
              <a:extLst>
                <a:ext uri="{FF2B5EF4-FFF2-40B4-BE49-F238E27FC236}">
                  <a16:creationId xmlns:a16="http://schemas.microsoft.com/office/drawing/2014/main" id="{C04D2003-439C-4F94-A664-D93EEE98593E}"/>
                </a:ext>
              </a:extLst>
            </p:cNvPr>
            <p:cNvSpPr/>
            <p:nvPr/>
          </p:nvSpPr>
          <p:spPr>
            <a:xfrm>
              <a:off x="360945" y="5450895"/>
              <a:ext cx="8422110" cy="11544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mbria"/>
                  <a:ea typeface="+mn-ea"/>
                  <a:cs typeface="+mn-cs"/>
                </a:rPr>
                <a:t>Validation: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Cambria"/>
                  <a:ea typeface="+mn-ea"/>
                  <a:cs typeface="+mn-cs"/>
                </a:rPr>
                <a:t>Prediction Error Rate = 4.9%</a:t>
              </a:r>
            </a:p>
          </p:txBody>
        </p:sp>
        <p:pic>
          <p:nvPicPr>
            <p:cNvPr id="44" name="Graphic 43" descr="Checkmark">
              <a:extLst>
                <a:ext uri="{FF2B5EF4-FFF2-40B4-BE49-F238E27FC236}">
                  <a16:creationId xmlns:a16="http://schemas.microsoft.com/office/drawing/2014/main" id="{83B5ED8B-DF3D-412C-B82E-A4DB3BE79A3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544" y="5110038"/>
              <a:ext cx="830997" cy="830997"/>
            </a:xfrm>
            <a:prstGeom prst="rect">
              <a:avLst/>
            </a:prstGeom>
          </p:spPr>
        </p:pic>
      </p:grpSp>
      <p:sp>
        <p:nvSpPr>
          <p:cNvPr id="57" name="Rectangle: Rounded Corners 56">
            <a:extLst>
              <a:ext uri="{FF2B5EF4-FFF2-40B4-BE49-F238E27FC236}">
                <a16:creationId xmlns:a16="http://schemas.microsoft.com/office/drawing/2014/main" id="{04421A27-1483-4E64-A3D4-63326EB15513}"/>
              </a:ext>
            </a:extLst>
          </p:cNvPr>
          <p:cNvSpPr/>
          <p:nvPr/>
        </p:nvSpPr>
        <p:spPr>
          <a:xfrm>
            <a:off x="6799163" y="1183636"/>
            <a:ext cx="2171218" cy="1179185"/>
          </a:xfrm>
          <a:prstGeom prst="roundRect">
            <a:avLst>
              <a:gd name="adj" fmla="val 10694"/>
            </a:avLst>
          </a:prstGeom>
          <a:solidFill>
            <a:schemeClr val="accent4">
              <a:lumMod val="75000"/>
            </a:schemeClr>
          </a:solidFill>
        </p:spPr>
        <p:style>
          <a:lnRef idx="2">
            <a:schemeClr val="accent4">
              <a:shade val="50000"/>
            </a:schemeClr>
          </a:lnRef>
          <a:fillRef idx="1">
            <a:schemeClr val="accent4"/>
          </a:fillRef>
          <a:effectRef idx="0">
            <a:schemeClr val="accent4"/>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50" normalizeH="0" baseline="0" noProof="0" dirty="0">
                <a:ln>
                  <a:noFill/>
                </a:ln>
                <a:solidFill>
                  <a:prstClr val="white"/>
                </a:solidFill>
                <a:effectLst/>
                <a:uLnTx/>
                <a:uFillTx/>
                <a:latin typeface="Cambria"/>
                <a:ea typeface="+mn-ea"/>
                <a:cs typeface="+mn-cs"/>
              </a:rPr>
              <a:t>3. Temperature </a:t>
            </a:r>
            <a:r>
              <a:rPr kumimoji="0" lang="en-US" sz="2400" b="1" i="0" u="none" strike="noStrike" kern="1200" cap="none" spc="0" normalizeH="0" baseline="0" noProof="0" dirty="0">
                <a:ln>
                  <a:noFill/>
                </a:ln>
                <a:solidFill>
                  <a:prstClr val="white"/>
                </a:solidFill>
                <a:effectLst/>
                <a:uLnTx/>
                <a:uFillTx/>
                <a:latin typeface="Cambria"/>
                <a:ea typeface="+mn-ea"/>
                <a:cs typeface="+mn-cs"/>
              </a:rPr>
              <a:t>Scaling Component</a:t>
            </a:r>
          </a:p>
        </p:txBody>
      </p:sp>
      <p:sp>
        <p:nvSpPr>
          <p:cNvPr id="58" name="Rectangle: Rounded Corners 57">
            <a:extLst>
              <a:ext uri="{FF2B5EF4-FFF2-40B4-BE49-F238E27FC236}">
                <a16:creationId xmlns:a16="http://schemas.microsoft.com/office/drawing/2014/main" id="{2309731B-0203-41B1-AB99-50B75AB109F8}"/>
              </a:ext>
            </a:extLst>
          </p:cNvPr>
          <p:cNvSpPr/>
          <p:nvPr/>
        </p:nvSpPr>
        <p:spPr>
          <a:xfrm>
            <a:off x="6425563" y="2609260"/>
            <a:ext cx="2544818" cy="1179185"/>
          </a:xfrm>
          <a:prstGeom prst="roundRect">
            <a:avLst>
              <a:gd name="adj" fmla="val 9786"/>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2. Self-Recovery and Retention Component</a:t>
            </a:r>
          </a:p>
        </p:txBody>
      </p:sp>
    </p:spTree>
    <p:extLst>
      <p:ext uri="{BB962C8B-B14F-4D97-AF65-F5344CB8AC3E}">
        <p14:creationId xmlns:p14="http://schemas.microsoft.com/office/powerpoint/2010/main" val="14318334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xit" presetSubtype="0" fill="hold" nodeType="withEffect">
                                  <p:stCondLst>
                                    <p:cond delay="0"/>
                                  </p:stCondLst>
                                  <p:childTnLst>
                                    <p:animEffect transition="out" filter="fade">
                                      <p:cBhvr>
                                        <p:cTn id="9" dur="500"/>
                                        <p:tgtEl>
                                          <p:spTgt spid="46"/>
                                        </p:tgtEl>
                                      </p:cBhvr>
                                    </p:animEffect>
                                    <p:set>
                                      <p:cBhvr>
                                        <p:cTn id="10" dur="1" fill="hold">
                                          <p:stCondLst>
                                            <p:cond delay="499"/>
                                          </p:stCondLst>
                                        </p:cTn>
                                        <p:tgtEl>
                                          <p:spTgt spid="46"/>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49"/>
                                        </p:tgtEl>
                                      </p:cBhvr>
                                    </p:animEffect>
                                    <p:set>
                                      <p:cBhvr>
                                        <p:cTn id="13"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4" name="Content Placeholder 3"/>
          <p:cNvSpPr>
            <a:spLocks noGrp="1"/>
          </p:cNvSpPr>
          <p:nvPr>
            <p:ph sz="quarter" idx="11"/>
          </p:nvPr>
        </p:nvSpPr>
        <p:spPr/>
        <p:txBody>
          <a:bodyPr>
            <a:normAutofit/>
          </a:bodyPr>
          <a:lstStyle/>
          <a:p>
            <a:pPr>
              <a:lnSpc>
                <a:spcPct val="100000"/>
              </a:lnSpc>
              <a:spcBef>
                <a:spcPts val="1800"/>
              </a:spcBef>
            </a:pPr>
            <a:r>
              <a:rPr lang="en-US" sz="2800" dirty="0"/>
              <a:t>Executive Summary</a:t>
            </a:r>
          </a:p>
          <a:p>
            <a:pPr>
              <a:lnSpc>
                <a:spcPct val="100000"/>
              </a:lnSpc>
              <a:spcBef>
                <a:spcPts val="1800"/>
              </a:spcBef>
            </a:pPr>
            <a:r>
              <a:rPr lang="en-US" sz="2800" dirty="0"/>
              <a:t>Background on NAND Flash Reliability</a:t>
            </a:r>
          </a:p>
          <a:p>
            <a:pPr>
              <a:lnSpc>
                <a:spcPct val="100000"/>
              </a:lnSpc>
              <a:spcBef>
                <a:spcPts val="1800"/>
              </a:spcBef>
            </a:pPr>
            <a:r>
              <a:rPr lang="en-US" sz="2800" dirty="0"/>
              <a:t>Characterization of Self-Recovery and Temperature Effect on Real 3D NAND Flash Memory Chips</a:t>
            </a:r>
          </a:p>
          <a:p>
            <a:pPr>
              <a:lnSpc>
                <a:spcPct val="100000"/>
              </a:lnSpc>
              <a:spcBef>
                <a:spcPts val="1800"/>
              </a:spcBef>
            </a:pPr>
            <a:r>
              <a:rPr lang="en-US" sz="2800" dirty="0"/>
              <a:t>URT: Unified Self-Recovery and Temperature Model</a:t>
            </a:r>
          </a:p>
          <a:p>
            <a:pPr>
              <a:lnSpc>
                <a:spcPct val="100000"/>
              </a:lnSpc>
              <a:spcBef>
                <a:spcPts val="1800"/>
              </a:spcBef>
            </a:pPr>
            <a:r>
              <a:rPr lang="en-US" sz="2800" b="1" dirty="0">
                <a:solidFill>
                  <a:srgbClr val="C00000"/>
                </a:solidFill>
              </a:rPr>
              <a:t>HeatWatch Mechanism</a:t>
            </a:r>
          </a:p>
          <a:p>
            <a:pPr>
              <a:lnSpc>
                <a:spcPct val="100000"/>
              </a:lnSpc>
              <a:spcBef>
                <a:spcPts val="1800"/>
              </a:spcBef>
            </a:pPr>
            <a:r>
              <a:rPr lang="en-US" sz="2800" dirty="0"/>
              <a:t>Conclusion</a:t>
            </a:r>
          </a:p>
        </p:txBody>
      </p:sp>
      <p:sp>
        <p:nvSpPr>
          <p:cNvPr id="3" name="Slide Number Placeholder 2"/>
          <p:cNvSpPr>
            <a:spLocks noGrp="1"/>
          </p:cNvSpPr>
          <p:nvPr>
            <p:ph type="sldNum" sz="quarter" idx="4294967295"/>
          </p:nvPr>
        </p:nvSpPr>
        <p:spPr>
          <a:xfrm>
            <a:off x="8189913" y="6516688"/>
            <a:ext cx="954087" cy="34131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kumimoji="0" lang="en-US" sz="1600" b="1" i="0" u="none" strike="noStrike" kern="1200" cap="none" spc="0" normalizeH="0" baseline="0" noProof="0" smtClean="0">
                <a:ln>
                  <a:noFill/>
                </a:ln>
                <a:solidFill>
                  <a:prstClr val="black"/>
                </a:solidFill>
                <a:effectLst/>
                <a:uLnTx/>
                <a:uFillTx/>
                <a:latin typeface="Cambria"/>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293</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1173531120"/>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60CDE92-FC31-4999-A575-D78BC09A2207}"/>
              </a:ext>
            </a:extLst>
          </p:cNvPr>
          <p:cNvSpPr>
            <a:spLocks noGrp="1"/>
          </p:cNvSpPr>
          <p:nvPr>
            <p:ph type="title"/>
          </p:nvPr>
        </p:nvSpPr>
        <p:spPr/>
        <p:txBody>
          <a:bodyPr/>
          <a:lstStyle/>
          <a:p>
            <a:r>
              <a:rPr lang="en-US" dirty="0"/>
              <a:t>HeatWatch Mechanism</a:t>
            </a:r>
          </a:p>
        </p:txBody>
      </p:sp>
      <p:sp>
        <p:nvSpPr>
          <p:cNvPr id="8" name="Content Placeholder 7">
            <a:extLst>
              <a:ext uri="{FF2B5EF4-FFF2-40B4-BE49-F238E27FC236}">
                <a16:creationId xmlns:a16="http://schemas.microsoft.com/office/drawing/2014/main" id="{1B46D71C-7C50-4704-A6E2-8FF20F0E5558}"/>
              </a:ext>
            </a:extLst>
          </p:cNvPr>
          <p:cNvSpPr>
            <a:spLocks noGrp="1"/>
          </p:cNvSpPr>
          <p:nvPr>
            <p:ph sz="quarter" idx="11"/>
          </p:nvPr>
        </p:nvSpPr>
        <p:spPr/>
        <p:txBody>
          <a:bodyPr>
            <a:normAutofit/>
          </a:bodyPr>
          <a:lstStyle/>
          <a:p>
            <a:r>
              <a:rPr lang="en-US" sz="2600" b="1" dirty="0">
                <a:solidFill>
                  <a:schemeClr val="tx1"/>
                </a:solidFill>
              </a:rPr>
              <a:t>Key Idea</a:t>
            </a:r>
          </a:p>
          <a:p>
            <a:pPr lvl="1"/>
            <a:endParaRPr lang="en-US" sz="2600" b="1" dirty="0">
              <a:solidFill>
                <a:schemeClr val="tx1"/>
              </a:solidFill>
            </a:endParaRPr>
          </a:p>
          <a:p>
            <a:pPr lvl="1">
              <a:spcBef>
                <a:spcPts val="600"/>
              </a:spcBef>
            </a:pPr>
            <a:r>
              <a:rPr lang="en-US" sz="2600" b="1" dirty="0">
                <a:solidFill>
                  <a:schemeClr val="accent6">
                    <a:lumMod val="75000"/>
                  </a:schemeClr>
                </a:solidFill>
              </a:rPr>
              <a:t>Predict change in threshold voltage distribution</a:t>
            </a:r>
            <a:br>
              <a:rPr lang="en-US" sz="2600" dirty="0">
                <a:solidFill>
                  <a:schemeClr val="tx1"/>
                </a:solidFill>
              </a:rPr>
            </a:br>
            <a:r>
              <a:rPr lang="en-US" sz="2600" dirty="0">
                <a:solidFill>
                  <a:schemeClr val="tx1"/>
                </a:solidFill>
              </a:rPr>
              <a:t>by using the URT model</a:t>
            </a:r>
          </a:p>
          <a:p>
            <a:pPr lvl="1">
              <a:spcBef>
                <a:spcPts val="600"/>
              </a:spcBef>
            </a:pPr>
            <a:endParaRPr lang="en-US" sz="2600" dirty="0">
              <a:solidFill>
                <a:schemeClr val="tx1"/>
              </a:solidFill>
            </a:endParaRPr>
          </a:p>
          <a:p>
            <a:pPr lvl="1">
              <a:spcBef>
                <a:spcPts val="600"/>
              </a:spcBef>
            </a:pPr>
            <a:r>
              <a:rPr lang="en-US" sz="2600" b="1" dirty="0">
                <a:solidFill>
                  <a:schemeClr val="accent6">
                    <a:lumMod val="75000"/>
                  </a:schemeClr>
                </a:solidFill>
              </a:rPr>
              <a:t>Adapt read reference voltage to near-optimal </a:t>
            </a:r>
            <a:r>
              <a:rPr lang="en-US" sz="2600" dirty="0">
                <a:solidFill>
                  <a:schemeClr val="tx1"/>
                </a:solidFill>
              </a:rPr>
              <a:t>(V</a:t>
            </a:r>
            <a:r>
              <a:rPr lang="en-US" sz="2600" baseline="-25000" dirty="0">
                <a:solidFill>
                  <a:schemeClr val="tx1"/>
                </a:solidFill>
              </a:rPr>
              <a:t>opt</a:t>
            </a:r>
            <a:r>
              <a:rPr lang="en-US" sz="2600" dirty="0">
                <a:solidFill>
                  <a:schemeClr val="tx1"/>
                </a:solidFill>
              </a:rPr>
              <a:t>)</a:t>
            </a:r>
            <a:br>
              <a:rPr lang="en-US" sz="2600" dirty="0">
                <a:solidFill>
                  <a:schemeClr val="tx1"/>
                </a:solidFill>
              </a:rPr>
            </a:br>
            <a:r>
              <a:rPr lang="en-US" sz="2600" dirty="0">
                <a:solidFill>
                  <a:schemeClr val="tx1"/>
                </a:solidFill>
              </a:rPr>
              <a:t>based on </a:t>
            </a:r>
            <a:r>
              <a:rPr lang="en-US" sz="2600">
                <a:solidFill>
                  <a:schemeClr val="tx1"/>
                </a:solidFill>
              </a:rPr>
              <a:t>predicted change in </a:t>
            </a:r>
            <a:r>
              <a:rPr lang="en-US" sz="2600" dirty="0">
                <a:solidFill>
                  <a:schemeClr val="tx1"/>
                </a:solidFill>
              </a:rPr>
              <a:t>voltage distribution</a:t>
            </a:r>
          </a:p>
        </p:txBody>
      </p:sp>
      <p:sp>
        <p:nvSpPr>
          <p:cNvPr id="3" name="Slide Number Placeholder 2">
            <a:extLst>
              <a:ext uri="{FF2B5EF4-FFF2-40B4-BE49-F238E27FC236}">
                <a16:creationId xmlns:a16="http://schemas.microsoft.com/office/drawing/2014/main" id="{5986F94D-2837-4770-99B1-1F6C6D504ECB}"/>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294</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2117741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fade">
                                      <p:cBhvr>
                                        <p:cTn id="7" dur="500"/>
                                        <p:tgtEl>
                                          <p:spTgt spid="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4" end="4"/>
                                            </p:txEl>
                                          </p:spTgt>
                                        </p:tgtEl>
                                        <p:attrNameLst>
                                          <p:attrName>style.visibility</p:attrName>
                                        </p:attrNameLst>
                                      </p:cBhvr>
                                      <p:to>
                                        <p:strVal val="visible"/>
                                      </p:to>
                                    </p:set>
                                    <p:animEffect transition="in" filter="fade">
                                      <p:cBhvr>
                                        <p:cTn id="1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0CE2ED4-001F-4E0B-8BA9-6E01B96DB147}"/>
              </a:ext>
            </a:extLst>
          </p:cNvPr>
          <p:cNvSpPr>
            <a:spLocks noGrp="1"/>
          </p:cNvSpPr>
          <p:nvPr>
            <p:ph type="title"/>
          </p:nvPr>
        </p:nvSpPr>
        <p:spPr/>
        <p:txBody>
          <a:bodyPr/>
          <a:lstStyle/>
          <a:p>
            <a:r>
              <a:rPr lang="en-US" dirty="0"/>
              <a:t>HeatWatch Mechanism Overview</a:t>
            </a:r>
          </a:p>
        </p:txBody>
      </p:sp>
      <p:sp>
        <p:nvSpPr>
          <p:cNvPr id="4" name="Slide Number Placeholder 3">
            <a:extLst>
              <a:ext uri="{FF2B5EF4-FFF2-40B4-BE49-F238E27FC236}">
                <a16:creationId xmlns:a16="http://schemas.microsoft.com/office/drawing/2014/main" id="{6D993105-75B4-4B99-8A6D-285DDA64A469}"/>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295</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9" name="Rectangle: Rounded Corners 8">
            <a:extLst>
              <a:ext uri="{FF2B5EF4-FFF2-40B4-BE49-F238E27FC236}">
                <a16:creationId xmlns:a16="http://schemas.microsoft.com/office/drawing/2014/main" id="{16191C26-F913-4E19-BF13-9857F5E59DAC}"/>
              </a:ext>
            </a:extLst>
          </p:cNvPr>
          <p:cNvSpPr/>
          <p:nvPr/>
        </p:nvSpPr>
        <p:spPr>
          <a:xfrm>
            <a:off x="347060" y="1166320"/>
            <a:ext cx="8449880" cy="1637037"/>
          </a:xfrm>
          <a:prstGeom prst="roundRect">
            <a:avLst>
              <a:gd name="adj" fmla="val 14703"/>
            </a:avLst>
          </a:prstGeom>
          <a:noFill/>
          <a:ln w="571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472C4"/>
                </a:solidFill>
                <a:effectLst/>
                <a:uLnTx/>
                <a:uFillTx/>
                <a:latin typeface="Cambria"/>
                <a:ea typeface="+mn-ea"/>
                <a:cs typeface="+mn-cs"/>
              </a:rPr>
              <a:t>Tracking Components</a:t>
            </a:r>
          </a:p>
        </p:txBody>
      </p:sp>
      <p:sp>
        <p:nvSpPr>
          <p:cNvPr id="10" name="Rectangle: Rounded Corners 9">
            <a:extLst>
              <a:ext uri="{FF2B5EF4-FFF2-40B4-BE49-F238E27FC236}">
                <a16:creationId xmlns:a16="http://schemas.microsoft.com/office/drawing/2014/main" id="{C9CD6538-D519-4D73-9192-6D7D300CC3C7}"/>
              </a:ext>
            </a:extLst>
          </p:cNvPr>
          <p:cNvSpPr/>
          <p:nvPr/>
        </p:nvSpPr>
        <p:spPr>
          <a:xfrm>
            <a:off x="565484" y="1840831"/>
            <a:ext cx="2550695" cy="7579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SSD Temperature</a:t>
            </a:r>
          </a:p>
        </p:txBody>
      </p:sp>
      <p:sp>
        <p:nvSpPr>
          <p:cNvPr id="11" name="Rectangle: Rounded Corners 10">
            <a:extLst>
              <a:ext uri="{FF2B5EF4-FFF2-40B4-BE49-F238E27FC236}">
                <a16:creationId xmlns:a16="http://schemas.microsoft.com/office/drawing/2014/main" id="{CF954BCC-3312-4837-8CCE-BD5199072E48}"/>
              </a:ext>
            </a:extLst>
          </p:cNvPr>
          <p:cNvSpPr/>
          <p:nvPr/>
        </p:nvSpPr>
        <p:spPr>
          <a:xfrm>
            <a:off x="3296652" y="1840831"/>
            <a:ext cx="2550695" cy="7579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Dwell Time</a:t>
            </a:r>
          </a:p>
        </p:txBody>
      </p:sp>
      <p:sp>
        <p:nvSpPr>
          <p:cNvPr id="12" name="Rectangle: Rounded Corners 11">
            <a:extLst>
              <a:ext uri="{FF2B5EF4-FFF2-40B4-BE49-F238E27FC236}">
                <a16:creationId xmlns:a16="http://schemas.microsoft.com/office/drawing/2014/main" id="{FC99A57F-FF91-4B67-862A-FDAAB3AC013F}"/>
              </a:ext>
            </a:extLst>
          </p:cNvPr>
          <p:cNvSpPr/>
          <p:nvPr/>
        </p:nvSpPr>
        <p:spPr>
          <a:xfrm>
            <a:off x="6046796" y="1828799"/>
            <a:ext cx="2550695" cy="7579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P/E Cycles &amp; </a:t>
            </a:r>
            <a:br>
              <a:rPr kumimoji="0" lang="en-US" sz="2400" b="1" i="0" u="none" strike="noStrike" kern="1200" cap="none" spc="0" normalizeH="0" baseline="0" noProof="0" dirty="0">
                <a:ln>
                  <a:noFill/>
                </a:ln>
                <a:solidFill>
                  <a:prstClr val="white"/>
                </a:solidFill>
                <a:effectLst/>
                <a:uLnTx/>
                <a:uFillTx/>
                <a:latin typeface="Cambria"/>
                <a:ea typeface="+mn-ea"/>
                <a:cs typeface="+mn-cs"/>
              </a:rPr>
            </a:br>
            <a:r>
              <a:rPr kumimoji="0" lang="en-US" sz="2400" b="1" i="0" u="none" strike="noStrike" kern="1200" cap="none" spc="0" normalizeH="0" baseline="0" noProof="0" dirty="0">
                <a:ln>
                  <a:noFill/>
                </a:ln>
                <a:solidFill>
                  <a:prstClr val="white"/>
                </a:solidFill>
                <a:effectLst/>
                <a:uLnTx/>
                <a:uFillTx/>
                <a:latin typeface="Cambria"/>
                <a:ea typeface="+mn-ea"/>
                <a:cs typeface="+mn-cs"/>
              </a:rPr>
              <a:t>Retention Time</a:t>
            </a:r>
          </a:p>
        </p:txBody>
      </p:sp>
      <p:sp>
        <p:nvSpPr>
          <p:cNvPr id="13" name="Rectangle: Rounded Corners 12">
            <a:extLst>
              <a:ext uri="{FF2B5EF4-FFF2-40B4-BE49-F238E27FC236}">
                <a16:creationId xmlns:a16="http://schemas.microsoft.com/office/drawing/2014/main" id="{C4758706-D8B9-4D48-9452-0894DC096A50}"/>
              </a:ext>
            </a:extLst>
          </p:cNvPr>
          <p:cNvSpPr/>
          <p:nvPr/>
        </p:nvSpPr>
        <p:spPr>
          <a:xfrm>
            <a:off x="866272" y="4723137"/>
            <a:ext cx="7411454" cy="1552074"/>
          </a:xfrm>
          <a:prstGeom prst="roundRect">
            <a:avLst>
              <a:gd name="adj" fmla="val 9828"/>
            </a:avLst>
          </a:prstGeom>
          <a:noFill/>
          <a:ln w="57150">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solidFill>
                <a:effectLst/>
                <a:uLnTx/>
                <a:uFillTx/>
                <a:latin typeface="Cambria"/>
                <a:ea typeface="+mn-ea"/>
                <a:cs typeface="+mn-cs"/>
              </a:rPr>
              <a:t>Prediction Components</a:t>
            </a:r>
          </a:p>
        </p:txBody>
      </p:sp>
      <p:sp>
        <p:nvSpPr>
          <p:cNvPr id="14" name="Rectangle: Rounded Corners 13">
            <a:extLst>
              <a:ext uri="{FF2B5EF4-FFF2-40B4-BE49-F238E27FC236}">
                <a16:creationId xmlns:a16="http://schemas.microsoft.com/office/drawing/2014/main" id="{2E4038AE-D236-4AA3-85BD-9791ADF10A30}"/>
              </a:ext>
            </a:extLst>
          </p:cNvPr>
          <p:cNvSpPr/>
          <p:nvPr/>
        </p:nvSpPr>
        <p:spPr>
          <a:xfrm>
            <a:off x="1022685" y="5367569"/>
            <a:ext cx="2550695" cy="757989"/>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V</a:t>
            </a:r>
            <a:r>
              <a:rPr kumimoji="0" lang="en-US" sz="2400" b="1" i="0" u="none" strike="noStrike" kern="1200" cap="none" spc="0" normalizeH="0" baseline="-25000" noProof="0" dirty="0">
                <a:ln>
                  <a:noFill/>
                </a:ln>
                <a:solidFill>
                  <a:prstClr val="white"/>
                </a:solidFill>
                <a:effectLst/>
                <a:uLnTx/>
                <a:uFillTx/>
                <a:latin typeface="Cambria"/>
                <a:ea typeface="+mn-ea"/>
                <a:cs typeface="+mn-cs"/>
              </a:rPr>
              <a:t>opt</a:t>
            </a:r>
            <a:r>
              <a:rPr kumimoji="0" lang="en-US" sz="2400" b="1" i="0" u="none" strike="noStrike" kern="1200" cap="none" spc="0" normalizeH="0" baseline="0" noProof="0" dirty="0">
                <a:ln>
                  <a:noFill/>
                </a:ln>
                <a:solidFill>
                  <a:prstClr val="white"/>
                </a:solidFill>
                <a:effectLst/>
                <a:uLnTx/>
                <a:uFillTx/>
                <a:latin typeface="Cambria"/>
                <a:ea typeface="+mn-ea"/>
                <a:cs typeface="+mn-cs"/>
              </a:rPr>
              <a:t> Prediction</a:t>
            </a:r>
          </a:p>
        </p:txBody>
      </p:sp>
      <p:sp>
        <p:nvSpPr>
          <p:cNvPr id="15" name="Rectangle: Rounded Corners 14">
            <a:extLst>
              <a:ext uri="{FF2B5EF4-FFF2-40B4-BE49-F238E27FC236}">
                <a16:creationId xmlns:a16="http://schemas.microsoft.com/office/drawing/2014/main" id="{DD005849-220B-45FB-BD34-2749D404CE64}"/>
              </a:ext>
            </a:extLst>
          </p:cNvPr>
          <p:cNvSpPr/>
          <p:nvPr/>
        </p:nvSpPr>
        <p:spPr>
          <a:xfrm>
            <a:off x="5570622" y="5367569"/>
            <a:ext cx="2550695" cy="757989"/>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Fine-Tuning URT Parameters</a:t>
            </a:r>
          </a:p>
        </p:txBody>
      </p:sp>
      <p:sp>
        <p:nvSpPr>
          <p:cNvPr id="16" name="Oval 15">
            <a:extLst>
              <a:ext uri="{FF2B5EF4-FFF2-40B4-BE49-F238E27FC236}">
                <a16:creationId xmlns:a16="http://schemas.microsoft.com/office/drawing/2014/main" id="{9208FA7B-59D5-4B5A-85EA-4862814FD209}"/>
              </a:ext>
            </a:extLst>
          </p:cNvPr>
          <p:cNvSpPr/>
          <p:nvPr/>
        </p:nvSpPr>
        <p:spPr>
          <a:xfrm>
            <a:off x="1749394" y="3421320"/>
            <a:ext cx="1097280" cy="109728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URT</a:t>
            </a:r>
          </a:p>
        </p:txBody>
      </p:sp>
      <p:grpSp>
        <p:nvGrpSpPr>
          <p:cNvPr id="61" name="Group 60">
            <a:extLst>
              <a:ext uri="{FF2B5EF4-FFF2-40B4-BE49-F238E27FC236}">
                <a16:creationId xmlns:a16="http://schemas.microsoft.com/office/drawing/2014/main" id="{9A1F2C7E-ECE2-444F-AB78-D88DBD215FD5}"/>
              </a:ext>
            </a:extLst>
          </p:cNvPr>
          <p:cNvGrpSpPr/>
          <p:nvPr/>
        </p:nvGrpSpPr>
        <p:grpSpPr>
          <a:xfrm>
            <a:off x="1840832" y="2586788"/>
            <a:ext cx="5481312" cy="834532"/>
            <a:chOff x="1840832" y="2586788"/>
            <a:chExt cx="5481312" cy="834532"/>
          </a:xfrm>
        </p:grpSpPr>
        <p:cxnSp>
          <p:nvCxnSpPr>
            <p:cNvPr id="31" name="Connector: Elbow 30">
              <a:extLst>
                <a:ext uri="{FF2B5EF4-FFF2-40B4-BE49-F238E27FC236}">
                  <a16:creationId xmlns:a16="http://schemas.microsoft.com/office/drawing/2014/main" id="{7CC6B3BB-B698-4C3B-A305-FADB32D4B763}"/>
                </a:ext>
              </a:extLst>
            </p:cNvPr>
            <p:cNvCxnSpPr>
              <a:stCxn id="10" idx="2"/>
              <a:endCxn id="16" idx="0"/>
            </p:cNvCxnSpPr>
            <p:nvPr/>
          </p:nvCxnSpPr>
          <p:spPr>
            <a:xfrm rot="16200000" flipH="1">
              <a:off x="1658183" y="2781469"/>
              <a:ext cx="822500" cy="457202"/>
            </a:xfrm>
            <a:prstGeom prst="bentConnector3">
              <a:avLst>
                <a:gd name="adj1" fmla="val 50000"/>
              </a:avLst>
            </a:prstGeom>
            <a:ln w="57150">
              <a:tailEnd type="triangle"/>
            </a:ln>
          </p:spPr>
          <p:style>
            <a:lnRef idx="1">
              <a:schemeClr val="dk1"/>
            </a:lnRef>
            <a:fillRef idx="0">
              <a:schemeClr val="dk1"/>
            </a:fillRef>
            <a:effectRef idx="0">
              <a:schemeClr val="dk1"/>
            </a:effectRef>
            <a:fontRef idx="minor">
              <a:schemeClr val="tx1"/>
            </a:fontRef>
          </p:style>
        </p:cxnSp>
        <p:cxnSp>
          <p:nvCxnSpPr>
            <p:cNvPr id="33" name="Connector: Elbow 32">
              <a:extLst>
                <a:ext uri="{FF2B5EF4-FFF2-40B4-BE49-F238E27FC236}">
                  <a16:creationId xmlns:a16="http://schemas.microsoft.com/office/drawing/2014/main" id="{18A616BD-7BDE-4278-AF3B-38C44032DF0E}"/>
                </a:ext>
              </a:extLst>
            </p:cNvPr>
            <p:cNvCxnSpPr>
              <a:cxnSpLocks/>
              <a:stCxn id="11" idx="2"/>
              <a:endCxn id="16" idx="0"/>
            </p:cNvCxnSpPr>
            <p:nvPr/>
          </p:nvCxnSpPr>
          <p:spPr>
            <a:xfrm rot="5400000">
              <a:off x="3023767" y="1873087"/>
              <a:ext cx="822500" cy="2273966"/>
            </a:xfrm>
            <a:prstGeom prst="bentConnector3">
              <a:avLst>
                <a:gd name="adj1" fmla="val 50000"/>
              </a:avLst>
            </a:prstGeom>
            <a:ln w="57150">
              <a:tailEnd type="triangle"/>
            </a:ln>
          </p:spPr>
          <p:style>
            <a:lnRef idx="1">
              <a:schemeClr val="dk1"/>
            </a:lnRef>
            <a:fillRef idx="0">
              <a:schemeClr val="dk1"/>
            </a:fillRef>
            <a:effectRef idx="0">
              <a:schemeClr val="dk1"/>
            </a:effectRef>
            <a:fontRef idx="minor">
              <a:schemeClr val="tx1"/>
            </a:fontRef>
          </p:style>
        </p:cxnSp>
        <p:cxnSp>
          <p:nvCxnSpPr>
            <p:cNvPr id="36" name="Connector: Elbow 35">
              <a:extLst>
                <a:ext uri="{FF2B5EF4-FFF2-40B4-BE49-F238E27FC236}">
                  <a16:creationId xmlns:a16="http://schemas.microsoft.com/office/drawing/2014/main" id="{F07C6545-EEE8-46B4-9D0A-DFADD6C63A68}"/>
                </a:ext>
              </a:extLst>
            </p:cNvPr>
            <p:cNvCxnSpPr>
              <a:cxnSpLocks/>
              <a:stCxn id="12" idx="2"/>
              <a:endCxn id="16" idx="0"/>
            </p:cNvCxnSpPr>
            <p:nvPr/>
          </p:nvCxnSpPr>
          <p:spPr>
            <a:xfrm rot="5400000">
              <a:off x="4392823" y="491999"/>
              <a:ext cx="834532" cy="5024110"/>
            </a:xfrm>
            <a:prstGeom prst="bentConnector3">
              <a:avLst>
                <a:gd name="adj1" fmla="val 51442"/>
              </a:avLst>
            </a:prstGeom>
            <a:ln w="57150">
              <a:tailEnd type="triangle"/>
            </a:ln>
          </p:spPr>
          <p:style>
            <a:lnRef idx="1">
              <a:schemeClr val="dk1"/>
            </a:lnRef>
            <a:fillRef idx="0">
              <a:schemeClr val="dk1"/>
            </a:fillRef>
            <a:effectRef idx="0">
              <a:schemeClr val="dk1"/>
            </a:effectRef>
            <a:fontRef idx="minor">
              <a:schemeClr val="tx1"/>
            </a:fontRef>
          </p:style>
        </p:cxnSp>
      </p:grpSp>
      <p:cxnSp>
        <p:nvCxnSpPr>
          <p:cNvPr id="40" name="Connector: Elbow 39">
            <a:extLst>
              <a:ext uri="{FF2B5EF4-FFF2-40B4-BE49-F238E27FC236}">
                <a16:creationId xmlns:a16="http://schemas.microsoft.com/office/drawing/2014/main" id="{A381AD20-D286-4697-87A8-D66EA6EF99C1}"/>
              </a:ext>
            </a:extLst>
          </p:cNvPr>
          <p:cNvCxnSpPr>
            <a:cxnSpLocks/>
            <a:stCxn id="15" idx="0"/>
            <a:endCxn id="16" idx="6"/>
          </p:cNvCxnSpPr>
          <p:nvPr/>
        </p:nvCxnSpPr>
        <p:spPr>
          <a:xfrm rot="16200000" flipV="1">
            <a:off x="4147518" y="2669117"/>
            <a:ext cx="1397609" cy="3999296"/>
          </a:xfrm>
          <a:prstGeom prst="bentConnector2">
            <a:avLst/>
          </a:prstGeom>
          <a:ln w="57150">
            <a:tailEnd type="triangle"/>
          </a:ln>
        </p:spPr>
        <p:style>
          <a:lnRef idx="1">
            <a:schemeClr val="dk1"/>
          </a:lnRef>
          <a:fillRef idx="0">
            <a:schemeClr val="dk1"/>
          </a:fillRef>
          <a:effectRef idx="0">
            <a:schemeClr val="dk1"/>
          </a:effectRef>
          <a:fontRef idx="minor">
            <a:schemeClr val="tx1"/>
          </a:fontRef>
        </p:style>
      </p:cxnSp>
      <p:cxnSp>
        <p:nvCxnSpPr>
          <p:cNvPr id="43" name="Connector: Elbow 42">
            <a:extLst>
              <a:ext uri="{FF2B5EF4-FFF2-40B4-BE49-F238E27FC236}">
                <a16:creationId xmlns:a16="http://schemas.microsoft.com/office/drawing/2014/main" id="{1C598B24-CF5E-40DE-A2FC-C39231858AE5}"/>
              </a:ext>
            </a:extLst>
          </p:cNvPr>
          <p:cNvCxnSpPr>
            <a:cxnSpLocks/>
            <a:stCxn id="16" idx="4"/>
            <a:endCxn id="14" idx="0"/>
          </p:cNvCxnSpPr>
          <p:nvPr/>
        </p:nvCxnSpPr>
        <p:spPr>
          <a:xfrm rot="5400000">
            <a:off x="1873550" y="4943084"/>
            <a:ext cx="848969" cy="1"/>
          </a:xfrm>
          <a:prstGeom prst="bentConnector3">
            <a:avLst>
              <a:gd name="adj1" fmla="val 50000"/>
            </a:avLst>
          </a:prstGeom>
          <a:ln w="5715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071915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up)">
                                      <p:cBhvr>
                                        <p:cTn id="32" dur="500"/>
                                        <p:tgtEl>
                                          <p:spTgt spid="6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up)">
                                      <p:cBhvr>
                                        <p:cTn id="40" dur="500"/>
                                        <p:tgtEl>
                                          <p:spTgt spid="43"/>
                                        </p:tgtEl>
                                      </p:cBhvr>
                                    </p:animEffect>
                                  </p:childTnLst>
                                </p:cTn>
                              </p:par>
                              <p:par>
                                <p:cTn id="41" presetID="22" presetClass="entr" presetSubtype="4"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down)">
                                      <p:cBhvr>
                                        <p:cTn id="4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0CE2ED4-001F-4E0B-8BA9-6E01B96DB147}"/>
              </a:ext>
            </a:extLst>
          </p:cNvPr>
          <p:cNvSpPr>
            <a:spLocks noGrp="1"/>
          </p:cNvSpPr>
          <p:nvPr>
            <p:ph type="title"/>
          </p:nvPr>
        </p:nvSpPr>
        <p:spPr/>
        <p:txBody>
          <a:bodyPr/>
          <a:lstStyle/>
          <a:p>
            <a:r>
              <a:rPr lang="en-US" dirty="0"/>
              <a:t>Tracking SSD Temperature</a:t>
            </a:r>
          </a:p>
        </p:txBody>
      </p:sp>
      <p:sp>
        <p:nvSpPr>
          <p:cNvPr id="4" name="Slide Number Placeholder 3">
            <a:extLst>
              <a:ext uri="{FF2B5EF4-FFF2-40B4-BE49-F238E27FC236}">
                <a16:creationId xmlns:a16="http://schemas.microsoft.com/office/drawing/2014/main" id="{6D993105-75B4-4B99-8A6D-285DDA64A469}"/>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296</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9" name="Rectangle: Rounded Corners 8">
            <a:extLst>
              <a:ext uri="{FF2B5EF4-FFF2-40B4-BE49-F238E27FC236}">
                <a16:creationId xmlns:a16="http://schemas.microsoft.com/office/drawing/2014/main" id="{16191C26-F913-4E19-BF13-9857F5E59DAC}"/>
              </a:ext>
            </a:extLst>
          </p:cNvPr>
          <p:cNvSpPr/>
          <p:nvPr/>
        </p:nvSpPr>
        <p:spPr>
          <a:xfrm>
            <a:off x="347060" y="1166320"/>
            <a:ext cx="8449880" cy="1637037"/>
          </a:xfrm>
          <a:prstGeom prst="roundRect">
            <a:avLst>
              <a:gd name="adj" fmla="val 14703"/>
            </a:avLst>
          </a:prstGeom>
          <a:noFill/>
          <a:ln w="571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472C4"/>
                </a:solidFill>
                <a:effectLst/>
                <a:uLnTx/>
                <a:uFillTx/>
                <a:latin typeface="Cambria"/>
                <a:ea typeface="+mn-ea"/>
                <a:cs typeface="+mn-cs"/>
              </a:rPr>
              <a:t>Tracking Components</a:t>
            </a:r>
          </a:p>
        </p:txBody>
      </p:sp>
      <p:sp>
        <p:nvSpPr>
          <p:cNvPr id="10" name="Rectangle: Rounded Corners 9">
            <a:extLst>
              <a:ext uri="{FF2B5EF4-FFF2-40B4-BE49-F238E27FC236}">
                <a16:creationId xmlns:a16="http://schemas.microsoft.com/office/drawing/2014/main" id="{C9CD6538-D519-4D73-9192-6D7D300CC3C7}"/>
              </a:ext>
            </a:extLst>
          </p:cNvPr>
          <p:cNvSpPr/>
          <p:nvPr/>
        </p:nvSpPr>
        <p:spPr>
          <a:xfrm>
            <a:off x="565484" y="1840831"/>
            <a:ext cx="2550695" cy="7579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SSD Temperature</a:t>
            </a:r>
          </a:p>
        </p:txBody>
      </p:sp>
      <p:sp>
        <p:nvSpPr>
          <p:cNvPr id="11" name="Rectangle: Rounded Corners 10">
            <a:extLst>
              <a:ext uri="{FF2B5EF4-FFF2-40B4-BE49-F238E27FC236}">
                <a16:creationId xmlns:a16="http://schemas.microsoft.com/office/drawing/2014/main" id="{CF954BCC-3312-4837-8CCE-BD5199072E48}"/>
              </a:ext>
            </a:extLst>
          </p:cNvPr>
          <p:cNvSpPr/>
          <p:nvPr/>
        </p:nvSpPr>
        <p:spPr>
          <a:xfrm>
            <a:off x="3296652" y="1840831"/>
            <a:ext cx="2550695" cy="757989"/>
          </a:xfrm>
          <a:prstGeom prst="round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Dwell Time</a:t>
            </a:r>
          </a:p>
        </p:txBody>
      </p:sp>
      <p:sp>
        <p:nvSpPr>
          <p:cNvPr id="12" name="Rectangle: Rounded Corners 11">
            <a:extLst>
              <a:ext uri="{FF2B5EF4-FFF2-40B4-BE49-F238E27FC236}">
                <a16:creationId xmlns:a16="http://schemas.microsoft.com/office/drawing/2014/main" id="{FC99A57F-FF91-4B67-862A-FDAAB3AC013F}"/>
              </a:ext>
            </a:extLst>
          </p:cNvPr>
          <p:cNvSpPr/>
          <p:nvPr/>
        </p:nvSpPr>
        <p:spPr>
          <a:xfrm>
            <a:off x="6046796" y="1828799"/>
            <a:ext cx="2550695" cy="757989"/>
          </a:xfrm>
          <a:prstGeom prst="round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P/E Cycles &amp; </a:t>
            </a:r>
            <a:br>
              <a:rPr kumimoji="0" lang="en-US" sz="2400" b="1" i="0" u="none" strike="noStrike" kern="1200" cap="none" spc="0" normalizeH="0" baseline="0" noProof="0" dirty="0">
                <a:ln>
                  <a:noFill/>
                </a:ln>
                <a:solidFill>
                  <a:prstClr val="white"/>
                </a:solidFill>
                <a:effectLst/>
                <a:uLnTx/>
                <a:uFillTx/>
                <a:latin typeface="Cambria"/>
                <a:ea typeface="+mn-ea"/>
                <a:cs typeface="+mn-cs"/>
              </a:rPr>
            </a:br>
            <a:r>
              <a:rPr kumimoji="0" lang="en-US" sz="2400" b="1" i="0" u="none" strike="noStrike" kern="1200" cap="none" spc="0" normalizeH="0" baseline="0" noProof="0" dirty="0">
                <a:ln>
                  <a:noFill/>
                </a:ln>
                <a:solidFill>
                  <a:prstClr val="white"/>
                </a:solidFill>
                <a:effectLst/>
                <a:uLnTx/>
                <a:uFillTx/>
                <a:latin typeface="Cambria"/>
                <a:ea typeface="+mn-ea"/>
                <a:cs typeface="+mn-cs"/>
              </a:rPr>
              <a:t>Retention Time</a:t>
            </a:r>
          </a:p>
        </p:txBody>
      </p:sp>
      <p:sp>
        <p:nvSpPr>
          <p:cNvPr id="13" name="Rectangle: Rounded Corners 12">
            <a:extLst>
              <a:ext uri="{FF2B5EF4-FFF2-40B4-BE49-F238E27FC236}">
                <a16:creationId xmlns:a16="http://schemas.microsoft.com/office/drawing/2014/main" id="{C4758706-D8B9-4D48-9452-0894DC096A50}"/>
              </a:ext>
            </a:extLst>
          </p:cNvPr>
          <p:cNvSpPr/>
          <p:nvPr/>
        </p:nvSpPr>
        <p:spPr>
          <a:xfrm>
            <a:off x="866272" y="4723137"/>
            <a:ext cx="7411454" cy="1552074"/>
          </a:xfrm>
          <a:prstGeom prst="roundRect">
            <a:avLst>
              <a:gd name="adj" fmla="val 9828"/>
            </a:avLst>
          </a:prstGeom>
          <a:noFill/>
          <a:ln w="57150">
            <a:solidFill>
              <a:schemeClr val="accent6">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20000"/>
                    <a:lumOff val="80000"/>
                  </a:srgbClr>
                </a:solidFill>
                <a:effectLst/>
                <a:uLnTx/>
                <a:uFillTx/>
                <a:latin typeface="Cambria"/>
                <a:ea typeface="+mn-ea"/>
                <a:cs typeface="+mn-cs"/>
              </a:rPr>
              <a:t>Prediction Components</a:t>
            </a:r>
          </a:p>
        </p:txBody>
      </p:sp>
      <p:sp>
        <p:nvSpPr>
          <p:cNvPr id="14" name="Rectangle: Rounded Corners 13">
            <a:extLst>
              <a:ext uri="{FF2B5EF4-FFF2-40B4-BE49-F238E27FC236}">
                <a16:creationId xmlns:a16="http://schemas.microsoft.com/office/drawing/2014/main" id="{2E4038AE-D236-4AA3-85BD-9791ADF10A30}"/>
              </a:ext>
            </a:extLst>
          </p:cNvPr>
          <p:cNvSpPr/>
          <p:nvPr/>
        </p:nvSpPr>
        <p:spPr>
          <a:xfrm>
            <a:off x="1022685" y="5367569"/>
            <a:ext cx="2550695" cy="757989"/>
          </a:xfrm>
          <a:prstGeom prst="roundRect">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V</a:t>
            </a:r>
            <a:r>
              <a:rPr kumimoji="0" lang="en-US" sz="2400" b="1" i="0" u="none" strike="noStrike" kern="1200" cap="none" spc="0" normalizeH="0" baseline="-25000" noProof="0" dirty="0">
                <a:ln>
                  <a:noFill/>
                </a:ln>
                <a:solidFill>
                  <a:prstClr val="white"/>
                </a:solidFill>
                <a:effectLst/>
                <a:uLnTx/>
                <a:uFillTx/>
                <a:latin typeface="Cambria"/>
                <a:ea typeface="+mn-ea"/>
                <a:cs typeface="+mn-cs"/>
              </a:rPr>
              <a:t>opt</a:t>
            </a:r>
            <a:r>
              <a:rPr kumimoji="0" lang="en-US" sz="2400" b="1" i="0" u="none" strike="noStrike" kern="1200" cap="none" spc="0" normalizeH="0" baseline="0" noProof="0" dirty="0">
                <a:ln>
                  <a:noFill/>
                </a:ln>
                <a:solidFill>
                  <a:prstClr val="white"/>
                </a:solidFill>
                <a:effectLst/>
                <a:uLnTx/>
                <a:uFillTx/>
                <a:latin typeface="Cambria"/>
                <a:ea typeface="+mn-ea"/>
                <a:cs typeface="+mn-cs"/>
              </a:rPr>
              <a:t> Prediction</a:t>
            </a:r>
          </a:p>
        </p:txBody>
      </p:sp>
      <p:sp>
        <p:nvSpPr>
          <p:cNvPr id="15" name="Rectangle: Rounded Corners 14">
            <a:extLst>
              <a:ext uri="{FF2B5EF4-FFF2-40B4-BE49-F238E27FC236}">
                <a16:creationId xmlns:a16="http://schemas.microsoft.com/office/drawing/2014/main" id="{DD005849-220B-45FB-BD34-2749D404CE64}"/>
              </a:ext>
            </a:extLst>
          </p:cNvPr>
          <p:cNvSpPr/>
          <p:nvPr/>
        </p:nvSpPr>
        <p:spPr>
          <a:xfrm>
            <a:off x="5570622" y="5367569"/>
            <a:ext cx="2550695" cy="757989"/>
          </a:xfrm>
          <a:prstGeom prst="roundRect">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Fine-Tuning URT Parameters</a:t>
            </a:r>
          </a:p>
        </p:txBody>
      </p:sp>
      <p:sp>
        <p:nvSpPr>
          <p:cNvPr id="16" name="Oval 15">
            <a:extLst>
              <a:ext uri="{FF2B5EF4-FFF2-40B4-BE49-F238E27FC236}">
                <a16:creationId xmlns:a16="http://schemas.microsoft.com/office/drawing/2014/main" id="{9208FA7B-59D5-4B5A-85EA-4862814FD209}"/>
              </a:ext>
            </a:extLst>
          </p:cNvPr>
          <p:cNvSpPr/>
          <p:nvPr/>
        </p:nvSpPr>
        <p:spPr>
          <a:xfrm>
            <a:off x="1749394" y="3421320"/>
            <a:ext cx="1097280" cy="1097280"/>
          </a:xfrm>
          <a:prstGeom prst="ellipse">
            <a:avLst/>
          </a:prstGeom>
          <a:solidFill>
            <a:schemeClr val="accent2">
              <a:lumMod val="20000"/>
              <a:lumOff val="8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URT</a:t>
            </a:r>
          </a:p>
        </p:txBody>
      </p:sp>
      <p:cxnSp>
        <p:nvCxnSpPr>
          <p:cNvPr id="31" name="Connector: Elbow 30">
            <a:extLst>
              <a:ext uri="{FF2B5EF4-FFF2-40B4-BE49-F238E27FC236}">
                <a16:creationId xmlns:a16="http://schemas.microsoft.com/office/drawing/2014/main" id="{7CC6B3BB-B698-4C3B-A305-FADB32D4B763}"/>
              </a:ext>
            </a:extLst>
          </p:cNvPr>
          <p:cNvCxnSpPr>
            <a:stCxn id="10" idx="2"/>
            <a:endCxn id="16" idx="0"/>
          </p:cNvCxnSpPr>
          <p:nvPr/>
        </p:nvCxnSpPr>
        <p:spPr>
          <a:xfrm rot="16200000" flipH="1">
            <a:off x="1658183" y="2781469"/>
            <a:ext cx="822500" cy="457202"/>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33" name="Connector: Elbow 32">
            <a:extLst>
              <a:ext uri="{FF2B5EF4-FFF2-40B4-BE49-F238E27FC236}">
                <a16:creationId xmlns:a16="http://schemas.microsoft.com/office/drawing/2014/main" id="{18A616BD-7BDE-4278-AF3B-38C44032DF0E}"/>
              </a:ext>
            </a:extLst>
          </p:cNvPr>
          <p:cNvCxnSpPr>
            <a:cxnSpLocks/>
            <a:stCxn id="11" idx="2"/>
            <a:endCxn id="16" idx="0"/>
          </p:cNvCxnSpPr>
          <p:nvPr/>
        </p:nvCxnSpPr>
        <p:spPr>
          <a:xfrm rot="5400000">
            <a:off x="3023767" y="1873087"/>
            <a:ext cx="822500" cy="2273966"/>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36" name="Connector: Elbow 35">
            <a:extLst>
              <a:ext uri="{FF2B5EF4-FFF2-40B4-BE49-F238E27FC236}">
                <a16:creationId xmlns:a16="http://schemas.microsoft.com/office/drawing/2014/main" id="{F07C6545-EEE8-46B4-9D0A-DFADD6C63A68}"/>
              </a:ext>
            </a:extLst>
          </p:cNvPr>
          <p:cNvCxnSpPr>
            <a:cxnSpLocks/>
            <a:stCxn id="12" idx="2"/>
            <a:endCxn id="16" idx="0"/>
          </p:cNvCxnSpPr>
          <p:nvPr/>
        </p:nvCxnSpPr>
        <p:spPr>
          <a:xfrm rot="5400000">
            <a:off x="4392823" y="491999"/>
            <a:ext cx="834532" cy="5024110"/>
          </a:xfrm>
          <a:prstGeom prst="bentConnector3">
            <a:avLst>
              <a:gd name="adj1" fmla="val 51442"/>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40" name="Connector: Elbow 39">
            <a:extLst>
              <a:ext uri="{FF2B5EF4-FFF2-40B4-BE49-F238E27FC236}">
                <a16:creationId xmlns:a16="http://schemas.microsoft.com/office/drawing/2014/main" id="{A381AD20-D286-4697-87A8-D66EA6EF99C1}"/>
              </a:ext>
            </a:extLst>
          </p:cNvPr>
          <p:cNvCxnSpPr>
            <a:cxnSpLocks/>
            <a:stCxn id="15" idx="0"/>
            <a:endCxn id="16" idx="6"/>
          </p:cNvCxnSpPr>
          <p:nvPr/>
        </p:nvCxnSpPr>
        <p:spPr>
          <a:xfrm rot="16200000" flipV="1">
            <a:off x="4147518" y="2669117"/>
            <a:ext cx="1397609" cy="3999296"/>
          </a:xfrm>
          <a:prstGeom prst="bentConnector2">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43" name="Connector: Elbow 42">
            <a:extLst>
              <a:ext uri="{FF2B5EF4-FFF2-40B4-BE49-F238E27FC236}">
                <a16:creationId xmlns:a16="http://schemas.microsoft.com/office/drawing/2014/main" id="{1C598B24-CF5E-40DE-A2FC-C39231858AE5}"/>
              </a:ext>
            </a:extLst>
          </p:cNvPr>
          <p:cNvCxnSpPr>
            <a:cxnSpLocks/>
            <a:stCxn id="16" idx="4"/>
            <a:endCxn id="14" idx="0"/>
          </p:cNvCxnSpPr>
          <p:nvPr/>
        </p:nvCxnSpPr>
        <p:spPr>
          <a:xfrm rot="5400000">
            <a:off x="1873550" y="4943084"/>
            <a:ext cx="848969" cy="1"/>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sp>
        <p:nvSpPr>
          <p:cNvPr id="18" name="Speech Bubble: Rectangle with Corners Rounded 17">
            <a:extLst>
              <a:ext uri="{FF2B5EF4-FFF2-40B4-BE49-F238E27FC236}">
                <a16:creationId xmlns:a16="http://schemas.microsoft.com/office/drawing/2014/main" id="{4529925A-E2EC-443F-A260-6F64A8E88435}"/>
              </a:ext>
            </a:extLst>
          </p:cNvPr>
          <p:cNvSpPr/>
          <p:nvPr/>
        </p:nvSpPr>
        <p:spPr>
          <a:xfrm>
            <a:off x="347060" y="3067943"/>
            <a:ext cx="8449881" cy="1552073"/>
          </a:xfrm>
          <a:prstGeom prst="wedgeRoundRectCallout">
            <a:avLst>
              <a:gd name="adj1" fmla="val -32637"/>
              <a:gd name="adj2" fmla="val -80452"/>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1" indent="-1682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mbria"/>
                <a:ea typeface="+mn-ea"/>
                <a:cs typeface="+mn-cs"/>
              </a:rPr>
              <a:t>Use existing sensors in the SSD</a:t>
            </a:r>
          </a:p>
          <a:p>
            <a:pPr marL="228600" marR="0" lvl="1" indent="-1682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prstClr val="black"/>
                </a:solidFill>
                <a:effectLst/>
                <a:uLnTx/>
                <a:uFillTx/>
                <a:latin typeface="Cambria"/>
                <a:ea typeface="+mn-ea"/>
                <a:cs typeface="+mn-cs"/>
              </a:rPr>
              <a:t>Precompute</a:t>
            </a:r>
            <a:r>
              <a:rPr kumimoji="0" lang="en-US" sz="2400" b="0" i="0" u="none" strike="noStrike" kern="1200" cap="none" spc="0" normalizeH="0" baseline="0" noProof="0" dirty="0">
                <a:ln>
                  <a:noFill/>
                </a:ln>
                <a:solidFill>
                  <a:prstClr val="black"/>
                </a:solidFill>
                <a:effectLst/>
                <a:uLnTx/>
                <a:uFillTx/>
                <a:latin typeface="Cambria"/>
                <a:ea typeface="+mn-ea"/>
                <a:cs typeface="+mn-cs"/>
              </a:rPr>
              <a:t> temperature scaling factor</a:t>
            </a:r>
            <a:br>
              <a:rPr kumimoji="0" lang="en-US" sz="2400" b="0" i="0" u="none" strike="noStrike" kern="1200" cap="none" spc="0" normalizeH="0" baseline="0" noProof="0" dirty="0">
                <a:ln>
                  <a:noFill/>
                </a:ln>
                <a:solidFill>
                  <a:prstClr val="black"/>
                </a:solidFill>
                <a:effectLst/>
                <a:uLnTx/>
                <a:uFillTx/>
                <a:latin typeface="Cambria"/>
                <a:ea typeface="+mn-ea"/>
                <a:cs typeface="+mn-cs"/>
              </a:rPr>
            </a:br>
            <a:r>
              <a:rPr kumimoji="0" lang="en-US" sz="2400" b="0" i="0" u="none" strike="noStrike" kern="1200" cap="none" spc="0" normalizeH="0" baseline="0" noProof="0" dirty="0">
                <a:ln>
                  <a:noFill/>
                </a:ln>
                <a:solidFill>
                  <a:prstClr val="black"/>
                </a:solidFill>
                <a:effectLst/>
                <a:uLnTx/>
                <a:uFillTx/>
                <a:latin typeface="Cambria"/>
                <a:ea typeface="+mn-ea"/>
                <a:cs typeface="+mn-cs"/>
              </a:rPr>
              <a:t>at </a:t>
            </a:r>
            <a:r>
              <a:rPr kumimoji="0" lang="en-US" sz="2400" b="1" i="0" u="none" strike="noStrike" kern="1200" cap="none" spc="0" normalizeH="0" baseline="0" noProof="0" dirty="0">
                <a:ln>
                  <a:noFill/>
                </a:ln>
                <a:solidFill>
                  <a:prstClr val="black"/>
                </a:solidFill>
                <a:effectLst/>
                <a:uLnTx/>
                <a:uFillTx/>
                <a:latin typeface="Cambria"/>
                <a:ea typeface="+mn-ea"/>
                <a:cs typeface="+mn-cs"/>
              </a:rPr>
              <a:t>logarithmic time intervals</a:t>
            </a:r>
            <a:endParaRPr kumimoji="0" lang="en-US" sz="2400" b="0" i="0" u="none" strike="noStrike" kern="1200" cap="none" spc="0" normalizeH="0" baseline="0" noProof="0" dirty="0">
              <a:ln>
                <a:noFill/>
              </a:ln>
              <a:solidFill>
                <a:prstClr val="black"/>
              </a:solidFill>
              <a:effectLst/>
              <a:uLnTx/>
              <a:uFillTx/>
              <a:latin typeface="Cambria"/>
              <a:ea typeface="+mn-ea"/>
              <a:cs typeface="+mn-cs"/>
            </a:endParaRPr>
          </a:p>
        </p:txBody>
      </p:sp>
    </p:spTree>
    <p:extLst>
      <p:ext uri="{BB962C8B-B14F-4D97-AF65-F5344CB8AC3E}">
        <p14:creationId xmlns:p14="http://schemas.microsoft.com/office/powerpoint/2010/main" val="3715070722"/>
      </p:ext>
    </p:extLst>
  </p:cSld>
  <p:clrMapOvr>
    <a:masterClrMapping/>
  </p:clrMapOvr>
  <p:transition/>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0CE2ED4-001F-4E0B-8BA9-6E01B96DB147}"/>
              </a:ext>
            </a:extLst>
          </p:cNvPr>
          <p:cNvSpPr>
            <a:spLocks noGrp="1"/>
          </p:cNvSpPr>
          <p:nvPr>
            <p:ph type="title"/>
          </p:nvPr>
        </p:nvSpPr>
        <p:spPr/>
        <p:txBody>
          <a:bodyPr/>
          <a:lstStyle/>
          <a:p>
            <a:r>
              <a:rPr lang="en-US" dirty="0"/>
              <a:t>Tracking Dwell Time</a:t>
            </a:r>
          </a:p>
        </p:txBody>
      </p:sp>
      <p:sp>
        <p:nvSpPr>
          <p:cNvPr id="4" name="Slide Number Placeholder 3">
            <a:extLst>
              <a:ext uri="{FF2B5EF4-FFF2-40B4-BE49-F238E27FC236}">
                <a16:creationId xmlns:a16="http://schemas.microsoft.com/office/drawing/2014/main" id="{6D993105-75B4-4B99-8A6D-285DDA64A469}"/>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297</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9" name="Rectangle: Rounded Corners 8">
            <a:extLst>
              <a:ext uri="{FF2B5EF4-FFF2-40B4-BE49-F238E27FC236}">
                <a16:creationId xmlns:a16="http://schemas.microsoft.com/office/drawing/2014/main" id="{16191C26-F913-4E19-BF13-9857F5E59DAC}"/>
              </a:ext>
            </a:extLst>
          </p:cNvPr>
          <p:cNvSpPr/>
          <p:nvPr/>
        </p:nvSpPr>
        <p:spPr>
          <a:xfrm>
            <a:off x="347060" y="1166320"/>
            <a:ext cx="8449880" cy="1637037"/>
          </a:xfrm>
          <a:prstGeom prst="roundRect">
            <a:avLst>
              <a:gd name="adj" fmla="val 14703"/>
            </a:avLst>
          </a:prstGeom>
          <a:noFill/>
          <a:ln w="571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472C4"/>
                </a:solidFill>
                <a:effectLst/>
                <a:uLnTx/>
                <a:uFillTx/>
                <a:latin typeface="Cambria"/>
                <a:ea typeface="+mn-ea"/>
                <a:cs typeface="+mn-cs"/>
              </a:rPr>
              <a:t>Tracking Components</a:t>
            </a:r>
          </a:p>
        </p:txBody>
      </p:sp>
      <p:sp>
        <p:nvSpPr>
          <p:cNvPr id="10" name="Rectangle: Rounded Corners 9">
            <a:extLst>
              <a:ext uri="{FF2B5EF4-FFF2-40B4-BE49-F238E27FC236}">
                <a16:creationId xmlns:a16="http://schemas.microsoft.com/office/drawing/2014/main" id="{C9CD6538-D519-4D73-9192-6D7D300CC3C7}"/>
              </a:ext>
            </a:extLst>
          </p:cNvPr>
          <p:cNvSpPr/>
          <p:nvPr/>
        </p:nvSpPr>
        <p:spPr>
          <a:xfrm>
            <a:off x="565484" y="1840831"/>
            <a:ext cx="2550695" cy="757989"/>
          </a:xfrm>
          <a:prstGeom prst="round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SSD Temperature</a:t>
            </a:r>
          </a:p>
        </p:txBody>
      </p:sp>
      <p:sp>
        <p:nvSpPr>
          <p:cNvPr id="11" name="Rectangle: Rounded Corners 10">
            <a:extLst>
              <a:ext uri="{FF2B5EF4-FFF2-40B4-BE49-F238E27FC236}">
                <a16:creationId xmlns:a16="http://schemas.microsoft.com/office/drawing/2014/main" id="{CF954BCC-3312-4837-8CCE-BD5199072E48}"/>
              </a:ext>
            </a:extLst>
          </p:cNvPr>
          <p:cNvSpPr/>
          <p:nvPr/>
        </p:nvSpPr>
        <p:spPr>
          <a:xfrm>
            <a:off x="3296652" y="1840831"/>
            <a:ext cx="2550695" cy="757989"/>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Dwell Time</a:t>
            </a:r>
          </a:p>
        </p:txBody>
      </p:sp>
      <p:sp>
        <p:nvSpPr>
          <p:cNvPr id="12" name="Rectangle: Rounded Corners 11">
            <a:extLst>
              <a:ext uri="{FF2B5EF4-FFF2-40B4-BE49-F238E27FC236}">
                <a16:creationId xmlns:a16="http://schemas.microsoft.com/office/drawing/2014/main" id="{FC99A57F-FF91-4B67-862A-FDAAB3AC013F}"/>
              </a:ext>
            </a:extLst>
          </p:cNvPr>
          <p:cNvSpPr/>
          <p:nvPr/>
        </p:nvSpPr>
        <p:spPr>
          <a:xfrm>
            <a:off x="6046796" y="1828799"/>
            <a:ext cx="2550695" cy="757989"/>
          </a:xfrm>
          <a:prstGeom prst="round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P/E Cycles &amp; </a:t>
            </a:r>
            <a:br>
              <a:rPr kumimoji="0" lang="en-US" sz="2400" b="1" i="0" u="none" strike="noStrike" kern="1200" cap="none" spc="0" normalizeH="0" baseline="0" noProof="0" dirty="0">
                <a:ln>
                  <a:noFill/>
                </a:ln>
                <a:solidFill>
                  <a:prstClr val="white"/>
                </a:solidFill>
                <a:effectLst/>
                <a:uLnTx/>
                <a:uFillTx/>
                <a:latin typeface="Cambria"/>
                <a:ea typeface="+mn-ea"/>
                <a:cs typeface="+mn-cs"/>
              </a:rPr>
            </a:br>
            <a:r>
              <a:rPr kumimoji="0" lang="en-US" sz="2400" b="1" i="0" u="none" strike="noStrike" kern="1200" cap="none" spc="0" normalizeH="0" baseline="0" noProof="0" dirty="0">
                <a:ln>
                  <a:noFill/>
                </a:ln>
                <a:solidFill>
                  <a:prstClr val="white"/>
                </a:solidFill>
                <a:effectLst/>
                <a:uLnTx/>
                <a:uFillTx/>
                <a:latin typeface="Cambria"/>
                <a:ea typeface="+mn-ea"/>
                <a:cs typeface="+mn-cs"/>
              </a:rPr>
              <a:t>Retention Time</a:t>
            </a:r>
          </a:p>
        </p:txBody>
      </p:sp>
      <p:sp>
        <p:nvSpPr>
          <p:cNvPr id="13" name="Rectangle: Rounded Corners 12">
            <a:extLst>
              <a:ext uri="{FF2B5EF4-FFF2-40B4-BE49-F238E27FC236}">
                <a16:creationId xmlns:a16="http://schemas.microsoft.com/office/drawing/2014/main" id="{C4758706-D8B9-4D48-9452-0894DC096A50}"/>
              </a:ext>
            </a:extLst>
          </p:cNvPr>
          <p:cNvSpPr/>
          <p:nvPr/>
        </p:nvSpPr>
        <p:spPr>
          <a:xfrm>
            <a:off x="866272" y="4723137"/>
            <a:ext cx="7411454" cy="1552074"/>
          </a:xfrm>
          <a:prstGeom prst="roundRect">
            <a:avLst>
              <a:gd name="adj" fmla="val 9828"/>
            </a:avLst>
          </a:prstGeom>
          <a:noFill/>
          <a:ln w="57150">
            <a:solidFill>
              <a:schemeClr val="accent6">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20000"/>
                    <a:lumOff val="80000"/>
                  </a:srgbClr>
                </a:solidFill>
                <a:effectLst/>
                <a:uLnTx/>
                <a:uFillTx/>
                <a:latin typeface="Cambria"/>
                <a:ea typeface="+mn-ea"/>
                <a:cs typeface="+mn-cs"/>
              </a:rPr>
              <a:t>Prediction Components</a:t>
            </a:r>
          </a:p>
        </p:txBody>
      </p:sp>
      <p:sp>
        <p:nvSpPr>
          <p:cNvPr id="14" name="Rectangle: Rounded Corners 13">
            <a:extLst>
              <a:ext uri="{FF2B5EF4-FFF2-40B4-BE49-F238E27FC236}">
                <a16:creationId xmlns:a16="http://schemas.microsoft.com/office/drawing/2014/main" id="{2E4038AE-D236-4AA3-85BD-9791ADF10A30}"/>
              </a:ext>
            </a:extLst>
          </p:cNvPr>
          <p:cNvSpPr/>
          <p:nvPr/>
        </p:nvSpPr>
        <p:spPr>
          <a:xfrm>
            <a:off x="1022685" y="5367569"/>
            <a:ext cx="2550695" cy="757989"/>
          </a:xfrm>
          <a:prstGeom prst="roundRect">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V</a:t>
            </a:r>
            <a:r>
              <a:rPr kumimoji="0" lang="en-US" sz="2400" b="1" i="0" u="none" strike="noStrike" kern="1200" cap="none" spc="0" normalizeH="0" baseline="-25000" noProof="0" dirty="0">
                <a:ln>
                  <a:noFill/>
                </a:ln>
                <a:solidFill>
                  <a:prstClr val="white"/>
                </a:solidFill>
                <a:effectLst/>
                <a:uLnTx/>
                <a:uFillTx/>
                <a:latin typeface="Cambria"/>
                <a:ea typeface="+mn-ea"/>
                <a:cs typeface="+mn-cs"/>
              </a:rPr>
              <a:t>opt</a:t>
            </a:r>
            <a:r>
              <a:rPr kumimoji="0" lang="en-US" sz="2400" b="1" i="0" u="none" strike="noStrike" kern="1200" cap="none" spc="0" normalizeH="0" baseline="0" noProof="0" dirty="0">
                <a:ln>
                  <a:noFill/>
                </a:ln>
                <a:solidFill>
                  <a:prstClr val="white"/>
                </a:solidFill>
                <a:effectLst/>
                <a:uLnTx/>
                <a:uFillTx/>
                <a:latin typeface="Cambria"/>
                <a:ea typeface="+mn-ea"/>
                <a:cs typeface="+mn-cs"/>
              </a:rPr>
              <a:t> Prediction</a:t>
            </a:r>
          </a:p>
        </p:txBody>
      </p:sp>
      <p:sp>
        <p:nvSpPr>
          <p:cNvPr id="15" name="Rectangle: Rounded Corners 14">
            <a:extLst>
              <a:ext uri="{FF2B5EF4-FFF2-40B4-BE49-F238E27FC236}">
                <a16:creationId xmlns:a16="http://schemas.microsoft.com/office/drawing/2014/main" id="{DD005849-220B-45FB-BD34-2749D404CE64}"/>
              </a:ext>
            </a:extLst>
          </p:cNvPr>
          <p:cNvSpPr/>
          <p:nvPr/>
        </p:nvSpPr>
        <p:spPr>
          <a:xfrm>
            <a:off x="5570622" y="5367569"/>
            <a:ext cx="2550695" cy="757989"/>
          </a:xfrm>
          <a:prstGeom prst="roundRect">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Fine-Tuning URT Parameters</a:t>
            </a:r>
          </a:p>
        </p:txBody>
      </p:sp>
      <p:sp>
        <p:nvSpPr>
          <p:cNvPr id="16" name="Oval 15">
            <a:extLst>
              <a:ext uri="{FF2B5EF4-FFF2-40B4-BE49-F238E27FC236}">
                <a16:creationId xmlns:a16="http://schemas.microsoft.com/office/drawing/2014/main" id="{9208FA7B-59D5-4B5A-85EA-4862814FD209}"/>
              </a:ext>
            </a:extLst>
          </p:cNvPr>
          <p:cNvSpPr/>
          <p:nvPr/>
        </p:nvSpPr>
        <p:spPr>
          <a:xfrm>
            <a:off x="1749394" y="3421320"/>
            <a:ext cx="1097280" cy="1097280"/>
          </a:xfrm>
          <a:prstGeom prst="ellipse">
            <a:avLst/>
          </a:prstGeom>
          <a:solidFill>
            <a:schemeClr val="accent2">
              <a:lumMod val="20000"/>
              <a:lumOff val="8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URT</a:t>
            </a:r>
          </a:p>
        </p:txBody>
      </p:sp>
      <p:cxnSp>
        <p:nvCxnSpPr>
          <p:cNvPr id="31" name="Connector: Elbow 30">
            <a:extLst>
              <a:ext uri="{FF2B5EF4-FFF2-40B4-BE49-F238E27FC236}">
                <a16:creationId xmlns:a16="http://schemas.microsoft.com/office/drawing/2014/main" id="{7CC6B3BB-B698-4C3B-A305-FADB32D4B763}"/>
              </a:ext>
            </a:extLst>
          </p:cNvPr>
          <p:cNvCxnSpPr>
            <a:stCxn id="10" idx="2"/>
            <a:endCxn id="16" idx="0"/>
          </p:cNvCxnSpPr>
          <p:nvPr/>
        </p:nvCxnSpPr>
        <p:spPr>
          <a:xfrm rot="16200000" flipH="1">
            <a:off x="1658183" y="2781469"/>
            <a:ext cx="822500" cy="457202"/>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33" name="Connector: Elbow 32">
            <a:extLst>
              <a:ext uri="{FF2B5EF4-FFF2-40B4-BE49-F238E27FC236}">
                <a16:creationId xmlns:a16="http://schemas.microsoft.com/office/drawing/2014/main" id="{18A616BD-7BDE-4278-AF3B-38C44032DF0E}"/>
              </a:ext>
            </a:extLst>
          </p:cNvPr>
          <p:cNvCxnSpPr>
            <a:cxnSpLocks/>
            <a:stCxn id="11" idx="2"/>
            <a:endCxn id="16" idx="0"/>
          </p:cNvCxnSpPr>
          <p:nvPr/>
        </p:nvCxnSpPr>
        <p:spPr>
          <a:xfrm rot="5400000">
            <a:off x="3023767" y="1873087"/>
            <a:ext cx="822500" cy="2273966"/>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36" name="Connector: Elbow 35">
            <a:extLst>
              <a:ext uri="{FF2B5EF4-FFF2-40B4-BE49-F238E27FC236}">
                <a16:creationId xmlns:a16="http://schemas.microsoft.com/office/drawing/2014/main" id="{F07C6545-EEE8-46B4-9D0A-DFADD6C63A68}"/>
              </a:ext>
            </a:extLst>
          </p:cNvPr>
          <p:cNvCxnSpPr>
            <a:cxnSpLocks/>
            <a:stCxn id="12" idx="2"/>
            <a:endCxn id="16" idx="0"/>
          </p:cNvCxnSpPr>
          <p:nvPr/>
        </p:nvCxnSpPr>
        <p:spPr>
          <a:xfrm rot="5400000">
            <a:off x="4392823" y="491999"/>
            <a:ext cx="834532" cy="5024110"/>
          </a:xfrm>
          <a:prstGeom prst="bentConnector3">
            <a:avLst>
              <a:gd name="adj1" fmla="val 51442"/>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40" name="Connector: Elbow 39">
            <a:extLst>
              <a:ext uri="{FF2B5EF4-FFF2-40B4-BE49-F238E27FC236}">
                <a16:creationId xmlns:a16="http://schemas.microsoft.com/office/drawing/2014/main" id="{A381AD20-D286-4697-87A8-D66EA6EF99C1}"/>
              </a:ext>
            </a:extLst>
          </p:cNvPr>
          <p:cNvCxnSpPr>
            <a:cxnSpLocks/>
            <a:stCxn id="15" idx="0"/>
            <a:endCxn id="16" idx="6"/>
          </p:cNvCxnSpPr>
          <p:nvPr/>
        </p:nvCxnSpPr>
        <p:spPr>
          <a:xfrm rot="16200000" flipV="1">
            <a:off x="4147518" y="2669117"/>
            <a:ext cx="1397609" cy="3999296"/>
          </a:xfrm>
          <a:prstGeom prst="bentConnector2">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43" name="Connector: Elbow 42">
            <a:extLst>
              <a:ext uri="{FF2B5EF4-FFF2-40B4-BE49-F238E27FC236}">
                <a16:creationId xmlns:a16="http://schemas.microsoft.com/office/drawing/2014/main" id="{1C598B24-CF5E-40DE-A2FC-C39231858AE5}"/>
              </a:ext>
            </a:extLst>
          </p:cNvPr>
          <p:cNvCxnSpPr>
            <a:cxnSpLocks/>
            <a:stCxn id="16" idx="4"/>
            <a:endCxn id="14" idx="0"/>
          </p:cNvCxnSpPr>
          <p:nvPr/>
        </p:nvCxnSpPr>
        <p:spPr>
          <a:xfrm rot="5400000">
            <a:off x="1873550" y="4943084"/>
            <a:ext cx="848969" cy="1"/>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sp>
        <p:nvSpPr>
          <p:cNvPr id="18" name="Speech Bubble: Rectangle with Corners Rounded 17">
            <a:extLst>
              <a:ext uri="{FF2B5EF4-FFF2-40B4-BE49-F238E27FC236}">
                <a16:creationId xmlns:a16="http://schemas.microsoft.com/office/drawing/2014/main" id="{4529925A-E2EC-443F-A260-6F64A8E88435}"/>
              </a:ext>
            </a:extLst>
          </p:cNvPr>
          <p:cNvSpPr/>
          <p:nvPr/>
        </p:nvSpPr>
        <p:spPr>
          <a:xfrm>
            <a:off x="347060" y="3067943"/>
            <a:ext cx="8449881" cy="1552073"/>
          </a:xfrm>
          <a:prstGeom prst="wedgeRoundRectCallout">
            <a:avLst>
              <a:gd name="adj1" fmla="val -173"/>
              <a:gd name="adj2" fmla="val -79677"/>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1" indent="-1682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mbria"/>
                <a:ea typeface="+mn-ea"/>
                <a:cs typeface="+mn-cs"/>
              </a:rPr>
              <a:t>Only need to log the timestamps of </a:t>
            </a:r>
            <a:r>
              <a:rPr kumimoji="0" lang="en-US" sz="2400" b="1" i="0" u="none" strike="noStrike" kern="1200" cap="none" spc="0" normalizeH="0" baseline="0" noProof="0" dirty="0">
                <a:ln>
                  <a:noFill/>
                </a:ln>
                <a:solidFill>
                  <a:prstClr val="black"/>
                </a:solidFill>
                <a:effectLst/>
                <a:uLnTx/>
                <a:uFillTx/>
                <a:latin typeface="Cambria"/>
                <a:ea typeface="+mn-ea"/>
                <a:cs typeface="+mn-cs"/>
              </a:rPr>
              <a:t>last 20 full drive writes</a:t>
            </a:r>
          </a:p>
          <a:p>
            <a:pPr marL="457200" marR="0" lvl="2" indent="-22860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mbria"/>
                <a:ea typeface="+mn-ea"/>
                <a:cs typeface="+mn-cs"/>
              </a:rPr>
              <a:t>Self-recovery effect diminishes after 20 P/E cycles</a:t>
            </a:r>
          </a:p>
        </p:txBody>
      </p:sp>
    </p:spTree>
    <p:extLst>
      <p:ext uri="{BB962C8B-B14F-4D97-AF65-F5344CB8AC3E}">
        <p14:creationId xmlns:p14="http://schemas.microsoft.com/office/powerpoint/2010/main" val="1166915427"/>
      </p:ext>
    </p:extLst>
  </p:cSld>
  <p:clrMapOvr>
    <a:masterClrMapping/>
  </p:clrMapOvr>
  <p:transition/>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0CE2ED4-001F-4E0B-8BA9-6E01B96DB147}"/>
              </a:ext>
            </a:extLst>
          </p:cNvPr>
          <p:cNvSpPr>
            <a:spLocks noGrp="1"/>
          </p:cNvSpPr>
          <p:nvPr>
            <p:ph type="title"/>
          </p:nvPr>
        </p:nvSpPr>
        <p:spPr/>
        <p:txBody>
          <a:bodyPr/>
          <a:lstStyle/>
          <a:p>
            <a:r>
              <a:rPr lang="en-US" dirty="0"/>
              <a:t>Tracking P/E Cycles and Retention Time</a:t>
            </a:r>
          </a:p>
        </p:txBody>
      </p:sp>
      <p:sp>
        <p:nvSpPr>
          <p:cNvPr id="4" name="Slide Number Placeholder 3">
            <a:extLst>
              <a:ext uri="{FF2B5EF4-FFF2-40B4-BE49-F238E27FC236}">
                <a16:creationId xmlns:a16="http://schemas.microsoft.com/office/drawing/2014/main" id="{6D993105-75B4-4B99-8A6D-285DDA64A469}"/>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298</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9" name="Rectangle: Rounded Corners 8">
            <a:extLst>
              <a:ext uri="{FF2B5EF4-FFF2-40B4-BE49-F238E27FC236}">
                <a16:creationId xmlns:a16="http://schemas.microsoft.com/office/drawing/2014/main" id="{16191C26-F913-4E19-BF13-9857F5E59DAC}"/>
              </a:ext>
            </a:extLst>
          </p:cNvPr>
          <p:cNvSpPr/>
          <p:nvPr/>
        </p:nvSpPr>
        <p:spPr>
          <a:xfrm>
            <a:off x="347060" y="1166320"/>
            <a:ext cx="8449880" cy="1637037"/>
          </a:xfrm>
          <a:prstGeom prst="roundRect">
            <a:avLst>
              <a:gd name="adj" fmla="val 14703"/>
            </a:avLst>
          </a:prstGeom>
          <a:noFill/>
          <a:ln w="571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472C4"/>
                </a:solidFill>
                <a:effectLst/>
                <a:uLnTx/>
                <a:uFillTx/>
                <a:latin typeface="Cambria"/>
                <a:ea typeface="+mn-ea"/>
                <a:cs typeface="+mn-cs"/>
              </a:rPr>
              <a:t>Tracking Components</a:t>
            </a:r>
          </a:p>
        </p:txBody>
      </p:sp>
      <p:sp>
        <p:nvSpPr>
          <p:cNvPr id="10" name="Rectangle: Rounded Corners 9">
            <a:extLst>
              <a:ext uri="{FF2B5EF4-FFF2-40B4-BE49-F238E27FC236}">
                <a16:creationId xmlns:a16="http://schemas.microsoft.com/office/drawing/2014/main" id="{C9CD6538-D519-4D73-9192-6D7D300CC3C7}"/>
              </a:ext>
            </a:extLst>
          </p:cNvPr>
          <p:cNvSpPr/>
          <p:nvPr/>
        </p:nvSpPr>
        <p:spPr>
          <a:xfrm>
            <a:off x="565484" y="1840831"/>
            <a:ext cx="2550695" cy="757989"/>
          </a:xfrm>
          <a:prstGeom prst="round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SSD Temperature</a:t>
            </a:r>
          </a:p>
        </p:txBody>
      </p:sp>
      <p:sp>
        <p:nvSpPr>
          <p:cNvPr id="11" name="Rectangle: Rounded Corners 10">
            <a:extLst>
              <a:ext uri="{FF2B5EF4-FFF2-40B4-BE49-F238E27FC236}">
                <a16:creationId xmlns:a16="http://schemas.microsoft.com/office/drawing/2014/main" id="{CF954BCC-3312-4837-8CCE-BD5199072E48}"/>
              </a:ext>
            </a:extLst>
          </p:cNvPr>
          <p:cNvSpPr/>
          <p:nvPr/>
        </p:nvSpPr>
        <p:spPr>
          <a:xfrm>
            <a:off x="3296652" y="1840831"/>
            <a:ext cx="2550695" cy="757989"/>
          </a:xfrm>
          <a:prstGeom prst="round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Dwell Time</a:t>
            </a:r>
          </a:p>
        </p:txBody>
      </p:sp>
      <p:sp>
        <p:nvSpPr>
          <p:cNvPr id="12" name="Rectangle: Rounded Corners 11">
            <a:extLst>
              <a:ext uri="{FF2B5EF4-FFF2-40B4-BE49-F238E27FC236}">
                <a16:creationId xmlns:a16="http://schemas.microsoft.com/office/drawing/2014/main" id="{FC99A57F-FF91-4B67-862A-FDAAB3AC013F}"/>
              </a:ext>
            </a:extLst>
          </p:cNvPr>
          <p:cNvSpPr/>
          <p:nvPr/>
        </p:nvSpPr>
        <p:spPr>
          <a:xfrm>
            <a:off x="6046796" y="1828799"/>
            <a:ext cx="2550695" cy="757989"/>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P/E Cycles &amp; </a:t>
            </a:r>
            <a:br>
              <a:rPr kumimoji="0" lang="en-US" sz="2400" b="1" i="0" u="none" strike="noStrike" kern="1200" cap="none" spc="0" normalizeH="0" baseline="0" noProof="0" dirty="0">
                <a:ln>
                  <a:noFill/>
                </a:ln>
                <a:solidFill>
                  <a:prstClr val="white"/>
                </a:solidFill>
                <a:effectLst/>
                <a:uLnTx/>
                <a:uFillTx/>
                <a:latin typeface="Cambria"/>
                <a:ea typeface="+mn-ea"/>
                <a:cs typeface="+mn-cs"/>
              </a:rPr>
            </a:br>
            <a:r>
              <a:rPr kumimoji="0" lang="en-US" sz="2400" b="1" i="0" u="none" strike="noStrike" kern="1200" cap="none" spc="0" normalizeH="0" baseline="0" noProof="0" dirty="0">
                <a:ln>
                  <a:noFill/>
                </a:ln>
                <a:solidFill>
                  <a:prstClr val="white"/>
                </a:solidFill>
                <a:effectLst/>
                <a:uLnTx/>
                <a:uFillTx/>
                <a:latin typeface="Cambria"/>
                <a:ea typeface="+mn-ea"/>
                <a:cs typeface="+mn-cs"/>
              </a:rPr>
              <a:t>Retention Time</a:t>
            </a:r>
          </a:p>
        </p:txBody>
      </p:sp>
      <p:sp>
        <p:nvSpPr>
          <p:cNvPr id="13" name="Rectangle: Rounded Corners 12">
            <a:extLst>
              <a:ext uri="{FF2B5EF4-FFF2-40B4-BE49-F238E27FC236}">
                <a16:creationId xmlns:a16="http://schemas.microsoft.com/office/drawing/2014/main" id="{C4758706-D8B9-4D48-9452-0894DC096A50}"/>
              </a:ext>
            </a:extLst>
          </p:cNvPr>
          <p:cNvSpPr/>
          <p:nvPr/>
        </p:nvSpPr>
        <p:spPr>
          <a:xfrm>
            <a:off x="866272" y="4723137"/>
            <a:ext cx="7411454" cy="1552074"/>
          </a:xfrm>
          <a:prstGeom prst="roundRect">
            <a:avLst>
              <a:gd name="adj" fmla="val 9828"/>
            </a:avLst>
          </a:prstGeom>
          <a:noFill/>
          <a:ln w="57150">
            <a:solidFill>
              <a:schemeClr val="accent6">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20000"/>
                    <a:lumOff val="80000"/>
                  </a:srgbClr>
                </a:solidFill>
                <a:effectLst/>
                <a:uLnTx/>
                <a:uFillTx/>
                <a:latin typeface="Cambria"/>
                <a:ea typeface="+mn-ea"/>
                <a:cs typeface="+mn-cs"/>
              </a:rPr>
              <a:t>Prediction Components</a:t>
            </a:r>
          </a:p>
        </p:txBody>
      </p:sp>
      <p:sp>
        <p:nvSpPr>
          <p:cNvPr id="14" name="Rectangle: Rounded Corners 13">
            <a:extLst>
              <a:ext uri="{FF2B5EF4-FFF2-40B4-BE49-F238E27FC236}">
                <a16:creationId xmlns:a16="http://schemas.microsoft.com/office/drawing/2014/main" id="{2E4038AE-D236-4AA3-85BD-9791ADF10A30}"/>
              </a:ext>
            </a:extLst>
          </p:cNvPr>
          <p:cNvSpPr/>
          <p:nvPr/>
        </p:nvSpPr>
        <p:spPr>
          <a:xfrm>
            <a:off x="1022685" y="5367569"/>
            <a:ext cx="2550695" cy="757989"/>
          </a:xfrm>
          <a:prstGeom prst="roundRect">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V</a:t>
            </a:r>
            <a:r>
              <a:rPr kumimoji="0" lang="en-US" sz="2400" b="1" i="0" u="none" strike="noStrike" kern="1200" cap="none" spc="0" normalizeH="0" baseline="-25000" noProof="0" dirty="0">
                <a:ln>
                  <a:noFill/>
                </a:ln>
                <a:solidFill>
                  <a:prstClr val="white"/>
                </a:solidFill>
                <a:effectLst/>
                <a:uLnTx/>
                <a:uFillTx/>
                <a:latin typeface="Cambria"/>
                <a:ea typeface="+mn-ea"/>
                <a:cs typeface="+mn-cs"/>
              </a:rPr>
              <a:t>opt</a:t>
            </a:r>
            <a:r>
              <a:rPr kumimoji="0" lang="en-US" sz="2400" b="1" i="0" u="none" strike="noStrike" kern="1200" cap="none" spc="0" normalizeH="0" baseline="0" noProof="0" dirty="0">
                <a:ln>
                  <a:noFill/>
                </a:ln>
                <a:solidFill>
                  <a:prstClr val="white"/>
                </a:solidFill>
                <a:effectLst/>
                <a:uLnTx/>
                <a:uFillTx/>
                <a:latin typeface="Cambria"/>
                <a:ea typeface="+mn-ea"/>
                <a:cs typeface="+mn-cs"/>
              </a:rPr>
              <a:t> Prediction</a:t>
            </a:r>
          </a:p>
        </p:txBody>
      </p:sp>
      <p:sp>
        <p:nvSpPr>
          <p:cNvPr id="15" name="Rectangle: Rounded Corners 14">
            <a:extLst>
              <a:ext uri="{FF2B5EF4-FFF2-40B4-BE49-F238E27FC236}">
                <a16:creationId xmlns:a16="http://schemas.microsoft.com/office/drawing/2014/main" id="{DD005849-220B-45FB-BD34-2749D404CE64}"/>
              </a:ext>
            </a:extLst>
          </p:cNvPr>
          <p:cNvSpPr/>
          <p:nvPr/>
        </p:nvSpPr>
        <p:spPr>
          <a:xfrm>
            <a:off x="5570622" y="5367569"/>
            <a:ext cx="2550695" cy="757989"/>
          </a:xfrm>
          <a:prstGeom prst="roundRect">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Fine-Tuning URT Parameters</a:t>
            </a:r>
          </a:p>
        </p:txBody>
      </p:sp>
      <p:sp>
        <p:nvSpPr>
          <p:cNvPr id="16" name="Oval 15">
            <a:extLst>
              <a:ext uri="{FF2B5EF4-FFF2-40B4-BE49-F238E27FC236}">
                <a16:creationId xmlns:a16="http://schemas.microsoft.com/office/drawing/2014/main" id="{9208FA7B-59D5-4B5A-85EA-4862814FD209}"/>
              </a:ext>
            </a:extLst>
          </p:cNvPr>
          <p:cNvSpPr/>
          <p:nvPr/>
        </p:nvSpPr>
        <p:spPr>
          <a:xfrm>
            <a:off x="1749394" y="3421320"/>
            <a:ext cx="1097280" cy="1097280"/>
          </a:xfrm>
          <a:prstGeom prst="ellipse">
            <a:avLst/>
          </a:prstGeom>
          <a:solidFill>
            <a:schemeClr val="accent2">
              <a:lumMod val="20000"/>
              <a:lumOff val="8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URT</a:t>
            </a:r>
          </a:p>
        </p:txBody>
      </p:sp>
      <p:cxnSp>
        <p:nvCxnSpPr>
          <p:cNvPr id="31" name="Connector: Elbow 30">
            <a:extLst>
              <a:ext uri="{FF2B5EF4-FFF2-40B4-BE49-F238E27FC236}">
                <a16:creationId xmlns:a16="http://schemas.microsoft.com/office/drawing/2014/main" id="{7CC6B3BB-B698-4C3B-A305-FADB32D4B763}"/>
              </a:ext>
            </a:extLst>
          </p:cNvPr>
          <p:cNvCxnSpPr>
            <a:stCxn id="10" idx="2"/>
            <a:endCxn id="16" idx="0"/>
          </p:cNvCxnSpPr>
          <p:nvPr/>
        </p:nvCxnSpPr>
        <p:spPr>
          <a:xfrm rot="16200000" flipH="1">
            <a:off x="1658183" y="2781469"/>
            <a:ext cx="822500" cy="457202"/>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33" name="Connector: Elbow 32">
            <a:extLst>
              <a:ext uri="{FF2B5EF4-FFF2-40B4-BE49-F238E27FC236}">
                <a16:creationId xmlns:a16="http://schemas.microsoft.com/office/drawing/2014/main" id="{18A616BD-7BDE-4278-AF3B-38C44032DF0E}"/>
              </a:ext>
            </a:extLst>
          </p:cNvPr>
          <p:cNvCxnSpPr>
            <a:cxnSpLocks/>
            <a:stCxn id="11" idx="2"/>
            <a:endCxn id="16" idx="0"/>
          </p:cNvCxnSpPr>
          <p:nvPr/>
        </p:nvCxnSpPr>
        <p:spPr>
          <a:xfrm rot="5400000">
            <a:off x="3023767" y="1873087"/>
            <a:ext cx="822500" cy="2273966"/>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36" name="Connector: Elbow 35">
            <a:extLst>
              <a:ext uri="{FF2B5EF4-FFF2-40B4-BE49-F238E27FC236}">
                <a16:creationId xmlns:a16="http://schemas.microsoft.com/office/drawing/2014/main" id="{F07C6545-EEE8-46B4-9D0A-DFADD6C63A68}"/>
              </a:ext>
            </a:extLst>
          </p:cNvPr>
          <p:cNvCxnSpPr>
            <a:cxnSpLocks/>
            <a:stCxn id="12" idx="2"/>
            <a:endCxn id="16" idx="0"/>
          </p:cNvCxnSpPr>
          <p:nvPr/>
        </p:nvCxnSpPr>
        <p:spPr>
          <a:xfrm rot="5400000">
            <a:off x="4392823" y="491999"/>
            <a:ext cx="834532" cy="5024110"/>
          </a:xfrm>
          <a:prstGeom prst="bentConnector3">
            <a:avLst>
              <a:gd name="adj1" fmla="val 51442"/>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40" name="Connector: Elbow 39">
            <a:extLst>
              <a:ext uri="{FF2B5EF4-FFF2-40B4-BE49-F238E27FC236}">
                <a16:creationId xmlns:a16="http://schemas.microsoft.com/office/drawing/2014/main" id="{A381AD20-D286-4697-87A8-D66EA6EF99C1}"/>
              </a:ext>
            </a:extLst>
          </p:cNvPr>
          <p:cNvCxnSpPr>
            <a:cxnSpLocks/>
            <a:stCxn id="15" idx="0"/>
            <a:endCxn id="16" idx="6"/>
          </p:cNvCxnSpPr>
          <p:nvPr/>
        </p:nvCxnSpPr>
        <p:spPr>
          <a:xfrm rot="16200000" flipV="1">
            <a:off x="4147518" y="2669117"/>
            <a:ext cx="1397609" cy="3999296"/>
          </a:xfrm>
          <a:prstGeom prst="bentConnector2">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43" name="Connector: Elbow 42">
            <a:extLst>
              <a:ext uri="{FF2B5EF4-FFF2-40B4-BE49-F238E27FC236}">
                <a16:creationId xmlns:a16="http://schemas.microsoft.com/office/drawing/2014/main" id="{1C598B24-CF5E-40DE-A2FC-C39231858AE5}"/>
              </a:ext>
            </a:extLst>
          </p:cNvPr>
          <p:cNvCxnSpPr>
            <a:cxnSpLocks/>
            <a:stCxn id="16" idx="4"/>
            <a:endCxn id="14" idx="0"/>
          </p:cNvCxnSpPr>
          <p:nvPr/>
        </p:nvCxnSpPr>
        <p:spPr>
          <a:xfrm rot="5400000">
            <a:off x="1873550" y="4943084"/>
            <a:ext cx="848969" cy="1"/>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sp>
        <p:nvSpPr>
          <p:cNvPr id="18" name="Speech Bubble: Rectangle with Corners Rounded 17">
            <a:extLst>
              <a:ext uri="{FF2B5EF4-FFF2-40B4-BE49-F238E27FC236}">
                <a16:creationId xmlns:a16="http://schemas.microsoft.com/office/drawing/2014/main" id="{4529925A-E2EC-443F-A260-6F64A8E88435}"/>
              </a:ext>
            </a:extLst>
          </p:cNvPr>
          <p:cNvSpPr/>
          <p:nvPr/>
        </p:nvSpPr>
        <p:spPr>
          <a:xfrm>
            <a:off x="347060" y="3067943"/>
            <a:ext cx="8449881" cy="1552073"/>
          </a:xfrm>
          <a:prstGeom prst="wedgeRoundRectCallout">
            <a:avLst>
              <a:gd name="adj1" fmla="val 33003"/>
              <a:gd name="adj2" fmla="val -82003"/>
              <a:gd name="adj3" fmla="val 16667"/>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1" indent="-1682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mbria"/>
                <a:ea typeface="+mn-ea"/>
                <a:cs typeface="+mn-cs"/>
              </a:rPr>
              <a:t>P/E cycle count </a:t>
            </a:r>
            <a:r>
              <a:rPr kumimoji="0" lang="en-US" sz="2400" b="1" i="0" u="none" strike="noStrike" kern="1200" cap="none" spc="0" normalizeH="0" baseline="0" noProof="0" dirty="0">
                <a:ln>
                  <a:noFill/>
                </a:ln>
                <a:solidFill>
                  <a:prstClr val="black"/>
                </a:solidFill>
                <a:effectLst/>
                <a:uLnTx/>
                <a:uFillTx/>
                <a:latin typeface="Cambria"/>
                <a:ea typeface="+mn-ea"/>
                <a:cs typeface="+mn-cs"/>
              </a:rPr>
              <a:t>already recorded </a:t>
            </a:r>
            <a:r>
              <a:rPr kumimoji="0" lang="en-US" sz="2400" b="0" i="0" u="none" strike="noStrike" kern="1200" cap="none" spc="0" normalizeH="0" baseline="0" noProof="0" dirty="0">
                <a:ln>
                  <a:noFill/>
                </a:ln>
                <a:solidFill>
                  <a:prstClr val="black"/>
                </a:solidFill>
                <a:effectLst/>
                <a:uLnTx/>
                <a:uFillTx/>
                <a:latin typeface="Cambria"/>
                <a:ea typeface="+mn-ea"/>
                <a:cs typeface="+mn-cs"/>
              </a:rPr>
              <a:t>by SSD</a:t>
            </a:r>
          </a:p>
          <a:p>
            <a:pPr marL="228600" marR="0" lvl="1" indent="-1682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prstClr val="black"/>
                </a:solidFill>
                <a:effectLst/>
                <a:uLnTx/>
                <a:uFillTx/>
                <a:latin typeface="Cambria"/>
                <a:ea typeface="+mn-ea"/>
                <a:cs typeface="+mn-cs"/>
              </a:rPr>
              <a:t>Log write timestamp </a:t>
            </a:r>
            <a:r>
              <a:rPr kumimoji="0" lang="en-US" sz="2400" b="0" i="0" u="none" strike="noStrike" kern="1200" cap="none" spc="0" normalizeH="0" baseline="0" noProof="0" dirty="0">
                <a:ln>
                  <a:noFill/>
                </a:ln>
                <a:solidFill>
                  <a:prstClr val="black"/>
                </a:solidFill>
                <a:effectLst/>
                <a:uLnTx/>
                <a:uFillTx/>
                <a:latin typeface="Cambria"/>
                <a:ea typeface="+mn-ea"/>
                <a:cs typeface="+mn-cs"/>
              </a:rPr>
              <a:t>for each block</a:t>
            </a:r>
          </a:p>
          <a:p>
            <a:pPr marL="228600" marR="0" lvl="1" indent="-1682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mbria"/>
                <a:ea typeface="+mn-ea"/>
                <a:cs typeface="+mn-cs"/>
              </a:rPr>
              <a:t>Retention time = read timestamp – write timestamp</a:t>
            </a:r>
          </a:p>
        </p:txBody>
      </p:sp>
    </p:spTree>
    <p:extLst>
      <p:ext uri="{BB962C8B-B14F-4D97-AF65-F5344CB8AC3E}">
        <p14:creationId xmlns:p14="http://schemas.microsoft.com/office/powerpoint/2010/main" val="3206406691"/>
      </p:ext>
    </p:extLst>
  </p:cSld>
  <p:clrMapOvr>
    <a:masterClrMapping/>
  </p:clrMapOvr>
  <p:transition/>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Connector: Elbow 39">
            <a:extLst>
              <a:ext uri="{FF2B5EF4-FFF2-40B4-BE49-F238E27FC236}">
                <a16:creationId xmlns:a16="http://schemas.microsoft.com/office/drawing/2014/main" id="{A381AD20-D286-4697-87A8-D66EA6EF99C1}"/>
              </a:ext>
            </a:extLst>
          </p:cNvPr>
          <p:cNvCxnSpPr>
            <a:cxnSpLocks/>
            <a:stCxn id="15" idx="0"/>
            <a:endCxn id="16" idx="6"/>
          </p:cNvCxnSpPr>
          <p:nvPr/>
        </p:nvCxnSpPr>
        <p:spPr>
          <a:xfrm rot="16200000" flipV="1">
            <a:off x="4147518" y="2669117"/>
            <a:ext cx="1397609" cy="3999296"/>
          </a:xfrm>
          <a:prstGeom prst="bentConnector2">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sp>
        <p:nvSpPr>
          <p:cNvPr id="8" name="Title 7">
            <a:extLst>
              <a:ext uri="{FF2B5EF4-FFF2-40B4-BE49-F238E27FC236}">
                <a16:creationId xmlns:a16="http://schemas.microsoft.com/office/drawing/2014/main" id="{D0CE2ED4-001F-4E0B-8BA9-6E01B96DB147}"/>
              </a:ext>
            </a:extLst>
          </p:cNvPr>
          <p:cNvSpPr>
            <a:spLocks noGrp="1"/>
          </p:cNvSpPr>
          <p:nvPr>
            <p:ph type="title"/>
          </p:nvPr>
        </p:nvSpPr>
        <p:spPr/>
        <p:txBody>
          <a:bodyPr/>
          <a:lstStyle/>
          <a:p>
            <a:r>
              <a:rPr lang="en-US" dirty="0"/>
              <a:t>Predicting Optimal Read Reference Voltage</a:t>
            </a:r>
          </a:p>
        </p:txBody>
      </p:sp>
      <p:sp>
        <p:nvSpPr>
          <p:cNvPr id="4" name="Slide Number Placeholder 3">
            <a:extLst>
              <a:ext uri="{FF2B5EF4-FFF2-40B4-BE49-F238E27FC236}">
                <a16:creationId xmlns:a16="http://schemas.microsoft.com/office/drawing/2014/main" id="{6D993105-75B4-4B99-8A6D-285DDA64A469}"/>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299</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9" name="Rectangle: Rounded Corners 8">
            <a:extLst>
              <a:ext uri="{FF2B5EF4-FFF2-40B4-BE49-F238E27FC236}">
                <a16:creationId xmlns:a16="http://schemas.microsoft.com/office/drawing/2014/main" id="{16191C26-F913-4E19-BF13-9857F5E59DAC}"/>
              </a:ext>
            </a:extLst>
          </p:cNvPr>
          <p:cNvSpPr/>
          <p:nvPr/>
        </p:nvSpPr>
        <p:spPr>
          <a:xfrm>
            <a:off x="347060" y="1166320"/>
            <a:ext cx="8449880" cy="1637037"/>
          </a:xfrm>
          <a:prstGeom prst="roundRect">
            <a:avLst>
              <a:gd name="adj" fmla="val 14703"/>
            </a:avLst>
          </a:prstGeom>
          <a:noFill/>
          <a:ln w="57150">
            <a:solidFill>
              <a:schemeClr val="accent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472C4">
                    <a:lumMod val="20000"/>
                    <a:lumOff val="80000"/>
                  </a:srgbClr>
                </a:solidFill>
                <a:effectLst/>
                <a:uLnTx/>
                <a:uFillTx/>
                <a:latin typeface="Cambria"/>
                <a:ea typeface="+mn-ea"/>
                <a:cs typeface="+mn-cs"/>
              </a:rPr>
              <a:t>Tracking Components</a:t>
            </a:r>
          </a:p>
        </p:txBody>
      </p:sp>
      <p:sp>
        <p:nvSpPr>
          <p:cNvPr id="10" name="Rectangle: Rounded Corners 9">
            <a:extLst>
              <a:ext uri="{FF2B5EF4-FFF2-40B4-BE49-F238E27FC236}">
                <a16:creationId xmlns:a16="http://schemas.microsoft.com/office/drawing/2014/main" id="{C9CD6538-D519-4D73-9192-6D7D300CC3C7}"/>
              </a:ext>
            </a:extLst>
          </p:cNvPr>
          <p:cNvSpPr/>
          <p:nvPr/>
        </p:nvSpPr>
        <p:spPr>
          <a:xfrm>
            <a:off x="565484" y="1840831"/>
            <a:ext cx="2550695" cy="757989"/>
          </a:xfrm>
          <a:prstGeom prst="round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SSD Temperature</a:t>
            </a:r>
          </a:p>
        </p:txBody>
      </p:sp>
      <p:sp>
        <p:nvSpPr>
          <p:cNvPr id="11" name="Rectangle: Rounded Corners 10">
            <a:extLst>
              <a:ext uri="{FF2B5EF4-FFF2-40B4-BE49-F238E27FC236}">
                <a16:creationId xmlns:a16="http://schemas.microsoft.com/office/drawing/2014/main" id="{CF954BCC-3312-4837-8CCE-BD5199072E48}"/>
              </a:ext>
            </a:extLst>
          </p:cNvPr>
          <p:cNvSpPr/>
          <p:nvPr/>
        </p:nvSpPr>
        <p:spPr>
          <a:xfrm>
            <a:off x="3296652" y="1840831"/>
            <a:ext cx="2550695" cy="757989"/>
          </a:xfrm>
          <a:prstGeom prst="round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Dwell Time</a:t>
            </a:r>
          </a:p>
        </p:txBody>
      </p:sp>
      <p:sp>
        <p:nvSpPr>
          <p:cNvPr id="12" name="Rectangle: Rounded Corners 11">
            <a:extLst>
              <a:ext uri="{FF2B5EF4-FFF2-40B4-BE49-F238E27FC236}">
                <a16:creationId xmlns:a16="http://schemas.microsoft.com/office/drawing/2014/main" id="{FC99A57F-FF91-4B67-862A-FDAAB3AC013F}"/>
              </a:ext>
            </a:extLst>
          </p:cNvPr>
          <p:cNvSpPr/>
          <p:nvPr/>
        </p:nvSpPr>
        <p:spPr>
          <a:xfrm>
            <a:off x="6046796" y="1828799"/>
            <a:ext cx="2550695" cy="757989"/>
          </a:xfrm>
          <a:prstGeom prst="round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P/E Cycles &amp; </a:t>
            </a:r>
            <a:br>
              <a:rPr kumimoji="0" lang="en-US" sz="2400" b="1" i="0" u="none" strike="noStrike" kern="1200" cap="none" spc="0" normalizeH="0" baseline="0" noProof="0" dirty="0">
                <a:ln>
                  <a:noFill/>
                </a:ln>
                <a:solidFill>
                  <a:prstClr val="white"/>
                </a:solidFill>
                <a:effectLst/>
                <a:uLnTx/>
                <a:uFillTx/>
                <a:latin typeface="Cambria"/>
                <a:ea typeface="+mn-ea"/>
                <a:cs typeface="+mn-cs"/>
              </a:rPr>
            </a:br>
            <a:r>
              <a:rPr kumimoji="0" lang="en-US" sz="2400" b="1" i="0" u="none" strike="noStrike" kern="1200" cap="none" spc="0" normalizeH="0" baseline="0" noProof="0" dirty="0">
                <a:ln>
                  <a:noFill/>
                </a:ln>
                <a:solidFill>
                  <a:prstClr val="white"/>
                </a:solidFill>
                <a:effectLst/>
                <a:uLnTx/>
                <a:uFillTx/>
                <a:latin typeface="Cambria"/>
                <a:ea typeface="+mn-ea"/>
                <a:cs typeface="+mn-cs"/>
              </a:rPr>
              <a:t>Retention Time</a:t>
            </a:r>
          </a:p>
        </p:txBody>
      </p:sp>
      <p:sp>
        <p:nvSpPr>
          <p:cNvPr id="13" name="Rectangle: Rounded Corners 12">
            <a:extLst>
              <a:ext uri="{FF2B5EF4-FFF2-40B4-BE49-F238E27FC236}">
                <a16:creationId xmlns:a16="http://schemas.microsoft.com/office/drawing/2014/main" id="{C4758706-D8B9-4D48-9452-0894DC096A50}"/>
              </a:ext>
            </a:extLst>
          </p:cNvPr>
          <p:cNvSpPr/>
          <p:nvPr/>
        </p:nvSpPr>
        <p:spPr>
          <a:xfrm>
            <a:off x="866272" y="4723137"/>
            <a:ext cx="7411454" cy="1552074"/>
          </a:xfrm>
          <a:prstGeom prst="roundRect">
            <a:avLst>
              <a:gd name="adj" fmla="val 9828"/>
            </a:avLst>
          </a:prstGeom>
          <a:noFill/>
          <a:ln w="57150">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solidFill>
                <a:effectLst/>
                <a:uLnTx/>
                <a:uFillTx/>
                <a:latin typeface="Cambria"/>
                <a:ea typeface="+mn-ea"/>
                <a:cs typeface="+mn-cs"/>
              </a:rPr>
              <a:t>Prediction Components</a:t>
            </a:r>
          </a:p>
        </p:txBody>
      </p:sp>
      <p:sp>
        <p:nvSpPr>
          <p:cNvPr id="14" name="Rectangle: Rounded Corners 13">
            <a:extLst>
              <a:ext uri="{FF2B5EF4-FFF2-40B4-BE49-F238E27FC236}">
                <a16:creationId xmlns:a16="http://schemas.microsoft.com/office/drawing/2014/main" id="{2E4038AE-D236-4AA3-85BD-9791ADF10A30}"/>
              </a:ext>
            </a:extLst>
          </p:cNvPr>
          <p:cNvSpPr/>
          <p:nvPr/>
        </p:nvSpPr>
        <p:spPr>
          <a:xfrm>
            <a:off x="1022685" y="5367569"/>
            <a:ext cx="2550695" cy="757989"/>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V</a:t>
            </a:r>
            <a:r>
              <a:rPr kumimoji="0" lang="en-US" sz="2400" b="1" i="0" u="none" strike="noStrike" kern="1200" cap="none" spc="0" normalizeH="0" baseline="-25000" noProof="0" dirty="0">
                <a:ln>
                  <a:noFill/>
                </a:ln>
                <a:solidFill>
                  <a:prstClr val="white"/>
                </a:solidFill>
                <a:effectLst/>
                <a:uLnTx/>
                <a:uFillTx/>
                <a:latin typeface="Cambria"/>
                <a:ea typeface="+mn-ea"/>
                <a:cs typeface="+mn-cs"/>
              </a:rPr>
              <a:t>opt</a:t>
            </a:r>
            <a:r>
              <a:rPr kumimoji="0" lang="en-US" sz="2400" b="1" i="0" u="none" strike="noStrike" kern="1200" cap="none" spc="0" normalizeH="0" baseline="0" noProof="0" dirty="0">
                <a:ln>
                  <a:noFill/>
                </a:ln>
                <a:solidFill>
                  <a:prstClr val="white"/>
                </a:solidFill>
                <a:effectLst/>
                <a:uLnTx/>
                <a:uFillTx/>
                <a:latin typeface="Cambria"/>
                <a:ea typeface="+mn-ea"/>
                <a:cs typeface="+mn-cs"/>
              </a:rPr>
              <a:t> Prediction</a:t>
            </a:r>
          </a:p>
        </p:txBody>
      </p:sp>
      <p:sp>
        <p:nvSpPr>
          <p:cNvPr id="15" name="Rectangle: Rounded Corners 14">
            <a:extLst>
              <a:ext uri="{FF2B5EF4-FFF2-40B4-BE49-F238E27FC236}">
                <a16:creationId xmlns:a16="http://schemas.microsoft.com/office/drawing/2014/main" id="{DD005849-220B-45FB-BD34-2749D404CE64}"/>
              </a:ext>
            </a:extLst>
          </p:cNvPr>
          <p:cNvSpPr/>
          <p:nvPr/>
        </p:nvSpPr>
        <p:spPr>
          <a:xfrm>
            <a:off x="5570622" y="5367569"/>
            <a:ext cx="2550695" cy="757989"/>
          </a:xfrm>
          <a:prstGeom prst="roundRect">
            <a:avLst/>
          </a:prstGeom>
          <a:solidFill>
            <a:schemeClr val="accent6">
              <a:lumMod val="20000"/>
              <a:lumOff val="8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Fine-Tuning URT Parameters</a:t>
            </a:r>
          </a:p>
        </p:txBody>
      </p:sp>
      <p:sp>
        <p:nvSpPr>
          <p:cNvPr id="16" name="Oval 15">
            <a:extLst>
              <a:ext uri="{FF2B5EF4-FFF2-40B4-BE49-F238E27FC236}">
                <a16:creationId xmlns:a16="http://schemas.microsoft.com/office/drawing/2014/main" id="{9208FA7B-59D5-4B5A-85EA-4862814FD209}"/>
              </a:ext>
            </a:extLst>
          </p:cNvPr>
          <p:cNvSpPr/>
          <p:nvPr/>
        </p:nvSpPr>
        <p:spPr>
          <a:xfrm>
            <a:off x="1749394" y="3421320"/>
            <a:ext cx="1097280" cy="1097280"/>
          </a:xfrm>
          <a:prstGeom prst="ellipse">
            <a:avLst/>
          </a:prstGeom>
          <a:solidFill>
            <a:schemeClr val="accent2">
              <a:lumMod val="20000"/>
              <a:lumOff val="8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URT</a:t>
            </a:r>
          </a:p>
        </p:txBody>
      </p:sp>
      <p:cxnSp>
        <p:nvCxnSpPr>
          <p:cNvPr id="31" name="Connector: Elbow 30">
            <a:extLst>
              <a:ext uri="{FF2B5EF4-FFF2-40B4-BE49-F238E27FC236}">
                <a16:creationId xmlns:a16="http://schemas.microsoft.com/office/drawing/2014/main" id="{7CC6B3BB-B698-4C3B-A305-FADB32D4B763}"/>
              </a:ext>
            </a:extLst>
          </p:cNvPr>
          <p:cNvCxnSpPr>
            <a:stCxn id="10" idx="2"/>
            <a:endCxn id="16" idx="0"/>
          </p:cNvCxnSpPr>
          <p:nvPr/>
        </p:nvCxnSpPr>
        <p:spPr>
          <a:xfrm rot="16200000" flipH="1">
            <a:off x="1658183" y="2781469"/>
            <a:ext cx="822500" cy="457202"/>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33" name="Connector: Elbow 32">
            <a:extLst>
              <a:ext uri="{FF2B5EF4-FFF2-40B4-BE49-F238E27FC236}">
                <a16:creationId xmlns:a16="http://schemas.microsoft.com/office/drawing/2014/main" id="{18A616BD-7BDE-4278-AF3B-38C44032DF0E}"/>
              </a:ext>
            </a:extLst>
          </p:cNvPr>
          <p:cNvCxnSpPr>
            <a:cxnSpLocks/>
            <a:stCxn id="11" idx="2"/>
            <a:endCxn id="16" idx="0"/>
          </p:cNvCxnSpPr>
          <p:nvPr/>
        </p:nvCxnSpPr>
        <p:spPr>
          <a:xfrm rot="5400000">
            <a:off x="3023767" y="1873087"/>
            <a:ext cx="822500" cy="2273966"/>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36" name="Connector: Elbow 35">
            <a:extLst>
              <a:ext uri="{FF2B5EF4-FFF2-40B4-BE49-F238E27FC236}">
                <a16:creationId xmlns:a16="http://schemas.microsoft.com/office/drawing/2014/main" id="{F07C6545-EEE8-46B4-9D0A-DFADD6C63A68}"/>
              </a:ext>
            </a:extLst>
          </p:cNvPr>
          <p:cNvCxnSpPr>
            <a:cxnSpLocks/>
            <a:stCxn id="12" idx="2"/>
            <a:endCxn id="16" idx="0"/>
          </p:cNvCxnSpPr>
          <p:nvPr/>
        </p:nvCxnSpPr>
        <p:spPr>
          <a:xfrm rot="5400000">
            <a:off x="4392823" y="491999"/>
            <a:ext cx="834532" cy="5024110"/>
          </a:xfrm>
          <a:prstGeom prst="bentConnector3">
            <a:avLst>
              <a:gd name="adj1" fmla="val 51442"/>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43" name="Connector: Elbow 42">
            <a:extLst>
              <a:ext uri="{FF2B5EF4-FFF2-40B4-BE49-F238E27FC236}">
                <a16:creationId xmlns:a16="http://schemas.microsoft.com/office/drawing/2014/main" id="{1C598B24-CF5E-40DE-A2FC-C39231858AE5}"/>
              </a:ext>
            </a:extLst>
          </p:cNvPr>
          <p:cNvCxnSpPr>
            <a:cxnSpLocks/>
            <a:stCxn id="16" idx="4"/>
            <a:endCxn id="14" idx="0"/>
          </p:cNvCxnSpPr>
          <p:nvPr/>
        </p:nvCxnSpPr>
        <p:spPr>
          <a:xfrm rot="5400000">
            <a:off x="1873550" y="4943084"/>
            <a:ext cx="848969" cy="1"/>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sp>
        <p:nvSpPr>
          <p:cNvPr id="18" name="Speech Bubble: Rectangle with Corners Rounded 17">
            <a:extLst>
              <a:ext uri="{FF2B5EF4-FFF2-40B4-BE49-F238E27FC236}">
                <a16:creationId xmlns:a16="http://schemas.microsoft.com/office/drawing/2014/main" id="{4529925A-E2EC-443F-A260-6F64A8E88435}"/>
              </a:ext>
            </a:extLst>
          </p:cNvPr>
          <p:cNvSpPr/>
          <p:nvPr/>
        </p:nvSpPr>
        <p:spPr>
          <a:xfrm>
            <a:off x="347060" y="3067943"/>
            <a:ext cx="8449881" cy="1552073"/>
          </a:xfrm>
          <a:prstGeom prst="wedgeRoundRectCallout">
            <a:avLst>
              <a:gd name="adj1" fmla="val -27364"/>
              <a:gd name="adj2" fmla="val 98559"/>
              <a:gd name="adj3" fmla="val 16667"/>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1" indent="-1682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prstClr val="black"/>
                </a:solidFill>
                <a:effectLst/>
                <a:uLnTx/>
                <a:uFillTx/>
                <a:latin typeface="Cambria"/>
                <a:ea typeface="+mn-ea"/>
                <a:cs typeface="+mn-cs"/>
              </a:rPr>
              <a:t>Calculate URT </a:t>
            </a:r>
            <a:r>
              <a:rPr kumimoji="0" lang="en-US" sz="2400" b="0" i="0" u="none" strike="noStrike" kern="1200" cap="none" spc="0" normalizeH="0" baseline="0" noProof="0" dirty="0">
                <a:ln>
                  <a:noFill/>
                </a:ln>
                <a:solidFill>
                  <a:prstClr val="black"/>
                </a:solidFill>
                <a:effectLst/>
                <a:uLnTx/>
                <a:uFillTx/>
                <a:latin typeface="Cambria"/>
                <a:ea typeface="+mn-ea"/>
                <a:cs typeface="+mn-cs"/>
              </a:rPr>
              <a:t>using tracked information</a:t>
            </a:r>
          </a:p>
          <a:p>
            <a:pPr marL="228600" marR="0" lvl="1" indent="-1682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mbria"/>
                <a:ea typeface="+mn-ea"/>
                <a:cs typeface="+mn-cs"/>
              </a:rPr>
              <a:t>Modeling error: 4.9%</a:t>
            </a:r>
          </a:p>
        </p:txBody>
      </p:sp>
    </p:spTree>
    <p:extLst>
      <p:ext uri="{BB962C8B-B14F-4D97-AF65-F5344CB8AC3E}">
        <p14:creationId xmlns:p14="http://schemas.microsoft.com/office/powerpoint/2010/main" val="78090672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Title 1"/>
          <p:cNvSpPr>
            <a:spLocks noGrp="1"/>
          </p:cNvSpPr>
          <p:nvPr>
            <p:ph type="title"/>
          </p:nvPr>
        </p:nvSpPr>
        <p:spPr/>
        <p:txBody>
          <a:bodyPr/>
          <a:lstStyle/>
          <a:p>
            <a:pPr eaLnBrk="1" hangingPunct="1"/>
            <a:r>
              <a:rPr lang="en-US">
                <a:latin typeface="Calibri" charset="0"/>
              </a:rPr>
              <a:t>NAND Flash Memory Background</a:t>
            </a:r>
          </a:p>
        </p:txBody>
      </p:sp>
      <p:sp>
        <p:nvSpPr>
          <p:cNvPr id="43" name="Rectangle 42"/>
          <p:cNvSpPr/>
          <p:nvPr/>
        </p:nvSpPr>
        <p:spPr>
          <a:xfrm>
            <a:off x="738188" y="1085850"/>
            <a:ext cx="7693025" cy="3638550"/>
          </a:xfrm>
          <a:prstGeom prst="rect">
            <a:avLst/>
          </a:prstGeom>
          <a:solidFill>
            <a:sysClr val="window" lastClr="FFFFFF">
              <a:lumMod val="65000"/>
            </a:sysClr>
          </a:solidFill>
          <a:ln w="12700" cap="flat" cmpd="sng" algn="ctr">
            <a:solidFill>
              <a:sysClr val="windowText" lastClr="000000"/>
            </a:solidFill>
            <a:prstDash val="solid"/>
            <a:miter lim="800000"/>
          </a:ln>
          <a:effectLst/>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Flash Memory</a:t>
            </a:r>
          </a:p>
        </p:txBody>
      </p:sp>
      <p:grpSp>
        <p:nvGrpSpPr>
          <p:cNvPr id="44" name="Group 43"/>
          <p:cNvGrpSpPr/>
          <p:nvPr/>
        </p:nvGrpSpPr>
        <p:grpSpPr>
          <a:xfrm>
            <a:off x="874834" y="1734281"/>
            <a:ext cx="7420709" cy="2800352"/>
            <a:chOff x="1195753" y="1480770"/>
            <a:chExt cx="9894279" cy="2800352"/>
          </a:xfrm>
          <a:solidFill>
            <a:sysClr val="window" lastClr="FFFFFF"/>
          </a:solidFill>
        </p:grpSpPr>
        <p:sp>
          <p:nvSpPr>
            <p:cNvPr id="45" name="Rectangle 44"/>
            <p:cNvSpPr/>
            <p:nvPr/>
          </p:nvSpPr>
          <p:spPr>
            <a:xfrm>
              <a:off x="1195753" y="1879355"/>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1</a:t>
              </a:r>
            </a:p>
          </p:txBody>
        </p:sp>
        <p:sp>
          <p:nvSpPr>
            <p:cNvPr id="46" name="Rectangle 45"/>
            <p:cNvSpPr/>
            <p:nvPr/>
          </p:nvSpPr>
          <p:spPr>
            <a:xfrm>
              <a:off x="1195754" y="1480770"/>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0</a:t>
              </a:r>
            </a:p>
          </p:txBody>
        </p:sp>
        <p:sp>
          <p:nvSpPr>
            <p:cNvPr id="47" name="Rectangle 46"/>
            <p:cNvSpPr/>
            <p:nvPr/>
          </p:nvSpPr>
          <p:spPr>
            <a:xfrm>
              <a:off x="1195754" y="2277940"/>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2</a:t>
              </a:r>
            </a:p>
          </p:txBody>
        </p:sp>
        <p:sp>
          <p:nvSpPr>
            <p:cNvPr id="48" name="Rectangle 47"/>
            <p:cNvSpPr/>
            <p:nvPr/>
          </p:nvSpPr>
          <p:spPr>
            <a:xfrm>
              <a:off x="1195753" y="3882536"/>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255</a:t>
              </a:r>
            </a:p>
          </p:txBody>
        </p:sp>
        <p:sp>
          <p:nvSpPr>
            <p:cNvPr id="49" name="Rectangle 48"/>
            <p:cNvSpPr/>
            <p:nvPr/>
          </p:nvSpPr>
          <p:spPr>
            <a:xfrm>
              <a:off x="1195753" y="2667000"/>
              <a:ext cx="1946031" cy="1202332"/>
            </a:xfrm>
            <a:prstGeom prst="rect">
              <a:avLst/>
            </a:prstGeom>
            <a:grpFill/>
            <a:ln w="12700" cap="flat" cmpd="sng" algn="ctr">
              <a:solidFill>
                <a:sysClr val="windowText" lastClr="000000"/>
              </a:solidFill>
              <a:prstDash val="solid"/>
              <a:miter lim="800000"/>
            </a:ln>
            <a:effectLst/>
          </p:spPr>
          <p:txBody>
            <a:bodyPr vert="vert27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a:t>
              </a:r>
            </a:p>
          </p:txBody>
        </p:sp>
        <p:sp>
          <p:nvSpPr>
            <p:cNvPr id="50" name="Rectangle 49"/>
            <p:cNvSpPr/>
            <p:nvPr/>
          </p:nvSpPr>
          <p:spPr>
            <a:xfrm>
              <a:off x="3141784" y="1879355"/>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257</a:t>
              </a:r>
            </a:p>
          </p:txBody>
        </p:sp>
        <p:sp>
          <p:nvSpPr>
            <p:cNvPr id="51" name="Rectangle 50"/>
            <p:cNvSpPr/>
            <p:nvPr/>
          </p:nvSpPr>
          <p:spPr>
            <a:xfrm>
              <a:off x="3141785" y="1480770"/>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256</a:t>
              </a:r>
            </a:p>
          </p:txBody>
        </p:sp>
        <p:sp>
          <p:nvSpPr>
            <p:cNvPr id="52" name="Rectangle 51"/>
            <p:cNvSpPr/>
            <p:nvPr/>
          </p:nvSpPr>
          <p:spPr>
            <a:xfrm>
              <a:off x="3141785" y="2277940"/>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258</a:t>
              </a:r>
            </a:p>
          </p:txBody>
        </p:sp>
        <p:sp>
          <p:nvSpPr>
            <p:cNvPr id="53" name="Rectangle 52"/>
            <p:cNvSpPr/>
            <p:nvPr/>
          </p:nvSpPr>
          <p:spPr>
            <a:xfrm>
              <a:off x="3141784" y="3882536"/>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511</a:t>
              </a:r>
            </a:p>
          </p:txBody>
        </p:sp>
        <p:sp>
          <p:nvSpPr>
            <p:cNvPr id="54" name="Rectangle 53"/>
            <p:cNvSpPr/>
            <p:nvPr/>
          </p:nvSpPr>
          <p:spPr>
            <a:xfrm>
              <a:off x="3141784" y="2667000"/>
              <a:ext cx="1946031" cy="1202332"/>
            </a:xfrm>
            <a:prstGeom prst="rect">
              <a:avLst/>
            </a:prstGeom>
            <a:grpFill/>
            <a:ln w="12700" cap="flat" cmpd="sng" algn="ctr">
              <a:solidFill>
                <a:sysClr val="windowText" lastClr="000000"/>
              </a:solidFill>
              <a:prstDash val="solid"/>
              <a:miter lim="800000"/>
            </a:ln>
            <a:effectLst/>
          </p:spPr>
          <p:txBody>
            <a:bodyPr vert="vert27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a:t>
              </a:r>
            </a:p>
          </p:txBody>
        </p:sp>
        <p:sp>
          <p:nvSpPr>
            <p:cNvPr id="55" name="Rectangle 54"/>
            <p:cNvSpPr/>
            <p:nvPr/>
          </p:nvSpPr>
          <p:spPr>
            <a:xfrm>
              <a:off x="5087815" y="1480770"/>
              <a:ext cx="4056185" cy="2800352"/>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a:t>
              </a:r>
            </a:p>
          </p:txBody>
        </p:sp>
        <p:sp>
          <p:nvSpPr>
            <p:cNvPr id="56" name="Rectangle 55"/>
            <p:cNvSpPr/>
            <p:nvPr/>
          </p:nvSpPr>
          <p:spPr>
            <a:xfrm>
              <a:off x="9144000" y="1879355"/>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M+1</a:t>
              </a:r>
            </a:p>
          </p:txBody>
        </p:sp>
        <p:sp>
          <p:nvSpPr>
            <p:cNvPr id="57" name="Rectangle 56"/>
            <p:cNvSpPr/>
            <p:nvPr/>
          </p:nvSpPr>
          <p:spPr>
            <a:xfrm>
              <a:off x="9144001" y="1480770"/>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M</a:t>
              </a:r>
            </a:p>
          </p:txBody>
        </p:sp>
        <p:sp>
          <p:nvSpPr>
            <p:cNvPr id="58" name="Rectangle 57"/>
            <p:cNvSpPr/>
            <p:nvPr/>
          </p:nvSpPr>
          <p:spPr>
            <a:xfrm>
              <a:off x="9144001" y="2277940"/>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M+2</a:t>
              </a:r>
            </a:p>
          </p:txBody>
        </p:sp>
        <p:sp>
          <p:nvSpPr>
            <p:cNvPr id="59" name="Rectangle 58"/>
            <p:cNvSpPr/>
            <p:nvPr/>
          </p:nvSpPr>
          <p:spPr>
            <a:xfrm>
              <a:off x="9144000" y="3882536"/>
              <a:ext cx="1946031" cy="398585"/>
            </a:xfrm>
            <a:prstGeom prst="rect">
              <a:avLst/>
            </a:prstGeom>
            <a:grp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Page M+255</a:t>
              </a:r>
            </a:p>
          </p:txBody>
        </p:sp>
        <p:sp>
          <p:nvSpPr>
            <p:cNvPr id="60" name="Rectangle 59"/>
            <p:cNvSpPr/>
            <p:nvPr/>
          </p:nvSpPr>
          <p:spPr>
            <a:xfrm>
              <a:off x="9144000" y="2667000"/>
              <a:ext cx="1946031" cy="1202332"/>
            </a:xfrm>
            <a:prstGeom prst="rect">
              <a:avLst/>
            </a:prstGeom>
            <a:grpFill/>
            <a:ln w="12700" cap="flat" cmpd="sng" algn="ctr">
              <a:solidFill>
                <a:sysClr val="windowText" lastClr="000000"/>
              </a:solidFill>
              <a:prstDash val="solid"/>
              <a:miter lim="800000"/>
            </a:ln>
            <a:effectLst/>
          </p:spPr>
          <p:txBody>
            <a:bodyPr vert="vert27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a:t>
              </a:r>
            </a:p>
          </p:txBody>
        </p:sp>
      </p:grpSp>
      <p:cxnSp>
        <p:nvCxnSpPr>
          <p:cNvPr id="263172" name="Straight Connector 60"/>
          <p:cNvCxnSpPr>
            <a:cxnSpLocks noChangeShapeType="1"/>
          </p:cNvCxnSpPr>
          <p:nvPr/>
        </p:nvCxnSpPr>
        <p:spPr bwMode="auto">
          <a:xfrm>
            <a:off x="1133475" y="4724400"/>
            <a:ext cx="0" cy="1254125"/>
          </a:xfrm>
          <a:prstGeom prst="line">
            <a:avLst/>
          </a:prstGeom>
          <a:noFill/>
          <a:ln w="38100">
            <a:solidFill>
              <a:srgbClr val="000000"/>
            </a:solidFill>
            <a:miter lim="800000"/>
            <a:headEnd/>
            <a:tailEnd/>
          </a:ln>
          <a:extLst>
            <a:ext uri="{909E8E84-426E-40dd-AFC4-6F175D3DCCD1}">
              <a14:hiddenFill xmlns:a14="http://schemas.microsoft.com/office/drawing/2010/main" xmlns="">
                <a:noFill/>
              </a14:hiddenFill>
            </a:ext>
          </a:extLst>
        </p:spPr>
      </p:cxnSp>
      <p:cxnSp>
        <p:nvCxnSpPr>
          <p:cNvPr id="263173" name="Straight Connector 61"/>
          <p:cNvCxnSpPr>
            <a:cxnSpLocks noChangeShapeType="1"/>
            <a:endCxn id="63" idx="1"/>
          </p:cNvCxnSpPr>
          <p:nvPr/>
        </p:nvCxnSpPr>
        <p:spPr bwMode="auto">
          <a:xfrm>
            <a:off x="1133475" y="5978525"/>
            <a:ext cx="969963" cy="0"/>
          </a:xfrm>
          <a:prstGeom prst="line">
            <a:avLst/>
          </a:prstGeom>
          <a:noFill/>
          <a:ln w="38100">
            <a:solidFill>
              <a:srgbClr val="000000"/>
            </a:solidFill>
            <a:miter lim="800000"/>
            <a:headEnd/>
            <a:tailEnd/>
          </a:ln>
          <a:extLst>
            <a:ext uri="{909E8E84-426E-40dd-AFC4-6F175D3DCCD1}">
              <a14:hiddenFill xmlns:a14="http://schemas.microsoft.com/office/drawing/2010/main" xmlns="">
                <a:noFill/>
              </a14:hiddenFill>
            </a:ext>
          </a:extLst>
        </p:spPr>
      </p:cxnSp>
      <p:sp>
        <p:nvSpPr>
          <p:cNvPr id="63" name="Rectangle 62"/>
          <p:cNvSpPr/>
          <p:nvPr/>
        </p:nvSpPr>
        <p:spPr>
          <a:xfrm>
            <a:off x="2103438" y="5562600"/>
            <a:ext cx="1554162" cy="831850"/>
          </a:xfrm>
          <a:prstGeom prst="rect">
            <a:avLst/>
          </a:prstGeom>
          <a:solidFill>
            <a:sysClr val="window" lastClr="FFFFFF">
              <a:lumMod val="65000"/>
            </a:sysClr>
          </a:solid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prstClr val="black"/>
                </a:solidFill>
                <a:effectLst/>
                <a:uLnTx/>
                <a:uFillTx/>
                <a:latin typeface="Calibri"/>
                <a:ea typeface="ＭＳ Ｐゴシック" charset="0"/>
                <a:cs typeface="ＭＳ Ｐゴシック" charset="0"/>
              </a:rPr>
              <a:t>Flash Controller</a:t>
            </a:r>
          </a:p>
        </p:txBody>
      </p:sp>
      <p:cxnSp>
        <p:nvCxnSpPr>
          <p:cNvPr id="263175" name="Straight Connector 63"/>
          <p:cNvCxnSpPr>
            <a:cxnSpLocks noChangeShapeType="1"/>
            <a:stCxn id="63" idx="3"/>
          </p:cNvCxnSpPr>
          <p:nvPr/>
        </p:nvCxnSpPr>
        <p:spPr bwMode="auto">
          <a:xfrm>
            <a:off x="3657600" y="5978525"/>
            <a:ext cx="3565525" cy="0"/>
          </a:xfrm>
          <a:prstGeom prst="line">
            <a:avLst/>
          </a:prstGeom>
          <a:noFill/>
          <a:ln w="38100">
            <a:solidFill>
              <a:srgbClr val="000000"/>
            </a:solidFill>
            <a:miter lim="800000"/>
            <a:headEnd/>
            <a:tailEnd/>
          </a:ln>
          <a:extLst>
            <a:ext uri="{909E8E84-426E-40dd-AFC4-6F175D3DCCD1}">
              <a14:hiddenFill xmlns:a14="http://schemas.microsoft.com/office/drawing/2010/main" xmlns="">
                <a:noFill/>
              </a14:hiddenFill>
            </a:ext>
          </a:extLst>
        </p:spPr>
      </p:cxnSp>
      <p:pic>
        <p:nvPicPr>
          <p:cNvPr id="263176" name="Picture 2" descr="http://www.computerclipart.com/computer_clipart_images/netbook_or_notebook_computer_cartoon_character_waving_0521-1004-3015-4036_SMU.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8475" y="4962525"/>
            <a:ext cx="1838325" cy="1857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3177"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3</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
        <p:nvSpPr>
          <p:cNvPr id="4" name="Rectangle 3"/>
          <p:cNvSpPr/>
          <p:nvPr/>
        </p:nvSpPr>
        <p:spPr>
          <a:xfrm>
            <a:off x="874713" y="1752600"/>
            <a:ext cx="1458912" cy="2781300"/>
          </a:xfrm>
          <a:prstGeom prst="rect">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Block 0</a:t>
            </a:r>
          </a:p>
        </p:txBody>
      </p:sp>
      <p:sp>
        <p:nvSpPr>
          <p:cNvPr id="31" name="Rectangle 30"/>
          <p:cNvSpPr/>
          <p:nvPr/>
        </p:nvSpPr>
        <p:spPr>
          <a:xfrm>
            <a:off x="2330450" y="1752600"/>
            <a:ext cx="1458913" cy="2781300"/>
          </a:xfrm>
          <a:prstGeom prst="rect">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Block 1</a:t>
            </a:r>
          </a:p>
        </p:txBody>
      </p:sp>
      <p:sp>
        <p:nvSpPr>
          <p:cNvPr id="32" name="Rectangle 31"/>
          <p:cNvSpPr/>
          <p:nvPr/>
        </p:nvSpPr>
        <p:spPr>
          <a:xfrm>
            <a:off x="6835775" y="1752600"/>
            <a:ext cx="1460500" cy="2781300"/>
          </a:xfrm>
          <a:prstGeom prst="rect">
            <a:avLst/>
          </a:prstGeom>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Block N</a:t>
            </a:r>
          </a:p>
        </p:txBody>
      </p:sp>
      <p:grpSp>
        <p:nvGrpSpPr>
          <p:cNvPr id="5" name="Group 4"/>
          <p:cNvGrpSpPr>
            <a:grpSpLocks/>
          </p:cNvGrpSpPr>
          <p:nvPr/>
        </p:nvGrpSpPr>
        <p:grpSpPr bwMode="auto">
          <a:xfrm>
            <a:off x="2330450" y="1733550"/>
            <a:ext cx="1463675" cy="2797175"/>
            <a:chOff x="2329807" y="1734280"/>
            <a:chExt cx="1464072" cy="2795939"/>
          </a:xfrm>
        </p:grpSpPr>
        <p:sp>
          <p:nvSpPr>
            <p:cNvPr id="33" name="Rectangle 32"/>
            <p:cNvSpPr/>
            <p:nvPr/>
          </p:nvSpPr>
          <p:spPr>
            <a:xfrm>
              <a:off x="2334571" y="1734280"/>
              <a:ext cx="1459308" cy="398287"/>
            </a:xfrm>
            <a:prstGeom prst="rect">
              <a:avLst/>
            </a:prstGeom>
            <a:solidFill>
              <a:schemeClr val="tx2"/>
            </a:solid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ＭＳ Ｐゴシック" charset="0"/>
                  <a:cs typeface="ＭＳ Ｐゴシック" charset="0"/>
                </a:rPr>
                <a:t>Read</a:t>
              </a:r>
            </a:p>
          </p:txBody>
        </p:sp>
        <p:sp>
          <p:nvSpPr>
            <p:cNvPr id="35" name="Rectangle 34"/>
            <p:cNvSpPr/>
            <p:nvPr/>
          </p:nvSpPr>
          <p:spPr>
            <a:xfrm>
              <a:off x="2334571" y="2134153"/>
              <a:ext cx="1459308" cy="399873"/>
            </a:xfrm>
            <a:prstGeom prst="rect">
              <a:avLst/>
            </a:prstGeom>
            <a:solidFill>
              <a:schemeClr val="accent1"/>
            </a:solid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ＭＳ Ｐゴシック" charset="0"/>
                  <a:cs typeface="ＭＳ Ｐゴシック" charset="0"/>
                </a:rPr>
                <a:t>Pass</a:t>
              </a:r>
            </a:p>
          </p:txBody>
        </p:sp>
        <p:sp>
          <p:nvSpPr>
            <p:cNvPr id="37" name="Rectangle 36"/>
            <p:cNvSpPr/>
            <p:nvPr/>
          </p:nvSpPr>
          <p:spPr>
            <a:xfrm>
              <a:off x="2334571" y="2537200"/>
              <a:ext cx="1459308" cy="398287"/>
            </a:xfrm>
            <a:prstGeom prst="rect">
              <a:avLst/>
            </a:prstGeom>
            <a:solidFill>
              <a:schemeClr val="accent1"/>
            </a:solid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ＭＳ Ｐゴシック" charset="0"/>
                  <a:cs typeface="ＭＳ Ｐゴシック" charset="0"/>
                </a:rPr>
                <a:t>Pass</a:t>
              </a:r>
            </a:p>
          </p:txBody>
        </p:sp>
        <p:sp>
          <p:nvSpPr>
            <p:cNvPr id="38" name="Rectangle 37"/>
            <p:cNvSpPr/>
            <p:nvPr/>
          </p:nvSpPr>
          <p:spPr>
            <a:xfrm>
              <a:off x="2331395" y="2924379"/>
              <a:ext cx="1460896" cy="1198033"/>
            </a:xfrm>
            <a:prstGeom prst="rect">
              <a:avLst/>
            </a:prstGeom>
            <a:solidFill>
              <a:schemeClr val="accent1"/>
            </a:solid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ＭＳ Ｐゴシック" charset="0"/>
                  <a:cs typeface="ＭＳ Ｐゴシック" charset="0"/>
                </a:rPr>
                <a:t>…</a:t>
              </a:r>
            </a:p>
          </p:txBody>
        </p:sp>
        <p:sp>
          <p:nvSpPr>
            <p:cNvPr id="39" name="Rectangle 38"/>
            <p:cNvSpPr/>
            <p:nvPr/>
          </p:nvSpPr>
          <p:spPr>
            <a:xfrm>
              <a:off x="2329807" y="4131933"/>
              <a:ext cx="1459309" cy="398286"/>
            </a:xfrm>
            <a:prstGeom prst="rect">
              <a:avLst/>
            </a:prstGeom>
            <a:solidFill>
              <a:schemeClr val="accent1"/>
            </a:solidFill>
            <a:ln w="12700" cap="flat" cmpd="sng" algn="ctr">
              <a:solidFill>
                <a:sysClr val="windowText" lastClr="000000"/>
              </a:solid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prstClr val="white"/>
                  </a:solidFill>
                  <a:effectLst/>
                  <a:uLnTx/>
                  <a:uFillTx/>
                  <a:latin typeface="Calibri"/>
                  <a:ea typeface="ＭＳ Ｐゴシック" charset="0"/>
                  <a:cs typeface="ＭＳ Ｐゴシック" charset="0"/>
                </a:rPr>
                <a:t>Pass</a:t>
              </a:r>
            </a:p>
          </p:txBody>
        </p:sp>
      </p:grpSp>
    </p:spTree>
    <p:custDataLst>
      <p:tags r:id="rId1"/>
    </p:custDataLst>
    <p:extLst>
      <p:ext uri="{BB962C8B-B14F-4D97-AF65-F5344CB8AC3E}">
        <p14:creationId xmlns:p14="http://schemas.microsoft.com/office/powerpoint/2010/main" val="18422317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grpId="0" nodeType="clickEffect">
                                  <p:stCondLst>
                                    <p:cond delay="0"/>
                                  </p:stCondLst>
                                  <p:childTnLst>
                                    <p:animEffect transition="out" filter="fade">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1"/>
                                        </p:tgtEl>
                                      </p:cBhvr>
                                    </p:animEffect>
                                    <p:set>
                                      <p:cBhvr>
                                        <p:cTn id="10" dur="1" fill="hold">
                                          <p:stCondLst>
                                            <p:cond delay="499"/>
                                          </p:stCondLst>
                                        </p:cTn>
                                        <p:tgtEl>
                                          <p:spTgt spid="3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1" grpId="0" animBg="1"/>
      <p:bldP spid="3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Title 1"/>
          <p:cNvSpPr>
            <a:spLocks noGrp="1"/>
          </p:cNvSpPr>
          <p:nvPr>
            <p:ph type="title"/>
          </p:nvPr>
        </p:nvSpPr>
        <p:spPr/>
        <p:txBody>
          <a:bodyPr/>
          <a:lstStyle/>
          <a:p>
            <a:pPr eaLnBrk="1" hangingPunct="1"/>
            <a:r>
              <a:rPr lang="en-US">
                <a:latin typeface="Garamond" charset="0"/>
              </a:rPr>
              <a:t>Agenda</a:t>
            </a:r>
          </a:p>
        </p:txBody>
      </p:sp>
      <p:sp>
        <p:nvSpPr>
          <p:cNvPr id="205826" name="Content Placeholder 2"/>
          <p:cNvSpPr>
            <a:spLocks noGrp="1"/>
          </p:cNvSpPr>
          <p:nvPr>
            <p:ph idx="1"/>
          </p:nvPr>
        </p:nvSpPr>
        <p:spPr>
          <a:xfrm>
            <a:off x="228600" y="1096963"/>
            <a:ext cx="8793163" cy="4876800"/>
          </a:xfrm>
        </p:spPr>
        <p:txBody>
          <a:bodyPr/>
          <a:lstStyle/>
          <a:p>
            <a:pPr eaLnBrk="1" hangingPunct="1"/>
            <a:r>
              <a:rPr lang="en-US" dirty="0">
                <a:solidFill>
                  <a:srgbClr val="0000FF"/>
                </a:solidFill>
                <a:latin typeface="Tahoma" charset="0"/>
              </a:rPr>
              <a:t>Background, Motivation and Approach</a:t>
            </a:r>
          </a:p>
          <a:p>
            <a:pPr eaLnBrk="1" hangingPunct="1"/>
            <a:r>
              <a:rPr lang="en-US" dirty="0">
                <a:latin typeface="Tahoma" charset="0"/>
              </a:rPr>
              <a:t>Experimental Characterization Methodology</a:t>
            </a:r>
          </a:p>
          <a:p>
            <a:pPr eaLnBrk="1" hangingPunct="1"/>
            <a:r>
              <a:rPr lang="en-US" dirty="0">
                <a:latin typeface="Tahoma" charset="0"/>
              </a:rPr>
              <a:t>Error Analysis and Management </a:t>
            </a:r>
          </a:p>
          <a:p>
            <a:pPr lvl="1" eaLnBrk="1" hangingPunct="1"/>
            <a:r>
              <a:rPr lang="en-US" dirty="0">
                <a:latin typeface="Tahoma" charset="0"/>
                <a:cs typeface="ＭＳ Ｐゴシック" charset="0"/>
              </a:rPr>
              <a:t>Characterization Results</a:t>
            </a:r>
          </a:p>
          <a:p>
            <a:pPr lvl="1" eaLnBrk="1" hangingPunct="1"/>
            <a:r>
              <a:rPr lang="en-US" dirty="0">
                <a:latin typeface="Tahoma" charset="0"/>
                <a:cs typeface="ＭＳ Ｐゴシック" charset="0"/>
              </a:rPr>
              <a:t>Retention-Aware Error Management</a:t>
            </a:r>
          </a:p>
          <a:p>
            <a:pPr lvl="1" eaLnBrk="1" hangingPunct="1"/>
            <a:r>
              <a:rPr lang="en-US" dirty="0">
                <a:latin typeface="Tahoma" charset="0"/>
                <a:cs typeface="ＭＳ Ｐゴシック" charset="0"/>
              </a:rPr>
              <a:t>Threshold Voltage and Program Interference Analysis</a:t>
            </a:r>
          </a:p>
          <a:p>
            <a:pPr lvl="1" eaLnBrk="1" hangingPunct="1"/>
            <a:r>
              <a:rPr lang="en-US" dirty="0">
                <a:latin typeface="Tahoma" charset="0"/>
                <a:cs typeface="ＭＳ Ｐゴシック" charset="0"/>
              </a:rPr>
              <a:t>Read Reference Voltage Prediction</a:t>
            </a:r>
          </a:p>
          <a:p>
            <a:pPr lvl="1" eaLnBrk="1" hangingPunct="1"/>
            <a:r>
              <a:rPr lang="en-US" dirty="0">
                <a:latin typeface="Tahoma" charset="0"/>
                <a:cs typeface="ＭＳ Ｐゴシック" charset="0"/>
              </a:rPr>
              <a:t>Neighbor-Assisted Error Correction</a:t>
            </a:r>
          </a:p>
          <a:p>
            <a:pPr lvl="1" eaLnBrk="1" hangingPunct="1"/>
            <a:r>
              <a:rPr lang="en-US" dirty="0">
                <a:latin typeface="Tahoma" charset="0"/>
                <a:cs typeface="ＭＳ Ｐゴシック" charset="0"/>
              </a:rPr>
              <a:t>Read Disturb Error Handling</a:t>
            </a:r>
          </a:p>
          <a:p>
            <a:pPr lvl="1" eaLnBrk="1" hangingPunct="1"/>
            <a:r>
              <a:rPr lang="en-US" dirty="0">
                <a:latin typeface="Tahoma" charset="0"/>
                <a:cs typeface="ＭＳ Ｐゴシック" charset="0"/>
              </a:rPr>
              <a:t>Retention Error Handling</a:t>
            </a:r>
          </a:p>
          <a:p>
            <a:pPr lvl="1" eaLnBrk="1" hangingPunct="1"/>
            <a:r>
              <a:rPr lang="en-US" dirty="0">
                <a:latin typeface="Tahoma" charset="0"/>
                <a:cs typeface="ＭＳ Ｐゴシック" charset="0"/>
              </a:rPr>
              <a:t>3D NAND Flash Memory Reliability</a:t>
            </a:r>
          </a:p>
          <a:p>
            <a:pPr eaLnBrk="1" hangingPunct="1"/>
            <a:r>
              <a:rPr lang="en-US" dirty="0">
                <a:latin typeface="Tahoma" charset="0"/>
              </a:rPr>
              <a:t>Summary</a:t>
            </a:r>
          </a:p>
          <a:p>
            <a:pPr eaLnBrk="1" hangingPunct="1"/>
            <a:endParaRPr lang="en-US" dirty="0">
              <a:latin typeface="Tahoma" charset="0"/>
            </a:endParaRPr>
          </a:p>
          <a:p>
            <a:pPr eaLnBrk="1" hangingPunct="1"/>
            <a:endParaRPr lang="en-US" dirty="0">
              <a:latin typeface="Tahoma" charset="0"/>
            </a:endParaRPr>
          </a:p>
        </p:txBody>
      </p:sp>
      <p:sp>
        <p:nvSpPr>
          <p:cNvPr id="205827"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FCFD8146-3D97-4040-8427-FD55B26DAE40}"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30</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2721864783"/>
      </p:ext>
    </p:extLst>
  </p:cSld>
  <p:clrMapOvr>
    <a:masterClrMapping/>
  </p:clrMapOvr>
  <p:transition/>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Connector: Elbow 42">
            <a:extLst>
              <a:ext uri="{FF2B5EF4-FFF2-40B4-BE49-F238E27FC236}">
                <a16:creationId xmlns:a16="http://schemas.microsoft.com/office/drawing/2014/main" id="{1C598B24-CF5E-40DE-A2FC-C39231858AE5}"/>
              </a:ext>
            </a:extLst>
          </p:cNvPr>
          <p:cNvCxnSpPr>
            <a:cxnSpLocks/>
            <a:stCxn id="16" idx="4"/>
            <a:endCxn id="14" idx="0"/>
          </p:cNvCxnSpPr>
          <p:nvPr/>
        </p:nvCxnSpPr>
        <p:spPr>
          <a:xfrm rot="5400000">
            <a:off x="1873550" y="4943084"/>
            <a:ext cx="848969" cy="1"/>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sp>
        <p:nvSpPr>
          <p:cNvPr id="8" name="Title 7">
            <a:extLst>
              <a:ext uri="{FF2B5EF4-FFF2-40B4-BE49-F238E27FC236}">
                <a16:creationId xmlns:a16="http://schemas.microsoft.com/office/drawing/2014/main" id="{D0CE2ED4-001F-4E0B-8BA9-6E01B96DB147}"/>
              </a:ext>
            </a:extLst>
          </p:cNvPr>
          <p:cNvSpPr>
            <a:spLocks noGrp="1"/>
          </p:cNvSpPr>
          <p:nvPr>
            <p:ph type="title"/>
          </p:nvPr>
        </p:nvSpPr>
        <p:spPr/>
        <p:txBody>
          <a:bodyPr/>
          <a:lstStyle/>
          <a:p>
            <a:r>
              <a:rPr lang="en-US" dirty="0"/>
              <a:t>Fine-Tuning URT Parameters Online</a:t>
            </a:r>
          </a:p>
        </p:txBody>
      </p:sp>
      <p:sp>
        <p:nvSpPr>
          <p:cNvPr id="4" name="Slide Number Placeholder 3">
            <a:extLst>
              <a:ext uri="{FF2B5EF4-FFF2-40B4-BE49-F238E27FC236}">
                <a16:creationId xmlns:a16="http://schemas.microsoft.com/office/drawing/2014/main" id="{6D993105-75B4-4B99-8A6D-285DDA64A469}"/>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300</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9" name="Rectangle: Rounded Corners 8">
            <a:extLst>
              <a:ext uri="{FF2B5EF4-FFF2-40B4-BE49-F238E27FC236}">
                <a16:creationId xmlns:a16="http://schemas.microsoft.com/office/drawing/2014/main" id="{16191C26-F913-4E19-BF13-9857F5E59DAC}"/>
              </a:ext>
            </a:extLst>
          </p:cNvPr>
          <p:cNvSpPr/>
          <p:nvPr/>
        </p:nvSpPr>
        <p:spPr>
          <a:xfrm>
            <a:off x="347060" y="1166320"/>
            <a:ext cx="8449880" cy="1637037"/>
          </a:xfrm>
          <a:prstGeom prst="roundRect">
            <a:avLst>
              <a:gd name="adj" fmla="val 14703"/>
            </a:avLst>
          </a:prstGeom>
          <a:noFill/>
          <a:ln w="57150">
            <a:solidFill>
              <a:schemeClr val="accent1">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472C4">
                    <a:lumMod val="20000"/>
                    <a:lumOff val="80000"/>
                  </a:srgbClr>
                </a:solidFill>
                <a:effectLst/>
                <a:uLnTx/>
                <a:uFillTx/>
                <a:latin typeface="Cambria"/>
                <a:ea typeface="+mn-ea"/>
                <a:cs typeface="+mn-cs"/>
              </a:rPr>
              <a:t>Tracking Components</a:t>
            </a:r>
          </a:p>
        </p:txBody>
      </p:sp>
      <p:sp>
        <p:nvSpPr>
          <p:cNvPr id="10" name="Rectangle: Rounded Corners 9">
            <a:extLst>
              <a:ext uri="{FF2B5EF4-FFF2-40B4-BE49-F238E27FC236}">
                <a16:creationId xmlns:a16="http://schemas.microsoft.com/office/drawing/2014/main" id="{C9CD6538-D519-4D73-9192-6D7D300CC3C7}"/>
              </a:ext>
            </a:extLst>
          </p:cNvPr>
          <p:cNvSpPr/>
          <p:nvPr/>
        </p:nvSpPr>
        <p:spPr>
          <a:xfrm>
            <a:off x="565484" y="1840831"/>
            <a:ext cx="2550695" cy="757989"/>
          </a:xfrm>
          <a:prstGeom prst="round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SSD Temperature</a:t>
            </a:r>
          </a:p>
        </p:txBody>
      </p:sp>
      <p:sp>
        <p:nvSpPr>
          <p:cNvPr id="11" name="Rectangle: Rounded Corners 10">
            <a:extLst>
              <a:ext uri="{FF2B5EF4-FFF2-40B4-BE49-F238E27FC236}">
                <a16:creationId xmlns:a16="http://schemas.microsoft.com/office/drawing/2014/main" id="{CF954BCC-3312-4837-8CCE-BD5199072E48}"/>
              </a:ext>
            </a:extLst>
          </p:cNvPr>
          <p:cNvSpPr/>
          <p:nvPr/>
        </p:nvSpPr>
        <p:spPr>
          <a:xfrm>
            <a:off x="3296652" y="1840831"/>
            <a:ext cx="2550695" cy="757989"/>
          </a:xfrm>
          <a:prstGeom prst="round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Dwell Time</a:t>
            </a:r>
          </a:p>
        </p:txBody>
      </p:sp>
      <p:sp>
        <p:nvSpPr>
          <p:cNvPr id="12" name="Rectangle: Rounded Corners 11">
            <a:extLst>
              <a:ext uri="{FF2B5EF4-FFF2-40B4-BE49-F238E27FC236}">
                <a16:creationId xmlns:a16="http://schemas.microsoft.com/office/drawing/2014/main" id="{FC99A57F-FF91-4B67-862A-FDAAB3AC013F}"/>
              </a:ext>
            </a:extLst>
          </p:cNvPr>
          <p:cNvSpPr/>
          <p:nvPr/>
        </p:nvSpPr>
        <p:spPr>
          <a:xfrm>
            <a:off x="6046796" y="1828799"/>
            <a:ext cx="2550695" cy="757989"/>
          </a:xfrm>
          <a:prstGeom prst="roundRect">
            <a:avLst/>
          </a:prstGeom>
          <a:solidFill>
            <a:schemeClr val="accent1">
              <a:lumMod val="20000"/>
              <a:lumOff val="80000"/>
            </a:schemeClr>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P/E Cycles &amp; </a:t>
            </a:r>
            <a:br>
              <a:rPr kumimoji="0" lang="en-US" sz="2400" b="1" i="0" u="none" strike="noStrike" kern="1200" cap="none" spc="0" normalizeH="0" baseline="0" noProof="0" dirty="0">
                <a:ln>
                  <a:noFill/>
                </a:ln>
                <a:solidFill>
                  <a:prstClr val="white"/>
                </a:solidFill>
                <a:effectLst/>
                <a:uLnTx/>
                <a:uFillTx/>
                <a:latin typeface="Cambria"/>
                <a:ea typeface="+mn-ea"/>
                <a:cs typeface="+mn-cs"/>
              </a:rPr>
            </a:br>
            <a:r>
              <a:rPr kumimoji="0" lang="en-US" sz="2400" b="1" i="0" u="none" strike="noStrike" kern="1200" cap="none" spc="0" normalizeH="0" baseline="0" noProof="0" dirty="0">
                <a:ln>
                  <a:noFill/>
                </a:ln>
                <a:solidFill>
                  <a:prstClr val="white"/>
                </a:solidFill>
                <a:effectLst/>
                <a:uLnTx/>
                <a:uFillTx/>
                <a:latin typeface="Cambria"/>
                <a:ea typeface="+mn-ea"/>
                <a:cs typeface="+mn-cs"/>
              </a:rPr>
              <a:t>Retention Time</a:t>
            </a:r>
          </a:p>
        </p:txBody>
      </p:sp>
      <p:sp>
        <p:nvSpPr>
          <p:cNvPr id="13" name="Rectangle: Rounded Corners 12">
            <a:extLst>
              <a:ext uri="{FF2B5EF4-FFF2-40B4-BE49-F238E27FC236}">
                <a16:creationId xmlns:a16="http://schemas.microsoft.com/office/drawing/2014/main" id="{C4758706-D8B9-4D48-9452-0894DC096A50}"/>
              </a:ext>
            </a:extLst>
          </p:cNvPr>
          <p:cNvSpPr/>
          <p:nvPr/>
        </p:nvSpPr>
        <p:spPr>
          <a:xfrm>
            <a:off x="866272" y="4723137"/>
            <a:ext cx="7411454" cy="1552074"/>
          </a:xfrm>
          <a:prstGeom prst="roundRect">
            <a:avLst>
              <a:gd name="adj" fmla="val 9828"/>
            </a:avLst>
          </a:prstGeom>
          <a:noFill/>
          <a:ln w="57150">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solidFill>
                <a:effectLst/>
                <a:uLnTx/>
                <a:uFillTx/>
                <a:latin typeface="Cambria"/>
                <a:ea typeface="+mn-ea"/>
                <a:cs typeface="+mn-cs"/>
              </a:rPr>
              <a:t>Prediction Components</a:t>
            </a:r>
          </a:p>
        </p:txBody>
      </p:sp>
      <p:sp>
        <p:nvSpPr>
          <p:cNvPr id="14" name="Rectangle: Rounded Corners 13">
            <a:extLst>
              <a:ext uri="{FF2B5EF4-FFF2-40B4-BE49-F238E27FC236}">
                <a16:creationId xmlns:a16="http://schemas.microsoft.com/office/drawing/2014/main" id="{2E4038AE-D236-4AA3-85BD-9791ADF10A30}"/>
              </a:ext>
            </a:extLst>
          </p:cNvPr>
          <p:cNvSpPr/>
          <p:nvPr/>
        </p:nvSpPr>
        <p:spPr>
          <a:xfrm>
            <a:off x="1022685" y="5367569"/>
            <a:ext cx="2550695" cy="757989"/>
          </a:xfrm>
          <a:prstGeom prst="roundRect">
            <a:avLst/>
          </a:prstGeom>
          <a:solidFill>
            <a:schemeClr val="accent6">
              <a:lumMod val="20000"/>
              <a:lumOff val="80000"/>
            </a:schemeClr>
          </a:solidFill>
          <a:ln>
            <a:solidFill>
              <a:schemeClr val="accent6">
                <a:lumMod val="40000"/>
                <a:lumOff val="6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V</a:t>
            </a:r>
            <a:r>
              <a:rPr kumimoji="0" lang="en-US" sz="2400" b="1" i="0" u="none" strike="noStrike" kern="1200" cap="none" spc="0" normalizeH="0" baseline="-25000" noProof="0" dirty="0">
                <a:ln>
                  <a:noFill/>
                </a:ln>
                <a:solidFill>
                  <a:prstClr val="white"/>
                </a:solidFill>
                <a:effectLst/>
                <a:uLnTx/>
                <a:uFillTx/>
                <a:latin typeface="Cambria"/>
                <a:ea typeface="+mn-ea"/>
                <a:cs typeface="+mn-cs"/>
              </a:rPr>
              <a:t>opt</a:t>
            </a:r>
            <a:r>
              <a:rPr kumimoji="0" lang="en-US" sz="2400" b="1" i="0" u="none" strike="noStrike" kern="1200" cap="none" spc="0" normalizeH="0" baseline="0" noProof="0" dirty="0">
                <a:ln>
                  <a:noFill/>
                </a:ln>
                <a:solidFill>
                  <a:prstClr val="white"/>
                </a:solidFill>
                <a:effectLst/>
                <a:uLnTx/>
                <a:uFillTx/>
                <a:latin typeface="Cambria"/>
                <a:ea typeface="+mn-ea"/>
                <a:cs typeface="+mn-cs"/>
              </a:rPr>
              <a:t> Prediction</a:t>
            </a:r>
          </a:p>
        </p:txBody>
      </p:sp>
      <p:sp>
        <p:nvSpPr>
          <p:cNvPr id="15" name="Rectangle: Rounded Corners 14">
            <a:extLst>
              <a:ext uri="{FF2B5EF4-FFF2-40B4-BE49-F238E27FC236}">
                <a16:creationId xmlns:a16="http://schemas.microsoft.com/office/drawing/2014/main" id="{DD005849-220B-45FB-BD34-2749D404CE64}"/>
              </a:ext>
            </a:extLst>
          </p:cNvPr>
          <p:cNvSpPr/>
          <p:nvPr/>
        </p:nvSpPr>
        <p:spPr>
          <a:xfrm>
            <a:off x="5570622" y="5367569"/>
            <a:ext cx="2550695" cy="757989"/>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Fine-Tuning URT Parameters</a:t>
            </a:r>
          </a:p>
        </p:txBody>
      </p:sp>
      <p:sp>
        <p:nvSpPr>
          <p:cNvPr id="16" name="Oval 15">
            <a:extLst>
              <a:ext uri="{FF2B5EF4-FFF2-40B4-BE49-F238E27FC236}">
                <a16:creationId xmlns:a16="http://schemas.microsoft.com/office/drawing/2014/main" id="{9208FA7B-59D5-4B5A-85EA-4862814FD209}"/>
              </a:ext>
            </a:extLst>
          </p:cNvPr>
          <p:cNvSpPr/>
          <p:nvPr/>
        </p:nvSpPr>
        <p:spPr>
          <a:xfrm>
            <a:off x="1749394" y="3421320"/>
            <a:ext cx="1097280" cy="1097280"/>
          </a:xfrm>
          <a:prstGeom prst="ellipse">
            <a:avLst/>
          </a:prstGeom>
          <a:solidFill>
            <a:schemeClr val="accent2">
              <a:lumMod val="20000"/>
              <a:lumOff val="8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URT</a:t>
            </a:r>
          </a:p>
        </p:txBody>
      </p:sp>
      <p:cxnSp>
        <p:nvCxnSpPr>
          <p:cNvPr id="31" name="Connector: Elbow 30">
            <a:extLst>
              <a:ext uri="{FF2B5EF4-FFF2-40B4-BE49-F238E27FC236}">
                <a16:creationId xmlns:a16="http://schemas.microsoft.com/office/drawing/2014/main" id="{7CC6B3BB-B698-4C3B-A305-FADB32D4B763}"/>
              </a:ext>
            </a:extLst>
          </p:cNvPr>
          <p:cNvCxnSpPr>
            <a:stCxn id="10" idx="2"/>
            <a:endCxn id="16" idx="0"/>
          </p:cNvCxnSpPr>
          <p:nvPr/>
        </p:nvCxnSpPr>
        <p:spPr>
          <a:xfrm rot="16200000" flipH="1">
            <a:off x="1658183" y="2781469"/>
            <a:ext cx="822500" cy="457202"/>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33" name="Connector: Elbow 32">
            <a:extLst>
              <a:ext uri="{FF2B5EF4-FFF2-40B4-BE49-F238E27FC236}">
                <a16:creationId xmlns:a16="http://schemas.microsoft.com/office/drawing/2014/main" id="{18A616BD-7BDE-4278-AF3B-38C44032DF0E}"/>
              </a:ext>
            </a:extLst>
          </p:cNvPr>
          <p:cNvCxnSpPr>
            <a:cxnSpLocks/>
            <a:stCxn id="11" idx="2"/>
            <a:endCxn id="16" idx="0"/>
          </p:cNvCxnSpPr>
          <p:nvPr/>
        </p:nvCxnSpPr>
        <p:spPr>
          <a:xfrm rot="5400000">
            <a:off x="3023767" y="1873087"/>
            <a:ext cx="822500" cy="2273966"/>
          </a:xfrm>
          <a:prstGeom prst="bentConnector3">
            <a:avLst>
              <a:gd name="adj1" fmla="val 50000"/>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36" name="Connector: Elbow 35">
            <a:extLst>
              <a:ext uri="{FF2B5EF4-FFF2-40B4-BE49-F238E27FC236}">
                <a16:creationId xmlns:a16="http://schemas.microsoft.com/office/drawing/2014/main" id="{F07C6545-EEE8-46B4-9D0A-DFADD6C63A68}"/>
              </a:ext>
            </a:extLst>
          </p:cNvPr>
          <p:cNvCxnSpPr>
            <a:cxnSpLocks/>
            <a:stCxn id="12" idx="2"/>
            <a:endCxn id="16" idx="0"/>
          </p:cNvCxnSpPr>
          <p:nvPr/>
        </p:nvCxnSpPr>
        <p:spPr>
          <a:xfrm rot="5400000">
            <a:off x="4392823" y="491999"/>
            <a:ext cx="834532" cy="5024110"/>
          </a:xfrm>
          <a:prstGeom prst="bentConnector3">
            <a:avLst>
              <a:gd name="adj1" fmla="val 51442"/>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cxnSp>
        <p:nvCxnSpPr>
          <p:cNvPr id="40" name="Connector: Elbow 39">
            <a:extLst>
              <a:ext uri="{FF2B5EF4-FFF2-40B4-BE49-F238E27FC236}">
                <a16:creationId xmlns:a16="http://schemas.microsoft.com/office/drawing/2014/main" id="{A381AD20-D286-4697-87A8-D66EA6EF99C1}"/>
              </a:ext>
            </a:extLst>
          </p:cNvPr>
          <p:cNvCxnSpPr>
            <a:cxnSpLocks/>
            <a:stCxn id="15" idx="0"/>
            <a:endCxn id="16" idx="6"/>
          </p:cNvCxnSpPr>
          <p:nvPr/>
        </p:nvCxnSpPr>
        <p:spPr>
          <a:xfrm rot="16200000" flipV="1">
            <a:off x="4147518" y="2669117"/>
            <a:ext cx="1397609" cy="3999296"/>
          </a:xfrm>
          <a:prstGeom prst="bentConnector2">
            <a:avLst/>
          </a:prstGeom>
          <a:ln w="76200">
            <a:solidFill>
              <a:schemeClr val="bg2">
                <a:lumMod val="90000"/>
              </a:schemeClr>
            </a:solidFill>
            <a:tailEnd type="triangle"/>
          </a:ln>
        </p:spPr>
        <p:style>
          <a:lnRef idx="1">
            <a:schemeClr val="dk1"/>
          </a:lnRef>
          <a:fillRef idx="0">
            <a:schemeClr val="dk1"/>
          </a:fillRef>
          <a:effectRef idx="0">
            <a:schemeClr val="dk1"/>
          </a:effectRef>
          <a:fontRef idx="minor">
            <a:schemeClr val="tx1"/>
          </a:fontRef>
        </p:style>
      </p:cxnSp>
      <p:sp>
        <p:nvSpPr>
          <p:cNvPr id="18" name="Speech Bubble: Rectangle with Corners Rounded 17">
            <a:extLst>
              <a:ext uri="{FF2B5EF4-FFF2-40B4-BE49-F238E27FC236}">
                <a16:creationId xmlns:a16="http://schemas.microsoft.com/office/drawing/2014/main" id="{4529925A-E2EC-443F-A260-6F64A8E88435}"/>
              </a:ext>
            </a:extLst>
          </p:cNvPr>
          <p:cNvSpPr/>
          <p:nvPr/>
        </p:nvSpPr>
        <p:spPr>
          <a:xfrm>
            <a:off x="347060" y="3067943"/>
            <a:ext cx="8449881" cy="1552073"/>
          </a:xfrm>
          <a:prstGeom prst="wedgeRoundRectCallout">
            <a:avLst>
              <a:gd name="adj1" fmla="val 27307"/>
              <a:gd name="adj2" fmla="val 97842"/>
              <a:gd name="adj3" fmla="val 16667"/>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1" indent="-1682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mbria"/>
                <a:ea typeface="+mn-ea"/>
                <a:cs typeface="+mn-cs"/>
              </a:rPr>
              <a:t>Accommodates </a:t>
            </a:r>
            <a:r>
              <a:rPr kumimoji="0" lang="en-US" sz="2400" b="1" i="0" u="none" strike="noStrike" kern="1200" cap="none" spc="0" normalizeH="0" baseline="0" noProof="0" dirty="0">
                <a:ln>
                  <a:noFill/>
                </a:ln>
                <a:solidFill>
                  <a:prstClr val="black"/>
                </a:solidFill>
                <a:effectLst/>
                <a:uLnTx/>
                <a:uFillTx/>
                <a:latin typeface="Cambria"/>
                <a:ea typeface="+mn-ea"/>
                <a:cs typeface="+mn-cs"/>
              </a:rPr>
              <a:t>chip-to-chip variation</a:t>
            </a:r>
          </a:p>
          <a:p>
            <a:pPr marL="228600" marR="0" lvl="1" indent="-168275"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mbria"/>
                <a:ea typeface="+mn-ea"/>
                <a:cs typeface="+mn-cs"/>
              </a:rPr>
              <a:t>Uses </a:t>
            </a:r>
            <a:r>
              <a:rPr kumimoji="0" lang="en-US" sz="2400" b="1" i="0" u="none" strike="noStrike" kern="1200" cap="none" spc="0" normalizeH="0" baseline="0" noProof="0" dirty="0">
                <a:ln>
                  <a:noFill/>
                </a:ln>
                <a:solidFill>
                  <a:prstClr val="black"/>
                </a:solidFill>
                <a:effectLst/>
                <a:uLnTx/>
                <a:uFillTx/>
                <a:latin typeface="Cambria"/>
                <a:ea typeface="+mn-ea"/>
                <a:cs typeface="+mn-cs"/>
              </a:rPr>
              <a:t>periodic sampling</a:t>
            </a:r>
          </a:p>
        </p:txBody>
      </p:sp>
    </p:spTree>
    <p:extLst>
      <p:ext uri="{BB962C8B-B14F-4D97-AF65-F5344CB8AC3E}">
        <p14:creationId xmlns:p14="http://schemas.microsoft.com/office/powerpoint/2010/main" val="2618170408"/>
      </p:ext>
    </p:extLst>
  </p:cSld>
  <p:clrMapOvr>
    <a:masterClrMapping/>
  </p:clrMapOvr>
  <p:transition/>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0CE2ED4-001F-4E0B-8BA9-6E01B96DB147}"/>
              </a:ext>
            </a:extLst>
          </p:cNvPr>
          <p:cNvSpPr>
            <a:spLocks noGrp="1"/>
          </p:cNvSpPr>
          <p:nvPr>
            <p:ph type="title"/>
          </p:nvPr>
        </p:nvSpPr>
        <p:spPr/>
        <p:txBody>
          <a:bodyPr/>
          <a:lstStyle/>
          <a:p>
            <a:r>
              <a:rPr lang="en-US" dirty="0"/>
              <a:t>HeatWatch Mechanism Summary</a:t>
            </a:r>
          </a:p>
        </p:txBody>
      </p:sp>
      <p:sp>
        <p:nvSpPr>
          <p:cNvPr id="4" name="Slide Number Placeholder 3">
            <a:extLst>
              <a:ext uri="{FF2B5EF4-FFF2-40B4-BE49-F238E27FC236}">
                <a16:creationId xmlns:a16="http://schemas.microsoft.com/office/drawing/2014/main" id="{6D993105-75B4-4B99-8A6D-285DDA64A469}"/>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301</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9" name="Rectangle: Rounded Corners 8">
            <a:extLst>
              <a:ext uri="{FF2B5EF4-FFF2-40B4-BE49-F238E27FC236}">
                <a16:creationId xmlns:a16="http://schemas.microsoft.com/office/drawing/2014/main" id="{16191C26-F913-4E19-BF13-9857F5E59DAC}"/>
              </a:ext>
            </a:extLst>
          </p:cNvPr>
          <p:cNvSpPr/>
          <p:nvPr/>
        </p:nvSpPr>
        <p:spPr>
          <a:xfrm>
            <a:off x="347060" y="1166320"/>
            <a:ext cx="8449880" cy="1637037"/>
          </a:xfrm>
          <a:prstGeom prst="roundRect">
            <a:avLst>
              <a:gd name="adj" fmla="val 14703"/>
            </a:avLst>
          </a:prstGeom>
          <a:noFill/>
          <a:ln w="571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4472C4"/>
                </a:solidFill>
                <a:effectLst/>
                <a:uLnTx/>
                <a:uFillTx/>
                <a:latin typeface="Cambria"/>
                <a:ea typeface="+mn-ea"/>
                <a:cs typeface="+mn-cs"/>
              </a:rPr>
              <a:t>Tracking Components</a:t>
            </a:r>
          </a:p>
        </p:txBody>
      </p:sp>
      <p:sp>
        <p:nvSpPr>
          <p:cNvPr id="10" name="Rectangle: Rounded Corners 9">
            <a:extLst>
              <a:ext uri="{FF2B5EF4-FFF2-40B4-BE49-F238E27FC236}">
                <a16:creationId xmlns:a16="http://schemas.microsoft.com/office/drawing/2014/main" id="{C9CD6538-D519-4D73-9192-6D7D300CC3C7}"/>
              </a:ext>
            </a:extLst>
          </p:cNvPr>
          <p:cNvSpPr/>
          <p:nvPr/>
        </p:nvSpPr>
        <p:spPr>
          <a:xfrm>
            <a:off x="565484" y="1840831"/>
            <a:ext cx="2550695" cy="7579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SSD Temperature</a:t>
            </a:r>
          </a:p>
        </p:txBody>
      </p:sp>
      <p:sp>
        <p:nvSpPr>
          <p:cNvPr id="11" name="Rectangle: Rounded Corners 10">
            <a:extLst>
              <a:ext uri="{FF2B5EF4-FFF2-40B4-BE49-F238E27FC236}">
                <a16:creationId xmlns:a16="http://schemas.microsoft.com/office/drawing/2014/main" id="{CF954BCC-3312-4837-8CCE-BD5199072E48}"/>
              </a:ext>
            </a:extLst>
          </p:cNvPr>
          <p:cNvSpPr/>
          <p:nvPr/>
        </p:nvSpPr>
        <p:spPr>
          <a:xfrm>
            <a:off x="3296652" y="1840831"/>
            <a:ext cx="2550695" cy="7579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Dwell Time</a:t>
            </a:r>
          </a:p>
        </p:txBody>
      </p:sp>
      <p:sp>
        <p:nvSpPr>
          <p:cNvPr id="12" name="Rectangle: Rounded Corners 11">
            <a:extLst>
              <a:ext uri="{FF2B5EF4-FFF2-40B4-BE49-F238E27FC236}">
                <a16:creationId xmlns:a16="http://schemas.microsoft.com/office/drawing/2014/main" id="{FC99A57F-FF91-4B67-862A-FDAAB3AC013F}"/>
              </a:ext>
            </a:extLst>
          </p:cNvPr>
          <p:cNvSpPr/>
          <p:nvPr/>
        </p:nvSpPr>
        <p:spPr>
          <a:xfrm>
            <a:off x="6046796" y="1828799"/>
            <a:ext cx="2550695" cy="75798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P/E Cycles &amp; </a:t>
            </a:r>
            <a:br>
              <a:rPr kumimoji="0" lang="en-US" sz="2400" b="1" i="0" u="none" strike="noStrike" kern="1200" cap="none" spc="0" normalizeH="0" baseline="0" noProof="0" dirty="0">
                <a:ln>
                  <a:noFill/>
                </a:ln>
                <a:solidFill>
                  <a:prstClr val="white"/>
                </a:solidFill>
                <a:effectLst/>
                <a:uLnTx/>
                <a:uFillTx/>
                <a:latin typeface="Cambria"/>
                <a:ea typeface="+mn-ea"/>
                <a:cs typeface="+mn-cs"/>
              </a:rPr>
            </a:br>
            <a:r>
              <a:rPr kumimoji="0" lang="en-US" sz="2400" b="1" i="0" u="none" strike="noStrike" kern="1200" cap="none" spc="0" normalizeH="0" baseline="0" noProof="0" dirty="0">
                <a:ln>
                  <a:noFill/>
                </a:ln>
                <a:solidFill>
                  <a:prstClr val="white"/>
                </a:solidFill>
                <a:effectLst/>
                <a:uLnTx/>
                <a:uFillTx/>
                <a:latin typeface="Cambria"/>
                <a:ea typeface="+mn-ea"/>
                <a:cs typeface="+mn-cs"/>
              </a:rPr>
              <a:t>Retention Time</a:t>
            </a:r>
          </a:p>
        </p:txBody>
      </p:sp>
      <p:sp>
        <p:nvSpPr>
          <p:cNvPr id="13" name="Rectangle: Rounded Corners 12">
            <a:extLst>
              <a:ext uri="{FF2B5EF4-FFF2-40B4-BE49-F238E27FC236}">
                <a16:creationId xmlns:a16="http://schemas.microsoft.com/office/drawing/2014/main" id="{C4758706-D8B9-4D48-9452-0894DC096A50}"/>
              </a:ext>
            </a:extLst>
          </p:cNvPr>
          <p:cNvSpPr/>
          <p:nvPr/>
        </p:nvSpPr>
        <p:spPr>
          <a:xfrm>
            <a:off x="866272" y="4723137"/>
            <a:ext cx="7411454" cy="1552074"/>
          </a:xfrm>
          <a:prstGeom prst="roundRect">
            <a:avLst>
              <a:gd name="adj" fmla="val 9828"/>
            </a:avLst>
          </a:prstGeom>
          <a:noFill/>
          <a:ln w="57150">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solidFill>
                <a:effectLst/>
                <a:uLnTx/>
                <a:uFillTx/>
                <a:latin typeface="Cambria"/>
                <a:ea typeface="+mn-ea"/>
                <a:cs typeface="+mn-cs"/>
              </a:rPr>
              <a:t>Prediction Components</a:t>
            </a:r>
          </a:p>
        </p:txBody>
      </p:sp>
      <p:sp>
        <p:nvSpPr>
          <p:cNvPr id="14" name="Rectangle: Rounded Corners 13">
            <a:extLst>
              <a:ext uri="{FF2B5EF4-FFF2-40B4-BE49-F238E27FC236}">
                <a16:creationId xmlns:a16="http://schemas.microsoft.com/office/drawing/2014/main" id="{2E4038AE-D236-4AA3-85BD-9791ADF10A30}"/>
              </a:ext>
            </a:extLst>
          </p:cNvPr>
          <p:cNvSpPr/>
          <p:nvPr/>
        </p:nvSpPr>
        <p:spPr>
          <a:xfrm>
            <a:off x="1022685" y="5367569"/>
            <a:ext cx="2550695" cy="757989"/>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V</a:t>
            </a:r>
            <a:r>
              <a:rPr kumimoji="0" lang="en-US" sz="2400" b="1" i="0" u="none" strike="noStrike" kern="1200" cap="none" spc="0" normalizeH="0" baseline="-25000" noProof="0" dirty="0">
                <a:ln>
                  <a:noFill/>
                </a:ln>
                <a:solidFill>
                  <a:prstClr val="white"/>
                </a:solidFill>
                <a:effectLst/>
                <a:uLnTx/>
                <a:uFillTx/>
                <a:latin typeface="Cambria"/>
                <a:ea typeface="+mn-ea"/>
                <a:cs typeface="+mn-cs"/>
              </a:rPr>
              <a:t>opt</a:t>
            </a:r>
            <a:r>
              <a:rPr kumimoji="0" lang="en-US" sz="2400" b="1" i="0" u="none" strike="noStrike" kern="1200" cap="none" spc="0" normalizeH="0" baseline="0" noProof="0" dirty="0">
                <a:ln>
                  <a:noFill/>
                </a:ln>
                <a:solidFill>
                  <a:prstClr val="white"/>
                </a:solidFill>
                <a:effectLst/>
                <a:uLnTx/>
                <a:uFillTx/>
                <a:latin typeface="Cambria"/>
                <a:ea typeface="+mn-ea"/>
                <a:cs typeface="+mn-cs"/>
              </a:rPr>
              <a:t> Prediction</a:t>
            </a:r>
          </a:p>
        </p:txBody>
      </p:sp>
      <p:sp>
        <p:nvSpPr>
          <p:cNvPr id="15" name="Rectangle: Rounded Corners 14">
            <a:extLst>
              <a:ext uri="{FF2B5EF4-FFF2-40B4-BE49-F238E27FC236}">
                <a16:creationId xmlns:a16="http://schemas.microsoft.com/office/drawing/2014/main" id="{DD005849-220B-45FB-BD34-2749D404CE64}"/>
              </a:ext>
            </a:extLst>
          </p:cNvPr>
          <p:cNvSpPr/>
          <p:nvPr/>
        </p:nvSpPr>
        <p:spPr>
          <a:xfrm>
            <a:off x="5570622" y="5367569"/>
            <a:ext cx="2550695" cy="757989"/>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Fine-Tuning URT Parameters</a:t>
            </a:r>
          </a:p>
        </p:txBody>
      </p:sp>
      <p:sp>
        <p:nvSpPr>
          <p:cNvPr id="16" name="Oval 15">
            <a:extLst>
              <a:ext uri="{FF2B5EF4-FFF2-40B4-BE49-F238E27FC236}">
                <a16:creationId xmlns:a16="http://schemas.microsoft.com/office/drawing/2014/main" id="{9208FA7B-59D5-4B5A-85EA-4862814FD209}"/>
              </a:ext>
            </a:extLst>
          </p:cNvPr>
          <p:cNvSpPr/>
          <p:nvPr/>
        </p:nvSpPr>
        <p:spPr>
          <a:xfrm>
            <a:off x="1749394" y="3421320"/>
            <a:ext cx="1097280" cy="109728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Cambria"/>
                <a:ea typeface="+mn-ea"/>
                <a:cs typeface="+mn-cs"/>
              </a:rPr>
              <a:t>URT</a:t>
            </a:r>
          </a:p>
        </p:txBody>
      </p:sp>
      <p:cxnSp>
        <p:nvCxnSpPr>
          <p:cNvPr id="31" name="Connector: Elbow 30">
            <a:extLst>
              <a:ext uri="{FF2B5EF4-FFF2-40B4-BE49-F238E27FC236}">
                <a16:creationId xmlns:a16="http://schemas.microsoft.com/office/drawing/2014/main" id="{7CC6B3BB-B698-4C3B-A305-FADB32D4B763}"/>
              </a:ext>
            </a:extLst>
          </p:cNvPr>
          <p:cNvCxnSpPr>
            <a:stCxn id="10" idx="2"/>
            <a:endCxn id="16" idx="0"/>
          </p:cNvCxnSpPr>
          <p:nvPr/>
        </p:nvCxnSpPr>
        <p:spPr>
          <a:xfrm rot="16200000" flipH="1">
            <a:off x="1658183" y="2781469"/>
            <a:ext cx="822500" cy="457202"/>
          </a:xfrm>
          <a:prstGeom prst="bentConnector3">
            <a:avLst>
              <a:gd name="adj1" fmla="val 50000"/>
            </a:avLst>
          </a:prstGeom>
          <a:ln w="57150">
            <a:tailEnd type="triangle"/>
          </a:ln>
        </p:spPr>
        <p:style>
          <a:lnRef idx="1">
            <a:schemeClr val="dk1"/>
          </a:lnRef>
          <a:fillRef idx="0">
            <a:schemeClr val="dk1"/>
          </a:fillRef>
          <a:effectRef idx="0">
            <a:schemeClr val="dk1"/>
          </a:effectRef>
          <a:fontRef idx="minor">
            <a:schemeClr val="tx1"/>
          </a:fontRef>
        </p:style>
      </p:cxnSp>
      <p:cxnSp>
        <p:nvCxnSpPr>
          <p:cNvPr id="33" name="Connector: Elbow 32">
            <a:extLst>
              <a:ext uri="{FF2B5EF4-FFF2-40B4-BE49-F238E27FC236}">
                <a16:creationId xmlns:a16="http://schemas.microsoft.com/office/drawing/2014/main" id="{18A616BD-7BDE-4278-AF3B-38C44032DF0E}"/>
              </a:ext>
            </a:extLst>
          </p:cNvPr>
          <p:cNvCxnSpPr>
            <a:cxnSpLocks/>
            <a:stCxn id="11" idx="2"/>
            <a:endCxn id="16" idx="0"/>
          </p:cNvCxnSpPr>
          <p:nvPr/>
        </p:nvCxnSpPr>
        <p:spPr>
          <a:xfrm rot="5400000">
            <a:off x="3023767" y="1873087"/>
            <a:ext cx="822500" cy="2273966"/>
          </a:xfrm>
          <a:prstGeom prst="bentConnector3">
            <a:avLst>
              <a:gd name="adj1" fmla="val 50000"/>
            </a:avLst>
          </a:prstGeom>
          <a:ln w="57150">
            <a:tailEnd type="triangle"/>
          </a:ln>
        </p:spPr>
        <p:style>
          <a:lnRef idx="1">
            <a:schemeClr val="dk1"/>
          </a:lnRef>
          <a:fillRef idx="0">
            <a:schemeClr val="dk1"/>
          </a:fillRef>
          <a:effectRef idx="0">
            <a:schemeClr val="dk1"/>
          </a:effectRef>
          <a:fontRef idx="minor">
            <a:schemeClr val="tx1"/>
          </a:fontRef>
        </p:style>
      </p:cxnSp>
      <p:cxnSp>
        <p:nvCxnSpPr>
          <p:cNvPr id="36" name="Connector: Elbow 35">
            <a:extLst>
              <a:ext uri="{FF2B5EF4-FFF2-40B4-BE49-F238E27FC236}">
                <a16:creationId xmlns:a16="http://schemas.microsoft.com/office/drawing/2014/main" id="{F07C6545-EEE8-46B4-9D0A-DFADD6C63A68}"/>
              </a:ext>
            </a:extLst>
          </p:cNvPr>
          <p:cNvCxnSpPr>
            <a:cxnSpLocks/>
            <a:stCxn id="12" idx="2"/>
            <a:endCxn id="16" idx="0"/>
          </p:cNvCxnSpPr>
          <p:nvPr/>
        </p:nvCxnSpPr>
        <p:spPr>
          <a:xfrm rot="5400000">
            <a:off x="4392823" y="491999"/>
            <a:ext cx="834532" cy="5024110"/>
          </a:xfrm>
          <a:prstGeom prst="bentConnector3">
            <a:avLst>
              <a:gd name="adj1" fmla="val 51442"/>
            </a:avLst>
          </a:prstGeom>
          <a:ln w="57150">
            <a:tailEnd type="triangle"/>
          </a:ln>
        </p:spPr>
        <p:style>
          <a:lnRef idx="1">
            <a:schemeClr val="dk1"/>
          </a:lnRef>
          <a:fillRef idx="0">
            <a:schemeClr val="dk1"/>
          </a:fillRef>
          <a:effectRef idx="0">
            <a:schemeClr val="dk1"/>
          </a:effectRef>
          <a:fontRef idx="minor">
            <a:schemeClr val="tx1"/>
          </a:fontRef>
        </p:style>
      </p:cxnSp>
      <p:cxnSp>
        <p:nvCxnSpPr>
          <p:cNvPr id="40" name="Connector: Elbow 39">
            <a:extLst>
              <a:ext uri="{FF2B5EF4-FFF2-40B4-BE49-F238E27FC236}">
                <a16:creationId xmlns:a16="http://schemas.microsoft.com/office/drawing/2014/main" id="{A381AD20-D286-4697-87A8-D66EA6EF99C1}"/>
              </a:ext>
            </a:extLst>
          </p:cNvPr>
          <p:cNvCxnSpPr>
            <a:cxnSpLocks/>
            <a:stCxn id="15" idx="0"/>
            <a:endCxn id="16" idx="6"/>
          </p:cNvCxnSpPr>
          <p:nvPr/>
        </p:nvCxnSpPr>
        <p:spPr>
          <a:xfrm rot="16200000" flipV="1">
            <a:off x="4147518" y="2669117"/>
            <a:ext cx="1397609" cy="3999296"/>
          </a:xfrm>
          <a:prstGeom prst="bentConnector2">
            <a:avLst/>
          </a:prstGeom>
          <a:ln w="57150">
            <a:tailEnd type="triangle"/>
          </a:ln>
        </p:spPr>
        <p:style>
          <a:lnRef idx="1">
            <a:schemeClr val="dk1"/>
          </a:lnRef>
          <a:fillRef idx="0">
            <a:schemeClr val="dk1"/>
          </a:fillRef>
          <a:effectRef idx="0">
            <a:schemeClr val="dk1"/>
          </a:effectRef>
          <a:fontRef idx="minor">
            <a:schemeClr val="tx1"/>
          </a:fontRef>
        </p:style>
      </p:cxnSp>
      <p:cxnSp>
        <p:nvCxnSpPr>
          <p:cNvPr id="43" name="Connector: Elbow 42">
            <a:extLst>
              <a:ext uri="{FF2B5EF4-FFF2-40B4-BE49-F238E27FC236}">
                <a16:creationId xmlns:a16="http://schemas.microsoft.com/office/drawing/2014/main" id="{1C598B24-CF5E-40DE-A2FC-C39231858AE5}"/>
              </a:ext>
            </a:extLst>
          </p:cNvPr>
          <p:cNvCxnSpPr>
            <a:cxnSpLocks/>
            <a:stCxn id="16" idx="4"/>
            <a:endCxn id="14" idx="0"/>
          </p:cNvCxnSpPr>
          <p:nvPr/>
        </p:nvCxnSpPr>
        <p:spPr>
          <a:xfrm rot="5400000">
            <a:off x="1873550" y="4943084"/>
            <a:ext cx="848969" cy="1"/>
          </a:xfrm>
          <a:prstGeom prst="bentConnector3">
            <a:avLst>
              <a:gd name="adj1" fmla="val 50000"/>
            </a:avLst>
          </a:prstGeom>
          <a:ln w="57150">
            <a:tailEnd type="triangle"/>
          </a:ln>
        </p:spPr>
        <p:style>
          <a:lnRef idx="1">
            <a:schemeClr val="dk1"/>
          </a:lnRef>
          <a:fillRef idx="0">
            <a:schemeClr val="dk1"/>
          </a:fillRef>
          <a:effectRef idx="0">
            <a:schemeClr val="dk1"/>
          </a:effectRef>
          <a:fontRef idx="minor">
            <a:schemeClr val="tx1"/>
          </a:fontRef>
        </p:style>
      </p:cxnSp>
      <p:sp>
        <p:nvSpPr>
          <p:cNvPr id="17" name="Rectangle: Rounded Corners 16">
            <a:extLst>
              <a:ext uri="{FF2B5EF4-FFF2-40B4-BE49-F238E27FC236}">
                <a16:creationId xmlns:a16="http://schemas.microsoft.com/office/drawing/2014/main" id="{2ECD9C6E-30B0-440C-9BFE-4C63E96C58E2}"/>
              </a:ext>
            </a:extLst>
          </p:cNvPr>
          <p:cNvSpPr/>
          <p:nvPr/>
        </p:nvSpPr>
        <p:spPr>
          <a:xfrm>
            <a:off x="755119" y="2672374"/>
            <a:ext cx="7633760" cy="54864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0325" marR="0" lvl="1" indent="0" algn="ctr" defTabSz="914400" rtl="0" eaLnBrk="1" fontAlgn="auto" latinLnBrk="0" hangingPunct="1">
              <a:lnSpc>
                <a:spcPct val="100000"/>
              </a:lnSpc>
              <a:spcBef>
                <a:spcPts val="60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mn-ea"/>
                <a:cs typeface="+mn-cs"/>
              </a:rPr>
              <a:t>Storage Overhead: 0.16% of DRAM in 1TB SSD</a:t>
            </a:r>
          </a:p>
        </p:txBody>
      </p:sp>
      <p:sp>
        <p:nvSpPr>
          <p:cNvPr id="18" name="Rectangle: Rounded Corners 17">
            <a:extLst>
              <a:ext uri="{FF2B5EF4-FFF2-40B4-BE49-F238E27FC236}">
                <a16:creationId xmlns:a16="http://schemas.microsoft.com/office/drawing/2014/main" id="{D78387DF-D3C3-4D9C-A962-35D720DF672B}"/>
              </a:ext>
            </a:extLst>
          </p:cNvPr>
          <p:cNvSpPr/>
          <p:nvPr/>
        </p:nvSpPr>
        <p:spPr>
          <a:xfrm>
            <a:off x="755119" y="6205428"/>
            <a:ext cx="7633760" cy="54864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0325" marR="0" lvl="1" indent="0" algn="ctr" defTabSz="914400" rtl="0" eaLnBrk="1" fontAlgn="auto" latinLnBrk="0" hangingPunct="1">
              <a:lnSpc>
                <a:spcPct val="100000"/>
              </a:lnSpc>
              <a:spcBef>
                <a:spcPts val="60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mbria"/>
                <a:ea typeface="+mn-ea"/>
                <a:cs typeface="+mn-cs"/>
              </a:rPr>
              <a:t>Latency Overhead: &lt; 1% of flash read latency</a:t>
            </a:r>
          </a:p>
        </p:txBody>
      </p:sp>
    </p:spTree>
    <p:extLst>
      <p:ext uri="{BB962C8B-B14F-4D97-AF65-F5344CB8AC3E}">
        <p14:creationId xmlns:p14="http://schemas.microsoft.com/office/powerpoint/2010/main" val="3807425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80257-DD89-4E4C-A951-8698A95BBC91}"/>
              </a:ext>
            </a:extLst>
          </p:cNvPr>
          <p:cNvSpPr>
            <a:spLocks noGrp="1"/>
          </p:cNvSpPr>
          <p:nvPr>
            <p:ph type="title"/>
          </p:nvPr>
        </p:nvSpPr>
        <p:spPr/>
        <p:txBody>
          <a:bodyPr/>
          <a:lstStyle/>
          <a:p>
            <a:r>
              <a:rPr lang="en-US" dirty="0"/>
              <a:t>HeatWatch Evaluation Methodology</a:t>
            </a:r>
          </a:p>
        </p:txBody>
      </p:sp>
      <p:sp>
        <p:nvSpPr>
          <p:cNvPr id="3" name="Content Placeholder 2">
            <a:extLst>
              <a:ext uri="{FF2B5EF4-FFF2-40B4-BE49-F238E27FC236}">
                <a16:creationId xmlns:a16="http://schemas.microsoft.com/office/drawing/2014/main" id="{F865CD3B-FDDA-49EA-A113-2757268CE6C8}"/>
              </a:ext>
            </a:extLst>
          </p:cNvPr>
          <p:cNvSpPr>
            <a:spLocks noGrp="1"/>
          </p:cNvSpPr>
          <p:nvPr>
            <p:ph sz="quarter" idx="11"/>
          </p:nvPr>
        </p:nvSpPr>
        <p:spPr/>
        <p:txBody>
          <a:bodyPr>
            <a:normAutofit/>
          </a:bodyPr>
          <a:lstStyle/>
          <a:p>
            <a:r>
              <a:rPr lang="en-US" sz="2800" b="1" dirty="0"/>
              <a:t>28 real workload storage traces</a:t>
            </a:r>
          </a:p>
          <a:p>
            <a:pPr lvl="1">
              <a:spcBef>
                <a:spcPts val="600"/>
              </a:spcBef>
            </a:pPr>
            <a:r>
              <a:rPr lang="en-US" sz="2800" dirty="0"/>
              <a:t>MSR-Cambridge</a:t>
            </a:r>
          </a:p>
          <a:p>
            <a:pPr lvl="1">
              <a:spcBef>
                <a:spcPts val="600"/>
              </a:spcBef>
            </a:pPr>
            <a:r>
              <a:rPr lang="en-US" sz="2800" dirty="0"/>
              <a:t>We use </a:t>
            </a:r>
            <a:r>
              <a:rPr lang="en-US" sz="2800" b="1" dirty="0">
                <a:solidFill>
                  <a:schemeClr val="accent1"/>
                </a:solidFill>
              </a:rPr>
              <a:t>real dwell time, retention time values</a:t>
            </a:r>
            <a:br>
              <a:rPr lang="en-US" sz="2800" dirty="0"/>
            </a:br>
            <a:r>
              <a:rPr lang="en-US" sz="2800" dirty="0"/>
              <a:t>obtained from traces</a:t>
            </a:r>
          </a:p>
          <a:p>
            <a:pPr>
              <a:spcBef>
                <a:spcPts val="2400"/>
              </a:spcBef>
            </a:pPr>
            <a:endParaRPr lang="en-US" sz="2800" dirty="0">
              <a:solidFill>
                <a:schemeClr val="accent5"/>
              </a:solidFill>
            </a:endParaRPr>
          </a:p>
          <a:p>
            <a:pPr>
              <a:spcBef>
                <a:spcPts val="2400"/>
              </a:spcBef>
            </a:pPr>
            <a:r>
              <a:rPr lang="en-US" sz="2800" b="1" dirty="0"/>
              <a:t>Temperature Model:</a:t>
            </a:r>
            <a:br>
              <a:rPr lang="en-US" sz="2800" dirty="0"/>
            </a:br>
            <a:r>
              <a:rPr lang="en-US" sz="2800" dirty="0">
                <a:solidFill>
                  <a:schemeClr val="accent2"/>
                </a:solidFill>
              </a:rPr>
              <a:t>Trigonometric function </a:t>
            </a:r>
            <a:r>
              <a:rPr lang="en-US" sz="2800" dirty="0"/>
              <a:t>+ </a:t>
            </a:r>
            <a:r>
              <a:rPr lang="en-US" sz="2800" dirty="0">
                <a:solidFill>
                  <a:schemeClr val="accent5"/>
                </a:solidFill>
              </a:rPr>
              <a:t>Gaussian noise</a:t>
            </a:r>
          </a:p>
          <a:p>
            <a:pPr lvl="1">
              <a:spcBef>
                <a:spcPts val="600"/>
              </a:spcBef>
            </a:pPr>
            <a:r>
              <a:rPr lang="en-US" sz="2800" dirty="0"/>
              <a:t>Represents </a:t>
            </a:r>
            <a:r>
              <a:rPr lang="en-US" sz="2800" dirty="0">
                <a:solidFill>
                  <a:schemeClr val="accent2"/>
                </a:solidFill>
              </a:rPr>
              <a:t>periodic temperature variation </a:t>
            </a:r>
            <a:r>
              <a:rPr lang="en-US" sz="2800" dirty="0"/>
              <a:t>in each day</a:t>
            </a:r>
          </a:p>
          <a:p>
            <a:pPr lvl="1">
              <a:spcBef>
                <a:spcPts val="600"/>
              </a:spcBef>
            </a:pPr>
            <a:r>
              <a:rPr lang="en-US" sz="2800" dirty="0"/>
              <a:t>Includes </a:t>
            </a:r>
            <a:r>
              <a:rPr lang="en-US" sz="2800" dirty="0">
                <a:solidFill>
                  <a:schemeClr val="accent5"/>
                </a:solidFill>
              </a:rPr>
              <a:t>small transient temperature variation</a:t>
            </a:r>
          </a:p>
        </p:txBody>
      </p:sp>
      <p:sp>
        <p:nvSpPr>
          <p:cNvPr id="5" name="Slide Number Placeholder 4">
            <a:extLst>
              <a:ext uri="{FF2B5EF4-FFF2-40B4-BE49-F238E27FC236}">
                <a16:creationId xmlns:a16="http://schemas.microsoft.com/office/drawing/2014/main" id="{405D25FD-5344-418E-AF99-D5BE5F4BB4E0}"/>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302</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317895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Content Placeholder 7" descr="A close up of a map&#10;&#10;Description generated with high confidence">
            <a:extLst>
              <a:ext uri="{FF2B5EF4-FFF2-40B4-BE49-F238E27FC236}">
                <a16:creationId xmlns:a16="http://schemas.microsoft.com/office/drawing/2014/main" id="{55FDBA26-63FA-4528-AFA5-700B628BB321}"/>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65693" y="1078296"/>
            <a:ext cx="8581072" cy="4022376"/>
          </a:xfrm>
          <a:prstGeom prst="rect">
            <a:avLst/>
          </a:prstGeom>
        </p:spPr>
      </p:pic>
      <p:sp>
        <p:nvSpPr>
          <p:cNvPr id="5" name="Title 4">
            <a:extLst>
              <a:ext uri="{FF2B5EF4-FFF2-40B4-BE49-F238E27FC236}">
                <a16:creationId xmlns:a16="http://schemas.microsoft.com/office/drawing/2014/main" id="{54A871E4-9DE6-4795-95E5-E8FD9FAD1938}"/>
              </a:ext>
            </a:extLst>
          </p:cNvPr>
          <p:cNvSpPr>
            <a:spLocks noGrp="1"/>
          </p:cNvSpPr>
          <p:nvPr>
            <p:ph type="title"/>
          </p:nvPr>
        </p:nvSpPr>
        <p:spPr>
          <a:xfrm>
            <a:off x="0" y="0"/>
            <a:ext cx="9144000" cy="1085850"/>
          </a:xfrm>
        </p:spPr>
        <p:txBody>
          <a:bodyPr/>
          <a:lstStyle/>
          <a:p>
            <a:r>
              <a:rPr lang="en-US" dirty="0"/>
              <a:t>HeatWatch Greatly Improves Flash Lifetime</a:t>
            </a:r>
          </a:p>
        </p:txBody>
      </p:sp>
      <p:sp>
        <p:nvSpPr>
          <p:cNvPr id="4" name="Slide Number Placeholder 3">
            <a:extLst>
              <a:ext uri="{FF2B5EF4-FFF2-40B4-BE49-F238E27FC236}">
                <a16:creationId xmlns:a16="http://schemas.microsoft.com/office/drawing/2014/main" id="{FF1431DD-F99B-468F-A9CF-8070DAD6EA12}"/>
              </a:ext>
            </a:extLst>
          </p:cNvPr>
          <p:cNvSpPr>
            <a:spLocks noGrp="1"/>
          </p:cNvSpPr>
          <p:nvPr>
            <p:ph type="sldNum" sz="quarter" idx="12"/>
          </p:nvPr>
        </p:nvSpPr>
        <p:spPr>
          <a:xfrm>
            <a:off x="8189793" y="6516624"/>
            <a:ext cx="954209" cy="341376"/>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303</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8" name="Freeform: Shape 7">
            <a:extLst>
              <a:ext uri="{FF2B5EF4-FFF2-40B4-BE49-F238E27FC236}">
                <a16:creationId xmlns:a16="http://schemas.microsoft.com/office/drawing/2014/main" id="{94F9C45A-1DE7-4134-92B4-270DC9B553BC}"/>
              </a:ext>
            </a:extLst>
          </p:cNvPr>
          <p:cNvSpPr/>
          <p:nvPr/>
        </p:nvSpPr>
        <p:spPr>
          <a:xfrm>
            <a:off x="1813560" y="1447795"/>
            <a:ext cx="6309360" cy="1630680"/>
          </a:xfrm>
          <a:custGeom>
            <a:avLst/>
            <a:gdLst>
              <a:gd name="connsiteX0" fmla="*/ 1691640 w 6309360"/>
              <a:gd name="connsiteY0" fmla="*/ 1264920 h 1630680"/>
              <a:gd name="connsiteX1" fmla="*/ 15240 w 6309360"/>
              <a:gd name="connsiteY1" fmla="*/ 1630680 h 1630680"/>
              <a:gd name="connsiteX2" fmla="*/ 0 w 6309360"/>
              <a:gd name="connsiteY2" fmla="*/ 1531620 h 1630680"/>
              <a:gd name="connsiteX3" fmla="*/ 1531620 w 6309360"/>
              <a:gd name="connsiteY3" fmla="*/ 1226820 h 1630680"/>
              <a:gd name="connsiteX4" fmla="*/ 2811780 w 6309360"/>
              <a:gd name="connsiteY4" fmla="*/ 906780 h 1630680"/>
              <a:gd name="connsiteX5" fmla="*/ 4107180 w 6309360"/>
              <a:gd name="connsiteY5" fmla="*/ 609600 h 1630680"/>
              <a:gd name="connsiteX6" fmla="*/ 6309360 w 6309360"/>
              <a:gd name="connsiteY6" fmla="*/ 0 h 1630680"/>
              <a:gd name="connsiteX7" fmla="*/ 6301740 w 6309360"/>
              <a:gd name="connsiteY7" fmla="*/ 121920 h 1630680"/>
              <a:gd name="connsiteX8" fmla="*/ 1691640 w 6309360"/>
              <a:gd name="connsiteY8" fmla="*/ 1264920 h 1630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09360" h="1630680">
                <a:moveTo>
                  <a:pt x="1691640" y="1264920"/>
                </a:moveTo>
                <a:lnTo>
                  <a:pt x="15240" y="1630680"/>
                </a:lnTo>
                <a:lnTo>
                  <a:pt x="0" y="1531620"/>
                </a:lnTo>
                <a:lnTo>
                  <a:pt x="1531620" y="1226820"/>
                </a:lnTo>
                <a:lnTo>
                  <a:pt x="2811780" y="906780"/>
                </a:lnTo>
                <a:lnTo>
                  <a:pt x="4107180" y="609600"/>
                </a:lnTo>
                <a:lnTo>
                  <a:pt x="6309360" y="0"/>
                </a:lnTo>
                <a:lnTo>
                  <a:pt x="6301740" y="121920"/>
                </a:lnTo>
                <a:lnTo>
                  <a:pt x="1691640" y="126492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4" name="Freeform: Shape 13">
            <a:extLst>
              <a:ext uri="{FF2B5EF4-FFF2-40B4-BE49-F238E27FC236}">
                <a16:creationId xmlns:a16="http://schemas.microsoft.com/office/drawing/2014/main" id="{1BA35B2B-496B-4605-9845-7E6D16F465E2}"/>
              </a:ext>
            </a:extLst>
          </p:cNvPr>
          <p:cNvSpPr/>
          <p:nvPr/>
        </p:nvSpPr>
        <p:spPr>
          <a:xfrm>
            <a:off x="1813560" y="2026915"/>
            <a:ext cx="6324600" cy="1851660"/>
          </a:xfrm>
          <a:custGeom>
            <a:avLst/>
            <a:gdLst>
              <a:gd name="connsiteX0" fmla="*/ 1684020 w 6324600"/>
              <a:gd name="connsiteY0" fmla="*/ 1455420 h 1851660"/>
              <a:gd name="connsiteX1" fmla="*/ 30480 w 6324600"/>
              <a:gd name="connsiteY1" fmla="*/ 1851660 h 1851660"/>
              <a:gd name="connsiteX2" fmla="*/ 0 w 6324600"/>
              <a:gd name="connsiteY2" fmla="*/ 1744980 h 1851660"/>
              <a:gd name="connsiteX3" fmla="*/ 1021080 w 6324600"/>
              <a:gd name="connsiteY3" fmla="*/ 1569720 h 1851660"/>
              <a:gd name="connsiteX4" fmla="*/ 4183380 w 6324600"/>
              <a:gd name="connsiteY4" fmla="*/ 624840 h 1851660"/>
              <a:gd name="connsiteX5" fmla="*/ 6294120 w 6324600"/>
              <a:gd name="connsiteY5" fmla="*/ 0 h 1851660"/>
              <a:gd name="connsiteX6" fmla="*/ 6324600 w 6324600"/>
              <a:gd name="connsiteY6" fmla="*/ 76200 h 1851660"/>
              <a:gd name="connsiteX7" fmla="*/ 4457700 w 6324600"/>
              <a:gd name="connsiteY7" fmla="*/ 601980 h 1851660"/>
              <a:gd name="connsiteX8" fmla="*/ 1684020 w 6324600"/>
              <a:gd name="connsiteY8" fmla="*/ 1455420 h 1851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24600" h="1851660">
                <a:moveTo>
                  <a:pt x="1684020" y="1455420"/>
                </a:moveTo>
                <a:lnTo>
                  <a:pt x="30480" y="1851660"/>
                </a:lnTo>
                <a:lnTo>
                  <a:pt x="0" y="1744980"/>
                </a:lnTo>
                <a:lnTo>
                  <a:pt x="1021080" y="1569720"/>
                </a:lnTo>
                <a:lnTo>
                  <a:pt x="4183380" y="624840"/>
                </a:lnTo>
                <a:lnTo>
                  <a:pt x="6294120" y="0"/>
                </a:lnTo>
                <a:lnTo>
                  <a:pt x="6324600" y="76200"/>
                </a:lnTo>
                <a:lnTo>
                  <a:pt x="4457700" y="601980"/>
                </a:lnTo>
                <a:lnTo>
                  <a:pt x="1684020" y="145542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5" name="Freeform: Shape 14">
            <a:extLst>
              <a:ext uri="{FF2B5EF4-FFF2-40B4-BE49-F238E27FC236}">
                <a16:creationId xmlns:a16="http://schemas.microsoft.com/office/drawing/2014/main" id="{EA34E469-1182-4B6E-8ED1-64713122F497}"/>
              </a:ext>
            </a:extLst>
          </p:cNvPr>
          <p:cNvSpPr/>
          <p:nvPr/>
        </p:nvSpPr>
        <p:spPr>
          <a:xfrm>
            <a:off x="1821180" y="2354575"/>
            <a:ext cx="6324600" cy="1836420"/>
          </a:xfrm>
          <a:custGeom>
            <a:avLst/>
            <a:gdLst>
              <a:gd name="connsiteX0" fmla="*/ 1485900 w 6324600"/>
              <a:gd name="connsiteY0" fmla="*/ 1447800 h 1836420"/>
              <a:gd name="connsiteX1" fmla="*/ 0 w 6324600"/>
              <a:gd name="connsiteY1" fmla="*/ 1699260 h 1836420"/>
              <a:gd name="connsiteX2" fmla="*/ 15240 w 6324600"/>
              <a:gd name="connsiteY2" fmla="*/ 1836420 h 1836420"/>
              <a:gd name="connsiteX3" fmla="*/ 1013460 w 6324600"/>
              <a:gd name="connsiteY3" fmla="*/ 1684020 h 1836420"/>
              <a:gd name="connsiteX4" fmla="*/ 1767840 w 6324600"/>
              <a:gd name="connsiteY4" fmla="*/ 1524000 h 1836420"/>
              <a:gd name="connsiteX5" fmla="*/ 2971800 w 6324600"/>
              <a:gd name="connsiteY5" fmla="*/ 1188720 h 1836420"/>
              <a:gd name="connsiteX6" fmla="*/ 6324600 w 6324600"/>
              <a:gd name="connsiteY6" fmla="*/ 76200 h 1836420"/>
              <a:gd name="connsiteX7" fmla="*/ 6294120 w 6324600"/>
              <a:gd name="connsiteY7" fmla="*/ 0 h 1836420"/>
              <a:gd name="connsiteX8" fmla="*/ 5532120 w 6324600"/>
              <a:gd name="connsiteY8" fmla="*/ 259080 h 1836420"/>
              <a:gd name="connsiteX9" fmla="*/ 3086100 w 6324600"/>
              <a:gd name="connsiteY9" fmla="*/ 1036320 h 1836420"/>
              <a:gd name="connsiteX10" fmla="*/ 1432560 w 6324600"/>
              <a:gd name="connsiteY10" fmla="*/ 1455420 h 1836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24600" h="1836420">
                <a:moveTo>
                  <a:pt x="1485900" y="1447800"/>
                </a:moveTo>
                <a:lnTo>
                  <a:pt x="0" y="1699260"/>
                </a:lnTo>
                <a:lnTo>
                  <a:pt x="15240" y="1836420"/>
                </a:lnTo>
                <a:lnTo>
                  <a:pt x="1013460" y="1684020"/>
                </a:lnTo>
                <a:lnTo>
                  <a:pt x="1767840" y="1524000"/>
                </a:lnTo>
                <a:lnTo>
                  <a:pt x="2971800" y="1188720"/>
                </a:lnTo>
                <a:lnTo>
                  <a:pt x="6324600" y="76200"/>
                </a:lnTo>
                <a:lnTo>
                  <a:pt x="6294120" y="0"/>
                </a:lnTo>
                <a:lnTo>
                  <a:pt x="5532120" y="259080"/>
                </a:lnTo>
                <a:lnTo>
                  <a:pt x="3086100" y="1036320"/>
                </a:lnTo>
                <a:lnTo>
                  <a:pt x="1432560" y="1455420"/>
                </a:ln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8" name="Rectangle 17">
            <a:extLst>
              <a:ext uri="{FF2B5EF4-FFF2-40B4-BE49-F238E27FC236}">
                <a16:creationId xmlns:a16="http://schemas.microsoft.com/office/drawing/2014/main" id="{A5714846-0246-4043-9BEC-13CEE58E86DA}"/>
              </a:ext>
            </a:extLst>
          </p:cNvPr>
          <p:cNvSpPr/>
          <p:nvPr/>
        </p:nvSpPr>
        <p:spPr>
          <a:xfrm>
            <a:off x="1686560" y="1554474"/>
            <a:ext cx="1960880" cy="2273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19" name="Rectangle 18">
            <a:extLst>
              <a:ext uri="{FF2B5EF4-FFF2-40B4-BE49-F238E27FC236}">
                <a16:creationId xmlns:a16="http://schemas.microsoft.com/office/drawing/2014/main" id="{22B4A933-CCE4-4F7A-91E0-3D80C9146187}"/>
              </a:ext>
            </a:extLst>
          </p:cNvPr>
          <p:cNvSpPr/>
          <p:nvPr/>
        </p:nvSpPr>
        <p:spPr>
          <a:xfrm>
            <a:off x="1686560" y="1889142"/>
            <a:ext cx="2214880" cy="2889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0" name="Rectangle 19">
            <a:extLst>
              <a:ext uri="{FF2B5EF4-FFF2-40B4-BE49-F238E27FC236}">
                <a16:creationId xmlns:a16="http://schemas.microsoft.com/office/drawing/2014/main" id="{6FFEBAAB-EB83-472A-8BFF-386B228396BF}"/>
              </a:ext>
            </a:extLst>
          </p:cNvPr>
          <p:cNvSpPr/>
          <p:nvPr/>
        </p:nvSpPr>
        <p:spPr>
          <a:xfrm>
            <a:off x="1671320" y="2194561"/>
            <a:ext cx="1960880" cy="2273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21" name="Rectangle 20">
            <a:extLst>
              <a:ext uri="{FF2B5EF4-FFF2-40B4-BE49-F238E27FC236}">
                <a16:creationId xmlns:a16="http://schemas.microsoft.com/office/drawing/2014/main" id="{CAE6F159-D9A2-40F9-923C-B02E5A4C9FBD}"/>
              </a:ext>
            </a:extLst>
          </p:cNvPr>
          <p:cNvSpPr/>
          <p:nvPr/>
        </p:nvSpPr>
        <p:spPr>
          <a:xfrm>
            <a:off x="4231640" y="1571895"/>
            <a:ext cx="1513840" cy="2273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pic>
        <p:nvPicPr>
          <p:cNvPr id="13" name="Content Placeholder 7" descr="A close up of a map&#10;&#10;Description generated with high confidence">
            <a:extLst>
              <a:ext uri="{FF2B5EF4-FFF2-40B4-BE49-F238E27FC236}">
                <a16:creationId xmlns:a16="http://schemas.microsoft.com/office/drawing/2014/main" id="{043B19B0-C86A-4B22-8FB6-9505EC4B18D4}"/>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69888" y="1078296"/>
            <a:ext cx="8581072" cy="4022376"/>
          </a:xfrm>
          <a:prstGeom prst="rect">
            <a:avLst/>
          </a:prstGeom>
        </p:spPr>
      </p:pic>
      <p:sp>
        <p:nvSpPr>
          <p:cNvPr id="23" name="Rectangle 22">
            <a:extLst>
              <a:ext uri="{FF2B5EF4-FFF2-40B4-BE49-F238E27FC236}">
                <a16:creationId xmlns:a16="http://schemas.microsoft.com/office/drawing/2014/main" id="{C80E006B-021B-4206-831A-42DAF9E65DF7}"/>
              </a:ext>
            </a:extLst>
          </p:cNvPr>
          <p:cNvSpPr/>
          <p:nvPr/>
        </p:nvSpPr>
        <p:spPr>
          <a:xfrm>
            <a:off x="4918168" y="1887237"/>
            <a:ext cx="1033052" cy="1904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ECC limit</a:t>
            </a:r>
          </a:p>
        </p:txBody>
      </p:sp>
      <p:sp>
        <p:nvSpPr>
          <p:cNvPr id="2" name="Rectangle 1">
            <a:extLst>
              <a:ext uri="{FF2B5EF4-FFF2-40B4-BE49-F238E27FC236}">
                <a16:creationId xmlns:a16="http://schemas.microsoft.com/office/drawing/2014/main" id="{B2544446-822C-437C-92D3-058D1A06CC79}"/>
              </a:ext>
            </a:extLst>
          </p:cNvPr>
          <p:cNvSpPr/>
          <p:nvPr/>
        </p:nvSpPr>
        <p:spPr>
          <a:xfrm>
            <a:off x="445168" y="1912130"/>
            <a:ext cx="433137" cy="19259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Error Rate</a:t>
            </a:r>
          </a:p>
        </p:txBody>
      </p:sp>
      <p:cxnSp>
        <p:nvCxnSpPr>
          <p:cNvPr id="17" name="Straight Connector 16">
            <a:extLst>
              <a:ext uri="{FF2B5EF4-FFF2-40B4-BE49-F238E27FC236}">
                <a16:creationId xmlns:a16="http://schemas.microsoft.com/office/drawing/2014/main" id="{C253988E-47D0-4D11-8CB7-EA56C753032C}"/>
              </a:ext>
            </a:extLst>
          </p:cNvPr>
          <p:cNvCxnSpPr>
            <a:cxnSpLocks/>
          </p:cNvCxnSpPr>
          <p:nvPr/>
        </p:nvCxnSpPr>
        <p:spPr>
          <a:xfrm>
            <a:off x="1762760" y="2643388"/>
            <a:ext cx="6626230" cy="0"/>
          </a:xfrm>
          <a:prstGeom prst="line">
            <a:avLst/>
          </a:prstGeom>
          <a:ln w="57150">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22" name="Rectangle: Rounded Corners 53">
            <a:extLst>
              <a:ext uri="{FF2B5EF4-FFF2-40B4-BE49-F238E27FC236}">
                <a16:creationId xmlns:a16="http://schemas.microsoft.com/office/drawing/2014/main" id="{3C28FE1D-EFB7-4B1C-9A24-ACC61C58721F}"/>
              </a:ext>
            </a:extLst>
          </p:cNvPr>
          <p:cNvSpPr/>
          <p:nvPr/>
        </p:nvSpPr>
        <p:spPr>
          <a:xfrm>
            <a:off x="496303" y="5225615"/>
            <a:ext cx="8151394" cy="1379507"/>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mbria"/>
                <a:ea typeface="+mn-ea"/>
                <a:cs typeface="+mn-cs"/>
              </a:rPr>
              <a:t>HeatWatch improves lifetime by</a:t>
            </a:r>
            <a:br>
              <a:rPr kumimoji="0" lang="en-US" sz="2800" b="1" i="0" u="none" strike="noStrike" kern="1200" cap="none" spc="0" normalizeH="0" baseline="0" noProof="0" dirty="0">
                <a:ln>
                  <a:noFill/>
                </a:ln>
                <a:solidFill>
                  <a:prstClr val="white"/>
                </a:solidFill>
                <a:effectLst/>
                <a:uLnTx/>
                <a:uFillTx/>
                <a:latin typeface="Cambria"/>
                <a:ea typeface="+mn-ea"/>
                <a:cs typeface="+mn-cs"/>
              </a:rPr>
            </a:br>
            <a:r>
              <a:rPr kumimoji="0" lang="en-US" sz="2800" b="1" i="0" u="none" strike="noStrike" kern="1200" cap="none" spc="0" normalizeH="0" baseline="0" noProof="0" dirty="0">
                <a:ln>
                  <a:noFill/>
                </a:ln>
                <a:solidFill>
                  <a:prstClr val="white"/>
                </a:solidFill>
                <a:effectLst/>
                <a:uLnTx/>
                <a:uFillTx/>
                <a:latin typeface="Cambria"/>
                <a:ea typeface="+mn-ea"/>
                <a:cs typeface="+mn-cs"/>
              </a:rPr>
              <a:t>capturing the effect of</a:t>
            </a:r>
            <a:br>
              <a:rPr kumimoji="0" lang="en-US" sz="2800" b="1" i="0" u="none" strike="noStrike" kern="1200" cap="none" spc="0" normalizeH="0" baseline="0" noProof="0" dirty="0">
                <a:ln>
                  <a:noFill/>
                </a:ln>
                <a:solidFill>
                  <a:prstClr val="white"/>
                </a:solidFill>
                <a:effectLst/>
                <a:uLnTx/>
                <a:uFillTx/>
                <a:latin typeface="Cambria"/>
                <a:ea typeface="+mn-ea"/>
                <a:cs typeface="+mn-cs"/>
              </a:rPr>
            </a:br>
            <a:r>
              <a:rPr kumimoji="0" lang="en-US" sz="2800" b="1" i="0" u="none" strike="noStrike" kern="1200" cap="none" spc="0" normalizeH="0" baseline="0" noProof="0" dirty="0">
                <a:ln>
                  <a:noFill/>
                </a:ln>
                <a:solidFill>
                  <a:prstClr val="white"/>
                </a:solidFill>
                <a:effectLst/>
                <a:uLnTx/>
                <a:uFillTx/>
                <a:latin typeface="Cambria"/>
                <a:ea typeface="+mn-ea"/>
                <a:cs typeface="+mn-cs"/>
              </a:rPr>
              <a:t>retention, wearout, self-recovery, temperature</a:t>
            </a:r>
          </a:p>
        </p:txBody>
      </p:sp>
      <p:sp>
        <p:nvSpPr>
          <p:cNvPr id="25" name="Rectangle 24">
            <a:extLst>
              <a:ext uri="{FF2B5EF4-FFF2-40B4-BE49-F238E27FC236}">
                <a16:creationId xmlns:a16="http://schemas.microsoft.com/office/drawing/2014/main" id="{B2544446-822C-437C-92D3-058D1A06CC79}"/>
              </a:ext>
            </a:extLst>
          </p:cNvPr>
          <p:cNvSpPr/>
          <p:nvPr/>
        </p:nvSpPr>
        <p:spPr>
          <a:xfrm rot="5400000">
            <a:off x="4759292" y="3317019"/>
            <a:ext cx="433137" cy="2999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Lifetime </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(P/E Cycles)</a:t>
            </a:r>
            <a:endPar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7" name="Freeform 26"/>
          <p:cNvSpPr/>
          <p:nvPr/>
        </p:nvSpPr>
        <p:spPr>
          <a:xfrm>
            <a:off x="1839036" y="2381533"/>
            <a:ext cx="6267734" cy="1702559"/>
          </a:xfrm>
          <a:custGeom>
            <a:avLst/>
            <a:gdLst>
              <a:gd name="connsiteX0" fmla="*/ 0 w 6260910"/>
              <a:gd name="connsiteY0" fmla="*/ 1726442 h 1726442"/>
              <a:gd name="connsiteX1" fmla="*/ 2002809 w 6260910"/>
              <a:gd name="connsiteY1" fmla="*/ 1351128 h 1726442"/>
              <a:gd name="connsiteX2" fmla="*/ 6260910 w 6260910"/>
              <a:gd name="connsiteY2" fmla="*/ 0 h 1726442"/>
              <a:gd name="connsiteX0" fmla="*/ 0 w 6260910"/>
              <a:gd name="connsiteY0" fmla="*/ 1726442 h 1726442"/>
              <a:gd name="connsiteX1" fmla="*/ 1235122 w 6260910"/>
              <a:gd name="connsiteY1" fmla="*/ 1538785 h 1726442"/>
              <a:gd name="connsiteX2" fmla="*/ 6260910 w 6260910"/>
              <a:gd name="connsiteY2" fmla="*/ 0 h 1726442"/>
              <a:gd name="connsiteX0" fmla="*/ 0 w 6260910"/>
              <a:gd name="connsiteY0" fmla="*/ 1726442 h 1726442"/>
              <a:gd name="connsiteX1" fmla="*/ 1235122 w 6260910"/>
              <a:gd name="connsiteY1" fmla="*/ 1538785 h 1726442"/>
              <a:gd name="connsiteX2" fmla="*/ 6260910 w 6260910"/>
              <a:gd name="connsiteY2" fmla="*/ 0 h 1726442"/>
              <a:gd name="connsiteX0" fmla="*/ 0 w 6260910"/>
              <a:gd name="connsiteY0" fmla="*/ 1726442 h 1726442"/>
              <a:gd name="connsiteX1" fmla="*/ 1235122 w 6260910"/>
              <a:gd name="connsiteY1" fmla="*/ 1538785 h 1726442"/>
              <a:gd name="connsiteX2" fmla="*/ 6260910 w 6260910"/>
              <a:gd name="connsiteY2" fmla="*/ 0 h 1726442"/>
              <a:gd name="connsiteX0" fmla="*/ 0 w 6260910"/>
              <a:gd name="connsiteY0" fmla="*/ 1726442 h 1726442"/>
              <a:gd name="connsiteX1" fmla="*/ 1235122 w 6260910"/>
              <a:gd name="connsiteY1" fmla="*/ 1538785 h 1726442"/>
              <a:gd name="connsiteX2" fmla="*/ 6260910 w 6260910"/>
              <a:gd name="connsiteY2" fmla="*/ 0 h 1726442"/>
              <a:gd name="connsiteX0" fmla="*/ 0 w 6260910"/>
              <a:gd name="connsiteY0" fmla="*/ 1726442 h 1726442"/>
              <a:gd name="connsiteX1" fmla="*/ 1235122 w 6260910"/>
              <a:gd name="connsiteY1" fmla="*/ 1538785 h 1726442"/>
              <a:gd name="connsiteX2" fmla="*/ 6260910 w 6260910"/>
              <a:gd name="connsiteY2" fmla="*/ 0 h 1726442"/>
              <a:gd name="connsiteX0" fmla="*/ 0 w 6260910"/>
              <a:gd name="connsiteY0" fmla="*/ 1726442 h 1726442"/>
              <a:gd name="connsiteX1" fmla="*/ 1323832 w 6260910"/>
              <a:gd name="connsiteY1" fmla="*/ 1531962 h 1726442"/>
              <a:gd name="connsiteX2" fmla="*/ 6260910 w 6260910"/>
              <a:gd name="connsiteY2" fmla="*/ 0 h 1726442"/>
              <a:gd name="connsiteX0" fmla="*/ 0 w 6260910"/>
              <a:gd name="connsiteY0" fmla="*/ 1726442 h 1726442"/>
              <a:gd name="connsiteX1" fmla="*/ 1323832 w 6260910"/>
              <a:gd name="connsiteY1" fmla="*/ 1531962 h 1726442"/>
              <a:gd name="connsiteX2" fmla="*/ 6260910 w 6260910"/>
              <a:gd name="connsiteY2" fmla="*/ 0 h 1726442"/>
              <a:gd name="connsiteX0" fmla="*/ 0 w 6260910"/>
              <a:gd name="connsiteY0" fmla="*/ 1726442 h 1726442"/>
              <a:gd name="connsiteX1" fmla="*/ 1293125 w 6260910"/>
              <a:gd name="connsiteY1" fmla="*/ 1528550 h 1726442"/>
              <a:gd name="connsiteX2" fmla="*/ 6260910 w 6260910"/>
              <a:gd name="connsiteY2" fmla="*/ 0 h 1726442"/>
              <a:gd name="connsiteX0" fmla="*/ 0 w 6260910"/>
              <a:gd name="connsiteY0" fmla="*/ 1726442 h 1726442"/>
              <a:gd name="connsiteX1" fmla="*/ 1293125 w 6260910"/>
              <a:gd name="connsiteY1" fmla="*/ 1528550 h 1726442"/>
              <a:gd name="connsiteX2" fmla="*/ 6260910 w 6260910"/>
              <a:gd name="connsiteY2" fmla="*/ 0 h 1726442"/>
              <a:gd name="connsiteX0" fmla="*/ 0 w 6260910"/>
              <a:gd name="connsiteY0" fmla="*/ 1726442 h 1726442"/>
              <a:gd name="connsiteX1" fmla="*/ 1293125 w 6260910"/>
              <a:gd name="connsiteY1" fmla="*/ 1528550 h 1726442"/>
              <a:gd name="connsiteX2" fmla="*/ 2627194 w 6260910"/>
              <a:gd name="connsiteY2" fmla="*/ 1170295 h 1726442"/>
              <a:gd name="connsiteX3" fmla="*/ 6260910 w 6260910"/>
              <a:gd name="connsiteY3" fmla="*/ 0 h 1726442"/>
              <a:gd name="connsiteX0" fmla="*/ 0 w 6260910"/>
              <a:gd name="connsiteY0" fmla="*/ 1726442 h 1726442"/>
              <a:gd name="connsiteX1" fmla="*/ 1293125 w 6260910"/>
              <a:gd name="connsiteY1" fmla="*/ 1528550 h 1726442"/>
              <a:gd name="connsiteX2" fmla="*/ 2896738 w 6260910"/>
              <a:gd name="connsiteY2" fmla="*/ 1105468 h 1726442"/>
              <a:gd name="connsiteX3" fmla="*/ 6260910 w 6260910"/>
              <a:gd name="connsiteY3" fmla="*/ 0 h 1726442"/>
              <a:gd name="connsiteX0" fmla="*/ 0 w 6260910"/>
              <a:gd name="connsiteY0" fmla="*/ 1726442 h 1726442"/>
              <a:gd name="connsiteX1" fmla="*/ 1293125 w 6260910"/>
              <a:gd name="connsiteY1" fmla="*/ 1528550 h 1726442"/>
              <a:gd name="connsiteX2" fmla="*/ 2896738 w 6260910"/>
              <a:gd name="connsiteY2" fmla="*/ 1105468 h 1726442"/>
              <a:gd name="connsiteX3" fmla="*/ 6260910 w 6260910"/>
              <a:gd name="connsiteY3" fmla="*/ 0 h 1726442"/>
              <a:gd name="connsiteX0" fmla="*/ 0 w 6260910"/>
              <a:gd name="connsiteY0" fmla="*/ 1726442 h 1726442"/>
              <a:gd name="connsiteX1" fmla="*/ 1293125 w 6260910"/>
              <a:gd name="connsiteY1" fmla="*/ 1528550 h 1726442"/>
              <a:gd name="connsiteX2" fmla="*/ 2896738 w 6260910"/>
              <a:gd name="connsiteY2" fmla="*/ 1105468 h 1726442"/>
              <a:gd name="connsiteX3" fmla="*/ 6260910 w 6260910"/>
              <a:gd name="connsiteY3" fmla="*/ 0 h 1726442"/>
              <a:gd name="connsiteX0" fmla="*/ 0 w 6281382"/>
              <a:gd name="connsiteY0" fmla="*/ 1593377 h 1593377"/>
              <a:gd name="connsiteX1" fmla="*/ 1293125 w 6281382"/>
              <a:gd name="connsiteY1" fmla="*/ 1395485 h 1593377"/>
              <a:gd name="connsiteX2" fmla="*/ 2896738 w 6281382"/>
              <a:gd name="connsiteY2" fmla="*/ 972403 h 1593377"/>
              <a:gd name="connsiteX3" fmla="*/ 6281382 w 6281382"/>
              <a:gd name="connsiteY3" fmla="*/ 0 h 1593377"/>
              <a:gd name="connsiteX0" fmla="*/ 0 w 6250674"/>
              <a:gd name="connsiteY0" fmla="*/ 1702559 h 1702559"/>
              <a:gd name="connsiteX1" fmla="*/ 1293125 w 6250674"/>
              <a:gd name="connsiteY1" fmla="*/ 1504667 h 1702559"/>
              <a:gd name="connsiteX2" fmla="*/ 2896738 w 6250674"/>
              <a:gd name="connsiteY2" fmla="*/ 1081585 h 1702559"/>
              <a:gd name="connsiteX3" fmla="*/ 6250674 w 6250674"/>
              <a:gd name="connsiteY3" fmla="*/ 0 h 1702559"/>
              <a:gd name="connsiteX0" fmla="*/ 0 w 6250674"/>
              <a:gd name="connsiteY0" fmla="*/ 1702559 h 1702559"/>
              <a:gd name="connsiteX1" fmla="*/ 1293125 w 6250674"/>
              <a:gd name="connsiteY1" fmla="*/ 1504667 h 1702559"/>
              <a:gd name="connsiteX2" fmla="*/ 2896738 w 6250674"/>
              <a:gd name="connsiteY2" fmla="*/ 1081585 h 1702559"/>
              <a:gd name="connsiteX3" fmla="*/ 6250674 w 6250674"/>
              <a:gd name="connsiteY3" fmla="*/ 0 h 1702559"/>
              <a:gd name="connsiteX0" fmla="*/ 0 w 6250674"/>
              <a:gd name="connsiteY0" fmla="*/ 1702559 h 1702559"/>
              <a:gd name="connsiteX1" fmla="*/ 1293125 w 6250674"/>
              <a:gd name="connsiteY1" fmla="*/ 1504667 h 1702559"/>
              <a:gd name="connsiteX2" fmla="*/ 2903562 w 6250674"/>
              <a:gd name="connsiteY2" fmla="*/ 1108881 h 1702559"/>
              <a:gd name="connsiteX3" fmla="*/ 6250674 w 6250674"/>
              <a:gd name="connsiteY3" fmla="*/ 0 h 1702559"/>
              <a:gd name="connsiteX0" fmla="*/ 0 w 6250674"/>
              <a:gd name="connsiteY0" fmla="*/ 1702559 h 1702559"/>
              <a:gd name="connsiteX1" fmla="*/ 1296537 w 6250674"/>
              <a:gd name="connsiteY1" fmla="*/ 1528551 h 1702559"/>
              <a:gd name="connsiteX2" fmla="*/ 2903562 w 6250674"/>
              <a:gd name="connsiteY2" fmla="*/ 1108881 h 1702559"/>
              <a:gd name="connsiteX3" fmla="*/ 6250674 w 6250674"/>
              <a:gd name="connsiteY3" fmla="*/ 0 h 1702559"/>
              <a:gd name="connsiteX0" fmla="*/ 0 w 6250674"/>
              <a:gd name="connsiteY0" fmla="*/ 1702559 h 1702559"/>
              <a:gd name="connsiteX1" fmla="*/ 1289713 w 6250674"/>
              <a:gd name="connsiteY1" fmla="*/ 1511491 h 1702559"/>
              <a:gd name="connsiteX2" fmla="*/ 2903562 w 6250674"/>
              <a:gd name="connsiteY2" fmla="*/ 1108881 h 1702559"/>
              <a:gd name="connsiteX3" fmla="*/ 6250674 w 6250674"/>
              <a:gd name="connsiteY3" fmla="*/ 0 h 1702559"/>
              <a:gd name="connsiteX0" fmla="*/ 0 w 6250674"/>
              <a:gd name="connsiteY0" fmla="*/ 1702559 h 1702559"/>
              <a:gd name="connsiteX1" fmla="*/ 1289713 w 6250674"/>
              <a:gd name="connsiteY1" fmla="*/ 1511491 h 1702559"/>
              <a:gd name="connsiteX2" fmla="*/ 2893326 w 6250674"/>
              <a:gd name="connsiteY2" fmla="*/ 1091821 h 1702559"/>
              <a:gd name="connsiteX3" fmla="*/ 6250674 w 6250674"/>
              <a:gd name="connsiteY3" fmla="*/ 0 h 1702559"/>
              <a:gd name="connsiteX0" fmla="*/ 0 w 6250674"/>
              <a:gd name="connsiteY0" fmla="*/ 1702559 h 1702559"/>
              <a:gd name="connsiteX1" fmla="*/ 1289713 w 6250674"/>
              <a:gd name="connsiteY1" fmla="*/ 1511491 h 1702559"/>
              <a:gd name="connsiteX2" fmla="*/ 2893326 w 6250674"/>
              <a:gd name="connsiteY2" fmla="*/ 1091821 h 1702559"/>
              <a:gd name="connsiteX3" fmla="*/ 6250674 w 6250674"/>
              <a:gd name="connsiteY3" fmla="*/ 0 h 1702559"/>
            </a:gdLst>
            <a:ahLst/>
            <a:cxnLst>
              <a:cxn ang="0">
                <a:pos x="connsiteX0" y="connsiteY0"/>
              </a:cxn>
              <a:cxn ang="0">
                <a:pos x="connsiteX1" y="connsiteY1"/>
              </a:cxn>
              <a:cxn ang="0">
                <a:pos x="connsiteX2" y="connsiteY2"/>
              </a:cxn>
              <a:cxn ang="0">
                <a:pos x="connsiteX3" y="connsiteY3"/>
              </a:cxn>
            </a:cxnLst>
            <a:rect l="l" t="t" r="r" b="b"/>
            <a:pathLst>
              <a:path w="6250674" h="1702559">
                <a:moveTo>
                  <a:pt x="0" y="1702559"/>
                </a:moveTo>
                <a:cubicBezTo>
                  <a:pt x="479662" y="1658772"/>
                  <a:pt x="807492" y="1613281"/>
                  <a:pt x="1289713" y="1511491"/>
                </a:cubicBezTo>
                <a:cubicBezTo>
                  <a:pt x="1771934" y="1409701"/>
                  <a:pt x="2065362" y="1336344"/>
                  <a:pt x="2893326" y="1091821"/>
                </a:cubicBezTo>
                <a:cubicBezTo>
                  <a:pt x="3902123" y="789296"/>
                  <a:pt x="5139519" y="391236"/>
                  <a:pt x="6250674" y="0"/>
                </a:cubicBezTo>
              </a:path>
            </a:pathLst>
          </a:cu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mbria"/>
              <a:ea typeface="+mn-ea"/>
              <a:cs typeface="+mn-cs"/>
            </a:endParaRPr>
          </a:p>
        </p:txBody>
      </p:sp>
      <p:sp>
        <p:nvSpPr>
          <p:cNvPr id="3" name="Rectangle 2">
            <a:extLst>
              <a:ext uri="{FF2B5EF4-FFF2-40B4-BE49-F238E27FC236}">
                <a16:creationId xmlns:a16="http://schemas.microsoft.com/office/drawing/2014/main" id="{E576EB12-A2D2-4885-949F-57EBC6B580B9}"/>
              </a:ext>
            </a:extLst>
          </p:cNvPr>
          <p:cNvSpPr/>
          <p:nvPr/>
        </p:nvSpPr>
        <p:spPr>
          <a:xfrm>
            <a:off x="2365836" y="1565310"/>
            <a:ext cx="1119770" cy="2509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Fixed V</a:t>
            </a:r>
            <a:r>
              <a:rPr kumimoji="0" lang="en-US" sz="2000" b="0" i="0" u="none" strike="noStrike" kern="1200" cap="none" spc="0" normalizeH="0" baseline="-25000" noProof="0" dirty="0">
                <a:ln>
                  <a:noFill/>
                </a:ln>
                <a:solidFill>
                  <a:prstClr val="black"/>
                </a:solidFill>
                <a:effectLst/>
                <a:uLnTx/>
                <a:uFillTx/>
                <a:latin typeface="Calibri" panose="020F0502020204030204" pitchFamily="34" charset="0"/>
                <a:ea typeface="+mn-ea"/>
                <a:cs typeface="Calibri" panose="020F0502020204030204" pitchFamily="34" charset="0"/>
              </a:rPr>
              <a:t>ref</a:t>
            </a:r>
            <a:endPar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
        <p:nvSpPr>
          <p:cNvPr id="26" name="Rectangle 25">
            <a:extLst>
              <a:ext uri="{FF2B5EF4-FFF2-40B4-BE49-F238E27FC236}">
                <a16:creationId xmlns:a16="http://schemas.microsoft.com/office/drawing/2014/main" id="{D8B1B01E-6765-4769-8BA4-E2E6E6B3BB36}"/>
              </a:ext>
            </a:extLst>
          </p:cNvPr>
          <p:cNvSpPr/>
          <p:nvPr/>
        </p:nvSpPr>
        <p:spPr>
          <a:xfrm>
            <a:off x="2365836" y="1889864"/>
            <a:ext cx="1662604" cy="2509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State-of-the-art</a:t>
            </a:r>
          </a:p>
        </p:txBody>
      </p:sp>
      <p:sp>
        <p:nvSpPr>
          <p:cNvPr id="28" name="Rectangle 27">
            <a:extLst>
              <a:ext uri="{FF2B5EF4-FFF2-40B4-BE49-F238E27FC236}">
                <a16:creationId xmlns:a16="http://schemas.microsoft.com/office/drawing/2014/main" id="{7430558F-A582-41E7-ABF7-54C7BB1E3727}"/>
              </a:ext>
            </a:extLst>
          </p:cNvPr>
          <p:cNvSpPr/>
          <p:nvPr/>
        </p:nvSpPr>
        <p:spPr>
          <a:xfrm>
            <a:off x="2365836" y="2204691"/>
            <a:ext cx="1274980" cy="2509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HeatWatch</a:t>
            </a:r>
          </a:p>
        </p:txBody>
      </p:sp>
      <p:sp>
        <p:nvSpPr>
          <p:cNvPr id="30" name="Rectangle 29">
            <a:extLst>
              <a:ext uri="{FF2B5EF4-FFF2-40B4-BE49-F238E27FC236}">
                <a16:creationId xmlns:a16="http://schemas.microsoft.com/office/drawing/2014/main" id="{D47F050E-84A9-4802-BD7C-B31284F845EB}"/>
              </a:ext>
            </a:extLst>
          </p:cNvPr>
          <p:cNvSpPr/>
          <p:nvPr/>
        </p:nvSpPr>
        <p:spPr>
          <a:xfrm>
            <a:off x="4918167" y="1559124"/>
            <a:ext cx="735248" cy="2509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Oracle</a:t>
            </a:r>
          </a:p>
        </p:txBody>
      </p:sp>
      <p:cxnSp>
        <p:nvCxnSpPr>
          <p:cNvPr id="31" name="Straight Connector 30">
            <a:extLst>
              <a:ext uri="{FF2B5EF4-FFF2-40B4-BE49-F238E27FC236}">
                <a16:creationId xmlns:a16="http://schemas.microsoft.com/office/drawing/2014/main" id="{5FCE4D00-DFC3-4305-9A7A-959DF9FFC988}"/>
              </a:ext>
            </a:extLst>
          </p:cNvPr>
          <p:cNvCxnSpPr>
            <a:cxnSpLocks/>
          </p:cNvCxnSpPr>
          <p:nvPr/>
        </p:nvCxnSpPr>
        <p:spPr>
          <a:xfrm>
            <a:off x="1762760" y="2643388"/>
            <a:ext cx="6626230" cy="0"/>
          </a:xfrm>
          <a:prstGeom prst="line">
            <a:avLst/>
          </a:prstGeom>
          <a:ln w="57150">
            <a:solidFill>
              <a:srgbClr val="8C5CB8"/>
            </a:solidFill>
            <a:prstDash val="sysDash"/>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1F2EA956-C84D-463B-A1F7-A131E3E9F103}"/>
              </a:ext>
            </a:extLst>
          </p:cNvPr>
          <p:cNvGrpSpPr/>
          <p:nvPr/>
        </p:nvGrpSpPr>
        <p:grpSpPr>
          <a:xfrm>
            <a:off x="3573710" y="1379039"/>
            <a:ext cx="4514779" cy="1268939"/>
            <a:chOff x="3573710" y="1272925"/>
            <a:chExt cx="4514779" cy="1268939"/>
          </a:xfrm>
        </p:grpSpPr>
        <p:cxnSp>
          <p:nvCxnSpPr>
            <p:cNvPr id="6" name="Straight Arrow Connector 5">
              <a:extLst>
                <a:ext uri="{FF2B5EF4-FFF2-40B4-BE49-F238E27FC236}">
                  <a16:creationId xmlns:a16="http://schemas.microsoft.com/office/drawing/2014/main" id="{3C8A35E5-0665-409A-B65F-D09A29C2A0B1}"/>
                </a:ext>
              </a:extLst>
            </p:cNvPr>
            <p:cNvCxnSpPr/>
            <p:nvPr/>
          </p:nvCxnSpPr>
          <p:spPr bwMode="auto">
            <a:xfrm>
              <a:off x="3573710" y="2541864"/>
              <a:ext cx="3749879" cy="0"/>
            </a:xfrm>
            <a:prstGeom prst="straightConnector1">
              <a:avLst/>
            </a:prstGeom>
            <a:solidFill>
              <a:schemeClr val="accent1"/>
            </a:solidFill>
            <a:ln w="76200" cap="flat" cmpd="sng" algn="ctr">
              <a:solidFill>
                <a:srgbClr val="FF0000"/>
              </a:solidFill>
              <a:prstDash val="solid"/>
              <a:round/>
              <a:headEnd type="none" w="med" len="med"/>
              <a:tailEnd type="triangle"/>
            </a:ln>
            <a:effectLst/>
          </p:spPr>
        </p:cxnSp>
        <p:sp>
          <p:nvSpPr>
            <p:cNvPr id="9" name="TextBox 8">
              <a:extLst>
                <a:ext uri="{FF2B5EF4-FFF2-40B4-BE49-F238E27FC236}">
                  <a16:creationId xmlns:a16="http://schemas.microsoft.com/office/drawing/2014/main" id="{E3EAC92A-85A6-445B-A07F-6588B8D7AB53}"/>
                </a:ext>
              </a:extLst>
            </p:cNvPr>
            <p:cNvSpPr txBox="1"/>
            <p:nvPr/>
          </p:nvSpPr>
          <p:spPr>
            <a:xfrm rot="20798593">
              <a:off x="5496291" y="1272925"/>
              <a:ext cx="2592198"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FF0000"/>
                  </a:solidFill>
                  <a:effectLst/>
                  <a:uLnTx/>
                  <a:uFillTx/>
                  <a:latin typeface="Cambria"/>
                  <a:ea typeface="ＭＳ Ｐゴシック" panose="020B0600070205080204" pitchFamily="34" charset="-128"/>
                  <a:cs typeface="+mn-cs"/>
                </a:rPr>
                <a:t>3.85x over Fixed V</a:t>
              </a:r>
              <a:r>
                <a:rPr kumimoji="0" lang="en-US" sz="2800" b="1" i="0" u="none" strike="noStrike" kern="1200" cap="none" spc="0" normalizeH="0" baseline="-25000" noProof="0" dirty="0">
                  <a:ln>
                    <a:noFill/>
                  </a:ln>
                  <a:solidFill>
                    <a:srgbClr val="FF0000"/>
                  </a:solidFill>
                  <a:effectLst/>
                  <a:uLnTx/>
                  <a:uFillTx/>
                  <a:latin typeface="Cambria"/>
                  <a:ea typeface="ＭＳ Ｐゴシック" panose="020B0600070205080204" pitchFamily="34" charset="-128"/>
                  <a:cs typeface="+mn-cs"/>
                </a:rPr>
                <a:t>ref</a:t>
              </a:r>
              <a:endParaRPr kumimoji="0" lang="en-US" sz="2800" b="1" i="0" u="none" strike="noStrike" kern="1200" cap="none" spc="0" normalizeH="0" baseline="0" noProof="0" dirty="0">
                <a:ln>
                  <a:noFill/>
                </a:ln>
                <a:solidFill>
                  <a:srgbClr val="FF0000"/>
                </a:solidFill>
                <a:effectLst/>
                <a:uLnTx/>
                <a:uFillTx/>
                <a:latin typeface="Cambria"/>
                <a:ea typeface="ＭＳ Ｐゴシック" panose="020B0600070205080204" pitchFamily="34" charset="-128"/>
                <a:cs typeface="+mn-cs"/>
              </a:endParaRPr>
            </a:p>
          </p:txBody>
        </p:sp>
      </p:grpSp>
      <p:grpSp>
        <p:nvGrpSpPr>
          <p:cNvPr id="12" name="Group 11">
            <a:extLst>
              <a:ext uri="{FF2B5EF4-FFF2-40B4-BE49-F238E27FC236}">
                <a16:creationId xmlns:a16="http://schemas.microsoft.com/office/drawing/2014/main" id="{59C51200-F1B0-496A-81C1-DA69A04687FC}"/>
              </a:ext>
            </a:extLst>
          </p:cNvPr>
          <p:cNvGrpSpPr/>
          <p:nvPr/>
        </p:nvGrpSpPr>
        <p:grpSpPr>
          <a:xfrm>
            <a:off x="5285791" y="2688185"/>
            <a:ext cx="3033728" cy="1502810"/>
            <a:chOff x="5285791" y="2592198"/>
            <a:chExt cx="3033728" cy="1502810"/>
          </a:xfrm>
        </p:grpSpPr>
        <p:sp>
          <p:nvSpPr>
            <p:cNvPr id="7" name="Freeform: Shape 6">
              <a:extLst>
                <a:ext uri="{FF2B5EF4-FFF2-40B4-BE49-F238E27FC236}">
                  <a16:creationId xmlns:a16="http://schemas.microsoft.com/office/drawing/2014/main" id="{877F4B06-3A9A-4FA8-A113-477714AD11B6}"/>
                </a:ext>
              </a:extLst>
            </p:cNvPr>
            <p:cNvSpPr/>
            <p:nvPr/>
          </p:nvSpPr>
          <p:spPr bwMode="auto">
            <a:xfrm>
              <a:off x="6090407" y="2592198"/>
              <a:ext cx="1208015" cy="562068"/>
            </a:xfrm>
            <a:custGeom>
              <a:avLst/>
              <a:gdLst>
                <a:gd name="connsiteX0" fmla="*/ 0 w 1208015"/>
                <a:gd name="connsiteY0" fmla="*/ 0 h 562068"/>
                <a:gd name="connsiteX1" fmla="*/ 469784 w 1208015"/>
                <a:gd name="connsiteY1" fmla="*/ 562063 h 562068"/>
                <a:gd name="connsiteX2" fmla="*/ 1208015 w 1208015"/>
                <a:gd name="connsiteY2" fmla="*/ 8389 h 562068"/>
              </a:gdLst>
              <a:ahLst/>
              <a:cxnLst>
                <a:cxn ang="0">
                  <a:pos x="connsiteX0" y="connsiteY0"/>
                </a:cxn>
                <a:cxn ang="0">
                  <a:pos x="connsiteX1" y="connsiteY1"/>
                </a:cxn>
                <a:cxn ang="0">
                  <a:pos x="connsiteX2" y="connsiteY2"/>
                </a:cxn>
              </a:cxnLst>
              <a:rect l="l" t="t" r="r" b="b"/>
              <a:pathLst>
                <a:path w="1208015" h="562068">
                  <a:moveTo>
                    <a:pt x="0" y="0"/>
                  </a:moveTo>
                  <a:cubicBezTo>
                    <a:pt x="134224" y="280332"/>
                    <a:pt x="268448" y="560665"/>
                    <a:pt x="469784" y="562063"/>
                  </a:cubicBezTo>
                  <a:cubicBezTo>
                    <a:pt x="671120" y="563461"/>
                    <a:pt x="939567" y="285925"/>
                    <a:pt x="1208015" y="8389"/>
                  </a:cubicBezTo>
                </a:path>
              </a:pathLst>
            </a:custGeom>
            <a:noFill/>
            <a:ln w="76200" cap="flat" cmpd="sng" algn="ctr">
              <a:solidFill>
                <a:schemeClr val="accent6">
                  <a:lumMod val="75000"/>
                </a:schemeClr>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44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10" name="TextBox 9">
              <a:extLst>
                <a:ext uri="{FF2B5EF4-FFF2-40B4-BE49-F238E27FC236}">
                  <a16:creationId xmlns:a16="http://schemas.microsoft.com/office/drawing/2014/main" id="{B906D497-066E-4A46-81F2-849912788538}"/>
                </a:ext>
              </a:extLst>
            </p:cNvPr>
            <p:cNvSpPr txBox="1"/>
            <p:nvPr/>
          </p:nvSpPr>
          <p:spPr>
            <a:xfrm>
              <a:off x="5285791" y="3140901"/>
              <a:ext cx="3033728"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t>24% over</a:t>
              </a:r>
              <a:br>
                <a:rPr kumimoji="0" lang="en-US" sz="2800" b="1"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br>
              <a:r>
                <a:rPr kumimoji="0" lang="en-US" sz="2800" b="1" i="0" u="none" strike="noStrike" kern="1200" cap="none" spc="0" normalizeH="0" baseline="0" noProof="0" dirty="0">
                  <a:ln>
                    <a:noFill/>
                  </a:ln>
                  <a:solidFill>
                    <a:srgbClr val="70AD47">
                      <a:lumMod val="75000"/>
                    </a:srgbClr>
                  </a:solidFill>
                  <a:effectLst/>
                  <a:uLnTx/>
                  <a:uFillTx/>
                  <a:latin typeface="Cambria"/>
                  <a:ea typeface="ＭＳ Ｐゴシック" panose="020B0600070205080204" pitchFamily="34" charset="-128"/>
                  <a:cs typeface="+mn-cs"/>
                </a:rPr>
                <a:t>state-of-the-art</a:t>
              </a:r>
            </a:p>
          </p:txBody>
        </p:sp>
      </p:grpSp>
    </p:spTree>
    <p:extLst>
      <p:ext uri="{BB962C8B-B14F-4D97-AF65-F5344CB8AC3E}">
        <p14:creationId xmlns:p14="http://schemas.microsoft.com/office/powerpoint/2010/main" val="42150753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0" nodeType="clickEffect">
                                  <p:stCondLst>
                                    <p:cond delay="0"/>
                                  </p:stCondLst>
                                  <p:childTnLst>
                                    <p:animEffect transition="out" filter="fade">
                                      <p:cBhvr>
                                        <p:cTn id="17" dur="500"/>
                                        <p:tgtEl>
                                          <p:spTgt spid="14"/>
                                        </p:tgtEl>
                                      </p:cBhvr>
                                    </p:animEffect>
                                    <p:set>
                                      <p:cBhvr>
                                        <p:cTn id="18" dur="1" fill="hold">
                                          <p:stCondLst>
                                            <p:cond delay="499"/>
                                          </p:stCondLst>
                                        </p:cTn>
                                        <p:tgtEl>
                                          <p:spTgt spid="14"/>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19"/>
                                        </p:tgtEl>
                                      </p:cBhvr>
                                    </p:animEffect>
                                    <p:set>
                                      <p:cBhvr>
                                        <p:cTn id="21" dur="1" fill="hold">
                                          <p:stCondLst>
                                            <p:cond delay="499"/>
                                          </p:stCondLst>
                                        </p:cTn>
                                        <p:tgtEl>
                                          <p:spTgt spid="19"/>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xit" presetSubtype="0" fill="hold" grpId="0" nodeType="withEffect">
                                  <p:stCondLst>
                                    <p:cond delay="0"/>
                                  </p:stCondLst>
                                  <p:childTnLst>
                                    <p:animEffect transition="out" filter="fade">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grpId="0" nodeType="clickEffect">
                                  <p:stCondLst>
                                    <p:cond delay="0"/>
                                  </p:stCondLst>
                                  <p:childTnLst>
                                    <p:animEffect transition="out" filter="fade">
                                      <p:cBhvr>
                                        <p:cTn id="39" dur="500"/>
                                        <p:tgtEl>
                                          <p:spTgt spid="15"/>
                                        </p:tgtEl>
                                      </p:cBhvr>
                                    </p:animEffect>
                                    <p:set>
                                      <p:cBhvr>
                                        <p:cTn id="40" dur="1" fill="hold">
                                          <p:stCondLst>
                                            <p:cond delay="499"/>
                                          </p:stCondLst>
                                        </p:cTn>
                                        <p:tgtEl>
                                          <p:spTgt spid="15"/>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21"/>
                                        </p:tgtEl>
                                      </p:cBhvr>
                                    </p:animEffect>
                                    <p:set>
                                      <p:cBhvr>
                                        <p:cTn id="43" dur="1" fill="hold">
                                          <p:stCondLst>
                                            <p:cond delay="499"/>
                                          </p:stCondLst>
                                        </p:cTn>
                                        <p:tgtEl>
                                          <p:spTgt spid="21"/>
                                        </p:tgtEl>
                                        <p:attrNameLst>
                                          <p:attrName>style.visibility</p:attrName>
                                        </p:attrNameLst>
                                      </p:cBhvr>
                                      <p:to>
                                        <p:strVal val="hidden"/>
                                      </p:to>
                                    </p:set>
                                  </p:childTnLst>
                                </p:cTn>
                              </p:par>
                              <p:par>
                                <p:cTn id="44" presetID="10"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5" grpId="0" animBg="1"/>
      <p:bldP spid="18" grpId="0" animBg="1"/>
      <p:bldP spid="19" grpId="0" animBg="1"/>
      <p:bldP spid="20" grpId="0" animBg="1"/>
      <p:bldP spid="21" grpId="0" animBg="1"/>
      <p:bldP spid="22" grpId="0" animBg="1"/>
      <p:bldP spid="27" grpId="0" animBg="1"/>
      <p:bldP spid="3" grpId="0" animBg="1"/>
      <p:bldP spid="26" grpId="0" animBg="1"/>
      <p:bldP spid="28" grpId="0" animBg="1"/>
      <p:bldP spid="30" grpId="0" animBg="1"/>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4" name="Content Placeholder 3"/>
          <p:cNvSpPr>
            <a:spLocks noGrp="1"/>
          </p:cNvSpPr>
          <p:nvPr>
            <p:ph sz="quarter" idx="11"/>
          </p:nvPr>
        </p:nvSpPr>
        <p:spPr/>
        <p:txBody>
          <a:bodyPr>
            <a:normAutofit/>
          </a:bodyPr>
          <a:lstStyle/>
          <a:p>
            <a:pPr>
              <a:lnSpc>
                <a:spcPct val="100000"/>
              </a:lnSpc>
              <a:spcBef>
                <a:spcPts val="1800"/>
              </a:spcBef>
            </a:pPr>
            <a:r>
              <a:rPr lang="en-US" sz="2800" dirty="0"/>
              <a:t>Executive Summary</a:t>
            </a:r>
          </a:p>
          <a:p>
            <a:pPr>
              <a:lnSpc>
                <a:spcPct val="100000"/>
              </a:lnSpc>
              <a:spcBef>
                <a:spcPts val="1800"/>
              </a:spcBef>
            </a:pPr>
            <a:r>
              <a:rPr lang="en-US" sz="2800" dirty="0"/>
              <a:t>Background on NAND Flash Reliability</a:t>
            </a:r>
          </a:p>
          <a:p>
            <a:pPr>
              <a:lnSpc>
                <a:spcPct val="100000"/>
              </a:lnSpc>
              <a:spcBef>
                <a:spcPts val="1800"/>
              </a:spcBef>
            </a:pPr>
            <a:r>
              <a:rPr lang="en-US" sz="2800" dirty="0"/>
              <a:t>Characterization of Self-Recovery and Temperature Effect on Real 3D NAND Flash Memory Chips</a:t>
            </a:r>
          </a:p>
          <a:p>
            <a:pPr>
              <a:lnSpc>
                <a:spcPct val="100000"/>
              </a:lnSpc>
              <a:spcBef>
                <a:spcPts val="1800"/>
              </a:spcBef>
            </a:pPr>
            <a:r>
              <a:rPr lang="en-US" sz="2800" dirty="0"/>
              <a:t>URT: Unified Self-Recovery and Temperature Model</a:t>
            </a:r>
          </a:p>
          <a:p>
            <a:pPr>
              <a:lnSpc>
                <a:spcPct val="100000"/>
              </a:lnSpc>
              <a:spcBef>
                <a:spcPts val="1800"/>
              </a:spcBef>
            </a:pPr>
            <a:r>
              <a:rPr lang="en-US" sz="2800" dirty="0"/>
              <a:t>HeatWatch Mechanism</a:t>
            </a:r>
          </a:p>
          <a:p>
            <a:pPr>
              <a:lnSpc>
                <a:spcPct val="100000"/>
              </a:lnSpc>
              <a:spcBef>
                <a:spcPts val="1800"/>
              </a:spcBef>
            </a:pPr>
            <a:r>
              <a:rPr lang="en-US" sz="2800" b="1" dirty="0">
                <a:solidFill>
                  <a:srgbClr val="C00000"/>
                </a:solidFill>
              </a:rPr>
              <a:t>Conclusion</a:t>
            </a:r>
          </a:p>
        </p:txBody>
      </p:sp>
      <p:sp>
        <p:nvSpPr>
          <p:cNvPr id="3" name="Slide Number Placeholder 2"/>
          <p:cNvSpPr>
            <a:spLocks noGrp="1"/>
          </p:cNvSpPr>
          <p:nvPr>
            <p:ph type="sldNum" sz="quarter" idx="4294967295"/>
          </p:nvPr>
        </p:nvSpPr>
        <p:spPr>
          <a:xfrm>
            <a:off x="8189913" y="6516688"/>
            <a:ext cx="954087" cy="341312"/>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kumimoji="0" lang="en-US" sz="1600" b="1" i="0" u="none" strike="noStrike" kern="1200" cap="none" spc="0" normalizeH="0" baseline="0" noProof="0" smtClean="0">
                <a:ln>
                  <a:noFill/>
                </a:ln>
                <a:solidFill>
                  <a:prstClr val="black"/>
                </a:solidFill>
                <a:effectLst/>
                <a:uLnTx/>
                <a:uFillTx/>
                <a:latin typeface="Cambria"/>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304</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2902415969"/>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F53583-DFA1-405F-A2F8-38AFDF18FD2D}"/>
              </a:ext>
            </a:extLst>
          </p:cNvPr>
          <p:cNvSpPr>
            <a:spLocks noGrp="1"/>
          </p:cNvSpPr>
          <p:nvPr>
            <p:ph type="title"/>
          </p:nvPr>
        </p:nvSpPr>
        <p:spPr>
          <a:xfrm>
            <a:off x="0" y="0"/>
            <a:ext cx="9144000" cy="1085850"/>
          </a:xfrm>
        </p:spPr>
        <p:txBody>
          <a:bodyPr/>
          <a:lstStyle/>
          <a:p>
            <a:r>
              <a:rPr lang="en-US" dirty="0"/>
              <a:t>Conclusion</a:t>
            </a:r>
          </a:p>
        </p:txBody>
      </p:sp>
      <p:sp>
        <p:nvSpPr>
          <p:cNvPr id="4" name="Content Placeholder 3">
            <a:extLst>
              <a:ext uri="{FF2B5EF4-FFF2-40B4-BE49-F238E27FC236}">
                <a16:creationId xmlns:a16="http://schemas.microsoft.com/office/drawing/2014/main" id="{22F77B6D-3F4B-4A36-85EB-28E38B7BD374}"/>
              </a:ext>
            </a:extLst>
          </p:cNvPr>
          <p:cNvSpPr>
            <a:spLocks noGrp="1"/>
          </p:cNvSpPr>
          <p:nvPr>
            <p:ph sz="quarter" idx="11"/>
          </p:nvPr>
        </p:nvSpPr>
        <p:spPr>
          <a:xfrm>
            <a:off x="123825" y="977030"/>
            <a:ext cx="8897938" cy="5489084"/>
          </a:xfrm>
        </p:spPr>
        <p:txBody>
          <a:bodyPr>
            <a:normAutofit/>
          </a:bodyPr>
          <a:lstStyle/>
          <a:p>
            <a:pPr>
              <a:spcBef>
                <a:spcPts val="600"/>
              </a:spcBef>
            </a:pPr>
            <a:r>
              <a:rPr lang="en-US" sz="2600" dirty="0"/>
              <a:t>3D NAND flash memory susceptible to </a:t>
            </a:r>
            <a:r>
              <a:rPr lang="en-US" sz="2600" b="1" dirty="0">
                <a:solidFill>
                  <a:schemeClr val="accent5"/>
                </a:solidFill>
              </a:rPr>
              <a:t>retention errors</a:t>
            </a:r>
          </a:p>
          <a:p>
            <a:pPr lvl="1">
              <a:spcBef>
                <a:spcPts val="300"/>
              </a:spcBef>
            </a:pPr>
            <a:r>
              <a:rPr lang="en-US" dirty="0"/>
              <a:t>Charge leaks out of flash cell</a:t>
            </a:r>
          </a:p>
          <a:p>
            <a:pPr lvl="1">
              <a:spcBef>
                <a:spcPts val="300"/>
              </a:spcBef>
            </a:pPr>
            <a:r>
              <a:rPr lang="en-US" dirty="0"/>
              <a:t>Two unreported factors: </a:t>
            </a:r>
            <a:r>
              <a:rPr lang="en-US" b="1" dirty="0">
                <a:solidFill>
                  <a:schemeClr val="accent1"/>
                </a:solidFill>
              </a:rPr>
              <a:t>s</a:t>
            </a:r>
            <a:r>
              <a:rPr lang="en-US" b="1" i="1" dirty="0">
                <a:solidFill>
                  <a:schemeClr val="accent1"/>
                </a:solidFill>
              </a:rPr>
              <a:t>elf-recovery </a:t>
            </a:r>
            <a:r>
              <a:rPr lang="en-US" b="1" dirty="0">
                <a:solidFill>
                  <a:schemeClr val="accent1"/>
                </a:solidFill>
              </a:rPr>
              <a:t>and </a:t>
            </a:r>
            <a:r>
              <a:rPr lang="en-US" b="1" i="1" dirty="0">
                <a:solidFill>
                  <a:schemeClr val="accent1"/>
                </a:solidFill>
              </a:rPr>
              <a:t>temperature</a:t>
            </a:r>
          </a:p>
          <a:p>
            <a:pPr>
              <a:spcBef>
                <a:spcPts val="1200"/>
              </a:spcBef>
            </a:pPr>
            <a:r>
              <a:rPr lang="en-US" sz="2600" dirty="0"/>
              <a:t>We study </a:t>
            </a:r>
            <a:r>
              <a:rPr lang="en-US" sz="2600" i="1" dirty="0"/>
              <a:t>self-recovery</a:t>
            </a:r>
            <a:r>
              <a:rPr lang="en-US" sz="2600" dirty="0"/>
              <a:t> and </a:t>
            </a:r>
            <a:r>
              <a:rPr lang="en-US" sz="2600" i="1" dirty="0"/>
              <a:t>temperature</a:t>
            </a:r>
            <a:r>
              <a:rPr lang="en-US" sz="2600" dirty="0"/>
              <a:t> effects</a:t>
            </a:r>
          </a:p>
          <a:p>
            <a:endParaRPr lang="en-US" sz="2600" dirty="0"/>
          </a:p>
          <a:p>
            <a:endParaRPr lang="en-US" sz="2600" dirty="0"/>
          </a:p>
          <a:p>
            <a:endParaRPr lang="en-US" sz="2600" dirty="0"/>
          </a:p>
          <a:p>
            <a:endParaRPr lang="en-US" sz="2600" dirty="0"/>
          </a:p>
          <a:p>
            <a:endParaRPr lang="en-US" sz="2600" dirty="0"/>
          </a:p>
          <a:p>
            <a:pPr>
              <a:spcBef>
                <a:spcPts val="1800"/>
              </a:spcBef>
            </a:pPr>
            <a:r>
              <a:rPr lang="en-US" sz="2600" dirty="0"/>
              <a:t>We develop a new technique to improve flash reliability</a:t>
            </a:r>
          </a:p>
        </p:txBody>
      </p:sp>
      <p:sp>
        <p:nvSpPr>
          <p:cNvPr id="9" name="Slide Number Placeholder 8">
            <a:extLst>
              <a:ext uri="{FF2B5EF4-FFF2-40B4-BE49-F238E27FC236}">
                <a16:creationId xmlns:a16="http://schemas.microsoft.com/office/drawing/2014/main" id="{734D9CFA-E911-4033-A01E-B4A348A421BD}"/>
              </a:ext>
            </a:extLst>
          </p:cNvPr>
          <p:cNvSpPr>
            <a:spLocks noGrp="1"/>
          </p:cNvSpPr>
          <p:nvPr>
            <p:ph type="sldNum" sz="quarter" idx="4"/>
          </p:nvPr>
        </p:nvSpPr>
        <p:spPr>
          <a:xfrm>
            <a:off x="8190738" y="6516033"/>
            <a:ext cx="953262" cy="341971"/>
          </a:xfrm>
          <a:prstGeom prst="rect">
            <a:avLst/>
          </a:prstGeom>
        </p:spPr>
        <p:txBody>
          <a:bodyPr vert="horz" lIns="91440" tIns="45720" rIns="91440" bIns="45720" rtlCol="0" anchor="b"/>
          <a:lstStyle>
            <a:defPPr>
              <a:defRPr lang="en-US"/>
            </a:defPPr>
            <a:lvl1pPr algn="r" rtl="0" eaLnBrk="0" fontAlgn="base" hangingPunct="0">
              <a:spcBef>
                <a:spcPct val="0"/>
              </a:spcBef>
              <a:spcAft>
                <a:spcPct val="0"/>
              </a:spcAft>
              <a:defRPr sz="1600" b="1" kern="1200">
                <a:ln>
                  <a:noFill/>
                </a:ln>
                <a:solidFill>
                  <a:schemeClr val="tx1"/>
                </a:solidFill>
                <a:latin typeface="+mj-lt"/>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lang="en-US" smtClean="0"/>
              <a:pPr/>
              <a:t>305</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
        <p:nvSpPr>
          <p:cNvPr id="24" name="Rectangle: Rounded Corners 23">
            <a:extLst>
              <a:ext uri="{FF2B5EF4-FFF2-40B4-BE49-F238E27FC236}">
                <a16:creationId xmlns:a16="http://schemas.microsoft.com/office/drawing/2014/main" id="{A6893842-66A1-42B8-AA89-010822AA556D}"/>
              </a:ext>
            </a:extLst>
          </p:cNvPr>
          <p:cNvSpPr/>
          <p:nvPr/>
        </p:nvSpPr>
        <p:spPr>
          <a:xfrm>
            <a:off x="217710" y="2580392"/>
            <a:ext cx="8708580" cy="518485"/>
          </a:xfrm>
          <a:prstGeom prst="roundRect">
            <a:avLst>
              <a:gd name="adj" fmla="val 8451"/>
            </a:avLst>
          </a:prstGeom>
          <a:solidFill>
            <a:schemeClr val="accent4">
              <a:lumMod val="20000"/>
              <a:lumOff val="80000"/>
            </a:schemeClr>
          </a:solidFill>
          <a:ln>
            <a:solidFill>
              <a:schemeClr val="accent4">
                <a:lumMod val="60000"/>
                <a:lumOff val="40000"/>
              </a:schemeClr>
            </a:solidFill>
          </a:ln>
        </p:spPr>
        <p:style>
          <a:lnRef idx="1">
            <a:schemeClr val="accent4"/>
          </a:lnRef>
          <a:fillRef idx="2">
            <a:schemeClr val="accent4"/>
          </a:fillRef>
          <a:effectRef idx="1">
            <a:schemeClr val="accent4"/>
          </a:effectRef>
          <a:fontRef idx="minor">
            <a:schemeClr val="dk1"/>
          </a:fontRef>
        </p:style>
        <p:txBody>
          <a:bodyPr tIns="18288" bIns="18288" rtlCol="0" anchor="t"/>
          <a:lstStyle/>
          <a:p>
            <a:pPr marL="285750" marR="0" lvl="1" indent="-1682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1" i="0" u="none" strike="noStrike" kern="1200" cap="none" spc="0" normalizeH="0" baseline="0" noProof="0" dirty="0">
                <a:ln>
                  <a:noFill/>
                </a:ln>
                <a:solidFill>
                  <a:srgbClr val="4472C4"/>
                </a:solidFill>
                <a:effectLst/>
                <a:uLnTx/>
                <a:uFillTx/>
                <a:latin typeface="Cambria"/>
                <a:ea typeface="+mn-ea"/>
                <a:cs typeface="+mn-cs"/>
              </a:rPr>
              <a:t>Experimental characterization </a:t>
            </a:r>
            <a:r>
              <a:rPr kumimoji="0" lang="en-US" sz="2600" b="0" i="0" u="none" strike="noStrike" kern="1200" cap="none" spc="0" normalizeH="0" baseline="0" noProof="0" dirty="0">
                <a:ln>
                  <a:noFill/>
                </a:ln>
                <a:solidFill>
                  <a:prstClr val="black"/>
                </a:solidFill>
                <a:effectLst/>
                <a:uLnTx/>
                <a:uFillTx/>
                <a:latin typeface="Cambria"/>
                <a:ea typeface="+mn-ea"/>
                <a:cs typeface="+mn-cs"/>
              </a:rPr>
              <a:t>of </a:t>
            </a:r>
            <a:r>
              <a:rPr kumimoji="0" lang="en-US" sz="2600" b="0" i="1" u="none" strike="noStrike" kern="1200" cap="none" spc="0" normalizeH="0" baseline="0" noProof="0" dirty="0">
                <a:ln>
                  <a:noFill/>
                </a:ln>
                <a:solidFill>
                  <a:prstClr val="black"/>
                </a:solidFill>
                <a:effectLst/>
                <a:uLnTx/>
                <a:uFillTx/>
                <a:latin typeface="Cambria"/>
                <a:ea typeface="+mn-ea"/>
                <a:cs typeface="+mn-cs"/>
              </a:rPr>
              <a:t>real</a:t>
            </a:r>
            <a:r>
              <a:rPr kumimoji="0" lang="en-US" sz="2600" b="0" i="0" u="none" strike="noStrike" kern="1200" cap="none" spc="0" normalizeH="0" baseline="0" noProof="0" dirty="0">
                <a:ln>
                  <a:noFill/>
                </a:ln>
                <a:solidFill>
                  <a:prstClr val="black"/>
                </a:solidFill>
                <a:effectLst/>
                <a:uLnTx/>
                <a:uFillTx/>
                <a:latin typeface="Cambria"/>
                <a:ea typeface="+mn-ea"/>
                <a:cs typeface="+mn-cs"/>
              </a:rPr>
              <a:t> 3D NAND chips</a:t>
            </a:r>
          </a:p>
        </p:txBody>
      </p:sp>
      <p:sp>
        <p:nvSpPr>
          <p:cNvPr id="35" name="Rectangle: Rounded Corners 34">
            <a:extLst>
              <a:ext uri="{FF2B5EF4-FFF2-40B4-BE49-F238E27FC236}">
                <a16:creationId xmlns:a16="http://schemas.microsoft.com/office/drawing/2014/main" id="{5A199B65-5FA7-47C2-9F23-1BDDE8EDE311}"/>
              </a:ext>
            </a:extLst>
          </p:cNvPr>
          <p:cNvSpPr/>
          <p:nvPr/>
        </p:nvSpPr>
        <p:spPr>
          <a:xfrm>
            <a:off x="217710" y="3220321"/>
            <a:ext cx="8708580" cy="1514475"/>
          </a:xfrm>
          <a:prstGeom prst="roundRect">
            <a:avLst>
              <a:gd name="adj" fmla="val 8451"/>
            </a:avLst>
          </a:prstGeom>
          <a:solidFill>
            <a:schemeClr val="accent4">
              <a:lumMod val="20000"/>
              <a:lumOff val="80000"/>
            </a:schemeClr>
          </a:solidFill>
          <a:ln>
            <a:solidFill>
              <a:schemeClr val="accent4">
                <a:lumMod val="60000"/>
                <a:lumOff val="40000"/>
              </a:schemeClr>
            </a:solidFill>
          </a:ln>
        </p:spPr>
        <p:style>
          <a:lnRef idx="1">
            <a:schemeClr val="accent4"/>
          </a:lnRef>
          <a:fillRef idx="2">
            <a:schemeClr val="accent4"/>
          </a:fillRef>
          <a:effectRef idx="1">
            <a:schemeClr val="accent4"/>
          </a:effectRef>
          <a:fontRef idx="minor">
            <a:schemeClr val="dk1"/>
          </a:fontRef>
        </p:style>
        <p:txBody>
          <a:bodyPr tIns="18288" rIns="0" bIns="18288" rtlCol="0" anchor="t"/>
          <a:lstStyle/>
          <a:p>
            <a:pPr marL="285750" marR="0" lvl="1" indent="-1682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1" i="0" u="none" strike="noStrike" kern="1200" cap="none" spc="0" normalizeH="0" baseline="0" noProof="0" dirty="0">
                <a:ln>
                  <a:noFill/>
                </a:ln>
                <a:solidFill>
                  <a:srgbClr val="4472C4"/>
                </a:solidFill>
                <a:effectLst/>
                <a:uLnTx/>
                <a:uFillTx/>
                <a:latin typeface="Cambria"/>
                <a:ea typeface="+mn-ea"/>
                <a:cs typeface="+mn-cs"/>
              </a:rPr>
              <a:t>Unified Self-Recovery and Temperature (URT) Model</a:t>
            </a:r>
            <a:endParaRPr kumimoji="0" lang="en-US" sz="2600" b="0" i="0" u="none" strike="noStrike" kern="1200" cap="none" spc="0" normalizeH="0" baseline="0" noProof="0" dirty="0">
              <a:ln>
                <a:noFill/>
              </a:ln>
              <a:solidFill>
                <a:srgbClr val="4472C4"/>
              </a:solidFill>
              <a:effectLst/>
              <a:uLnTx/>
              <a:uFillTx/>
              <a:latin typeface="Cambria"/>
              <a:ea typeface="+mn-ea"/>
              <a:cs typeface="+mn-cs"/>
            </a:endParaRPr>
          </a:p>
          <a:p>
            <a:pPr marL="514350" marR="0" lvl="2" indent="-171450" algn="l" defTabSz="914400" rtl="0" eaLnBrk="1" fontAlgn="auto" latinLnBrk="0" hangingPunct="1">
              <a:lnSpc>
                <a:spcPct val="85000"/>
              </a:lnSpc>
              <a:spcBef>
                <a:spcPts val="3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mbria"/>
                <a:ea typeface="+mn-ea"/>
                <a:cs typeface="+mn-cs"/>
              </a:rPr>
              <a:t>Predicts impact of retention loss, wearout, self-recovery, temperature on </a:t>
            </a:r>
            <a:r>
              <a:rPr kumimoji="0" lang="en-US" sz="2400" b="1" i="0" u="none" strike="noStrike" kern="1200" cap="none" spc="0" normalizeH="0" baseline="0" noProof="0" dirty="0">
                <a:ln>
                  <a:noFill/>
                </a:ln>
                <a:solidFill>
                  <a:srgbClr val="5B9BD5">
                    <a:lumMod val="75000"/>
                  </a:srgbClr>
                </a:solidFill>
                <a:effectLst/>
                <a:uLnTx/>
                <a:uFillTx/>
                <a:latin typeface="Cambria"/>
                <a:ea typeface="+mn-ea"/>
                <a:cs typeface="+mn-cs"/>
              </a:rPr>
              <a:t>flash cell voltage</a:t>
            </a:r>
          </a:p>
          <a:p>
            <a:pPr marL="514350" marR="0" lvl="2" indent="-171450" algn="l" defTabSz="914400" rtl="0" eaLnBrk="1" fontAlgn="auto" latinLnBrk="0" hangingPunct="1">
              <a:lnSpc>
                <a:spcPct val="85000"/>
              </a:lnSpc>
              <a:spcBef>
                <a:spcPts val="3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70AD47">
                    <a:lumMod val="75000"/>
                  </a:srgbClr>
                </a:solidFill>
                <a:effectLst/>
                <a:uLnTx/>
                <a:uFillTx/>
                <a:latin typeface="Cambria"/>
                <a:ea typeface="+mn-ea"/>
                <a:cs typeface="+mn-cs"/>
              </a:rPr>
              <a:t>Low prediction error rate: 4.9%</a:t>
            </a:r>
          </a:p>
        </p:txBody>
      </p:sp>
      <p:sp>
        <p:nvSpPr>
          <p:cNvPr id="36" name="Rectangle: Rounded Corners 35">
            <a:extLst>
              <a:ext uri="{FF2B5EF4-FFF2-40B4-BE49-F238E27FC236}">
                <a16:creationId xmlns:a16="http://schemas.microsoft.com/office/drawing/2014/main" id="{B9BA8EFC-8207-4D7C-937A-49F10E46664A}"/>
              </a:ext>
            </a:extLst>
          </p:cNvPr>
          <p:cNvSpPr/>
          <p:nvPr/>
        </p:nvSpPr>
        <p:spPr>
          <a:xfrm>
            <a:off x="217710" y="5300654"/>
            <a:ext cx="8708580" cy="1188451"/>
          </a:xfrm>
          <a:prstGeom prst="roundRect">
            <a:avLst>
              <a:gd name="adj" fmla="val 8451"/>
            </a:avLst>
          </a:prstGeom>
          <a:solidFill>
            <a:schemeClr val="accent4">
              <a:lumMod val="20000"/>
              <a:lumOff val="80000"/>
            </a:schemeClr>
          </a:solidFill>
          <a:ln>
            <a:solidFill>
              <a:schemeClr val="accent4">
                <a:lumMod val="60000"/>
                <a:lumOff val="40000"/>
              </a:schemeClr>
            </a:solidFill>
          </a:ln>
        </p:spPr>
        <p:style>
          <a:lnRef idx="1">
            <a:schemeClr val="accent4"/>
          </a:lnRef>
          <a:fillRef idx="2">
            <a:schemeClr val="accent4"/>
          </a:fillRef>
          <a:effectRef idx="1">
            <a:schemeClr val="accent4"/>
          </a:effectRef>
          <a:fontRef idx="minor">
            <a:schemeClr val="dk1"/>
          </a:fontRef>
        </p:style>
        <p:txBody>
          <a:bodyPr tIns="18288" rIns="0" bIns="18288" rtlCol="0" anchor="t"/>
          <a:lstStyle/>
          <a:p>
            <a:pPr marL="285750" marR="0" lvl="1" indent="-1682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1" i="0" u="none" strike="noStrike" kern="1200" cap="none" spc="0" normalizeH="0" baseline="0" noProof="0" dirty="0">
                <a:ln>
                  <a:noFill/>
                </a:ln>
                <a:solidFill>
                  <a:srgbClr val="4472C4"/>
                </a:solidFill>
                <a:effectLst/>
                <a:uLnTx/>
                <a:uFillTx/>
                <a:latin typeface="Cambria"/>
                <a:ea typeface="+mn-ea"/>
                <a:cs typeface="+mn-cs"/>
              </a:rPr>
              <a:t>HeatWatch</a:t>
            </a:r>
          </a:p>
          <a:p>
            <a:pPr marL="514350" marR="0" lvl="2" indent="-171450" algn="l" defTabSz="914400" rtl="0" eaLnBrk="1" fontAlgn="auto" latinLnBrk="0" hangingPunct="1">
              <a:lnSpc>
                <a:spcPct val="85000"/>
              </a:lnSpc>
              <a:spcBef>
                <a:spcPts val="300"/>
              </a:spcBef>
              <a:spcAft>
                <a:spcPts val="0"/>
              </a:spcAft>
              <a:buClrTx/>
              <a:buSzTx/>
              <a:buFont typeface="Arial" panose="020B0604020202020204" pitchFamily="34" charset="0"/>
              <a:buChar char="•"/>
              <a:tabLst/>
              <a:defRPr/>
            </a:pPr>
            <a:r>
              <a:rPr kumimoji="0" lang="en-US" sz="2400" b="0" i="0" u="none" strike="noStrike" kern="1200" cap="none" spc="-70" normalizeH="0" baseline="0" noProof="0" dirty="0">
                <a:ln>
                  <a:noFill/>
                </a:ln>
                <a:solidFill>
                  <a:prstClr val="black"/>
                </a:solidFill>
                <a:effectLst/>
                <a:uLnTx/>
                <a:uFillTx/>
                <a:latin typeface="Cambria"/>
                <a:ea typeface="+mn-ea"/>
                <a:cs typeface="+mn-cs"/>
              </a:rPr>
              <a:t>Uses URT model to find optimal read voltages for 3D NAND flash</a:t>
            </a:r>
          </a:p>
          <a:p>
            <a:pPr marL="514350" marR="0" lvl="2" indent="-171450" algn="l" defTabSz="914400" rtl="0" eaLnBrk="1" fontAlgn="auto" latinLnBrk="0" hangingPunct="1">
              <a:lnSpc>
                <a:spcPct val="85000"/>
              </a:lnSpc>
              <a:spcBef>
                <a:spcPts val="3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70AD47">
                    <a:lumMod val="75000"/>
                  </a:srgbClr>
                </a:solidFill>
                <a:effectLst/>
                <a:uLnTx/>
                <a:uFillTx/>
                <a:latin typeface="Cambria"/>
                <a:ea typeface="+mn-ea"/>
                <a:cs typeface="+mn-cs"/>
              </a:rPr>
              <a:t>Improves flash lifetime by 3.85x</a:t>
            </a:r>
          </a:p>
        </p:txBody>
      </p:sp>
    </p:spTree>
    <p:extLst>
      <p:ext uri="{BB962C8B-B14F-4D97-AF65-F5344CB8AC3E}">
        <p14:creationId xmlns:p14="http://schemas.microsoft.com/office/powerpoint/2010/main" val="1978287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fade">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txEl>
                                              <p:pRg st="9" end="9"/>
                                            </p:txEl>
                                          </p:spTgt>
                                        </p:tgtEl>
                                        <p:attrNameLst>
                                          <p:attrName>style.visibility</p:attrName>
                                        </p:attrNameLst>
                                      </p:cBhvr>
                                      <p:to>
                                        <p:strVal val="visible"/>
                                      </p:to>
                                    </p:set>
                                    <p:animEffect transition="in" filter="fade">
                                      <p:cBhvr>
                                        <p:cTn id="33" dur="500"/>
                                        <p:tgtEl>
                                          <p:spTgt spid="4">
                                            <p:txEl>
                                              <p:pRg st="9" end="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24" grpId="0" animBg="1"/>
      <p:bldP spid="35" grpId="0" animBg="1"/>
      <p:bldP spid="36" grpId="0" animBg="1"/>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FE1449A-021B-4DDA-93D8-BE8490C5C507}"/>
              </a:ext>
            </a:extLst>
          </p:cNvPr>
          <p:cNvSpPr txBox="1">
            <a:spLocks/>
          </p:cNvSpPr>
          <p:nvPr/>
        </p:nvSpPr>
        <p:spPr>
          <a:xfrm>
            <a:off x="0" y="-97736"/>
            <a:ext cx="9144000" cy="3158292"/>
          </a:xfrm>
          <a:prstGeom prst="rect">
            <a:avLst/>
          </a:prstGeom>
          <a:solidFill>
            <a:schemeClr val="accent6">
              <a:lumMod val="75000"/>
            </a:schemeClr>
          </a:solidFill>
        </p:spPr>
        <p:txBody>
          <a:bodyPr vert="horz" lIns="68580" tIns="34290" rIns="68580" bIns="3429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4950" b="1" i="0" u="none" strike="noStrike" kern="1200" cap="none" spc="0" normalizeH="0" baseline="0" noProof="0" dirty="0">
              <a:ln>
                <a:noFill/>
              </a:ln>
              <a:solidFill>
                <a:srgbClr val="70AD47"/>
              </a:solidFill>
              <a:effectLst/>
              <a:uLnTx/>
              <a:uFillTx/>
              <a:latin typeface="Cambria"/>
              <a:ea typeface="+mj-ea"/>
              <a:cs typeface="+mj-cs"/>
            </a:endParaRPr>
          </a:p>
        </p:txBody>
      </p:sp>
      <p:sp>
        <p:nvSpPr>
          <p:cNvPr id="2" name="Title 1">
            <a:extLst>
              <a:ext uri="{FF2B5EF4-FFF2-40B4-BE49-F238E27FC236}">
                <a16:creationId xmlns:a16="http://schemas.microsoft.com/office/drawing/2014/main" id="{747A3292-70A5-4D27-B7B2-321A43A49A3E}"/>
              </a:ext>
            </a:extLst>
          </p:cNvPr>
          <p:cNvSpPr>
            <a:spLocks noGrp="1"/>
          </p:cNvSpPr>
          <p:nvPr>
            <p:ph type="ctrTitle"/>
          </p:nvPr>
        </p:nvSpPr>
        <p:spPr>
          <a:xfrm>
            <a:off x="228595" y="1832262"/>
            <a:ext cx="8686806" cy="804650"/>
          </a:xfrm>
        </p:spPr>
        <p:txBody>
          <a:bodyPr/>
          <a:lstStyle/>
          <a:p>
            <a:pPr algn="ctr"/>
            <a:r>
              <a:rPr lang="en-US" sz="2800" dirty="0">
                <a:solidFill>
                  <a:schemeClr val="bg1"/>
                </a:solidFill>
              </a:rPr>
              <a:t>Improving 3D NAND Flash Memory Device Reliability by </a:t>
            </a:r>
            <a:br>
              <a:rPr lang="en-US" sz="2800" dirty="0">
                <a:solidFill>
                  <a:schemeClr val="bg1"/>
                </a:solidFill>
              </a:rPr>
            </a:br>
            <a:r>
              <a:rPr lang="en-US" sz="2800" dirty="0">
                <a:solidFill>
                  <a:schemeClr val="bg1"/>
                </a:solidFill>
              </a:rPr>
              <a:t>Exploiting Self-Recovery and Temperature Awareness</a:t>
            </a:r>
          </a:p>
        </p:txBody>
      </p:sp>
      <p:sp>
        <p:nvSpPr>
          <p:cNvPr id="3" name="Subtitle 2">
            <a:extLst>
              <a:ext uri="{FF2B5EF4-FFF2-40B4-BE49-F238E27FC236}">
                <a16:creationId xmlns:a16="http://schemas.microsoft.com/office/drawing/2014/main" id="{7752D3DA-FE55-4C49-877F-A626759B9D49}"/>
              </a:ext>
            </a:extLst>
          </p:cNvPr>
          <p:cNvSpPr>
            <a:spLocks noGrp="1"/>
          </p:cNvSpPr>
          <p:nvPr>
            <p:ph type="subTitle" idx="1"/>
          </p:nvPr>
        </p:nvSpPr>
        <p:spPr>
          <a:xfrm>
            <a:off x="228592" y="3599886"/>
            <a:ext cx="8686808" cy="384163"/>
          </a:xfrm>
        </p:spPr>
        <p:txBody>
          <a:bodyPr>
            <a:normAutofit/>
          </a:bodyPr>
          <a:lstStyle/>
          <a:p>
            <a:pPr algn="ctr"/>
            <a:r>
              <a:rPr lang="en-US" sz="2100" b="1" dirty="0">
                <a:solidFill>
                  <a:schemeClr val="tx1"/>
                </a:solidFill>
              </a:rPr>
              <a:t>Yixin Luo</a:t>
            </a:r>
            <a:r>
              <a:rPr lang="en-US" sz="2100" b="1" dirty="0">
                <a:solidFill>
                  <a:schemeClr val="tx1">
                    <a:lumMod val="75000"/>
                    <a:lumOff val="25000"/>
                  </a:schemeClr>
                </a:solidFill>
              </a:rPr>
              <a:t>     Saugata Ghose     Yu Cai     Erich F. Haratsch     Onur Mutlu</a:t>
            </a:r>
          </a:p>
        </p:txBody>
      </p:sp>
      <p:sp>
        <p:nvSpPr>
          <p:cNvPr id="13" name="Rectangle 12">
            <a:extLst>
              <a:ext uri="{FF2B5EF4-FFF2-40B4-BE49-F238E27FC236}">
                <a16:creationId xmlns:a16="http://schemas.microsoft.com/office/drawing/2014/main" id="{EB17857E-3343-4F26-AB76-3AC2256AAF27}"/>
              </a:ext>
            </a:extLst>
          </p:cNvPr>
          <p:cNvSpPr/>
          <p:nvPr/>
        </p:nvSpPr>
        <p:spPr>
          <a:xfrm>
            <a:off x="2261128" y="598984"/>
            <a:ext cx="4621736" cy="110799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1" u="none" strike="noStrike" kern="1200" cap="none" spc="0" normalizeH="0" baseline="0" noProof="0" dirty="0">
                <a:ln>
                  <a:noFill/>
                </a:ln>
                <a:solidFill>
                  <a:prstClr val="white"/>
                </a:solidFill>
                <a:effectLst/>
                <a:uLnTx/>
                <a:uFillTx/>
                <a:latin typeface="Cambria"/>
                <a:ea typeface="ＭＳ Ｐゴシック" panose="020B0600070205080204" pitchFamily="34" charset="-128"/>
                <a:cs typeface="+mn-cs"/>
              </a:rPr>
              <a:t>HeatWatch</a:t>
            </a:r>
            <a:endParaRPr kumimoji="0" lang="en-US" sz="6600" b="0" i="1" u="none" strike="noStrike" kern="1200" cap="none" spc="0" normalizeH="0" baseline="0" noProof="0" dirty="0">
              <a:ln>
                <a:noFill/>
              </a:ln>
              <a:solidFill>
                <a:prstClr val="white"/>
              </a:solidFill>
              <a:effectLst/>
              <a:uLnTx/>
              <a:uFillTx/>
              <a:latin typeface="Cambria"/>
              <a:ea typeface="ＭＳ Ｐゴシック" panose="020B0600070205080204" pitchFamily="34" charset="-128"/>
              <a:cs typeface="+mn-cs"/>
            </a:endParaRPr>
          </a:p>
        </p:txBody>
      </p:sp>
      <p:grpSp>
        <p:nvGrpSpPr>
          <p:cNvPr id="4" name="Group 3">
            <a:extLst>
              <a:ext uri="{FF2B5EF4-FFF2-40B4-BE49-F238E27FC236}">
                <a16:creationId xmlns:a16="http://schemas.microsoft.com/office/drawing/2014/main" id="{5D76EAC0-416E-4F19-AC48-6A97BB4F5705}"/>
              </a:ext>
            </a:extLst>
          </p:cNvPr>
          <p:cNvGrpSpPr/>
          <p:nvPr/>
        </p:nvGrpSpPr>
        <p:grpSpPr>
          <a:xfrm>
            <a:off x="667317" y="4559475"/>
            <a:ext cx="7815822" cy="1647300"/>
            <a:chOff x="888222" y="4606033"/>
            <a:chExt cx="7374011" cy="1554183"/>
          </a:xfrm>
        </p:grpSpPr>
        <p:pic>
          <p:nvPicPr>
            <p:cNvPr id="5" name="Picture 4" descr="Burgundy_CMU_JPG_Logo.jpg">
              <a:extLst>
                <a:ext uri="{FF2B5EF4-FFF2-40B4-BE49-F238E27FC236}">
                  <a16:creationId xmlns:a16="http://schemas.microsoft.com/office/drawing/2014/main" id="{CEA55B19-CFC8-4078-B3FB-182E66F3017E}"/>
                </a:ext>
              </a:extLst>
            </p:cNvPr>
            <p:cNvPicPr>
              <a:picLocks noChangeAspect="1"/>
            </p:cNvPicPr>
            <p:nvPr/>
          </p:nvPicPr>
          <p:blipFill rotWithShape="1">
            <a:blip r:embed="rId3" cstate="print">
              <a:clrChange>
                <a:clrFrom>
                  <a:srgbClr val="FFFFFF"/>
                </a:clrFrom>
                <a:clrTo>
                  <a:srgbClr val="FFFFFF">
                    <a:alpha val="0"/>
                  </a:srgbClr>
                </a:clrTo>
              </a:clrChange>
            </a:blip>
            <a:srcRect t="26333" b="26267"/>
            <a:stretch/>
          </p:blipFill>
          <p:spPr>
            <a:xfrm>
              <a:off x="888222" y="4777890"/>
              <a:ext cx="2544303" cy="435499"/>
            </a:xfrm>
            <a:prstGeom prst="rect">
              <a:avLst/>
            </a:prstGeom>
          </p:spPr>
        </p:pic>
        <p:pic>
          <p:nvPicPr>
            <p:cNvPr id="6" name="Picture 5" descr="safari.png">
              <a:extLst>
                <a:ext uri="{FF2B5EF4-FFF2-40B4-BE49-F238E27FC236}">
                  <a16:creationId xmlns:a16="http://schemas.microsoft.com/office/drawing/2014/main" id="{E9675C6F-0484-469F-9C84-8B906B21FCE7}"/>
                </a:ext>
              </a:extLst>
            </p:cNvPr>
            <p:cNvPicPr>
              <a:picLocks noChangeAspect="1"/>
            </p:cNvPicPr>
            <p:nvPr/>
          </p:nvPicPr>
          <p:blipFill>
            <a:blip r:embed="rId4" cstate="print"/>
            <a:srcRect/>
            <a:stretch>
              <a:fillRect/>
            </a:stretch>
          </p:blipFill>
          <p:spPr bwMode="auto">
            <a:xfrm>
              <a:off x="1413271" y="5529552"/>
              <a:ext cx="1494206" cy="432334"/>
            </a:xfrm>
            <a:prstGeom prst="rect">
              <a:avLst/>
            </a:prstGeom>
            <a:noFill/>
            <a:ln w="9525">
              <a:noFill/>
              <a:miter lim="800000"/>
              <a:headEnd/>
              <a:tailEnd/>
            </a:ln>
          </p:spPr>
        </p:pic>
        <p:pic>
          <p:nvPicPr>
            <p:cNvPr id="7" name="Picture 4" descr="Image result for eth zurich (swiss federal institute of technology) logo">
              <a:extLst>
                <a:ext uri="{FF2B5EF4-FFF2-40B4-BE49-F238E27FC236}">
                  <a16:creationId xmlns:a16="http://schemas.microsoft.com/office/drawing/2014/main" id="{C7CFE395-C732-4687-80AF-6FC338BA4CA4}"/>
                </a:ext>
              </a:extLst>
            </p:cNvPr>
            <p:cNvPicPr>
              <a:picLocks noChangeAspect="1" noChangeArrowheads="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t="18277" b="18277"/>
            <a:stretch/>
          </p:blipFill>
          <p:spPr bwMode="auto">
            <a:xfrm>
              <a:off x="6537035" y="4777892"/>
              <a:ext cx="1725198" cy="43745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6" descr="Image result for sk hynix logo">
              <a:extLst>
                <a:ext uri="{FF2B5EF4-FFF2-40B4-BE49-F238E27FC236}">
                  <a16:creationId xmlns:a16="http://schemas.microsoft.com/office/drawing/2014/main" id="{C40596BB-A6B6-4277-AE13-644FE6899EC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64148" y="4606033"/>
              <a:ext cx="1229307" cy="60735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https://www.seagate.com/files/www-content/about-seagate/_shared/images/presskit/hi-res/seagate-green-horizontal.jpg">
              <a:extLst>
                <a:ext uri="{FF2B5EF4-FFF2-40B4-BE49-F238E27FC236}">
                  <a16:creationId xmlns:a16="http://schemas.microsoft.com/office/drawing/2014/main" id="{0392314F-9D7C-4C12-882F-7C039695944E}"/>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33193" y="5331219"/>
              <a:ext cx="2481819" cy="828997"/>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Slide Number Placeholder 8">
            <a:extLst>
              <a:ext uri="{FF2B5EF4-FFF2-40B4-BE49-F238E27FC236}">
                <a16:creationId xmlns:a16="http://schemas.microsoft.com/office/drawing/2014/main" id="{631A030F-8564-4FFA-8E6E-0E2362AA7CB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CEE93-C87C-43EF-85C8-C664598978DF}" type="slidenum">
              <a:rPr kumimoji="0" lang="en-US" sz="1600" b="1" i="0" u="none" strike="noStrike" kern="1200" cap="none" spc="0" normalizeH="0" baseline="0" noProof="0" smtClean="0">
                <a:ln>
                  <a:noFill/>
                </a:ln>
                <a:solidFill>
                  <a:prstClr val="black"/>
                </a:solidFill>
                <a:effectLst/>
                <a:uLnTx/>
                <a:uFillTx/>
                <a:latin typeface="Cambria"/>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306</a:t>
            </a:fld>
            <a:endParaRPr kumimoji="0" lang="en-US" sz="1600" b="1" i="0" u="none" strike="noStrike" kern="1200" cap="none" spc="0" normalizeH="0" baseline="0" noProof="0" dirty="0">
              <a:ln>
                <a:noFill/>
              </a:ln>
              <a:solidFill>
                <a:prstClr val="black"/>
              </a:solidFill>
              <a:effectLst/>
              <a:uLnTx/>
              <a:uFillTx/>
              <a:latin typeface="Cambria"/>
              <a:ea typeface="ＭＳ Ｐゴシック" panose="020B0600070205080204" pitchFamily="34" charset="-128"/>
              <a:cs typeface="+mn-cs"/>
            </a:endParaRPr>
          </a:p>
        </p:txBody>
      </p:sp>
    </p:spTree>
    <p:extLst>
      <p:ext uri="{BB962C8B-B14F-4D97-AF65-F5344CB8AC3E}">
        <p14:creationId xmlns:p14="http://schemas.microsoft.com/office/powerpoint/2010/main" val="339978595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Title 1"/>
          <p:cNvSpPr>
            <a:spLocks noGrp="1"/>
          </p:cNvSpPr>
          <p:nvPr>
            <p:ph type="title"/>
          </p:nvPr>
        </p:nvSpPr>
        <p:spPr/>
        <p:txBody>
          <a:bodyPr/>
          <a:lstStyle/>
          <a:p>
            <a:r>
              <a:rPr lang="en-US">
                <a:latin typeface="Garamond" charset="0"/>
                <a:ea typeface="ＭＳ Ｐゴシック" charset="0"/>
                <a:cs typeface="MS PGothic" charset="0"/>
              </a:rPr>
              <a:t>Evolution of NAND Flash Memory</a:t>
            </a:r>
          </a:p>
        </p:txBody>
      </p:sp>
      <p:sp>
        <p:nvSpPr>
          <p:cNvPr id="207874" name="Content Placeholder 2"/>
          <p:cNvSpPr>
            <a:spLocks noGrp="1"/>
          </p:cNvSpPr>
          <p:nvPr>
            <p:ph idx="1"/>
          </p:nvPr>
        </p:nvSpPr>
        <p:spPr>
          <a:xfrm>
            <a:off x="85725" y="5303838"/>
            <a:ext cx="8972550" cy="841375"/>
          </a:xfrm>
        </p:spPr>
        <p:txBody>
          <a:bodyPr/>
          <a:lstStyle/>
          <a:p>
            <a:r>
              <a:rPr lang="en-US">
                <a:latin typeface="Arial" charset="0"/>
                <a:ea typeface="ＭＳ Ｐゴシック" charset="0"/>
                <a:cs typeface="MS PGothic" charset="0"/>
              </a:rPr>
              <a:t>Flash memory is widening its range of applications</a:t>
            </a:r>
          </a:p>
          <a:p>
            <a:pPr lvl="1"/>
            <a:r>
              <a:rPr lang="en-US">
                <a:latin typeface="Arial" charset="0"/>
                <a:ea typeface="ＭＳ Ｐゴシック" charset="0"/>
                <a:cs typeface="MS PGothic" charset="0"/>
              </a:rPr>
              <a:t>Portable consumer devices, laptop PCs and enterprise servers</a:t>
            </a:r>
          </a:p>
        </p:txBody>
      </p:sp>
      <p:sp>
        <p:nvSpPr>
          <p:cNvPr id="207875" name="Text Box 6"/>
          <p:cNvSpPr txBox="1">
            <a:spLocks noChangeArrowheads="1"/>
          </p:cNvSpPr>
          <p:nvPr/>
        </p:nvSpPr>
        <p:spPr bwMode="auto">
          <a:xfrm>
            <a:off x="1212850" y="4887913"/>
            <a:ext cx="6718300"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000000"/>
                </a:solidFill>
                <a:effectLst/>
                <a:uLnTx/>
                <a:uFillTx/>
                <a:latin typeface="Arial" charset="0"/>
                <a:ea typeface="宋体" charset="0"/>
                <a:cs typeface="宋体" charset="0"/>
              </a:rPr>
              <a:t>Seaung Suk Lee, “Emerging Challenges in NAND Flash Technology”, Flash Summit 2011 (Hynix)</a:t>
            </a:r>
          </a:p>
        </p:txBody>
      </p:sp>
      <p:pic>
        <p:nvPicPr>
          <p:cNvPr id="20787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075" y="1008063"/>
            <a:ext cx="7689850" cy="3886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7877" name="TextBox 5"/>
          <p:cNvSpPr txBox="1">
            <a:spLocks noChangeArrowheads="1"/>
          </p:cNvSpPr>
          <p:nvPr/>
        </p:nvSpPr>
        <p:spPr bwMode="auto">
          <a:xfrm>
            <a:off x="6327775" y="2547938"/>
            <a:ext cx="2120900"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ＭＳ Ｐゴシック" charset="0"/>
                <a:cs typeface="MS PGothic" charset="0"/>
              </a:rPr>
              <a:t>CMOS scaling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ＭＳ Ｐゴシック" charset="0"/>
                <a:cs typeface="MS PGothic" charset="0"/>
              </a:rPr>
              <a:t>More bits per Cell</a:t>
            </a:r>
          </a:p>
        </p:txBody>
      </p:sp>
      <p:sp>
        <p:nvSpPr>
          <p:cNvPr id="207878" name="Slide Number Placeholder 1"/>
          <p:cNvSpPr>
            <a:spLocks noGrp="1"/>
          </p:cNvSpPr>
          <p:nvPr>
            <p:ph type="sldNum" sz="quarter" idx="11"/>
          </p:nvPr>
        </p:nvSpPr>
        <p:spPr>
          <a:xfrm>
            <a:off x="6553200" y="6332538"/>
            <a:ext cx="2133600" cy="45720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349DB7D-5EF2-3747-9747-0A1E16FC5B87}"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375929636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Title 1"/>
          <p:cNvSpPr>
            <a:spLocks noGrp="1"/>
          </p:cNvSpPr>
          <p:nvPr>
            <p:ph type="title"/>
          </p:nvPr>
        </p:nvSpPr>
        <p:spPr>
          <a:xfrm>
            <a:off x="228600" y="152400"/>
            <a:ext cx="8810625" cy="1066800"/>
          </a:xfrm>
        </p:spPr>
        <p:txBody>
          <a:bodyPr/>
          <a:lstStyle/>
          <a:p>
            <a:pPr eaLnBrk="1" hangingPunct="1"/>
            <a:r>
              <a:rPr lang="en-US">
                <a:latin typeface="Garamond" charset="0"/>
              </a:rPr>
              <a:t>Flash Challenges: Reliability and Endurance</a:t>
            </a:r>
          </a:p>
        </p:txBody>
      </p:sp>
      <p:pic>
        <p:nvPicPr>
          <p:cNvPr id="20889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450" y="1123950"/>
            <a:ext cx="6188075" cy="4429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8899" name="Text Box 6"/>
          <p:cNvSpPr txBox="1">
            <a:spLocks noChangeArrowheads="1"/>
          </p:cNvSpPr>
          <p:nvPr/>
        </p:nvSpPr>
        <p:spPr bwMode="auto">
          <a:xfrm>
            <a:off x="438150" y="5745163"/>
            <a:ext cx="5857875" cy="4302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srgbClr val="000000"/>
                </a:solidFill>
                <a:effectLst/>
                <a:uLnTx/>
                <a:uFillTx/>
                <a:latin typeface="Arial" charset="0"/>
                <a:ea typeface="SimSun" charset="0"/>
                <a:cs typeface="SimSun" charset="0"/>
              </a:rPr>
              <a:t>E. Grochowski et al., “Future technology challenges for NAND flash and HDD products”, Flash Memory Summit 2012</a:t>
            </a:r>
          </a:p>
        </p:txBody>
      </p:sp>
      <p:sp>
        <p:nvSpPr>
          <p:cNvPr id="15" name="Rectangle 3"/>
          <p:cNvSpPr txBox="1">
            <a:spLocks noChangeArrowheads="1"/>
          </p:cNvSpPr>
          <p:nvPr/>
        </p:nvSpPr>
        <p:spPr bwMode="auto">
          <a:xfrm>
            <a:off x="6261100" y="2797175"/>
            <a:ext cx="2778125" cy="1309688"/>
          </a:xfrm>
          <a:prstGeom prst="rect">
            <a:avLst/>
          </a:prstGeom>
          <a:noFill/>
          <a:ln w="9525">
            <a:noFill/>
            <a:miter lim="800000"/>
            <a:headEnd/>
            <a:tailEnd/>
          </a:ln>
        </p:spPr>
        <p:txBody>
          <a:bodyPr/>
          <a:lstStyle/>
          <a:p>
            <a:pPr marL="342900" marR="0" lvl="0" indent="-342900" algn="l" defTabSz="914400" rtl="0" eaLnBrk="1" fontAlgn="auto" latinLnBrk="0" hangingPunct="1">
              <a:lnSpc>
                <a:spcPct val="100000"/>
              </a:lnSpc>
              <a:spcBef>
                <a:spcPct val="20000"/>
              </a:spcBef>
              <a:spcAft>
                <a:spcPts val="0"/>
              </a:spcAft>
              <a:buClr>
                <a:srgbClr val="400561"/>
              </a:buClr>
              <a:buSzTx/>
              <a:buFont typeface="Wingdings" pitchFamily="2" charset="2"/>
              <a:buChar char="§"/>
              <a:tabLst/>
              <a:defRPr/>
            </a:pPr>
            <a:r>
              <a:rPr kumimoji="0" lang="en-US" altLang="ko-KR" sz="1800" b="1" i="0" u="none" strike="noStrike" kern="0" cap="none" spc="0" normalizeH="0" baseline="0" noProof="0" dirty="0">
                <a:ln>
                  <a:noFill/>
                </a:ln>
                <a:solidFill>
                  <a:srgbClr val="000000"/>
                </a:solidFill>
                <a:effectLst/>
                <a:uLnTx/>
                <a:uFillTx/>
                <a:latin typeface="Tahoma"/>
                <a:ea typeface="굴림" charset="-127"/>
                <a:cs typeface="+mn-cs"/>
              </a:rPr>
              <a:t>P/E cycles (required)</a:t>
            </a:r>
          </a:p>
        </p:txBody>
      </p:sp>
      <p:sp>
        <p:nvSpPr>
          <p:cNvPr id="16" name="Rectangle 3"/>
          <p:cNvSpPr txBox="1">
            <a:spLocks noChangeArrowheads="1"/>
          </p:cNvSpPr>
          <p:nvPr/>
        </p:nvSpPr>
        <p:spPr bwMode="auto">
          <a:xfrm>
            <a:off x="6261100" y="1308100"/>
            <a:ext cx="2778125" cy="1309688"/>
          </a:xfrm>
          <a:prstGeom prst="rect">
            <a:avLst/>
          </a:prstGeom>
          <a:noFill/>
          <a:ln w="9525">
            <a:noFill/>
            <a:miter lim="800000"/>
            <a:headEnd/>
            <a:tailEnd/>
          </a:ln>
        </p:spPr>
        <p:txBody>
          <a:bodyPr/>
          <a:lstStyle/>
          <a:p>
            <a:pPr marL="342900" marR="0" lvl="0" indent="-342900" algn="l" defTabSz="914400" rtl="0" eaLnBrk="1" fontAlgn="auto" latinLnBrk="0" hangingPunct="1">
              <a:lnSpc>
                <a:spcPct val="100000"/>
              </a:lnSpc>
              <a:spcBef>
                <a:spcPct val="20000"/>
              </a:spcBef>
              <a:spcAft>
                <a:spcPts val="0"/>
              </a:spcAft>
              <a:buClr>
                <a:srgbClr val="400561"/>
              </a:buClr>
              <a:buSzTx/>
              <a:buFont typeface="Wingdings" pitchFamily="2" charset="2"/>
              <a:buChar char="§"/>
              <a:tabLst/>
              <a:defRPr/>
            </a:pPr>
            <a:r>
              <a:rPr kumimoji="0" lang="en-US" altLang="ko-KR" sz="1800" b="1" i="0" u="none" strike="noStrike" kern="0" cap="none" spc="0" normalizeH="0" baseline="0" noProof="0" dirty="0">
                <a:ln>
                  <a:noFill/>
                </a:ln>
                <a:solidFill>
                  <a:srgbClr val="000000"/>
                </a:solidFill>
                <a:effectLst/>
                <a:uLnTx/>
                <a:uFillTx/>
                <a:latin typeface="Tahoma"/>
                <a:ea typeface="굴림" charset="-127"/>
                <a:cs typeface="+mn-cs"/>
              </a:rPr>
              <a:t>P/E cycles (provided)</a:t>
            </a:r>
          </a:p>
        </p:txBody>
      </p:sp>
      <p:sp>
        <p:nvSpPr>
          <p:cNvPr id="17" name="TextBox 16"/>
          <p:cNvSpPr txBox="1">
            <a:spLocks noChangeArrowheads="1"/>
          </p:cNvSpPr>
          <p:nvPr/>
        </p:nvSpPr>
        <p:spPr bwMode="auto">
          <a:xfrm>
            <a:off x="6704013" y="2087563"/>
            <a:ext cx="1893887"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ＭＳ Ｐゴシック" charset="0"/>
              </a:rPr>
              <a:t>A few thousand</a:t>
            </a:r>
          </a:p>
        </p:txBody>
      </p:sp>
      <p:sp>
        <p:nvSpPr>
          <p:cNvPr id="24590" name="TextBox 11"/>
          <p:cNvSpPr txBox="1">
            <a:spLocks noChangeArrowheads="1"/>
          </p:cNvSpPr>
          <p:nvPr/>
        </p:nvSpPr>
        <p:spPr bwMode="auto">
          <a:xfrm>
            <a:off x="6329363" y="3551238"/>
            <a:ext cx="2409825"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Writing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the full capacity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of the drive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10 times per day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for 5 years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(STEC)</a:t>
            </a:r>
          </a:p>
        </p:txBody>
      </p:sp>
      <p:sp>
        <p:nvSpPr>
          <p:cNvPr id="22" name="TextBox 21"/>
          <p:cNvSpPr txBox="1">
            <a:spLocks noChangeArrowheads="1"/>
          </p:cNvSpPr>
          <p:nvPr/>
        </p:nvSpPr>
        <p:spPr bwMode="auto">
          <a:xfrm>
            <a:off x="6704013" y="5603875"/>
            <a:ext cx="2011362"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ＭＳ Ｐゴシック" charset="0"/>
              </a:rPr>
              <a:t>&gt; 50k P/E cycles</a:t>
            </a:r>
          </a:p>
        </p:txBody>
      </p:sp>
      <p:sp>
        <p:nvSpPr>
          <p:cNvPr id="208905"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4B08329-B652-724B-978B-915F0D48DA23}"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grpSp>
        <p:nvGrpSpPr>
          <p:cNvPr id="5" name="Group 4"/>
          <p:cNvGrpSpPr>
            <a:grpSpLocks/>
          </p:cNvGrpSpPr>
          <p:nvPr/>
        </p:nvGrpSpPr>
        <p:grpSpPr bwMode="auto">
          <a:xfrm>
            <a:off x="6353175" y="2008188"/>
            <a:ext cx="2362200" cy="4046537"/>
            <a:chOff x="6353175" y="2007554"/>
            <a:chExt cx="2362200" cy="4046854"/>
          </a:xfrm>
        </p:grpSpPr>
        <p:sp>
          <p:nvSpPr>
            <p:cNvPr id="208907" name="Oval 15"/>
            <p:cNvSpPr>
              <a:spLocks noChangeArrowheads="1"/>
            </p:cNvSpPr>
            <p:nvPr/>
          </p:nvSpPr>
          <p:spPr bwMode="auto">
            <a:xfrm>
              <a:off x="6353175" y="2007554"/>
              <a:ext cx="2362200" cy="526414"/>
            </a:xfrm>
            <a:prstGeom prst="ellipse">
              <a:avLst/>
            </a:prstGeom>
            <a:noFill/>
            <a:ln w="28575">
              <a:solidFill>
                <a:schemeClr val="tx1"/>
              </a:solidFill>
              <a:prstDash val="sysDash"/>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08908" name="Oval 15"/>
            <p:cNvSpPr>
              <a:spLocks noChangeArrowheads="1"/>
            </p:cNvSpPr>
            <p:nvPr/>
          </p:nvSpPr>
          <p:spPr bwMode="auto">
            <a:xfrm>
              <a:off x="6353175" y="5527994"/>
              <a:ext cx="2362200" cy="526414"/>
            </a:xfrm>
            <a:prstGeom prst="ellipse">
              <a:avLst/>
            </a:prstGeom>
            <a:noFill/>
            <a:ln w="28575">
              <a:solidFill>
                <a:schemeClr val="tx1"/>
              </a:solidFill>
              <a:prstDash val="sysDash"/>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pSp>
    </p:spTree>
    <p:extLst>
      <p:ext uri="{BB962C8B-B14F-4D97-AF65-F5344CB8AC3E}">
        <p14:creationId xmlns:p14="http://schemas.microsoft.com/office/powerpoint/2010/main" val="13566108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59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4590" grpId="0"/>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152400" y="6337300"/>
            <a:ext cx="7261225" cy="32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500" b="0" i="0" u="none" strike="noStrike" kern="1200" cap="none" spc="0" normalizeH="0" baseline="0" noProof="0">
                <a:ln>
                  <a:noFill/>
                </a:ln>
                <a:solidFill>
                  <a:srgbClr val="000000"/>
                </a:solidFill>
                <a:effectLst/>
                <a:uLnTx/>
                <a:uFillTx/>
                <a:latin typeface="Arial" charset="0"/>
                <a:ea typeface="ＭＳ Ｐゴシック" charset="0"/>
              </a:rPr>
              <a:t>UBER: Uncorrectable bit error rate. Fraction of erroneous bits after error correction.</a:t>
            </a:r>
          </a:p>
        </p:txBody>
      </p:sp>
      <p:sp>
        <p:nvSpPr>
          <p:cNvPr id="178178" name="Title 1"/>
          <p:cNvSpPr>
            <a:spLocks noGrp="1"/>
          </p:cNvSpPr>
          <p:nvPr>
            <p:ph type="title"/>
          </p:nvPr>
        </p:nvSpPr>
        <p:spPr>
          <a:xfrm>
            <a:off x="228600" y="152400"/>
            <a:ext cx="8915400" cy="1066800"/>
          </a:xfrm>
        </p:spPr>
        <p:txBody>
          <a:bodyPr/>
          <a:lstStyle/>
          <a:p>
            <a:r>
              <a:rPr lang="en-US" sz="3600">
                <a:latin typeface="Garamond" charset="0"/>
                <a:ea typeface="ＭＳ Ｐゴシック" charset="0"/>
                <a:cs typeface="ＭＳ Ｐゴシック" charset="0"/>
              </a:rPr>
              <a:t>Decreasing Endurance with Flash Scaling</a:t>
            </a:r>
          </a:p>
        </p:txBody>
      </p:sp>
      <p:sp>
        <p:nvSpPr>
          <p:cNvPr id="17411" name="Content Placeholder 2"/>
          <p:cNvSpPr>
            <a:spLocks noGrp="1"/>
          </p:cNvSpPr>
          <p:nvPr>
            <p:ph idx="1"/>
          </p:nvPr>
        </p:nvSpPr>
        <p:spPr>
          <a:xfrm>
            <a:off x="228600" y="5118100"/>
            <a:ext cx="8610600" cy="1093788"/>
          </a:xfrm>
        </p:spPr>
        <p:txBody>
          <a:bodyPr/>
          <a:lstStyle/>
          <a:p>
            <a:r>
              <a:rPr lang="en-US" sz="2000" dirty="0">
                <a:solidFill>
                  <a:srgbClr val="FF0000"/>
                </a:solidFill>
                <a:latin typeface="Tahoma" charset="0"/>
                <a:ea typeface="ＭＳ Ｐゴシック" charset="0"/>
                <a:cs typeface="ＭＳ Ｐゴシック" charset="0"/>
              </a:rPr>
              <a:t>Endurance of flash memory decreasing with scaling and multi-level cells</a:t>
            </a:r>
          </a:p>
          <a:p>
            <a:r>
              <a:rPr lang="en-US" sz="2000" dirty="0">
                <a:solidFill>
                  <a:srgbClr val="FF0000"/>
                </a:solidFill>
                <a:latin typeface="Tahoma" charset="0"/>
                <a:ea typeface="ＭＳ Ｐゴシック" charset="0"/>
                <a:cs typeface="ＭＳ Ｐゴシック" charset="0"/>
              </a:rPr>
              <a:t>Error correction capability </a:t>
            </a:r>
            <a:r>
              <a:rPr lang="en-US" sz="2000" dirty="0">
                <a:latin typeface="Tahoma" charset="0"/>
                <a:ea typeface="ＭＳ Ｐゴシック" charset="0"/>
                <a:cs typeface="ＭＳ Ｐゴシック" charset="0"/>
              </a:rPr>
              <a:t>required to guarantee storage-class reliability  (UBER &lt; 10</a:t>
            </a:r>
            <a:r>
              <a:rPr lang="en-US" sz="2000" baseline="30000" dirty="0">
                <a:latin typeface="Tahoma" charset="0"/>
                <a:ea typeface="ＭＳ Ｐゴシック" charset="0"/>
                <a:cs typeface="ＭＳ Ｐゴシック" charset="0"/>
              </a:rPr>
              <a:t>-15</a:t>
            </a:r>
            <a:r>
              <a:rPr lang="en-US" sz="2000" dirty="0">
                <a:latin typeface="Tahoma" charset="0"/>
                <a:ea typeface="ＭＳ Ｐゴシック" charset="0"/>
                <a:cs typeface="ＭＳ Ｐゴシック" charset="0"/>
              </a:rPr>
              <a:t>) is </a:t>
            </a:r>
            <a:r>
              <a:rPr lang="en-US" sz="2000" dirty="0">
                <a:solidFill>
                  <a:srgbClr val="FF0000"/>
                </a:solidFill>
                <a:latin typeface="Tahoma" charset="0"/>
                <a:ea typeface="ＭＳ Ｐゴシック" charset="0"/>
                <a:cs typeface="ＭＳ Ｐゴシック" charset="0"/>
              </a:rPr>
              <a:t>increasing exponentially </a:t>
            </a:r>
            <a:r>
              <a:rPr lang="en-US" sz="2000" dirty="0">
                <a:latin typeface="Tahoma" charset="0"/>
                <a:ea typeface="ＭＳ Ｐゴシック" charset="0"/>
                <a:cs typeface="ＭＳ Ｐゴシック" charset="0"/>
              </a:rPr>
              <a:t>to reach </a:t>
            </a:r>
            <a:r>
              <a:rPr lang="en-US" sz="2000" i="1" dirty="0">
                <a:latin typeface="Tahoma" charset="0"/>
                <a:ea typeface="ＭＳ Ｐゴシック" charset="0"/>
                <a:cs typeface="ＭＳ Ｐゴシック" charset="0"/>
              </a:rPr>
              <a:t>less </a:t>
            </a:r>
            <a:r>
              <a:rPr lang="en-US" sz="2000" dirty="0">
                <a:latin typeface="Tahoma" charset="0"/>
                <a:ea typeface="ＭＳ Ｐゴシック" charset="0"/>
                <a:cs typeface="ＭＳ Ｐゴシック" charset="0"/>
              </a:rPr>
              <a:t>endurance</a:t>
            </a:r>
          </a:p>
          <a:p>
            <a:endParaRPr lang="en-US" sz="2000" dirty="0">
              <a:latin typeface="Tahoma" charset="0"/>
              <a:ea typeface="ＭＳ Ｐゴシック" charset="0"/>
              <a:cs typeface="ＭＳ Ｐゴシック" charset="0"/>
            </a:endParaRPr>
          </a:p>
        </p:txBody>
      </p:sp>
      <p:sp>
        <p:nvSpPr>
          <p:cNvPr id="178180"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2592DAF3-654E-BB4D-9DA9-476A2871464F}"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33</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178181" name="TextBox 5"/>
          <p:cNvSpPr txBox="1">
            <a:spLocks noChangeArrowheads="1"/>
          </p:cNvSpPr>
          <p:nvPr/>
        </p:nvSpPr>
        <p:spPr bwMode="auto">
          <a:xfrm>
            <a:off x="1122363" y="4659313"/>
            <a:ext cx="68580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charset="0"/>
                <a:ea typeface="ＭＳ Ｐゴシック" charset="0"/>
              </a:rPr>
              <a:t>Ariel Maislos, </a:t>
            </a:r>
            <a:r>
              <a:rPr kumimoji="0" lang="ja-JP" altLang="en-US" sz="1400" b="0" i="0" u="none" strike="noStrike" kern="1200" cap="none" spc="0" normalizeH="0" baseline="0" noProof="0">
                <a:ln>
                  <a:noFill/>
                </a:ln>
                <a:solidFill>
                  <a:srgbClr val="000000"/>
                </a:solidFill>
                <a:effectLst/>
                <a:uLnTx/>
                <a:uFillTx/>
                <a:latin typeface="Arial" charset="0"/>
                <a:ea typeface="ＭＳ Ｐゴシック" charset="0"/>
              </a:rPr>
              <a:t>“</a:t>
            </a:r>
            <a:r>
              <a:rPr kumimoji="0" lang="en-US" altLang="ja-JP" sz="1400" b="0" i="0" u="none" strike="noStrike" kern="1200" cap="none" spc="0" normalizeH="0" baseline="0" noProof="0">
                <a:ln>
                  <a:noFill/>
                </a:ln>
                <a:solidFill>
                  <a:srgbClr val="000000"/>
                </a:solidFill>
                <a:effectLst/>
                <a:uLnTx/>
                <a:uFillTx/>
                <a:latin typeface="Arial" charset="0"/>
                <a:ea typeface="ＭＳ Ｐゴシック" charset="0"/>
              </a:rPr>
              <a:t>A New Era in Embedded Flash Memory</a:t>
            </a:r>
            <a:r>
              <a:rPr kumimoji="0" lang="ja-JP" altLang="en-US" sz="1400" b="0" i="0" u="none" strike="noStrike" kern="1200" cap="none" spc="0" normalizeH="0" baseline="0" noProof="0">
                <a:ln>
                  <a:noFill/>
                </a:ln>
                <a:solidFill>
                  <a:srgbClr val="000000"/>
                </a:solidFill>
                <a:effectLst/>
                <a:uLnTx/>
                <a:uFillTx/>
                <a:latin typeface="Arial" charset="0"/>
                <a:ea typeface="ＭＳ Ｐゴシック" charset="0"/>
              </a:rPr>
              <a:t>”</a:t>
            </a:r>
            <a:r>
              <a:rPr kumimoji="0" lang="en-US" altLang="ja-JP" sz="1400" b="0" i="0" u="none" strike="noStrike" kern="1200" cap="none" spc="0" normalizeH="0" baseline="0" noProof="0">
                <a:ln>
                  <a:noFill/>
                </a:ln>
                <a:solidFill>
                  <a:srgbClr val="000000"/>
                </a:solidFill>
                <a:effectLst/>
                <a:uLnTx/>
                <a:uFillTx/>
                <a:latin typeface="Arial" charset="0"/>
                <a:ea typeface="ＭＳ Ｐゴシック" charset="0"/>
              </a:rPr>
              <a:t>, Flash Summit 2011 (Anobit)</a:t>
            </a:r>
            <a:endParaRPr kumimoji="0" lang="en-US" sz="1400" b="0" i="0" u="none" strike="noStrike" kern="1200" cap="none" spc="0" normalizeH="0" baseline="0" noProof="0">
              <a:ln>
                <a:noFill/>
              </a:ln>
              <a:solidFill>
                <a:srgbClr val="000000"/>
              </a:solidFill>
              <a:effectLst/>
              <a:uLnTx/>
              <a:uFillTx/>
              <a:latin typeface="Arial" charset="0"/>
              <a:ea typeface="ＭＳ Ｐゴシック" charset="0"/>
            </a:endParaRPr>
          </a:p>
        </p:txBody>
      </p:sp>
      <p:graphicFrame>
        <p:nvGraphicFramePr>
          <p:cNvPr id="7" name="Chart 6"/>
          <p:cNvGraphicFramePr/>
          <p:nvPr/>
        </p:nvGraphicFramePr>
        <p:xfrm>
          <a:off x="117664" y="1289304"/>
          <a:ext cx="8645844" cy="3436620"/>
        </p:xfrm>
        <a:graphic>
          <a:graphicData uri="http://schemas.openxmlformats.org/drawingml/2006/chart">
            <c:chart xmlns:c="http://schemas.openxmlformats.org/drawingml/2006/chart" xmlns:r="http://schemas.openxmlformats.org/officeDocument/2006/relationships" r:id="rId3"/>
          </a:graphicData>
        </a:graphic>
      </p:graphicFrame>
      <p:sp>
        <p:nvSpPr>
          <p:cNvPr id="178183" name="TextBox 7"/>
          <p:cNvSpPr txBox="1">
            <a:spLocks noChangeArrowheads="1"/>
          </p:cNvSpPr>
          <p:nvPr/>
        </p:nvSpPr>
        <p:spPr bwMode="auto">
          <a:xfrm>
            <a:off x="1722438" y="1079500"/>
            <a:ext cx="6858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100k</a:t>
            </a:r>
          </a:p>
        </p:txBody>
      </p:sp>
      <p:sp>
        <p:nvSpPr>
          <p:cNvPr id="178184" name="TextBox 8"/>
          <p:cNvSpPr txBox="1">
            <a:spLocks noChangeArrowheads="1"/>
          </p:cNvSpPr>
          <p:nvPr/>
        </p:nvSpPr>
        <p:spPr bwMode="auto">
          <a:xfrm>
            <a:off x="3190875" y="3594100"/>
            <a:ext cx="5556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10k</a:t>
            </a:r>
          </a:p>
        </p:txBody>
      </p:sp>
      <p:sp>
        <p:nvSpPr>
          <p:cNvPr id="178185" name="TextBox 9"/>
          <p:cNvSpPr txBox="1">
            <a:spLocks noChangeArrowheads="1"/>
          </p:cNvSpPr>
          <p:nvPr/>
        </p:nvSpPr>
        <p:spPr bwMode="auto">
          <a:xfrm>
            <a:off x="4743450" y="3746500"/>
            <a:ext cx="4270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5k</a:t>
            </a:r>
          </a:p>
        </p:txBody>
      </p:sp>
      <p:sp>
        <p:nvSpPr>
          <p:cNvPr id="178186" name="TextBox 10"/>
          <p:cNvSpPr txBox="1">
            <a:spLocks noChangeArrowheads="1"/>
          </p:cNvSpPr>
          <p:nvPr/>
        </p:nvSpPr>
        <p:spPr bwMode="auto">
          <a:xfrm>
            <a:off x="6199188" y="3835400"/>
            <a:ext cx="4286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3k</a:t>
            </a:r>
          </a:p>
        </p:txBody>
      </p:sp>
      <p:sp>
        <p:nvSpPr>
          <p:cNvPr id="178187" name="TextBox 11"/>
          <p:cNvSpPr txBox="1">
            <a:spLocks noChangeArrowheads="1"/>
          </p:cNvSpPr>
          <p:nvPr/>
        </p:nvSpPr>
        <p:spPr bwMode="auto">
          <a:xfrm>
            <a:off x="7723188" y="3873500"/>
            <a:ext cx="4286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1k</a:t>
            </a:r>
          </a:p>
        </p:txBody>
      </p:sp>
      <p:grpSp>
        <p:nvGrpSpPr>
          <p:cNvPr id="2" name="Group 18"/>
          <p:cNvGrpSpPr>
            <a:grpSpLocks/>
          </p:cNvGrpSpPr>
          <p:nvPr/>
        </p:nvGrpSpPr>
        <p:grpSpPr bwMode="auto">
          <a:xfrm>
            <a:off x="2060575" y="954088"/>
            <a:ext cx="6815138" cy="2719387"/>
            <a:chOff x="2060448" y="877824"/>
            <a:chExt cx="6815237" cy="2718816"/>
          </a:xfrm>
        </p:grpSpPr>
        <p:sp>
          <p:nvSpPr>
            <p:cNvPr id="13" name="Freeform 12"/>
            <p:cNvSpPr>
              <a:spLocks/>
            </p:cNvSpPr>
            <p:nvPr/>
          </p:nvSpPr>
          <p:spPr bwMode="auto">
            <a:xfrm>
              <a:off x="2060448" y="1169863"/>
              <a:ext cx="5999250" cy="2426777"/>
            </a:xfrm>
            <a:custGeom>
              <a:avLst/>
              <a:gdLst>
                <a:gd name="T0" fmla="*/ 0 w 5998464"/>
                <a:gd name="T1" fmla="*/ 2426777 h 2426208"/>
                <a:gd name="T2" fmla="*/ 1451038 w 5998464"/>
                <a:gd name="T3" fmla="*/ 2280439 h 2426208"/>
                <a:gd name="T4" fmla="*/ 2902076 w 5998464"/>
                <a:gd name="T5" fmla="*/ 1829229 h 2426208"/>
                <a:gd name="T6" fmla="*/ 4316534 w 5998464"/>
                <a:gd name="T7" fmla="*/ 1219486 h 2426208"/>
                <a:gd name="T8" fmla="*/ 5999250 w 5998464"/>
                <a:gd name="T9" fmla="*/ 0 h 24262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98464" h="2426208">
                  <a:moveTo>
                    <a:pt x="0" y="2426208"/>
                  </a:moveTo>
                  <a:cubicBezTo>
                    <a:pt x="483616" y="2402840"/>
                    <a:pt x="967232" y="2379472"/>
                    <a:pt x="1450848" y="2279904"/>
                  </a:cubicBezTo>
                  <a:cubicBezTo>
                    <a:pt x="1934464" y="2180336"/>
                    <a:pt x="2424176" y="2005584"/>
                    <a:pt x="2901696" y="1828800"/>
                  </a:cubicBezTo>
                  <a:cubicBezTo>
                    <a:pt x="3379216" y="1652016"/>
                    <a:pt x="3799840" y="1524000"/>
                    <a:pt x="4315968" y="1219200"/>
                  </a:cubicBezTo>
                  <a:cubicBezTo>
                    <a:pt x="4832096" y="914400"/>
                    <a:pt x="5415280" y="457200"/>
                    <a:pt x="5998464" y="0"/>
                  </a:cubicBezTo>
                </a:path>
              </a:pathLst>
            </a:custGeom>
            <a:noFill/>
            <a:ln w="57150" cap="flat" cmpd="sng">
              <a:solidFill>
                <a:srgbClr val="FF0000"/>
              </a:solidFill>
              <a:prstDash val="solid"/>
              <a:round/>
              <a:headEnd type="none" w="med" len="med"/>
              <a:tailEnd type="triangle" w="med" len="med"/>
            </a:ln>
            <a:effectLst>
              <a:outerShdw blurRad="63500" dist="20000" dir="5400000" rotWithShape="0">
                <a:srgbClr val="000000">
                  <a:alpha val="37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ＭＳ Ｐゴシック" charset="0"/>
              </a:endParaRPr>
            </a:p>
          </p:txBody>
        </p:sp>
        <p:sp>
          <p:nvSpPr>
            <p:cNvPr id="178190" name="TextBox 13"/>
            <p:cNvSpPr txBox="1">
              <a:spLocks noChangeArrowheads="1"/>
            </p:cNvSpPr>
            <p:nvPr/>
          </p:nvSpPr>
          <p:spPr bwMode="auto">
            <a:xfrm>
              <a:off x="2840736" y="2974848"/>
              <a:ext cx="122341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ＭＳ Ｐゴシック" charset="0"/>
                </a:rPr>
                <a:t>4-bit ECC</a:t>
              </a:r>
            </a:p>
          </p:txBody>
        </p:sp>
        <p:sp>
          <p:nvSpPr>
            <p:cNvPr id="178191" name="TextBox 14"/>
            <p:cNvSpPr txBox="1">
              <a:spLocks noChangeArrowheads="1"/>
            </p:cNvSpPr>
            <p:nvPr/>
          </p:nvSpPr>
          <p:spPr bwMode="auto">
            <a:xfrm>
              <a:off x="4200144" y="2529840"/>
              <a:ext cx="122341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ＭＳ Ｐゴシック" charset="0"/>
                </a:rPr>
                <a:t>8-bit ECC</a:t>
              </a:r>
            </a:p>
          </p:txBody>
        </p:sp>
        <p:sp>
          <p:nvSpPr>
            <p:cNvPr id="178192" name="TextBox 15"/>
            <p:cNvSpPr txBox="1">
              <a:spLocks noChangeArrowheads="1"/>
            </p:cNvSpPr>
            <p:nvPr/>
          </p:nvSpPr>
          <p:spPr bwMode="auto">
            <a:xfrm>
              <a:off x="5827776" y="1633728"/>
              <a:ext cx="135165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srgbClr val="FF0000"/>
                  </a:solidFill>
                  <a:effectLst/>
                  <a:uLnTx/>
                  <a:uFillTx/>
                  <a:latin typeface="Arial" charset="0"/>
                  <a:ea typeface="ＭＳ Ｐゴシック" charset="0"/>
                </a:rPr>
                <a:t>15-bit ECC</a:t>
              </a:r>
            </a:p>
          </p:txBody>
        </p:sp>
        <p:sp>
          <p:nvSpPr>
            <p:cNvPr id="178193" name="TextBox 16"/>
            <p:cNvSpPr txBox="1">
              <a:spLocks noChangeArrowheads="1"/>
            </p:cNvSpPr>
            <p:nvPr/>
          </p:nvSpPr>
          <p:spPr bwMode="auto">
            <a:xfrm>
              <a:off x="7242048" y="877824"/>
              <a:ext cx="135165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ＭＳ Ｐゴシック" charset="0"/>
                </a:rPr>
                <a:t>24-bit ECC</a:t>
              </a:r>
            </a:p>
          </p:txBody>
        </p:sp>
        <p:sp>
          <p:nvSpPr>
            <p:cNvPr id="178194" name="TextBox 17"/>
            <p:cNvSpPr txBox="1">
              <a:spLocks noChangeArrowheads="1"/>
            </p:cNvSpPr>
            <p:nvPr/>
          </p:nvSpPr>
          <p:spPr bwMode="auto">
            <a:xfrm>
              <a:off x="5728669" y="2670048"/>
              <a:ext cx="314701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ＭＳ Ｐゴシック" charset="0"/>
                </a:rPr>
                <a:t>Error Correction Capability</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ＭＳ Ｐゴシック" charset="0"/>
                </a:rPr>
                <a:t>(per 1 kB of data)</a:t>
              </a:r>
            </a:p>
          </p:txBody>
        </p:sp>
      </p:grpSp>
    </p:spTree>
    <p:extLst>
      <p:ext uri="{BB962C8B-B14F-4D97-AF65-F5344CB8AC3E}">
        <p14:creationId xmlns:p14="http://schemas.microsoft.com/office/powerpoint/2010/main" val="30049114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Title 1"/>
          <p:cNvSpPr>
            <a:spLocks noGrp="1"/>
          </p:cNvSpPr>
          <p:nvPr>
            <p:ph type="title"/>
          </p:nvPr>
        </p:nvSpPr>
        <p:spPr>
          <a:xfrm>
            <a:off x="228600" y="152400"/>
            <a:ext cx="8915400" cy="1066800"/>
          </a:xfrm>
        </p:spPr>
        <p:txBody>
          <a:bodyPr/>
          <a:lstStyle/>
          <a:p>
            <a:r>
              <a:rPr lang="en-US">
                <a:latin typeface="Garamond" charset="0"/>
              </a:rPr>
              <a:t>NAND Flash Memory is Increasingly Noisy</a:t>
            </a:r>
          </a:p>
        </p:txBody>
      </p:sp>
      <p:pic>
        <p:nvPicPr>
          <p:cNvPr id="21094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575" y="2306638"/>
            <a:ext cx="2533650" cy="173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0947" name="TextBox 58"/>
          <p:cNvSpPr txBox="1">
            <a:spLocks noChangeArrowheads="1"/>
          </p:cNvSpPr>
          <p:nvPr/>
        </p:nvSpPr>
        <p:spPr bwMode="auto">
          <a:xfrm>
            <a:off x="3368675" y="2925763"/>
            <a:ext cx="2201863"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FFFFFF"/>
                </a:solidFill>
                <a:effectLst/>
                <a:uLnTx/>
                <a:uFillTx/>
                <a:latin typeface="Arial" charset="0"/>
                <a:ea typeface="ＭＳ Ｐゴシック" charset="0"/>
              </a:rPr>
              <a:t>Noisy NAND</a:t>
            </a:r>
          </a:p>
        </p:txBody>
      </p:sp>
      <p:cxnSp>
        <p:nvCxnSpPr>
          <p:cNvPr id="210948" name="Straight Arrow Connector 7"/>
          <p:cNvCxnSpPr>
            <a:cxnSpLocks noChangeShapeType="1"/>
          </p:cNvCxnSpPr>
          <p:nvPr/>
        </p:nvCxnSpPr>
        <p:spPr bwMode="auto">
          <a:xfrm>
            <a:off x="2141538" y="3157538"/>
            <a:ext cx="1060450" cy="0"/>
          </a:xfrm>
          <a:prstGeom prst="straightConnector1">
            <a:avLst/>
          </a:prstGeom>
          <a:noFill/>
          <a:ln w="57150">
            <a:solidFill>
              <a:schemeClr val="tx1"/>
            </a:solidFill>
            <a:round/>
            <a:headEnd/>
            <a:tailEnd type="arrow" w="med" len="med"/>
          </a:ln>
          <a:extLst>
            <a:ext uri="{909E8E84-426E-40dd-AFC4-6F175D3DCCD1}">
              <a14:hiddenFill xmlns:a14="http://schemas.microsoft.com/office/drawing/2010/main" xmlns="">
                <a:noFill/>
              </a14:hiddenFill>
            </a:ext>
          </a:extLst>
        </p:spPr>
      </p:cxnSp>
      <p:cxnSp>
        <p:nvCxnSpPr>
          <p:cNvPr id="210949" name="Straight Arrow Connector 8"/>
          <p:cNvCxnSpPr>
            <a:cxnSpLocks noChangeShapeType="1"/>
          </p:cNvCxnSpPr>
          <p:nvPr/>
        </p:nvCxnSpPr>
        <p:spPr bwMode="auto">
          <a:xfrm>
            <a:off x="5683250" y="3151188"/>
            <a:ext cx="1060450" cy="0"/>
          </a:xfrm>
          <a:prstGeom prst="straightConnector1">
            <a:avLst/>
          </a:prstGeom>
          <a:noFill/>
          <a:ln w="57150">
            <a:solidFill>
              <a:schemeClr val="tx1"/>
            </a:solidFill>
            <a:round/>
            <a:headEnd/>
            <a:tailEnd type="arrow" w="med" len="med"/>
          </a:ln>
          <a:extLst>
            <a:ext uri="{909E8E84-426E-40dd-AFC4-6F175D3DCCD1}">
              <a14:hiddenFill xmlns:a14="http://schemas.microsoft.com/office/drawing/2010/main" xmlns="">
                <a:noFill/>
              </a14:hiddenFill>
            </a:ext>
          </a:extLst>
        </p:spPr>
      </p:cxnSp>
      <p:sp>
        <p:nvSpPr>
          <p:cNvPr id="210950" name="TextBox 67"/>
          <p:cNvSpPr txBox="1">
            <a:spLocks noChangeArrowheads="1"/>
          </p:cNvSpPr>
          <p:nvPr/>
        </p:nvSpPr>
        <p:spPr bwMode="auto">
          <a:xfrm>
            <a:off x="828675" y="2874963"/>
            <a:ext cx="10160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Arial" charset="0"/>
                <a:ea typeface="ＭＳ Ｐゴシック" charset="0"/>
              </a:rPr>
              <a:t>Write</a:t>
            </a:r>
          </a:p>
        </p:txBody>
      </p:sp>
      <p:sp>
        <p:nvSpPr>
          <p:cNvPr id="210951" name="TextBox 68"/>
          <p:cNvSpPr txBox="1">
            <a:spLocks noChangeArrowheads="1"/>
          </p:cNvSpPr>
          <p:nvPr/>
        </p:nvSpPr>
        <p:spPr bwMode="auto">
          <a:xfrm>
            <a:off x="6958013" y="2817813"/>
            <a:ext cx="104457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Arial" charset="0"/>
                <a:ea typeface="ＭＳ Ｐゴシック" charset="0"/>
              </a:rPr>
              <a:t>Read</a:t>
            </a:r>
          </a:p>
        </p:txBody>
      </p:sp>
      <p:sp>
        <p:nvSpPr>
          <p:cNvPr id="210952"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20627D4-C87F-CD43-AD6C-67E22DBAAEEB}"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2328979918"/>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Title 1"/>
          <p:cNvSpPr>
            <a:spLocks noGrp="1"/>
          </p:cNvSpPr>
          <p:nvPr>
            <p:ph type="title"/>
          </p:nvPr>
        </p:nvSpPr>
        <p:spPr>
          <a:xfrm>
            <a:off x="228600" y="152400"/>
            <a:ext cx="8915400" cy="1066800"/>
          </a:xfrm>
        </p:spPr>
        <p:txBody>
          <a:bodyPr/>
          <a:lstStyle/>
          <a:p>
            <a:r>
              <a:rPr lang="en-US" altLang="zh-CN" sz="3600">
                <a:latin typeface="Garamond" charset="0"/>
                <a:ea typeface="SimSun" charset="0"/>
                <a:cs typeface="SimSun" charset="0"/>
              </a:rPr>
              <a:t>Future NAND Flash-based Storage Architecture</a:t>
            </a:r>
            <a:endParaRPr lang="en-US" sz="3600">
              <a:latin typeface="Garamond" charset="0"/>
            </a:endParaRPr>
          </a:p>
        </p:txBody>
      </p:sp>
      <p:pic>
        <p:nvPicPr>
          <p:cNvPr id="21197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163" y="2305050"/>
            <a:ext cx="1844676"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197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63" y="1084263"/>
            <a:ext cx="1905001" cy="1296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a:cxnSpLocks noChangeShapeType="1"/>
          </p:cNvCxnSpPr>
          <p:nvPr/>
        </p:nvCxnSpPr>
        <p:spPr bwMode="auto">
          <a:xfrm>
            <a:off x="4316413" y="2522538"/>
            <a:ext cx="987425" cy="0"/>
          </a:xfrm>
          <a:prstGeom prst="line">
            <a:avLst/>
          </a:prstGeom>
          <a:noFill/>
          <a:ln w="57150">
            <a:solidFill>
              <a:schemeClr val="tx1"/>
            </a:solidFill>
            <a:round/>
            <a:headEnd/>
            <a:tailEnd type="triangle" w="med" len="med"/>
          </a:ln>
          <a:effectLst>
            <a:outerShdw blurRad="63500" dist="20000" dir="5400000" rotWithShape="0">
              <a:srgbClr val="000000">
                <a:alpha val="37999"/>
              </a:srgbClr>
            </a:outerShdw>
          </a:effectLst>
          <a:extLst>
            <a:ext uri="{909E8E84-426E-40dd-AFC4-6F175D3DCCD1}">
              <a14:hiddenFill xmlns:a14="http://schemas.microsoft.com/office/drawing/2010/main" xmlns="">
                <a:noFill/>
              </a14:hiddenFill>
            </a:ext>
          </a:extLst>
        </p:spPr>
      </p:cxnSp>
      <p:grpSp>
        <p:nvGrpSpPr>
          <p:cNvPr id="28" name="Group 21"/>
          <p:cNvGrpSpPr>
            <a:grpSpLocks/>
          </p:cNvGrpSpPr>
          <p:nvPr/>
        </p:nvGrpSpPr>
        <p:grpSpPr bwMode="auto">
          <a:xfrm>
            <a:off x="1570038" y="1379538"/>
            <a:ext cx="2673350" cy="2362200"/>
            <a:chOff x="2057400" y="1531938"/>
            <a:chExt cx="2673350" cy="2362200"/>
          </a:xfrm>
        </p:grpSpPr>
        <p:cxnSp>
          <p:nvCxnSpPr>
            <p:cNvPr id="29" name="Straight Connector 28"/>
            <p:cNvCxnSpPr>
              <a:cxnSpLocks noChangeShapeType="1"/>
            </p:cNvCxnSpPr>
            <p:nvPr/>
          </p:nvCxnSpPr>
          <p:spPr bwMode="auto">
            <a:xfrm>
              <a:off x="2057400" y="2674938"/>
              <a:ext cx="914400" cy="0"/>
            </a:xfrm>
            <a:prstGeom prst="line">
              <a:avLst/>
            </a:prstGeom>
            <a:noFill/>
            <a:ln w="57150">
              <a:solidFill>
                <a:schemeClr val="tx1"/>
              </a:solidFill>
              <a:round/>
              <a:headEnd/>
              <a:tailEnd type="triangle" w="med" len="med"/>
            </a:ln>
            <a:effectLst>
              <a:outerShdw blurRad="63500" dist="20000" dir="5400000" rotWithShape="0">
                <a:srgbClr val="000000">
                  <a:alpha val="37999"/>
                </a:srgbClr>
              </a:outerShdw>
            </a:effectLst>
            <a:extLst>
              <a:ext uri="{909E8E84-426E-40dd-AFC4-6F175D3DCCD1}">
                <a14:hiddenFill xmlns:a14="http://schemas.microsoft.com/office/drawing/2010/main" xmlns="">
                  <a:noFill/>
                </a14:hiddenFill>
              </a:ext>
            </a:extLst>
          </p:spPr>
        </p:cxnSp>
        <p:grpSp>
          <p:nvGrpSpPr>
            <p:cNvPr id="211990" name="Group 16"/>
            <p:cNvGrpSpPr>
              <a:grpSpLocks/>
            </p:cNvGrpSpPr>
            <p:nvPr/>
          </p:nvGrpSpPr>
          <p:grpSpPr bwMode="auto">
            <a:xfrm>
              <a:off x="3021013" y="1531938"/>
              <a:ext cx="1709737" cy="2362200"/>
              <a:chOff x="2971800" y="1531938"/>
              <a:chExt cx="1709738" cy="2362200"/>
            </a:xfrm>
          </p:grpSpPr>
          <p:sp>
            <p:nvSpPr>
              <p:cNvPr id="31" name="Rectangle 30"/>
              <p:cNvSpPr/>
              <p:nvPr/>
            </p:nvSpPr>
            <p:spPr>
              <a:xfrm>
                <a:off x="2971799" y="1531938"/>
                <a:ext cx="1676401" cy="2362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Arial" pitchFamily="34" charset="0"/>
                  <a:ea typeface="ＭＳ Ｐゴシック" pitchFamily="34" charset="-128"/>
                  <a:cs typeface="+mn-cs"/>
                </a:endParaRPr>
              </a:p>
            </p:txBody>
          </p:sp>
          <p:sp>
            <p:nvSpPr>
              <p:cNvPr id="211992" name="TextBox 16"/>
              <p:cNvSpPr txBox="1">
                <a:spLocks noChangeArrowheads="1"/>
              </p:cNvSpPr>
              <p:nvPr/>
            </p:nvSpPr>
            <p:spPr bwMode="auto">
              <a:xfrm>
                <a:off x="2971800" y="2063750"/>
                <a:ext cx="1709738"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ＭＳ Ｐゴシック" charset="0"/>
                  </a:rPr>
                  <a:t>Memory</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ＭＳ Ｐゴシック" charset="0"/>
                  </a:rPr>
                  <a:t>Signal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ＭＳ Ｐゴシック" charset="0"/>
                  </a:rPr>
                  <a:t>Processing</a:t>
                </a:r>
              </a:p>
            </p:txBody>
          </p:sp>
        </p:grpSp>
      </p:grpSp>
      <p:grpSp>
        <p:nvGrpSpPr>
          <p:cNvPr id="33" name="Group 20"/>
          <p:cNvGrpSpPr>
            <a:grpSpLocks/>
          </p:cNvGrpSpPr>
          <p:nvPr/>
        </p:nvGrpSpPr>
        <p:grpSpPr bwMode="auto">
          <a:xfrm>
            <a:off x="5380038" y="1379538"/>
            <a:ext cx="1676400" cy="2362200"/>
            <a:chOff x="5867400" y="1531938"/>
            <a:chExt cx="1676400" cy="2362200"/>
          </a:xfrm>
        </p:grpSpPr>
        <p:sp>
          <p:nvSpPr>
            <p:cNvPr id="34" name="Rectangle 33"/>
            <p:cNvSpPr/>
            <p:nvPr/>
          </p:nvSpPr>
          <p:spPr>
            <a:xfrm>
              <a:off x="5867400" y="1531938"/>
              <a:ext cx="1676400" cy="2362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altLang="en-US" sz="1800" b="0" i="0" u="none" strike="noStrike" kern="1200" cap="none" spc="0" normalizeH="0" baseline="0" noProof="0">
                <a:ln>
                  <a:noFill/>
                </a:ln>
                <a:solidFill>
                  <a:srgbClr val="FFFFFF"/>
                </a:solidFill>
                <a:effectLst/>
                <a:uLnTx/>
                <a:uFillTx/>
                <a:latin typeface="Arial" pitchFamily="34" charset="0"/>
                <a:ea typeface="ＭＳ Ｐゴシック" pitchFamily="34" charset="-128"/>
                <a:cs typeface="+mn-cs"/>
              </a:endParaRPr>
            </a:p>
          </p:txBody>
        </p:sp>
        <p:sp>
          <p:nvSpPr>
            <p:cNvPr id="211988" name="TextBox 17"/>
            <p:cNvSpPr txBox="1">
              <a:spLocks noChangeArrowheads="1"/>
            </p:cNvSpPr>
            <p:nvPr/>
          </p:nvSpPr>
          <p:spPr bwMode="auto">
            <a:xfrm>
              <a:off x="5867400" y="2217738"/>
              <a:ext cx="1606550" cy="83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ＭＳ Ｐゴシック" charset="0"/>
                </a:rPr>
                <a:t>Error</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ＭＳ Ｐゴシック" charset="0"/>
                </a:rPr>
                <a:t>Correction</a:t>
              </a:r>
            </a:p>
          </p:txBody>
        </p:sp>
      </p:grpSp>
      <p:sp>
        <p:nvSpPr>
          <p:cNvPr id="211975" name="TextBox 18"/>
          <p:cNvSpPr txBox="1">
            <a:spLocks noChangeArrowheads="1"/>
          </p:cNvSpPr>
          <p:nvPr/>
        </p:nvSpPr>
        <p:spPr bwMode="auto">
          <a:xfrm>
            <a:off x="4160838" y="1800225"/>
            <a:ext cx="1249362"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Raw Bit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Error Rate</a:t>
            </a:r>
          </a:p>
        </p:txBody>
      </p:sp>
      <p:grpSp>
        <p:nvGrpSpPr>
          <p:cNvPr id="38" name="Group 24"/>
          <p:cNvGrpSpPr>
            <a:grpSpLocks/>
          </p:cNvGrpSpPr>
          <p:nvPr/>
        </p:nvGrpSpPr>
        <p:grpSpPr bwMode="auto">
          <a:xfrm>
            <a:off x="7056438" y="1800225"/>
            <a:ext cx="1684337" cy="696913"/>
            <a:chOff x="7482840" y="1824724"/>
            <a:chExt cx="1685077" cy="697814"/>
          </a:xfrm>
        </p:grpSpPr>
        <p:cxnSp>
          <p:nvCxnSpPr>
            <p:cNvPr id="39" name="Straight Connector 38"/>
            <p:cNvCxnSpPr>
              <a:cxnSpLocks noChangeShapeType="1"/>
            </p:cNvCxnSpPr>
            <p:nvPr/>
          </p:nvCxnSpPr>
          <p:spPr bwMode="auto">
            <a:xfrm>
              <a:off x="7619425" y="2522538"/>
              <a:ext cx="1418260" cy="0"/>
            </a:xfrm>
            <a:prstGeom prst="line">
              <a:avLst/>
            </a:prstGeom>
            <a:noFill/>
            <a:ln w="57150">
              <a:solidFill>
                <a:schemeClr val="tx1"/>
              </a:solidFill>
              <a:round/>
              <a:headEnd/>
              <a:tailEnd type="triangle" w="med" len="med"/>
            </a:ln>
            <a:effectLst>
              <a:outerShdw blurRad="635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11986" name="TextBox 20"/>
            <p:cNvSpPr txBox="1">
              <a:spLocks noChangeArrowheads="1"/>
            </p:cNvSpPr>
            <p:nvPr/>
          </p:nvSpPr>
          <p:spPr bwMode="auto">
            <a:xfrm>
              <a:off x="7482840" y="1824724"/>
              <a:ext cx="168507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rPr>
                <a:t>Uncorrectable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rPr>
                <a:t>BER &lt; 10</a:t>
              </a:r>
              <a:r>
                <a:rPr kumimoji="0" lang="en-US" sz="1800" b="0" i="0" u="none" strike="noStrike" kern="1200" cap="none" spc="0" normalizeH="0" baseline="30000" noProof="0" dirty="0">
                  <a:ln>
                    <a:noFill/>
                  </a:ln>
                  <a:solidFill>
                    <a:srgbClr val="000000"/>
                  </a:solidFill>
                  <a:effectLst/>
                  <a:uLnTx/>
                  <a:uFillTx/>
                  <a:latin typeface="Arial" charset="0"/>
                  <a:ea typeface="ＭＳ Ｐゴシック" charset="0"/>
                </a:rPr>
                <a:t>-15</a:t>
              </a:r>
            </a:p>
          </p:txBody>
        </p:sp>
      </p:grpSp>
      <p:sp>
        <p:nvSpPr>
          <p:cNvPr id="211977" name="TextBox 17"/>
          <p:cNvSpPr txBox="1">
            <a:spLocks noChangeArrowheads="1"/>
          </p:cNvSpPr>
          <p:nvPr/>
        </p:nvSpPr>
        <p:spPr bwMode="auto">
          <a:xfrm>
            <a:off x="11113" y="2114550"/>
            <a:ext cx="1163637"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Arial" charset="0"/>
                <a:ea typeface="ＭＳ Ｐゴシック" charset="0"/>
              </a:rPr>
              <a:t>Noisy</a:t>
            </a:r>
          </a:p>
        </p:txBody>
      </p:sp>
      <p:sp>
        <p:nvSpPr>
          <p:cNvPr id="44" name="TextBox 43"/>
          <p:cNvSpPr txBox="1">
            <a:spLocks noChangeArrowheads="1"/>
          </p:cNvSpPr>
          <p:nvPr/>
        </p:nvSpPr>
        <p:spPr bwMode="auto">
          <a:xfrm>
            <a:off x="4418013" y="2619375"/>
            <a:ext cx="658812"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High</a:t>
            </a:r>
          </a:p>
        </p:txBody>
      </p:sp>
      <p:sp>
        <p:nvSpPr>
          <p:cNvPr id="45" name="TextBox 44"/>
          <p:cNvSpPr txBox="1">
            <a:spLocks noChangeArrowheads="1"/>
          </p:cNvSpPr>
          <p:nvPr/>
        </p:nvSpPr>
        <p:spPr bwMode="auto">
          <a:xfrm>
            <a:off x="4295775" y="2619375"/>
            <a:ext cx="86518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ＭＳ Ｐゴシック" charset="0"/>
              </a:rPr>
              <a:t>Lower</a:t>
            </a:r>
          </a:p>
        </p:txBody>
      </p:sp>
      <p:sp>
        <p:nvSpPr>
          <p:cNvPr id="211980"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6C87E67-9A24-9A4D-9794-E3D0DFA14B4E}"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24" name="TextBox 21"/>
          <p:cNvSpPr txBox="1">
            <a:spLocks noChangeArrowheads="1"/>
          </p:cNvSpPr>
          <p:nvPr/>
        </p:nvSpPr>
        <p:spPr bwMode="auto">
          <a:xfrm>
            <a:off x="152400" y="4641850"/>
            <a:ext cx="7094538" cy="461963"/>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F0000"/>
                </a:solidFill>
                <a:effectLst/>
                <a:uLnTx/>
                <a:uFillTx/>
                <a:latin typeface="Arial" charset="0"/>
                <a:ea typeface="ＭＳ Ｐゴシック" charset="0"/>
              </a:rPr>
              <a:t>Build reliable error models for NAND flash memory </a:t>
            </a:r>
          </a:p>
        </p:txBody>
      </p:sp>
      <p:sp>
        <p:nvSpPr>
          <p:cNvPr id="25" name="TextBox 21"/>
          <p:cNvSpPr txBox="1">
            <a:spLocks noChangeArrowheads="1"/>
          </p:cNvSpPr>
          <p:nvPr/>
        </p:nvSpPr>
        <p:spPr bwMode="auto">
          <a:xfrm>
            <a:off x="142875" y="5118100"/>
            <a:ext cx="8424863" cy="461963"/>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FF0000"/>
                </a:solidFill>
                <a:effectLst/>
                <a:uLnTx/>
                <a:uFillTx/>
                <a:latin typeface="Arial" charset="0"/>
                <a:ea typeface="ＭＳ Ｐゴシック" charset="0"/>
              </a:rPr>
              <a:t>Design efficient reliability mechanisms based on the model</a:t>
            </a:r>
          </a:p>
        </p:txBody>
      </p:sp>
      <p:sp>
        <p:nvSpPr>
          <p:cNvPr id="26" name="TextBox 21"/>
          <p:cNvSpPr txBox="1">
            <a:spLocks noChangeArrowheads="1"/>
          </p:cNvSpPr>
          <p:nvPr/>
        </p:nvSpPr>
        <p:spPr bwMode="auto">
          <a:xfrm>
            <a:off x="139700" y="4184650"/>
            <a:ext cx="1673225" cy="461963"/>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FF"/>
                </a:solidFill>
                <a:effectLst/>
                <a:uLnTx/>
                <a:uFillTx/>
                <a:latin typeface="Arial" charset="0"/>
                <a:ea typeface="ＭＳ Ｐゴシック" charset="0"/>
              </a:rPr>
              <a:t>Our Goals:</a:t>
            </a:r>
          </a:p>
        </p:txBody>
      </p:sp>
      <p:sp>
        <p:nvSpPr>
          <p:cNvPr id="30" name="TextBox 29"/>
          <p:cNvSpPr txBox="1">
            <a:spLocks noChangeArrowheads="1"/>
          </p:cNvSpPr>
          <p:nvPr/>
        </p:nvSpPr>
        <p:spPr bwMode="auto">
          <a:xfrm>
            <a:off x="5813425" y="3038475"/>
            <a:ext cx="85248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ＭＳ Ｐゴシック" charset="0"/>
              </a:rPr>
              <a:t>Better</a:t>
            </a:r>
          </a:p>
        </p:txBody>
      </p:sp>
    </p:spTree>
    <p:extLst>
      <p:ext uri="{BB962C8B-B14F-4D97-AF65-F5344CB8AC3E}">
        <p14:creationId xmlns:p14="http://schemas.microsoft.com/office/powerpoint/2010/main" val="8853590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xit" presetSubtype="10" fill="hold" grpId="0" nodeType="clickEffect">
                                  <p:stCondLst>
                                    <p:cond delay="0"/>
                                  </p:stCondLst>
                                  <p:childTnLst>
                                    <p:animEffect transition="out" filter="blinds(horizontal)">
                                      <p:cBhvr>
                                        <p:cTn id="18" dur="500"/>
                                        <p:tgtEl>
                                          <p:spTgt spid="44"/>
                                        </p:tgtEl>
                                      </p:cBhvr>
                                    </p:animEffect>
                                    <p:set>
                                      <p:cBhvr>
                                        <p:cTn id="19" dur="1" fill="hold">
                                          <p:stCondLst>
                                            <p:cond delay="499"/>
                                          </p:stCondLst>
                                        </p:cTn>
                                        <p:tgtEl>
                                          <p:spTgt spid="44"/>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5"/>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6">
                                            <p:bg/>
                                          </p:spTgt>
                                        </p:tgtEl>
                                        <p:attrNameLst>
                                          <p:attrName>style.visibility</p:attrName>
                                        </p:attrNameLst>
                                      </p:cBhvr>
                                      <p:to>
                                        <p:strVal val="visible"/>
                                      </p:to>
                                    </p:set>
                                    <p:animEffect transition="in" filter="blinds(horizontal)">
                                      <p:cBhvr>
                                        <p:cTn id="32" dur="500"/>
                                        <p:tgtEl>
                                          <p:spTgt spid="26">
                                            <p:bg/>
                                          </p:spTgt>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6">
                                            <p:txEl>
                                              <p:pRg st="0" end="0"/>
                                            </p:txEl>
                                          </p:spTgt>
                                        </p:tgtEl>
                                        <p:attrNameLst>
                                          <p:attrName>style.visibility</p:attrName>
                                        </p:attrNameLst>
                                      </p:cBhvr>
                                      <p:to>
                                        <p:strVal val="visible"/>
                                      </p:to>
                                    </p:set>
                                    <p:animEffect transition="in" filter="blinds(horizontal)">
                                      <p:cBhvr>
                                        <p:cTn id="35" dur="500"/>
                                        <p:tgtEl>
                                          <p:spTgt spid="26">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4">
                                            <p:bg/>
                                          </p:spTgt>
                                        </p:tgtEl>
                                        <p:attrNameLst>
                                          <p:attrName>style.visibility</p:attrName>
                                        </p:attrNameLst>
                                      </p:cBhvr>
                                      <p:to>
                                        <p:strVal val="visible"/>
                                      </p:to>
                                    </p:set>
                                    <p:animEffect transition="in" filter="blinds(horizontal)">
                                      <p:cBhvr>
                                        <p:cTn id="40" dur="500"/>
                                        <p:tgtEl>
                                          <p:spTgt spid="24">
                                            <p:bg/>
                                          </p:spTgt>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4">
                                            <p:txEl>
                                              <p:pRg st="0" end="0"/>
                                            </p:txEl>
                                          </p:spTgt>
                                        </p:tgtEl>
                                        <p:attrNameLst>
                                          <p:attrName>style.visibility</p:attrName>
                                        </p:attrNameLst>
                                      </p:cBhvr>
                                      <p:to>
                                        <p:strVal val="visible"/>
                                      </p:to>
                                    </p:set>
                                    <p:animEffect transition="in" filter="blinds(horizontal)">
                                      <p:cBhvr>
                                        <p:cTn id="43" dur="500"/>
                                        <p:tgtEl>
                                          <p:spTgt spid="24">
                                            <p:txEl>
                                              <p:pRg st="0" end="0"/>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25">
                                            <p:bg/>
                                          </p:spTgt>
                                        </p:tgtEl>
                                        <p:attrNameLst>
                                          <p:attrName>style.visibility</p:attrName>
                                        </p:attrNameLst>
                                      </p:cBhvr>
                                      <p:to>
                                        <p:strVal val="visible"/>
                                      </p:to>
                                    </p:set>
                                    <p:animEffect transition="in" filter="blinds(horizontal)">
                                      <p:cBhvr>
                                        <p:cTn id="48" dur="500"/>
                                        <p:tgtEl>
                                          <p:spTgt spid="25">
                                            <p:bg/>
                                          </p:spTgt>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25">
                                            <p:txEl>
                                              <p:pRg st="0" end="0"/>
                                            </p:txEl>
                                          </p:spTgt>
                                        </p:tgtEl>
                                        <p:attrNameLst>
                                          <p:attrName>style.visibility</p:attrName>
                                        </p:attrNameLst>
                                      </p:cBhvr>
                                      <p:to>
                                        <p:strVal val="visible"/>
                                      </p:to>
                                    </p:set>
                                    <p:animEffect transition="in" filter="blinds(horizontal)">
                                      <p:cBhvr>
                                        <p:cTn id="51"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24" grpId="0" build="allAtOnce" animBg="1"/>
      <p:bldP spid="25" grpId="0" build="allAtOnce" animBg="1"/>
      <p:bldP spid="26" grpId="0" build="allAtOnce" animBg="1"/>
      <p:bldP spid="3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Title 1"/>
          <p:cNvSpPr>
            <a:spLocks noGrp="1"/>
          </p:cNvSpPr>
          <p:nvPr>
            <p:ph type="title"/>
          </p:nvPr>
        </p:nvSpPr>
        <p:spPr/>
        <p:txBody>
          <a:bodyPr/>
          <a:lstStyle/>
          <a:p>
            <a:r>
              <a:rPr lang="en-US">
                <a:latin typeface="Garamond" charset="0"/>
              </a:rPr>
              <a:t>NAND Flash Error Model</a:t>
            </a:r>
          </a:p>
        </p:txBody>
      </p:sp>
      <p:pic>
        <p:nvPicPr>
          <p:cNvPr id="21299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575" y="998538"/>
            <a:ext cx="2533650" cy="1733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2995" name="TextBox 58"/>
          <p:cNvSpPr txBox="1">
            <a:spLocks noChangeArrowheads="1"/>
          </p:cNvSpPr>
          <p:nvPr/>
        </p:nvSpPr>
        <p:spPr bwMode="auto">
          <a:xfrm>
            <a:off x="3368675" y="1617663"/>
            <a:ext cx="2201863"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FFFFFF"/>
                </a:solidFill>
                <a:effectLst/>
                <a:uLnTx/>
                <a:uFillTx/>
                <a:latin typeface="Arial" charset="0"/>
                <a:ea typeface="ＭＳ Ｐゴシック" charset="0"/>
              </a:rPr>
              <a:t>Noisy NAND</a:t>
            </a:r>
          </a:p>
        </p:txBody>
      </p:sp>
      <p:cxnSp>
        <p:nvCxnSpPr>
          <p:cNvPr id="212996" name="Straight Arrow Connector 7"/>
          <p:cNvCxnSpPr>
            <a:cxnSpLocks noChangeShapeType="1"/>
          </p:cNvCxnSpPr>
          <p:nvPr/>
        </p:nvCxnSpPr>
        <p:spPr bwMode="auto">
          <a:xfrm>
            <a:off x="2141538" y="1849438"/>
            <a:ext cx="1060450" cy="0"/>
          </a:xfrm>
          <a:prstGeom prst="straightConnector1">
            <a:avLst/>
          </a:prstGeom>
          <a:noFill/>
          <a:ln w="57150">
            <a:solidFill>
              <a:schemeClr val="tx1"/>
            </a:solidFill>
            <a:round/>
            <a:headEnd/>
            <a:tailEnd type="arrow" w="med" len="med"/>
          </a:ln>
          <a:extLst>
            <a:ext uri="{909E8E84-426E-40dd-AFC4-6F175D3DCCD1}">
              <a14:hiddenFill xmlns:a14="http://schemas.microsoft.com/office/drawing/2010/main" xmlns="">
                <a:noFill/>
              </a14:hiddenFill>
            </a:ext>
          </a:extLst>
        </p:spPr>
      </p:cxnSp>
      <p:cxnSp>
        <p:nvCxnSpPr>
          <p:cNvPr id="212997" name="Straight Arrow Connector 8"/>
          <p:cNvCxnSpPr>
            <a:cxnSpLocks noChangeShapeType="1"/>
          </p:cNvCxnSpPr>
          <p:nvPr/>
        </p:nvCxnSpPr>
        <p:spPr bwMode="auto">
          <a:xfrm>
            <a:off x="5683250" y="1843088"/>
            <a:ext cx="1060450" cy="0"/>
          </a:xfrm>
          <a:prstGeom prst="straightConnector1">
            <a:avLst/>
          </a:prstGeom>
          <a:noFill/>
          <a:ln w="57150">
            <a:solidFill>
              <a:schemeClr val="tx1"/>
            </a:solidFill>
            <a:round/>
            <a:headEnd/>
            <a:tailEnd type="arrow" w="med" len="med"/>
          </a:ln>
          <a:extLst>
            <a:ext uri="{909E8E84-426E-40dd-AFC4-6F175D3DCCD1}">
              <a14:hiddenFill xmlns:a14="http://schemas.microsoft.com/office/drawing/2010/main" xmlns="">
                <a:noFill/>
              </a14:hiddenFill>
            </a:ext>
          </a:extLst>
        </p:spPr>
      </p:cxnSp>
      <p:sp>
        <p:nvSpPr>
          <p:cNvPr id="212998" name="TextBox 67"/>
          <p:cNvSpPr txBox="1">
            <a:spLocks noChangeArrowheads="1"/>
          </p:cNvSpPr>
          <p:nvPr/>
        </p:nvSpPr>
        <p:spPr bwMode="auto">
          <a:xfrm>
            <a:off x="896938" y="1541463"/>
            <a:ext cx="101600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Arial" charset="0"/>
                <a:ea typeface="ＭＳ Ｐゴシック" charset="0"/>
              </a:rPr>
              <a:t>Write</a:t>
            </a:r>
          </a:p>
        </p:txBody>
      </p:sp>
      <p:sp>
        <p:nvSpPr>
          <p:cNvPr id="212999" name="TextBox 68"/>
          <p:cNvSpPr txBox="1">
            <a:spLocks noChangeArrowheads="1"/>
          </p:cNvSpPr>
          <p:nvPr/>
        </p:nvSpPr>
        <p:spPr bwMode="auto">
          <a:xfrm>
            <a:off x="6907213" y="1563688"/>
            <a:ext cx="104457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srgbClr val="000000"/>
                </a:solidFill>
                <a:effectLst/>
                <a:uLnTx/>
                <a:uFillTx/>
                <a:latin typeface="Arial" charset="0"/>
                <a:ea typeface="ＭＳ Ｐゴシック" charset="0"/>
              </a:rPr>
              <a:t>Read</a:t>
            </a:r>
          </a:p>
        </p:txBody>
      </p:sp>
      <p:sp>
        <p:nvSpPr>
          <p:cNvPr id="143369" name="TextBox 102"/>
          <p:cNvSpPr txBox="1">
            <a:spLocks noChangeArrowheads="1"/>
          </p:cNvSpPr>
          <p:nvPr/>
        </p:nvSpPr>
        <p:spPr bwMode="auto">
          <a:xfrm>
            <a:off x="1089025" y="2740918"/>
            <a:ext cx="69691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rgbClr val="3B812F"/>
                </a:solidFill>
                <a:effectLst/>
                <a:uLnTx/>
                <a:uFillTx/>
                <a:latin typeface="Arial" charset="0"/>
                <a:ea typeface="ＭＳ Ｐゴシック" charset="0"/>
              </a:rPr>
              <a:t>Experimentally characterize and model dominant errors</a:t>
            </a:r>
          </a:p>
        </p:txBody>
      </p:sp>
      <p:grpSp>
        <p:nvGrpSpPr>
          <p:cNvPr id="4" name="Group 3"/>
          <p:cNvGrpSpPr>
            <a:grpSpLocks/>
          </p:cNvGrpSpPr>
          <p:nvPr/>
        </p:nvGrpSpPr>
        <p:grpSpPr bwMode="auto">
          <a:xfrm>
            <a:off x="3549650" y="3617913"/>
            <a:ext cx="2174478" cy="912812"/>
            <a:chOff x="3549171" y="3617913"/>
            <a:chExt cx="2065817" cy="912812"/>
          </a:xfrm>
        </p:grpSpPr>
        <p:sp>
          <p:nvSpPr>
            <p:cNvPr id="15" name="Content Placeholder 2"/>
            <p:cNvSpPr txBox="1">
              <a:spLocks/>
            </p:cNvSpPr>
            <p:nvPr/>
          </p:nvSpPr>
          <p:spPr bwMode="auto">
            <a:xfrm>
              <a:off x="3549171" y="3673475"/>
              <a:ext cx="2059466" cy="638175"/>
            </a:xfrm>
            <a:prstGeom prst="rect">
              <a:avLst/>
            </a:prstGeom>
            <a:noFill/>
            <a:ln w="9525">
              <a:noFill/>
              <a:miter lim="800000"/>
              <a:headEnd/>
              <a:tailEnd/>
            </a:ln>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marL="91440" marR="0" lvl="0" indent="-91440" algn="l" defTabSz="914400" rtl="0" eaLnBrk="0" fontAlgn="base" latinLnBrk="0" hangingPunct="0">
                <a:lnSpc>
                  <a:spcPct val="100000"/>
                </a:lnSpc>
                <a:spcBef>
                  <a:spcPct val="20000"/>
                </a:spcBef>
                <a:spcAft>
                  <a:spcPct val="0"/>
                </a:spcAft>
                <a:buClr>
                  <a:srgbClr val="400561"/>
                </a:buClr>
                <a:buSzTx/>
                <a:buFont typeface="Wingdings" charset="2"/>
                <a:buChar char="§"/>
                <a:tabLst/>
                <a:defRPr/>
              </a:pPr>
              <a:r>
                <a:rPr kumimoji="0" lang="en-US" sz="1600" b="1" i="0" u="none" strike="noStrike" kern="0" cap="none" spc="0" normalizeH="0" baseline="0" noProof="0" dirty="0">
                  <a:ln>
                    <a:noFill/>
                  </a:ln>
                  <a:solidFill>
                    <a:srgbClr val="000000"/>
                  </a:solidFill>
                  <a:effectLst/>
                  <a:uLnTx/>
                  <a:uFillTx/>
                  <a:latin typeface="Tahoma"/>
                  <a:ea typeface="ＭＳ Ｐゴシック" charset="-128"/>
                  <a:cs typeface="+mn-cs"/>
                </a:rPr>
                <a:t> Neighbor page </a:t>
              </a:r>
              <a:r>
                <a:rPr kumimoji="0" lang="en-US" sz="1600" b="1" i="0" u="none" strike="noStrike" kern="0" cap="none" spc="0" normalizeH="0" baseline="0" noProof="0" dirty="0" err="1">
                  <a:ln>
                    <a:noFill/>
                  </a:ln>
                  <a:solidFill>
                    <a:srgbClr val="000000"/>
                  </a:solidFill>
                  <a:effectLst/>
                  <a:uLnTx/>
                  <a:uFillTx/>
                  <a:latin typeface="Tahoma"/>
                  <a:ea typeface="ＭＳ Ｐゴシック" charset="-128"/>
                  <a:cs typeface="+mn-cs"/>
                </a:rPr>
                <a:t>prog</a:t>
              </a:r>
              <a:r>
                <a:rPr kumimoji="0" lang="en-US" sz="1600" b="1" i="0" u="none" strike="noStrike" kern="0" cap="none" spc="0" normalizeH="0" baseline="0" noProof="0" dirty="0">
                  <a:ln>
                    <a:noFill/>
                  </a:ln>
                  <a:solidFill>
                    <a:srgbClr val="000000"/>
                  </a:solidFill>
                  <a:effectLst/>
                  <a:uLnTx/>
                  <a:uFillTx/>
                  <a:latin typeface="Tahoma"/>
                  <a:ea typeface="ＭＳ Ｐゴシック" charset="-128"/>
                  <a:cs typeface="+mn-cs"/>
                </a:rPr>
                <a:t>/read (c-to-c interference)</a:t>
              </a:r>
            </a:p>
          </p:txBody>
        </p:sp>
        <p:sp>
          <p:nvSpPr>
            <p:cNvPr id="213022" name="Rounded Rectangle 30"/>
            <p:cNvSpPr>
              <a:spLocks noChangeArrowheads="1"/>
            </p:cNvSpPr>
            <p:nvPr/>
          </p:nvSpPr>
          <p:spPr bwMode="auto">
            <a:xfrm>
              <a:off x="3573463" y="3617913"/>
              <a:ext cx="2041525" cy="912812"/>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Tahoma"/>
                <a:ea typeface="+mn-ea"/>
                <a:cs typeface="+mn-cs"/>
              </a:endParaRPr>
            </a:p>
          </p:txBody>
        </p:sp>
      </p:grpSp>
      <p:grpSp>
        <p:nvGrpSpPr>
          <p:cNvPr id="6" name="Group 5"/>
          <p:cNvGrpSpPr>
            <a:grpSpLocks/>
          </p:cNvGrpSpPr>
          <p:nvPr/>
        </p:nvGrpSpPr>
        <p:grpSpPr bwMode="auto">
          <a:xfrm>
            <a:off x="6175375" y="3624263"/>
            <a:ext cx="2043113" cy="912812"/>
            <a:chOff x="6175375" y="3624263"/>
            <a:chExt cx="2043113" cy="912812"/>
          </a:xfrm>
        </p:grpSpPr>
        <p:sp>
          <p:nvSpPr>
            <p:cNvPr id="16" name="Content Placeholder 2"/>
            <p:cNvSpPr txBox="1">
              <a:spLocks/>
            </p:cNvSpPr>
            <p:nvPr/>
          </p:nvSpPr>
          <p:spPr bwMode="auto">
            <a:xfrm>
              <a:off x="6413500" y="3871913"/>
              <a:ext cx="1566863" cy="433387"/>
            </a:xfrm>
            <a:prstGeom prst="rect">
              <a:avLst/>
            </a:prstGeom>
            <a:noFill/>
            <a:ln w="9525">
              <a:noFill/>
              <a:miter lim="800000"/>
              <a:headEnd/>
              <a:tailEnd/>
            </a:ln>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marL="91440" marR="0" lvl="0" indent="-91440" algn="l" defTabSz="914400" rtl="0" eaLnBrk="0" fontAlgn="base" latinLnBrk="0" hangingPunct="0">
                <a:lnSpc>
                  <a:spcPct val="100000"/>
                </a:lnSpc>
                <a:spcBef>
                  <a:spcPct val="20000"/>
                </a:spcBef>
                <a:spcAft>
                  <a:spcPct val="0"/>
                </a:spcAft>
                <a:buClr>
                  <a:srgbClr val="400561"/>
                </a:buClr>
                <a:buSzTx/>
                <a:buFont typeface="Wingdings" charset="2"/>
                <a:buChar char="§"/>
                <a:tabLst/>
                <a:defRPr/>
              </a:pPr>
              <a:r>
                <a:rPr kumimoji="0" lang="en-US" sz="1600" b="1" i="0" u="none" strike="noStrike" kern="0" cap="none" spc="0" normalizeH="0" baseline="0" noProof="0" dirty="0">
                  <a:ln>
                    <a:noFill/>
                  </a:ln>
                  <a:solidFill>
                    <a:srgbClr val="000000"/>
                  </a:solidFill>
                  <a:effectLst/>
                  <a:uLnTx/>
                  <a:uFillTx/>
                  <a:latin typeface="Tahoma"/>
                  <a:ea typeface="ＭＳ Ｐゴシック" charset="-128"/>
                  <a:cs typeface="+mn-cs"/>
                </a:rPr>
                <a:t> Retention</a:t>
              </a:r>
            </a:p>
          </p:txBody>
        </p:sp>
        <p:sp>
          <p:nvSpPr>
            <p:cNvPr id="213020" name="Rounded Rectangle 28"/>
            <p:cNvSpPr>
              <a:spLocks noChangeArrowheads="1"/>
            </p:cNvSpPr>
            <p:nvPr/>
          </p:nvSpPr>
          <p:spPr bwMode="auto">
            <a:xfrm>
              <a:off x="6175375" y="3624263"/>
              <a:ext cx="2043113" cy="912812"/>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Tahoma"/>
                <a:ea typeface="+mn-ea"/>
                <a:cs typeface="+mn-cs"/>
              </a:endParaRPr>
            </a:p>
          </p:txBody>
        </p:sp>
      </p:grpSp>
      <p:grpSp>
        <p:nvGrpSpPr>
          <p:cNvPr id="3" name="Group 2"/>
          <p:cNvGrpSpPr>
            <a:grpSpLocks/>
          </p:cNvGrpSpPr>
          <p:nvPr/>
        </p:nvGrpSpPr>
        <p:grpSpPr bwMode="auto">
          <a:xfrm>
            <a:off x="963613" y="3630613"/>
            <a:ext cx="2041525" cy="912812"/>
            <a:chOff x="963613" y="3630613"/>
            <a:chExt cx="2041525" cy="912812"/>
          </a:xfrm>
        </p:grpSpPr>
        <p:sp>
          <p:nvSpPr>
            <p:cNvPr id="14" name="Content Placeholder 2"/>
            <p:cNvSpPr txBox="1">
              <a:spLocks/>
            </p:cNvSpPr>
            <p:nvPr/>
          </p:nvSpPr>
          <p:spPr bwMode="auto">
            <a:xfrm>
              <a:off x="1027113" y="3767138"/>
              <a:ext cx="1978025" cy="638175"/>
            </a:xfrm>
            <a:prstGeom prst="rect">
              <a:avLst/>
            </a:prstGeom>
            <a:noFill/>
            <a:ln w="9525">
              <a:noFill/>
              <a:miter lim="800000"/>
              <a:headEnd/>
              <a:tailEnd/>
            </a:ln>
          </p:spPr>
          <p:txBody>
            <a:bodyPr/>
            <a:ls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pPr marL="91440" marR="0" lvl="0" indent="-91440" algn="l" defTabSz="914400" rtl="0" eaLnBrk="0" fontAlgn="base" latinLnBrk="0" hangingPunct="0">
                <a:lnSpc>
                  <a:spcPct val="100000"/>
                </a:lnSpc>
                <a:spcBef>
                  <a:spcPct val="20000"/>
                </a:spcBef>
                <a:spcAft>
                  <a:spcPct val="0"/>
                </a:spcAft>
                <a:buClr>
                  <a:srgbClr val="400561"/>
                </a:buClr>
                <a:buSzTx/>
                <a:buFont typeface="Wingdings" charset="2"/>
                <a:buChar char="§"/>
                <a:tabLst/>
                <a:defRPr/>
              </a:pPr>
              <a:r>
                <a:rPr kumimoji="0" lang="en-US" sz="1600" b="1" i="0" u="none" strike="noStrike" kern="0" cap="none" spc="0" normalizeH="0" baseline="0" noProof="0" dirty="0">
                  <a:ln>
                    <a:noFill/>
                  </a:ln>
                  <a:solidFill>
                    <a:srgbClr val="000000"/>
                  </a:solidFill>
                  <a:effectLst/>
                  <a:uLnTx/>
                  <a:uFillTx/>
                  <a:latin typeface="Tahoma"/>
                  <a:ea typeface="ＭＳ Ｐゴシック" charset="-128"/>
                  <a:cs typeface="+mn-cs"/>
                </a:rPr>
                <a:t> Erase block</a:t>
              </a:r>
            </a:p>
            <a:p>
              <a:pPr marL="91440" marR="0" lvl="0" indent="-91440" algn="l" defTabSz="914400" rtl="0" eaLnBrk="0" fontAlgn="base" latinLnBrk="0" hangingPunct="0">
                <a:lnSpc>
                  <a:spcPct val="100000"/>
                </a:lnSpc>
                <a:spcBef>
                  <a:spcPct val="20000"/>
                </a:spcBef>
                <a:spcAft>
                  <a:spcPct val="0"/>
                </a:spcAft>
                <a:buClr>
                  <a:srgbClr val="400561"/>
                </a:buClr>
                <a:buSzTx/>
                <a:buFont typeface="Wingdings" charset="2"/>
                <a:buChar char="§"/>
                <a:tabLst/>
                <a:defRPr/>
              </a:pPr>
              <a:r>
                <a:rPr kumimoji="0" lang="en-US" sz="1600" b="1" i="0" u="none" strike="noStrike" kern="0" cap="none" spc="0" normalizeH="0" baseline="0" noProof="0" dirty="0">
                  <a:ln>
                    <a:noFill/>
                  </a:ln>
                  <a:solidFill>
                    <a:srgbClr val="000000"/>
                  </a:solidFill>
                  <a:effectLst/>
                  <a:uLnTx/>
                  <a:uFillTx/>
                  <a:latin typeface="Tahoma"/>
                  <a:ea typeface="ＭＳ Ｐゴシック" charset="-128"/>
                  <a:cs typeface="+mn-cs"/>
                </a:rPr>
                <a:t> Program page</a:t>
              </a:r>
            </a:p>
          </p:txBody>
        </p:sp>
        <p:sp>
          <p:nvSpPr>
            <p:cNvPr id="213018" name="Rounded Rectangle 26"/>
            <p:cNvSpPr>
              <a:spLocks noChangeArrowheads="1"/>
            </p:cNvSpPr>
            <p:nvPr/>
          </p:nvSpPr>
          <p:spPr bwMode="auto">
            <a:xfrm>
              <a:off x="963613" y="3630613"/>
              <a:ext cx="2041525" cy="912812"/>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Tahoma"/>
                <a:ea typeface="+mn-ea"/>
                <a:cs typeface="+mn-cs"/>
              </a:endParaRPr>
            </a:p>
          </p:txBody>
        </p:sp>
      </p:grpSp>
      <p:cxnSp>
        <p:nvCxnSpPr>
          <p:cNvPr id="27670" name="Straight Arrow Connector 22"/>
          <p:cNvCxnSpPr>
            <a:cxnSpLocks noChangeShapeType="1"/>
            <a:stCxn id="213018" idx="3"/>
          </p:cNvCxnSpPr>
          <p:nvPr/>
        </p:nvCxnSpPr>
        <p:spPr bwMode="auto">
          <a:xfrm>
            <a:off x="3005138" y="4086225"/>
            <a:ext cx="561975" cy="4763"/>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xmlns="">
                <a:noFill/>
              </a14:hiddenFill>
            </a:ext>
          </a:extLst>
        </p:spPr>
      </p:cxnSp>
      <p:cxnSp>
        <p:nvCxnSpPr>
          <p:cNvPr id="27671" name="Straight Arrow Connector 23"/>
          <p:cNvCxnSpPr>
            <a:cxnSpLocks noChangeShapeType="1"/>
          </p:cNvCxnSpPr>
          <p:nvPr/>
        </p:nvCxnSpPr>
        <p:spPr bwMode="auto">
          <a:xfrm>
            <a:off x="5608638" y="4092575"/>
            <a:ext cx="561975" cy="4763"/>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xmlns="">
                <a:noFill/>
              </a14:hiddenFill>
            </a:ext>
          </a:extLst>
        </p:spPr>
      </p:cxnSp>
      <p:cxnSp>
        <p:nvCxnSpPr>
          <p:cNvPr id="213006" name="Straight Arrow Connector 24"/>
          <p:cNvCxnSpPr>
            <a:cxnSpLocks noChangeShapeType="1"/>
          </p:cNvCxnSpPr>
          <p:nvPr/>
        </p:nvCxnSpPr>
        <p:spPr bwMode="auto">
          <a:xfrm>
            <a:off x="390525" y="4092575"/>
            <a:ext cx="560388" cy="4763"/>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xmlns="">
                <a:noFill/>
              </a14:hiddenFill>
            </a:ext>
          </a:extLst>
        </p:spPr>
      </p:cxnSp>
      <p:cxnSp>
        <p:nvCxnSpPr>
          <p:cNvPr id="213007" name="Straight Arrow Connector 25"/>
          <p:cNvCxnSpPr>
            <a:cxnSpLocks noChangeShapeType="1"/>
          </p:cNvCxnSpPr>
          <p:nvPr/>
        </p:nvCxnSpPr>
        <p:spPr bwMode="auto">
          <a:xfrm>
            <a:off x="8224838" y="4086225"/>
            <a:ext cx="560387" cy="4763"/>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xmlns="">
                <a:noFill/>
              </a14:hiddenFill>
            </a:ext>
          </a:extLst>
        </p:spPr>
      </p:cxnSp>
      <p:sp>
        <p:nvSpPr>
          <p:cNvPr id="213008" name="TextBox 106"/>
          <p:cNvSpPr txBox="1">
            <a:spLocks noChangeArrowheads="1"/>
          </p:cNvSpPr>
          <p:nvPr/>
        </p:nvSpPr>
        <p:spPr bwMode="auto">
          <a:xfrm>
            <a:off x="139700" y="3713163"/>
            <a:ext cx="72072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Arial" charset="0"/>
                <a:ea typeface="ＭＳ Ｐゴシック" charset="0"/>
              </a:rPr>
              <a:t>Write</a:t>
            </a:r>
          </a:p>
        </p:txBody>
      </p:sp>
      <p:sp>
        <p:nvSpPr>
          <p:cNvPr id="213009" name="TextBox 107"/>
          <p:cNvSpPr txBox="1">
            <a:spLocks noChangeArrowheads="1"/>
          </p:cNvSpPr>
          <p:nvPr/>
        </p:nvSpPr>
        <p:spPr bwMode="auto">
          <a:xfrm>
            <a:off x="8267700" y="3695700"/>
            <a:ext cx="7366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srgbClr val="000000"/>
                </a:solidFill>
                <a:effectLst/>
                <a:uLnTx/>
                <a:uFillTx/>
                <a:latin typeface="Arial" charset="0"/>
                <a:ea typeface="ＭＳ Ｐゴシック" charset="0"/>
              </a:rPr>
              <a:t>Read</a:t>
            </a:r>
          </a:p>
        </p:txBody>
      </p:sp>
      <p:sp>
        <p:nvSpPr>
          <p:cNvPr id="33" name="TextBox 32"/>
          <p:cNvSpPr txBox="1">
            <a:spLocks noChangeArrowheads="1"/>
          </p:cNvSpPr>
          <p:nvPr/>
        </p:nvSpPr>
        <p:spPr bwMode="auto">
          <a:xfrm>
            <a:off x="79375" y="4581128"/>
            <a:ext cx="2836441"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FF"/>
                </a:solidFill>
                <a:effectLst/>
                <a:uLnTx/>
                <a:uFillTx/>
                <a:latin typeface="Arial" charset="0"/>
                <a:ea typeface="ＭＳ Ｐゴシック" charset="0"/>
              </a:rPr>
              <a:t>Cai et al., </a:t>
            </a:r>
            <a:r>
              <a:rPr kumimoji="0" lang="ja-JP" altLang="en-US" sz="1200" b="0" i="0" u="none" strike="noStrike" kern="1200" cap="none" spc="0" normalizeH="0" baseline="0" noProof="0" dirty="0">
                <a:ln>
                  <a:noFill/>
                </a:ln>
                <a:solidFill>
                  <a:srgbClr val="0000FF"/>
                </a:solidFill>
                <a:effectLst/>
                <a:uLnTx/>
                <a:uFillTx/>
                <a:latin typeface="Arial" charset="0"/>
                <a:ea typeface="ＭＳ Ｐゴシック" charset="0"/>
              </a:rPr>
              <a:t>“</a:t>
            </a:r>
            <a:r>
              <a:rPr kumimoji="0" lang="en-US" altLang="ja-JP" sz="1200" b="0" i="0" u="none" strike="noStrike" kern="1200" cap="none" spc="0" normalizeH="0" baseline="0" noProof="0" dirty="0">
                <a:ln>
                  <a:noFill/>
                </a:ln>
                <a:solidFill>
                  <a:srgbClr val="0000FF"/>
                </a:solidFill>
                <a:effectLst/>
                <a:uLnTx/>
                <a:uFillTx/>
                <a:latin typeface="Arial" charset="0"/>
                <a:ea typeface="ＭＳ Ｐゴシック" charset="0"/>
              </a:rPr>
              <a:t>Threshold voltage distribution in MLC NAND Flash Memory: Characterization, Analysis, and Modeling</a:t>
            </a:r>
            <a:r>
              <a:rPr kumimoji="0" lang="ja-JP" altLang="en-US" sz="1200" b="0" i="0" u="none" strike="noStrike" kern="1200" cap="none" spc="0" normalizeH="0" baseline="0" noProof="0" dirty="0">
                <a:ln>
                  <a:noFill/>
                </a:ln>
                <a:solidFill>
                  <a:srgbClr val="0000FF"/>
                </a:solidFill>
                <a:effectLst/>
                <a:uLnTx/>
                <a:uFillTx/>
                <a:latin typeface="Arial" charset="0"/>
                <a:ea typeface="ＭＳ Ｐゴシック" charset="0"/>
              </a:rPr>
              <a:t>”</a:t>
            </a:r>
            <a:r>
              <a:rPr kumimoji="0" lang="en-US" altLang="ja-JP" sz="1200" b="0" i="0" u="none" strike="noStrike" kern="1200" cap="none" spc="0" normalizeH="0" baseline="0" noProof="0" dirty="0">
                <a:ln>
                  <a:noFill/>
                </a:ln>
                <a:solidFill>
                  <a:srgbClr val="0000FF"/>
                </a:solidFill>
                <a:effectLst/>
                <a:uLnTx/>
                <a:uFillTx/>
                <a:latin typeface="Arial" charset="0"/>
                <a:ea typeface="ＭＳ Ｐゴシック" charset="0"/>
              </a:rPr>
              <a:t>, </a:t>
            </a:r>
            <a:r>
              <a:rPr kumimoji="0" lang="en-US" altLang="ja-JP" sz="1200" b="1" i="0" u="none" strike="noStrike" kern="1200" cap="none" spc="0" normalizeH="0" baseline="0" noProof="0" dirty="0">
                <a:ln>
                  <a:noFill/>
                </a:ln>
                <a:solidFill>
                  <a:srgbClr val="0000FF"/>
                </a:solidFill>
                <a:effectLst/>
                <a:uLnTx/>
                <a:uFillTx/>
                <a:latin typeface="Arial" charset="0"/>
                <a:ea typeface="ＭＳ Ｐゴシック" charset="0"/>
              </a:rPr>
              <a:t>DATE 2013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FF"/>
              </a:solidFill>
              <a:effectLst/>
              <a:uLnTx/>
              <a:uFillTx/>
              <a:latin typeface="Arial" charset="0"/>
              <a:ea typeface="ＭＳ Ｐゴシック"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FF"/>
                </a:solidFill>
                <a:effectLst/>
                <a:uLnTx/>
                <a:uFillTx/>
                <a:latin typeface="Arial" charset="0"/>
                <a:ea typeface="ＭＳ Ｐゴシック" charset="0"/>
              </a:rPr>
              <a:t>Cai et al., </a:t>
            </a:r>
            <a:r>
              <a:rPr kumimoji="0" lang="ja-JP" altLang="en-US" sz="1200" b="0" i="0" u="none" strike="noStrike" kern="1200" cap="none" spc="0" normalizeH="0" baseline="0" noProof="0" dirty="0">
                <a:ln>
                  <a:noFill/>
                </a:ln>
                <a:solidFill>
                  <a:srgbClr val="0000FF"/>
                </a:solidFill>
                <a:effectLst/>
                <a:uLnTx/>
                <a:uFillTx/>
                <a:latin typeface="Arial" charset="0"/>
                <a:ea typeface="ＭＳ Ｐゴシック" charset="0"/>
              </a:rPr>
              <a:t>“</a:t>
            </a:r>
            <a:r>
              <a:rPr kumimoji="0" lang="en-US" altLang="ja-JP" sz="1200" b="0" i="0" u="none" strike="noStrike" kern="1200" cap="none" spc="0" normalizeH="0" baseline="0" noProof="0" dirty="0">
                <a:ln>
                  <a:noFill/>
                </a:ln>
                <a:solidFill>
                  <a:srgbClr val="0000FF"/>
                </a:solidFill>
                <a:effectLst/>
                <a:uLnTx/>
                <a:uFillTx/>
                <a:latin typeface="Arial" charset="0"/>
                <a:ea typeface="ＭＳ Ｐゴシック" charset="0"/>
              </a:rPr>
              <a:t>Vulnerabilities in MLC NAND Flash Memory Programming: Experimental Analysis, Exploits, and Mitigation Techniques</a:t>
            </a:r>
            <a:r>
              <a:rPr kumimoji="0" lang="ja-JP" altLang="en-US" sz="1200" b="0" i="0" u="none" strike="noStrike" kern="1200" cap="none" spc="0" normalizeH="0" baseline="0" noProof="0" dirty="0">
                <a:ln>
                  <a:noFill/>
                </a:ln>
                <a:solidFill>
                  <a:srgbClr val="0000FF"/>
                </a:solidFill>
                <a:effectLst/>
                <a:uLnTx/>
                <a:uFillTx/>
                <a:latin typeface="Arial" charset="0"/>
                <a:ea typeface="ＭＳ Ｐゴシック" charset="0"/>
              </a:rPr>
              <a:t>”</a:t>
            </a:r>
            <a:r>
              <a:rPr kumimoji="0" lang="en-US" altLang="ja-JP" sz="1200" b="0" i="0" u="none" strike="noStrike" kern="1200" cap="none" spc="0" normalizeH="0" baseline="0" noProof="0" dirty="0">
                <a:ln>
                  <a:noFill/>
                </a:ln>
                <a:solidFill>
                  <a:srgbClr val="0000FF"/>
                </a:solidFill>
                <a:effectLst/>
                <a:uLnTx/>
                <a:uFillTx/>
                <a:latin typeface="Arial" charset="0"/>
                <a:ea typeface="ＭＳ Ｐゴシック" charset="0"/>
              </a:rPr>
              <a:t>, </a:t>
            </a:r>
            <a:r>
              <a:rPr kumimoji="0" lang="en-US" altLang="ja-JP" sz="1200" b="1" i="0" u="none" strike="noStrike" kern="1200" cap="none" spc="0" normalizeH="0" baseline="0" noProof="0" dirty="0">
                <a:ln>
                  <a:noFill/>
                </a:ln>
                <a:solidFill>
                  <a:srgbClr val="0000FF"/>
                </a:solidFill>
                <a:effectLst/>
                <a:uLnTx/>
                <a:uFillTx/>
                <a:latin typeface="Arial" charset="0"/>
                <a:ea typeface="ＭＳ Ｐゴシック" charset="0"/>
              </a:rPr>
              <a:t>HPCA 2017</a:t>
            </a:r>
            <a:endParaRPr kumimoji="0" lang="en-US" sz="1200" b="1" i="0" u="none" strike="noStrike" kern="1200" cap="none" spc="0" normalizeH="0" baseline="0" noProof="0" dirty="0">
              <a:ln>
                <a:noFill/>
              </a:ln>
              <a:solidFill>
                <a:srgbClr val="0000FF"/>
              </a:solidFill>
              <a:effectLst/>
              <a:uLnTx/>
              <a:uFillTx/>
              <a:latin typeface="Arial" charset="0"/>
              <a:ea typeface="ＭＳ Ｐゴシック"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FF"/>
              </a:solidFill>
              <a:effectLst/>
              <a:uLnTx/>
              <a:uFillTx/>
              <a:latin typeface="Arial" charset="0"/>
              <a:ea typeface="ＭＳ Ｐゴシック" charset="0"/>
            </a:endParaRPr>
          </a:p>
        </p:txBody>
      </p:sp>
      <p:sp>
        <p:nvSpPr>
          <p:cNvPr id="35" name="TextBox 34"/>
          <p:cNvSpPr txBox="1">
            <a:spLocks noChangeArrowheads="1"/>
          </p:cNvSpPr>
          <p:nvPr/>
        </p:nvSpPr>
        <p:spPr bwMode="auto">
          <a:xfrm>
            <a:off x="5957888" y="4509120"/>
            <a:ext cx="3254375"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FF"/>
                </a:solidFill>
                <a:effectLst/>
                <a:uLnTx/>
                <a:uFillTx/>
                <a:latin typeface="Arial" charset="0"/>
                <a:ea typeface="ＭＳ Ｐゴシック" charset="0"/>
              </a:rPr>
              <a:t>Cai et al., </a:t>
            </a:r>
            <a:r>
              <a:rPr kumimoji="0" lang="ja-JP" altLang="en-US" sz="1200" b="0" i="0" u="none" strike="noStrike" kern="1200" cap="none" spc="0" normalizeH="0" baseline="0" noProof="0" dirty="0">
                <a:ln>
                  <a:noFill/>
                </a:ln>
                <a:solidFill>
                  <a:srgbClr val="0000FF"/>
                </a:solidFill>
                <a:effectLst/>
                <a:uLnTx/>
                <a:uFillTx/>
                <a:latin typeface="Arial" charset="0"/>
                <a:ea typeface="ＭＳ Ｐゴシック" charset="0"/>
              </a:rPr>
              <a:t>“</a:t>
            </a:r>
            <a:r>
              <a:rPr kumimoji="0" lang="en-US" altLang="ja-JP" sz="1200" b="0" i="0" u="none" strike="noStrike" kern="1200" cap="none" spc="0" normalizeH="0" baseline="0" noProof="0" dirty="0">
                <a:ln>
                  <a:noFill/>
                </a:ln>
                <a:solidFill>
                  <a:srgbClr val="0000FF"/>
                </a:solidFill>
                <a:effectLst/>
                <a:uLnTx/>
                <a:uFillTx/>
                <a:latin typeface="Arial" charset="0"/>
                <a:ea typeface="ＭＳ Ｐゴシック" charset="0"/>
              </a:rPr>
              <a:t>Flash Correct-and-Refresh: Retention-aware error management for increased flash memory lifetime</a:t>
            </a:r>
            <a:r>
              <a:rPr kumimoji="0" lang="ja-JP" altLang="en-US" sz="1200" b="0" i="0" u="none" strike="noStrike" kern="1200" cap="none" spc="0" normalizeH="0" baseline="0" noProof="0" dirty="0">
                <a:ln>
                  <a:noFill/>
                </a:ln>
                <a:solidFill>
                  <a:srgbClr val="0000FF"/>
                </a:solidFill>
                <a:effectLst/>
                <a:uLnTx/>
                <a:uFillTx/>
                <a:latin typeface="Arial" charset="0"/>
                <a:ea typeface="ＭＳ Ｐゴシック" charset="0"/>
              </a:rPr>
              <a:t>”</a:t>
            </a:r>
            <a:r>
              <a:rPr kumimoji="0" lang="en-US" altLang="ja-JP" sz="1200" b="0" i="0" u="none" strike="noStrike" kern="1200" cap="none" spc="0" normalizeH="0" baseline="0" noProof="0" dirty="0">
                <a:ln>
                  <a:noFill/>
                </a:ln>
                <a:solidFill>
                  <a:srgbClr val="0000FF"/>
                </a:solidFill>
                <a:effectLst/>
                <a:uLnTx/>
                <a:uFillTx/>
                <a:latin typeface="Arial" charset="0"/>
                <a:ea typeface="ＭＳ Ｐゴシック" charset="0"/>
              </a:rPr>
              <a:t>, </a:t>
            </a:r>
            <a:r>
              <a:rPr kumimoji="0" lang="en-US" altLang="ja-JP" sz="1200" b="1" i="0" u="none" strike="noStrike" kern="1200" cap="none" spc="0" normalizeH="0" baseline="0" noProof="0" dirty="0">
                <a:ln>
                  <a:noFill/>
                </a:ln>
                <a:solidFill>
                  <a:srgbClr val="0000FF"/>
                </a:solidFill>
                <a:effectLst/>
                <a:uLnTx/>
                <a:uFillTx/>
                <a:latin typeface="Arial" charset="0"/>
                <a:ea typeface="ＭＳ Ｐゴシック" charset="0"/>
              </a:rPr>
              <a:t>ICCD 2012</a:t>
            </a:r>
            <a:endParaRPr kumimoji="0" lang="en-US" sz="1200" b="1" i="0" u="none" strike="noStrike" kern="1200" cap="none" spc="0" normalizeH="0" baseline="0" noProof="0" dirty="0">
              <a:ln>
                <a:noFill/>
              </a:ln>
              <a:solidFill>
                <a:srgbClr val="0000FF"/>
              </a:solidFill>
              <a:effectLst/>
              <a:uLnTx/>
              <a:uFillTx/>
              <a:latin typeface="Arial" charset="0"/>
              <a:ea typeface="ＭＳ Ｐゴシック" charset="0"/>
            </a:endParaRPr>
          </a:p>
        </p:txBody>
      </p:sp>
      <p:sp>
        <p:nvSpPr>
          <p:cNvPr id="213012"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90EE30EC-A97F-1C49-9637-E521652DD1DF}"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32" name="TextBox 31"/>
          <p:cNvSpPr txBox="1">
            <a:spLocks noChangeArrowheads="1"/>
          </p:cNvSpPr>
          <p:nvPr/>
        </p:nvSpPr>
        <p:spPr bwMode="auto">
          <a:xfrm>
            <a:off x="2915817" y="4564285"/>
            <a:ext cx="3042072" cy="20621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FF"/>
                </a:solidFill>
                <a:effectLst/>
                <a:uLnTx/>
                <a:uFillTx/>
                <a:latin typeface="Arial" charset="0"/>
                <a:ea typeface="ＭＳ Ｐゴシック" charset="0"/>
              </a:rPr>
              <a:t>Cai et al., </a:t>
            </a:r>
            <a:r>
              <a:rPr kumimoji="0" lang="ja-JP" altLang="en-US" sz="1200" b="0" i="0" u="none" strike="noStrike" kern="1200" cap="none" spc="0" normalizeH="0" baseline="0" noProof="0" dirty="0">
                <a:ln>
                  <a:noFill/>
                </a:ln>
                <a:solidFill>
                  <a:srgbClr val="0000FF"/>
                </a:solidFill>
                <a:effectLst/>
                <a:uLnTx/>
                <a:uFillTx/>
                <a:latin typeface="Arial" charset="0"/>
                <a:ea typeface="ＭＳ Ｐゴシック" charset="0"/>
              </a:rPr>
              <a:t>“</a:t>
            </a:r>
            <a:r>
              <a:rPr kumimoji="0" lang="en-US" altLang="ja-JP" sz="1200" b="0" i="0" u="none" strike="noStrike" kern="1200" cap="none" spc="0" normalizeH="0" baseline="0" noProof="0" dirty="0">
                <a:ln>
                  <a:noFill/>
                </a:ln>
                <a:solidFill>
                  <a:srgbClr val="0000FF"/>
                </a:solidFill>
                <a:effectLst/>
                <a:uLnTx/>
                <a:uFillTx/>
                <a:latin typeface="Arial" charset="0"/>
                <a:ea typeface="ＭＳ Ｐゴシック" charset="0"/>
              </a:rPr>
              <a:t>Program Interference in MLC NAND Flash Memory: Characterization, Modeling, and Mitigation</a:t>
            </a:r>
            <a:r>
              <a:rPr kumimoji="0" lang="ja-JP" altLang="en-US" sz="1200" b="0" i="0" u="none" strike="noStrike" kern="1200" cap="none" spc="0" normalizeH="0" baseline="0" noProof="0" dirty="0">
                <a:ln>
                  <a:noFill/>
                </a:ln>
                <a:solidFill>
                  <a:srgbClr val="0000FF"/>
                </a:solidFill>
                <a:effectLst/>
                <a:uLnTx/>
                <a:uFillTx/>
                <a:latin typeface="Arial" charset="0"/>
                <a:ea typeface="ＭＳ Ｐゴシック" charset="0"/>
              </a:rPr>
              <a:t>”</a:t>
            </a:r>
            <a:r>
              <a:rPr kumimoji="0" lang="en-US" altLang="ja-JP" sz="1200" b="0" i="0" u="none" strike="noStrike" kern="1200" cap="none" spc="0" normalizeH="0" baseline="0" noProof="0" dirty="0">
                <a:ln>
                  <a:noFill/>
                </a:ln>
                <a:solidFill>
                  <a:srgbClr val="0000FF"/>
                </a:solidFill>
                <a:effectLst/>
                <a:uLnTx/>
                <a:uFillTx/>
                <a:latin typeface="Arial" charset="0"/>
                <a:ea typeface="ＭＳ Ｐゴシック" charset="0"/>
              </a:rPr>
              <a:t>, </a:t>
            </a:r>
            <a:r>
              <a:rPr kumimoji="0" lang="en-US" altLang="ja-JP" sz="1200" b="1" i="0" u="none" strike="noStrike" kern="1200" cap="none" spc="0" normalizeH="0" baseline="0" noProof="0" dirty="0">
                <a:ln>
                  <a:noFill/>
                </a:ln>
                <a:solidFill>
                  <a:srgbClr val="0000FF"/>
                </a:solidFill>
                <a:effectLst/>
                <a:uLnTx/>
                <a:uFillTx/>
                <a:latin typeface="Arial" charset="0"/>
                <a:ea typeface="ＭＳ Ｐゴシック" charset="0"/>
              </a:rPr>
              <a:t>ICCD 2013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00" b="0" i="0" u="none" strike="noStrike" kern="1200" cap="none" spc="0" normalizeH="0" baseline="0" noProof="0" dirty="0">
              <a:ln>
                <a:noFill/>
              </a:ln>
              <a:solidFill>
                <a:srgbClr val="2C6123"/>
              </a:solidFill>
              <a:effectLst/>
              <a:uLnTx/>
              <a:uFillTx/>
              <a:latin typeface="Arial" charset="0"/>
              <a:ea typeface="ＭＳ Ｐゴシック"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FF"/>
                </a:solidFill>
                <a:effectLst/>
                <a:uLnTx/>
                <a:uFillTx/>
                <a:latin typeface="Arial" charset="0"/>
                <a:ea typeface="ＭＳ Ｐゴシック" charset="0"/>
              </a:rPr>
              <a:t>Cai et al., “Neighbor-Cell Assisted Error Correction in MLC NAND Flash Memories”, </a:t>
            </a:r>
            <a:r>
              <a:rPr kumimoji="0" lang="en-US" sz="1200" b="1" i="0" u="none" strike="noStrike" kern="1200" cap="none" spc="0" normalizeH="0" baseline="0" noProof="0" dirty="0">
                <a:ln>
                  <a:noFill/>
                </a:ln>
                <a:solidFill>
                  <a:srgbClr val="0000FF"/>
                </a:solidFill>
                <a:effectLst/>
                <a:uLnTx/>
                <a:uFillTx/>
                <a:latin typeface="Arial" charset="0"/>
                <a:ea typeface="ＭＳ Ｐゴシック" charset="0"/>
              </a:rPr>
              <a:t>SIGMETRICS 2014</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dirty="0">
              <a:ln>
                <a:noFill/>
              </a:ln>
              <a:solidFill>
                <a:srgbClr val="0000FF"/>
              </a:solidFill>
              <a:effectLst/>
              <a:uLnTx/>
              <a:uFillTx/>
              <a:latin typeface="Arial" charset="0"/>
              <a:ea typeface="ＭＳ Ｐゴシック"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FF"/>
                </a:solidFill>
                <a:effectLst/>
                <a:uLnTx/>
                <a:uFillTx/>
                <a:latin typeface="Arial" charset="0"/>
                <a:ea typeface="ＭＳ Ｐゴシック" charset="0"/>
              </a:rPr>
              <a:t>Cai et al., “Read Disturb Errors in MLC NAND Flash Memory: Characterization and Mitigation”, </a:t>
            </a:r>
            <a:r>
              <a:rPr kumimoji="0" lang="en-US" sz="1200" b="1" i="0" u="none" strike="noStrike" kern="1200" cap="none" spc="0" normalizeH="0" baseline="0" noProof="0" dirty="0">
                <a:ln>
                  <a:noFill/>
                </a:ln>
                <a:solidFill>
                  <a:srgbClr val="0000FF"/>
                </a:solidFill>
                <a:effectLst/>
                <a:uLnTx/>
                <a:uFillTx/>
                <a:latin typeface="Arial" charset="0"/>
                <a:ea typeface="ＭＳ Ｐゴシック" charset="0"/>
              </a:rPr>
              <a:t>DSN 2015</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srgbClr val="0000FF"/>
              </a:solidFill>
              <a:effectLst/>
              <a:uLnTx/>
              <a:uFillTx/>
              <a:latin typeface="Arial" charset="0"/>
              <a:ea typeface="ＭＳ Ｐゴシック" charset="0"/>
            </a:endParaRPr>
          </a:p>
        </p:txBody>
      </p:sp>
      <p:sp>
        <p:nvSpPr>
          <p:cNvPr id="2" name="Rectangle 1"/>
          <p:cNvSpPr>
            <a:spLocks noChangeArrowheads="1"/>
          </p:cNvSpPr>
          <p:nvPr/>
        </p:nvSpPr>
        <p:spPr bwMode="auto">
          <a:xfrm>
            <a:off x="635000" y="3068960"/>
            <a:ext cx="8039100"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FF"/>
                </a:solidFill>
                <a:effectLst/>
                <a:uLnTx/>
                <a:uFillTx/>
                <a:latin typeface="Tahoma"/>
                <a:ea typeface="+mn-ea"/>
                <a:cs typeface="+mn-cs"/>
              </a:rPr>
              <a:t>Cai et al., “Error Patterns in MLC NAND Flash Memory: Measurement, Characterization, and Analysis””, </a:t>
            </a:r>
            <a:r>
              <a:rPr kumimoji="0" lang="en-US" sz="1200" b="1" i="0" u="none" strike="noStrike" kern="1200" cap="none" spc="0" normalizeH="0" baseline="0" noProof="0" dirty="0">
                <a:ln>
                  <a:noFill/>
                </a:ln>
                <a:solidFill>
                  <a:srgbClr val="0000FF"/>
                </a:solidFill>
                <a:effectLst/>
                <a:uLnTx/>
                <a:uFillTx/>
                <a:latin typeface="Tahoma"/>
                <a:ea typeface="+mn-ea"/>
                <a:cs typeface="+mn-cs"/>
              </a:rPr>
              <a:t>DATE 2012</a:t>
            </a:r>
          </a:p>
        </p:txBody>
      </p:sp>
      <p:sp>
        <p:nvSpPr>
          <p:cNvPr id="5" name="Rectangle 4"/>
          <p:cNvSpPr>
            <a:spLocks noChangeArrowheads="1"/>
          </p:cNvSpPr>
          <p:nvPr/>
        </p:nvSpPr>
        <p:spPr bwMode="auto">
          <a:xfrm>
            <a:off x="5956300" y="5130930"/>
            <a:ext cx="3022600"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FF"/>
                </a:solidFill>
                <a:effectLst/>
                <a:uLnTx/>
                <a:uFillTx/>
                <a:latin typeface="Tahoma"/>
                <a:ea typeface="+mn-ea"/>
                <a:cs typeface="Arial" charset="0"/>
              </a:rPr>
              <a:t>Cai et al., “Error Analysis and Retention-Aware Error Management for NAND Flash Memory”</a:t>
            </a:r>
            <a:r>
              <a:rPr kumimoji="0" lang="en-US" sz="1200" b="1" i="0" u="none" strike="noStrike" kern="1200" cap="none" spc="0" normalizeH="0" baseline="0" noProof="0" dirty="0">
                <a:ln>
                  <a:noFill/>
                </a:ln>
                <a:solidFill>
                  <a:srgbClr val="0000FF"/>
                </a:solidFill>
                <a:effectLst/>
                <a:uLnTx/>
                <a:uFillTx/>
                <a:latin typeface="Tahoma"/>
                <a:ea typeface="+mn-ea"/>
                <a:cs typeface="Arial" charset="0"/>
              </a:rPr>
              <a:t>, ITJ 2013</a:t>
            </a:r>
          </a:p>
        </p:txBody>
      </p:sp>
      <p:sp>
        <p:nvSpPr>
          <p:cNvPr id="34" name="Rectangle 33"/>
          <p:cNvSpPr>
            <a:spLocks noChangeArrowheads="1"/>
          </p:cNvSpPr>
          <p:nvPr/>
        </p:nvSpPr>
        <p:spPr bwMode="auto">
          <a:xfrm>
            <a:off x="5940152" y="5779002"/>
            <a:ext cx="3203848"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FF"/>
                </a:solidFill>
                <a:effectLst/>
                <a:uLnTx/>
                <a:uFillTx/>
                <a:latin typeface="Tahoma"/>
                <a:ea typeface="+mn-ea"/>
                <a:cs typeface="Arial" charset="0"/>
              </a:rPr>
              <a:t>Cai et al., “Data Retention in MLC NAND Flash Memory: Characterization, Optimization and Recovery”,</a:t>
            </a:r>
            <a:r>
              <a:rPr kumimoji="0" lang="en-US" sz="1200" b="1" i="0" u="none" strike="noStrike" kern="1200" cap="none" spc="0" normalizeH="0" baseline="0" noProof="0" dirty="0">
                <a:ln>
                  <a:noFill/>
                </a:ln>
                <a:solidFill>
                  <a:srgbClr val="0000FF"/>
                </a:solidFill>
                <a:effectLst/>
                <a:uLnTx/>
                <a:uFillTx/>
                <a:latin typeface="Tahoma"/>
                <a:ea typeface="+mn-ea"/>
                <a:cs typeface="Arial" charset="0"/>
              </a:rPr>
              <a:t> HPCA 2015</a:t>
            </a:r>
          </a:p>
        </p:txBody>
      </p:sp>
      <p:sp>
        <p:nvSpPr>
          <p:cNvPr id="37" name="Rectangle 36"/>
          <p:cNvSpPr>
            <a:spLocks noChangeArrowheads="1"/>
          </p:cNvSpPr>
          <p:nvPr/>
        </p:nvSpPr>
        <p:spPr bwMode="auto">
          <a:xfrm>
            <a:off x="251520" y="3255487"/>
            <a:ext cx="8784976"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FF"/>
                </a:solidFill>
                <a:effectLst/>
                <a:uLnTx/>
                <a:uFillTx/>
                <a:latin typeface="Tahoma"/>
                <a:ea typeface="+mn-ea"/>
                <a:cs typeface="+mn-cs"/>
              </a:rPr>
              <a:t>Luo et al., “Enabling Accurate and Practical Online Flash Channel Modeling for Modern MLC NAND Flash Memory”, </a:t>
            </a:r>
            <a:r>
              <a:rPr kumimoji="0" lang="en-US" sz="1200" b="1" i="0" u="none" strike="noStrike" kern="1200" cap="none" spc="0" normalizeH="0" baseline="0" noProof="0" dirty="0">
                <a:ln>
                  <a:noFill/>
                </a:ln>
                <a:solidFill>
                  <a:srgbClr val="0000FF"/>
                </a:solidFill>
                <a:effectLst/>
                <a:uLnTx/>
                <a:uFillTx/>
                <a:latin typeface="Tahoma"/>
                <a:ea typeface="+mn-ea"/>
                <a:cs typeface="+mn-cs"/>
              </a:rPr>
              <a:t>JSAC 2016</a:t>
            </a:r>
          </a:p>
        </p:txBody>
      </p:sp>
      <p:sp>
        <p:nvSpPr>
          <p:cNvPr id="36" name="TextBox 35">
            <a:extLst>
              <a:ext uri="{FF2B5EF4-FFF2-40B4-BE49-F238E27FC236}">
                <a16:creationId xmlns:a16="http://schemas.microsoft.com/office/drawing/2014/main" id="{DFD55B21-F416-A444-A444-A2C63C0624E8}"/>
              </a:ext>
            </a:extLst>
          </p:cNvPr>
          <p:cNvSpPr txBox="1"/>
          <p:nvPr/>
        </p:nvSpPr>
        <p:spPr>
          <a:xfrm>
            <a:off x="-19422" y="6626423"/>
            <a:ext cx="93326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Tahoma"/>
                <a:ea typeface="ＭＳ Ｐゴシック" panose="020B0600070205080204" pitchFamily="34" charset="-128"/>
                <a:cs typeface="+mn-cs"/>
              </a:rPr>
              <a:t>Cai+, “</a:t>
            </a:r>
            <a:r>
              <a:rPr kumimoji="0" lang="en-US" sz="1400" b="0"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Error Characterization, Mitigation, and Recovery in Flash Memory Based Solid State Drives</a:t>
            </a:r>
            <a:r>
              <a:rPr kumimoji="0" lang="en-US" sz="1400" b="0" i="0" u="none" strike="noStrike" kern="1200" cap="none" spc="0" normalizeH="0" baseline="0" noProof="0" dirty="0">
                <a:ln>
                  <a:noFill/>
                </a:ln>
                <a:solidFill>
                  <a:srgbClr val="000000"/>
                </a:solidFill>
                <a:effectLst/>
                <a:uLnTx/>
                <a:uFillTx/>
                <a:latin typeface="Tahoma"/>
                <a:ea typeface="ＭＳ Ｐゴシック" panose="020B0600070205080204" pitchFamily="34" charset="-128"/>
                <a:cs typeface="+mn-cs"/>
              </a:rPr>
              <a:t>,” Proc. IEEE 2017.</a:t>
            </a:r>
          </a:p>
        </p:txBody>
      </p:sp>
    </p:spTree>
    <p:extLst>
      <p:ext uri="{BB962C8B-B14F-4D97-AF65-F5344CB8AC3E}">
        <p14:creationId xmlns:p14="http://schemas.microsoft.com/office/powerpoint/2010/main" val="39807242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6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767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7671"/>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9" grpId="0"/>
      <p:bldP spid="33" grpId="0"/>
      <p:bldP spid="35" grpId="0"/>
      <p:bldP spid="32" grpId="0"/>
      <p:bldP spid="2" grpId="0"/>
      <p:bldP spid="5" grpId="0"/>
      <p:bldP spid="34" grpId="0"/>
      <p:bldP spid="37" grpId="0"/>
      <p:bldP spid="3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Title 1"/>
          <p:cNvSpPr>
            <a:spLocks noGrp="1"/>
          </p:cNvSpPr>
          <p:nvPr>
            <p:ph type="title"/>
          </p:nvPr>
        </p:nvSpPr>
        <p:spPr/>
        <p:txBody>
          <a:bodyPr/>
          <a:lstStyle/>
          <a:p>
            <a:r>
              <a:rPr lang="en-US">
                <a:latin typeface="Garamond" charset="0"/>
              </a:rPr>
              <a:t>Our Goals and Approach</a:t>
            </a:r>
          </a:p>
        </p:txBody>
      </p:sp>
      <p:sp>
        <p:nvSpPr>
          <p:cNvPr id="3" name="Content Placeholder 2"/>
          <p:cNvSpPr>
            <a:spLocks noGrp="1"/>
          </p:cNvSpPr>
          <p:nvPr>
            <p:ph idx="1"/>
          </p:nvPr>
        </p:nvSpPr>
        <p:spPr/>
        <p:txBody>
          <a:bodyPr/>
          <a:lstStyle/>
          <a:p>
            <a:r>
              <a:rPr lang="en-US" dirty="0">
                <a:latin typeface="Tahoma" charset="0"/>
              </a:rPr>
              <a:t>Goals:</a:t>
            </a:r>
          </a:p>
          <a:p>
            <a:pPr lvl="1"/>
            <a:r>
              <a:rPr lang="en-US" dirty="0">
                <a:solidFill>
                  <a:srgbClr val="0000FF"/>
                </a:solidFill>
                <a:latin typeface="Tahoma" charset="0"/>
              </a:rPr>
              <a:t>Understand error mechanisms and develop reliable predictive models </a:t>
            </a:r>
            <a:r>
              <a:rPr lang="en-US" dirty="0">
                <a:latin typeface="Tahoma" charset="0"/>
              </a:rPr>
              <a:t>for MLC NAND flash memory errors</a:t>
            </a:r>
          </a:p>
          <a:p>
            <a:pPr lvl="1"/>
            <a:r>
              <a:rPr lang="en-US" dirty="0">
                <a:solidFill>
                  <a:srgbClr val="0000FF"/>
                </a:solidFill>
                <a:latin typeface="Tahoma" charset="0"/>
              </a:rPr>
              <a:t>Develop efficient error management techniques </a:t>
            </a:r>
            <a:r>
              <a:rPr lang="en-US" dirty="0">
                <a:latin typeface="Tahoma" charset="0"/>
              </a:rPr>
              <a:t>to mitigate errors and improve flash reliability and endurance</a:t>
            </a:r>
          </a:p>
          <a:p>
            <a:endParaRPr lang="en-US" dirty="0">
              <a:latin typeface="Tahoma" charset="0"/>
            </a:endParaRPr>
          </a:p>
          <a:p>
            <a:r>
              <a:rPr lang="en-US" dirty="0">
                <a:latin typeface="Tahoma" charset="0"/>
              </a:rPr>
              <a:t>Approach:</a:t>
            </a:r>
          </a:p>
          <a:p>
            <a:pPr lvl="1"/>
            <a:r>
              <a:rPr lang="en-US" dirty="0">
                <a:latin typeface="Tahoma" charset="0"/>
              </a:rPr>
              <a:t>Solid </a:t>
            </a:r>
            <a:r>
              <a:rPr lang="en-US" dirty="0">
                <a:solidFill>
                  <a:srgbClr val="FF0000"/>
                </a:solidFill>
                <a:latin typeface="Tahoma" charset="0"/>
              </a:rPr>
              <a:t>experimental analyses of errors in real MLC NAND flash </a:t>
            </a:r>
            <a:r>
              <a:rPr lang="en-US" dirty="0">
                <a:latin typeface="Tahoma" charset="0"/>
              </a:rPr>
              <a:t>memory </a:t>
            </a:r>
            <a:r>
              <a:rPr lang="en-US" dirty="0">
                <a:latin typeface="Tahoma" charset="0"/>
                <a:sym typeface="Wingdings" charset="0"/>
              </a:rPr>
              <a:t> drive the understanding and models</a:t>
            </a:r>
          </a:p>
          <a:p>
            <a:pPr lvl="1"/>
            <a:r>
              <a:rPr lang="en-US" dirty="0">
                <a:solidFill>
                  <a:srgbClr val="FF0000"/>
                </a:solidFill>
                <a:latin typeface="Tahoma" charset="0"/>
                <a:sym typeface="Wingdings" charset="0"/>
              </a:rPr>
              <a:t>Understanding, models, and creativity </a:t>
            </a:r>
            <a:r>
              <a:rPr lang="en-US" dirty="0">
                <a:latin typeface="Tahoma" charset="0"/>
                <a:sym typeface="Wingdings" charset="0"/>
              </a:rPr>
              <a:t> drive the new techniques</a:t>
            </a:r>
            <a:endParaRPr lang="en-US" dirty="0">
              <a:latin typeface="Tahoma" charset="0"/>
            </a:endParaRPr>
          </a:p>
          <a:p>
            <a:pPr lvl="1"/>
            <a:endParaRPr lang="en-US" dirty="0">
              <a:latin typeface="Tahoma" charset="0"/>
            </a:endParaRPr>
          </a:p>
          <a:p>
            <a:endParaRPr lang="en-US" dirty="0">
              <a:latin typeface="Tahoma" charset="0"/>
            </a:endParaRPr>
          </a:p>
        </p:txBody>
      </p:sp>
      <p:sp>
        <p:nvSpPr>
          <p:cNvPr id="214019"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0E853FF-C699-1F45-9011-37D75239EA89}"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26709475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dirty="0"/>
              <a:t>Many Errors and Their Mitigation </a:t>
            </a:r>
            <a:r>
              <a:rPr lang="en-US" sz="3000" b="1" dirty="0"/>
              <a:t>[PIEEE’17]</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pic>
        <p:nvPicPr>
          <p:cNvPr id="5" name="Picture 4"/>
          <p:cNvPicPr>
            <a:picLocks noChangeAspect="1"/>
          </p:cNvPicPr>
          <p:nvPr/>
        </p:nvPicPr>
        <p:blipFill>
          <a:blip r:embed="rId2"/>
          <a:stretch>
            <a:fillRect/>
          </a:stretch>
        </p:blipFill>
        <p:spPr>
          <a:xfrm>
            <a:off x="1763688" y="980728"/>
            <a:ext cx="4968552" cy="5077860"/>
          </a:xfrm>
          <a:prstGeom prst="rect">
            <a:avLst/>
          </a:prstGeom>
        </p:spPr>
      </p:pic>
      <p:sp>
        <p:nvSpPr>
          <p:cNvPr id="6" name="TextBox 5"/>
          <p:cNvSpPr txBox="1"/>
          <p:nvPr/>
        </p:nvSpPr>
        <p:spPr>
          <a:xfrm>
            <a:off x="-19422" y="6093296"/>
            <a:ext cx="93326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Tahoma"/>
                <a:ea typeface="ＭＳ Ｐゴシック" panose="020B0600070205080204" pitchFamily="34" charset="-128"/>
                <a:cs typeface="+mn-cs"/>
              </a:rPr>
              <a:t>Cai+, “</a:t>
            </a:r>
            <a:r>
              <a:rPr kumimoji="0" lang="en-US" sz="1400" b="0" i="0" u="none" strike="noStrike" kern="1200" cap="none" spc="0" normalizeH="0" baseline="0" noProof="0" dirty="0">
                <a:ln>
                  <a:noFill/>
                </a:ln>
                <a:solidFill>
                  <a:srgbClr val="0000FF"/>
                </a:solidFill>
                <a:effectLst/>
                <a:uLnTx/>
                <a:uFillTx/>
                <a:latin typeface="Tahoma"/>
                <a:ea typeface="ＭＳ Ｐゴシック" panose="020B0600070205080204" pitchFamily="34" charset="-128"/>
                <a:cs typeface="+mn-cs"/>
              </a:rPr>
              <a:t>Error Characterization, Mitigation, and Recovery in Flash Memory Based Solid State Drives</a:t>
            </a:r>
            <a:r>
              <a:rPr kumimoji="0" lang="en-US" sz="1400" b="0" i="0" u="none" strike="noStrike" kern="1200" cap="none" spc="0" normalizeH="0" baseline="0" noProof="0" dirty="0">
                <a:ln>
                  <a:noFill/>
                </a:ln>
                <a:solidFill>
                  <a:srgbClr val="000000"/>
                </a:solidFill>
                <a:effectLst/>
                <a:uLnTx/>
                <a:uFillTx/>
                <a:latin typeface="Tahoma"/>
                <a:ea typeface="ＭＳ Ｐゴシック" panose="020B0600070205080204" pitchFamily="34" charset="-128"/>
                <a:cs typeface="+mn-cs"/>
              </a:rPr>
              <a:t>,” Proc. IEEE 2017.</a:t>
            </a:r>
          </a:p>
        </p:txBody>
      </p:sp>
    </p:spTree>
    <p:extLst>
      <p:ext uri="{BB962C8B-B14F-4D97-AF65-F5344CB8AC3E}">
        <p14:creationId xmlns:p14="http://schemas.microsoft.com/office/powerpoint/2010/main" val="3528543898"/>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tps://pbs.twimg.com/media/DKHLt24W0AAE5Fd.jpg:lar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11" y="948688"/>
            <a:ext cx="8316416" cy="5080875"/>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endParaRPr>
          </a:p>
        </p:txBody>
      </p:sp>
      <p:sp>
        <p:nvSpPr>
          <p:cNvPr id="8" name="Rectangle 7">
            <a:hlinkClick r:id="rId3"/>
          </p:cNvPr>
          <p:cNvSpPr/>
          <p:nvPr/>
        </p:nvSpPr>
        <p:spPr>
          <a:xfrm>
            <a:off x="1619672" y="6021288"/>
            <a:ext cx="6048672" cy="415498"/>
          </a:xfrm>
          <a:prstGeom prst="rect">
            <a:avLst/>
          </a:prstGeom>
        </p:spPr>
        <p:txBody>
          <a:bodyPr wrap="square">
            <a:spAutoFit/>
          </a:bodyPr>
          <a:lstStyle/>
          <a:p>
            <a:pPr marL="0" marR="0" lvl="0" indent="0" algn="ctr" defTabSz="914400" rtl="0" eaLnBrk="1" fontAlgn="auto" latinLnBrk="0" hangingPunct="1">
              <a:lnSpc>
                <a:spcPct val="100000"/>
              </a:lnSpc>
              <a:spcBef>
                <a:spcPts val="450"/>
              </a:spcBef>
              <a:spcAft>
                <a:spcPts val="0"/>
              </a:spcAft>
              <a:buClrTx/>
              <a:buSzTx/>
              <a:buFontTx/>
              <a:buNone/>
              <a:tabLst/>
              <a:defRPr/>
            </a:pPr>
            <a:r>
              <a:rPr kumimoji="0" lang="en-US" sz="2100" b="1" i="0" u="none" strike="noStrike" kern="1200" cap="none" spc="0" normalizeH="0" baseline="0" noProof="0" dirty="0">
                <a:ln>
                  <a:noFill/>
                </a:ln>
                <a:solidFill>
                  <a:srgbClr val="0000FF"/>
                </a:solidFill>
                <a:effectLst/>
                <a:uLnTx/>
                <a:uFillTx/>
                <a:latin typeface="Adobe Garamond Pro" panose="02020502060506020403" pitchFamily="18" charset="0"/>
                <a:ea typeface="ＭＳ Ｐゴシック" panose="020B0600070205080204" pitchFamily="34" charset="-128"/>
                <a:cs typeface="+mn-cs"/>
                <a:hlinkClick r:id="rId3"/>
              </a:rPr>
              <a:t>https://arxiv.org/pdf/1706.08642</a:t>
            </a:r>
            <a:r>
              <a:rPr kumimoji="0" lang="en-US" sz="2100" b="1" i="0" u="none" strike="noStrike" kern="1200" cap="none" spc="0" normalizeH="0" baseline="0" noProof="0" dirty="0">
                <a:ln>
                  <a:noFill/>
                </a:ln>
                <a:solidFill>
                  <a:srgbClr val="0000FF"/>
                </a:solidFill>
                <a:effectLst/>
                <a:uLnTx/>
                <a:uFillTx/>
                <a:latin typeface="Adobe Garamond Pro" panose="02020502060506020403" pitchFamily="18" charset="0"/>
                <a:ea typeface="ＭＳ Ｐゴシック" panose="020B0600070205080204" pitchFamily="34" charset="-128"/>
                <a:cs typeface="+mn-cs"/>
              </a:rPr>
              <a:t>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4585" y="1009676"/>
            <a:ext cx="1915268" cy="1915268"/>
          </a:xfrm>
          <a:prstGeom prst="rect">
            <a:avLst/>
          </a:prstGeom>
        </p:spPr>
      </p:pic>
      <p:sp>
        <p:nvSpPr>
          <p:cNvPr id="9" name="TextBox 8"/>
          <p:cNvSpPr txBox="1"/>
          <p:nvPr/>
        </p:nvSpPr>
        <p:spPr>
          <a:xfrm>
            <a:off x="2483768" y="1340768"/>
            <a:ext cx="387413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FF0000"/>
                </a:solidFill>
                <a:effectLst/>
                <a:uLnTx/>
                <a:uFillTx/>
                <a:latin typeface="Tahoma"/>
                <a:ea typeface="ＭＳ Ｐゴシック" panose="020B0600070205080204" pitchFamily="34" charset="-128"/>
                <a:cs typeface="+mn-cs"/>
              </a:rPr>
              <a:t>Proceedings of the IEEE, Sept. 2017</a:t>
            </a:r>
          </a:p>
        </p:txBody>
      </p:sp>
      <p:sp>
        <p:nvSpPr>
          <p:cNvPr id="10" name="Title 1"/>
          <p:cNvSpPr>
            <a:spLocks noGrp="1"/>
          </p:cNvSpPr>
          <p:nvPr>
            <p:ph type="title"/>
          </p:nvPr>
        </p:nvSpPr>
        <p:spPr>
          <a:xfrm>
            <a:off x="228600" y="152400"/>
            <a:ext cx="8915400" cy="1066800"/>
          </a:xfrm>
        </p:spPr>
        <p:txBody>
          <a:bodyPr/>
          <a:lstStyle/>
          <a:p>
            <a:r>
              <a:rPr lang="en-US" dirty="0"/>
              <a:t>Many Errors and Their Mitigation </a:t>
            </a:r>
            <a:r>
              <a:rPr lang="en-US" sz="3000" b="1" dirty="0"/>
              <a:t>[PIEEE’17]</a:t>
            </a:r>
          </a:p>
        </p:txBody>
      </p:sp>
    </p:spTree>
    <p:extLst>
      <p:ext uri="{BB962C8B-B14F-4D97-AF65-F5344CB8AC3E}">
        <p14:creationId xmlns:p14="http://schemas.microsoft.com/office/powerpoint/2010/main" val="146103578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Rectangle 233"/>
          <p:cNvSpPr/>
          <p:nvPr/>
        </p:nvSpPr>
        <p:spPr>
          <a:xfrm>
            <a:off x="3532188" y="6373813"/>
            <a:ext cx="5143500" cy="42703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Sense Amplifiers</a:t>
            </a:r>
          </a:p>
        </p:txBody>
      </p:sp>
      <p:cxnSp>
        <p:nvCxnSpPr>
          <p:cNvPr id="17" name="Straight Connector 16"/>
          <p:cNvCxnSpPr/>
          <p:nvPr/>
        </p:nvCxnSpPr>
        <p:spPr>
          <a:xfrm>
            <a:off x="2886075" y="2068513"/>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a:off x="2886075" y="3184525"/>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a:off x="2886075" y="4298950"/>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a:off x="2886075" y="5416550"/>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65222" name="Title 1"/>
          <p:cNvSpPr>
            <a:spLocks noGrp="1"/>
          </p:cNvSpPr>
          <p:nvPr>
            <p:ph type="title"/>
          </p:nvPr>
        </p:nvSpPr>
        <p:spPr/>
        <p:txBody>
          <a:bodyPr/>
          <a:lstStyle/>
          <a:p>
            <a:pPr eaLnBrk="1" hangingPunct="1"/>
            <a:r>
              <a:rPr lang="en-US">
                <a:latin typeface="Calibri" charset="0"/>
              </a:rPr>
              <a:t>Flash Cell Array</a:t>
            </a:r>
          </a:p>
        </p:txBody>
      </p:sp>
      <p:grpSp>
        <p:nvGrpSpPr>
          <p:cNvPr id="265223" name="Group 176"/>
          <p:cNvGrpSpPr>
            <a:grpSpLocks/>
          </p:cNvGrpSpPr>
          <p:nvPr/>
        </p:nvGrpSpPr>
        <p:grpSpPr bwMode="auto">
          <a:xfrm>
            <a:off x="3346450" y="1270000"/>
            <a:ext cx="969963" cy="1601788"/>
            <a:chOff x="3079798" y="1981201"/>
            <a:chExt cx="1631998" cy="2694885"/>
          </a:xfrm>
        </p:grpSpPr>
        <p:cxnSp>
          <p:nvCxnSpPr>
            <p:cNvPr id="30" name="Straight Connector 29"/>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201629" y="2878605"/>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0162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201629" y="3773340"/>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70749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rot="16200000">
              <a:off x="3393645" y="3026816"/>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24" name="Group 40"/>
          <p:cNvGrpSpPr>
            <a:grpSpLocks/>
          </p:cNvGrpSpPr>
          <p:nvPr/>
        </p:nvGrpSpPr>
        <p:grpSpPr bwMode="auto">
          <a:xfrm>
            <a:off x="4640263" y="1260475"/>
            <a:ext cx="969962" cy="1601788"/>
            <a:chOff x="3079798" y="1981201"/>
            <a:chExt cx="1631998" cy="2694885"/>
          </a:xfrm>
        </p:grpSpPr>
        <p:cxnSp>
          <p:nvCxnSpPr>
            <p:cNvPr id="42" name="Straight Connector 41"/>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201630" y="2878605"/>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20163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201630" y="3773340"/>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70748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a:off x="3393644" y="3026817"/>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25" name="Group 50"/>
          <p:cNvGrpSpPr>
            <a:grpSpLocks/>
          </p:cNvGrpSpPr>
          <p:nvPr/>
        </p:nvGrpSpPr>
        <p:grpSpPr bwMode="auto">
          <a:xfrm>
            <a:off x="5934075" y="1270000"/>
            <a:ext cx="971550" cy="1601788"/>
            <a:chOff x="3079798" y="1981201"/>
            <a:chExt cx="1631998" cy="2694885"/>
          </a:xfrm>
        </p:grpSpPr>
        <p:cxnSp>
          <p:nvCxnSpPr>
            <p:cNvPr id="52" name="Straight Connector 51"/>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4202464" y="2878605"/>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202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4202464" y="3773340"/>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3954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3706465"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16200000">
              <a:off x="3393132" y="3027329"/>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26" name="Group 60"/>
          <p:cNvGrpSpPr>
            <a:grpSpLocks/>
          </p:cNvGrpSpPr>
          <p:nvPr/>
        </p:nvGrpSpPr>
        <p:grpSpPr bwMode="auto">
          <a:xfrm>
            <a:off x="7229475" y="1260475"/>
            <a:ext cx="969963" cy="1601788"/>
            <a:chOff x="3079798" y="1981201"/>
            <a:chExt cx="1631998" cy="2694885"/>
          </a:xfrm>
        </p:grpSpPr>
        <p:cxnSp>
          <p:nvCxnSpPr>
            <p:cNvPr id="62" name="Straight Connector 61"/>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4201629" y="2878605"/>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162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4201629" y="3773340"/>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70749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a:off x="3393645" y="3026816"/>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27" name="Group 70"/>
          <p:cNvGrpSpPr>
            <a:grpSpLocks/>
          </p:cNvGrpSpPr>
          <p:nvPr/>
        </p:nvGrpSpPr>
        <p:grpSpPr bwMode="auto">
          <a:xfrm>
            <a:off x="3346450" y="2389188"/>
            <a:ext cx="969963" cy="1601787"/>
            <a:chOff x="3079798" y="1981201"/>
            <a:chExt cx="1631998" cy="2694885"/>
          </a:xfrm>
        </p:grpSpPr>
        <p:cxnSp>
          <p:nvCxnSpPr>
            <p:cNvPr id="72" name="Straight Connector 71"/>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4201629" y="2878606"/>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20162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a:off x="4201629" y="3773339"/>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70749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16200000">
              <a:off x="3393645" y="3026815"/>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28" name="Group 80"/>
          <p:cNvGrpSpPr>
            <a:grpSpLocks/>
          </p:cNvGrpSpPr>
          <p:nvPr/>
        </p:nvGrpSpPr>
        <p:grpSpPr bwMode="auto">
          <a:xfrm>
            <a:off x="4640263" y="2379663"/>
            <a:ext cx="969962" cy="1601787"/>
            <a:chOff x="3079798" y="1981201"/>
            <a:chExt cx="1631998" cy="2694885"/>
          </a:xfrm>
        </p:grpSpPr>
        <p:cxnSp>
          <p:nvCxnSpPr>
            <p:cNvPr id="82" name="Straight Connector 81"/>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29" name="Group 90"/>
          <p:cNvGrpSpPr>
            <a:grpSpLocks/>
          </p:cNvGrpSpPr>
          <p:nvPr/>
        </p:nvGrpSpPr>
        <p:grpSpPr bwMode="auto">
          <a:xfrm>
            <a:off x="5934075" y="2389188"/>
            <a:ext cx="971550" cy="1601787"/>
            <a:chOff x="3079798" y="1981201"/>
            <a:chExt cx="1631998" cy="2694885"/>
          </a:xfrm>
        </p:grpSpPr>
        <p:cxnSp>
          <p:nvCxnSpPr>
            <p:cNvPr id="92" name="Straight Connector 91"/>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H="1">
              <a:off x="4202464" y="2878606"/>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20246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4202464" y="3773339"/>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395446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3706465"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16200000">
              <a:off x="3393132" y="3027328"/>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0" name="Group 100"/>
          <p:cNvGrpSpPr>
            <a:grpSpLocks/>
          </p:cNvGrpSpPr>
          <p:nvPr/>
        </p:nvGrpSpPr>
        <p:grpSpPr bwMode="auto">
          <a:xfrm>
            <a:off x="7229475" y="2379663"/>
            <a:ext cx="969963" cy="1601787"/>
            <a:chOff x="3079798" y="1981201"/>
            <a:chExt cx="1631998" cy="2694885"/>
          </a:xfrm>
        </p:grpSpPr>
        <p:cxnSp>
          <p:nvCxnSpPr>
            <p:cNvPr id="102" name="Straight Connector 101"/>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4201629" y="2878606"/>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420162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4201629" y="3773339"/>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370749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16200000">
              <a:off x="3393645" y="3026815"/>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1" name="Group 110"/>
          <p:cNvGrpSpPr>
            <a:grpSpLocks/>
          </p:cNvGrpSpPr>
          <p:nvPr/>
        </p:nvGrpSpPr>
        <p:grpSpPr bwMode="auto">
          <a:xfrm>
            <a:off x="3346450" y="3500438"/>
            <a:ext cx="969963" cy="1603375"/>
            <a:chOff x="3079798" y="1981201"/>
            <a:chExt cx="1631998" cy="2694885"/>
          </a:xfrm>
        </p:grpSpPr>
        <p:cxnSp>
          <p:nvCxnSpPr>
            <p:cNvPr id="112" name="Straight Connector 111"/>
            <p:cNvCxnSpPr/>
            <p:nvPr/>
          </p:nvCxnSpPr>
          <p:spPr>
            <a:xfrm>
              <a:off x="4711796" y="1981201"/>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4201629" y="2877717"/>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201629"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H="1">
              <a:off x="4201629" y="3774233"/>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4711796" y="3779570"/>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3953224"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3707490"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rot="16200000">
              <a:off x="3393645" y="3028138"/>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2" name="Group 120"/>
          <p:cNvGrpSpPr>
            <a:grpSpLocks/>
          </p:cNvGrpSpPr>
          <p:nvPr/>
        </p:nvGrpSpPr>
        <p:grpSpPr bwMode="auto">
          <a:xfrm>
            <a:off x="4640263" y="3490913"/>
            <a:ext cx="969962" cy="1601787"/>
            <a:chOff x="3079798" y="1981201"/>
            <a:chExt cx="1631998" cy="2694885"/>
          </a:xfrm>
        </p:grpSpPr>
        <p:cxnSp>
          <p:nvCxnSpPr>
            <p:cNvPr id="122" name="Straight Connector 121"/>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H="1">
              <a:off x="4201630" y="2878606"/>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420163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H="1">
              <a:off x="4201630" y="3773339"/>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370748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rot="16200000">
              <a:off x="3393644" y="3026816"/>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3" name="Group 130"/>
          <p:cNvGrpSpPr>
            <a:grpSpLocks/>
          </p:cNvGrpSpPr>
          <p:nvPr/>
        </p:nvGrpSpPr>
        <p:grpSpPr bwMode="auto">
          <a:xfrm>
            <a:off x="5934075" y="3500438"/>
            <a:ext cx="971550" cy="1603375"/>
            <a:chOff x="3079798" y="1981201"/>
            <a:chExt cx="1631998" cy="2694885"/>
          </a:xfrm>
        </p:grpSpPr>
        <p:cxnSp>
          <p:nvCxnSpPr>
            <p:cNvPr id="132" name="Straight Connector 131"/>
            <p:cNvCxnSpPr/>
            <p:nvPr/>
          </p:nvCxnSpPr>
          <p:spPr>
            <a:xfrm>
              <a:off x="4711796" y="1981201"/>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4202464" y="2877717"/>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4202464"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4202464" y="3774233"/>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4711796" y="3779570"/>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3954464"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3706465"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16200000">
              <a:off x="3393132" y="3028650"/>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4" name="Group 140"/>
          <p:cNvGrpSpPr>
            <a:grpSpLocks/>
          </p:cNvGrpSpPr>
          <p:nvPr/>
        </p:nvGrpSpPr>
        <p:grpSpPr bwMode="auto">
          <a:xfrm>
            <a:off x="7229475" y="3490913"/>
            <a:ext cx="969963" cy="1601787"/>
            <a:chOff x="3079798" y="1981201"/>
            <a:chExt cx="1631998" cy="2694885"/>
          </a:xfrm>
        </p:grpSpPr>
        <p:cxnSp>
          <p:nvCxnSpPr>
            <p:cNvPr id="142" name="Straight Connector 141"/>
            <p:cNvCxnSpPr/>
            <p:nvPr/>
          </p:nvCxnSpPr>
          <p:spPr>
            <a:xfrm>
              <a:off x="4711796" y="198120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H="1">
              <a:off x="4201629" y="2878606"/>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4201629"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H="1">
              <a:off x="4201629" y="3773339"/>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4711796" y="3778681"/>
              <a:ext cx="0" cy="8974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3953224"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3707490" y="2878606"/>
              <a:ext cx="0" cy="894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rot="16200000">
              <a:off x="3393645" y="3026815"/>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5" name="Group 150"/>
          <p:cNvGrpSpPr>
            <a:grpSpLocks/>
          </p:cNvGrpSpPr>
          <p:nvPr/>
        </p:nvGrpSpPr>
        <p:grpSpPr bwMode="auto">
          <a:xfrm>
            <a:off x="3346450" y="4622800"/>
            <a:ext cx="969963" cy="1601788"/>
            <a:chOff x="3079798" y="1981201"/>
            <a:chExt cx="1631998" cy="2694885"/>
          </a:xfrm>
        </p:grpSpPr>
        <p:cxnSp>
          <p:nvCxnSpPr>
            <p:cNvPr id="152" name="Straight Connector 151"/>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flipH="1">
              <a:off x="4201629" y="2878605"/>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4201629"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flipH="1">
              <a:off x="4201629" y="3773340"/>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a:off x="395322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3707490"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rot="16200000">
              <a:off x="3393645" y="3026816"/>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6" name="Group 161"/>
          <p:cNvGrpSpPr>
            <a:grpSpLocks/>
          </p:cNvGrpSpPr>
          <p:nvPr/>
        </p:nvGrpSpPr>
        <p:grpSpPr bwMode="auto">
          <a:xfrm>
            <a:off x="4640263" y="4611688"/>
            <a:ext cx="969962" cy="1603375"/>
            <a:chOff x="3079798" y="1981201"/>
            <a:chExt cx="1631998" cy="2694885"/>
          </a:xfrm>
        </p:grpSpPr>
        <p:cxnSp>
          <p:nvCxnSpPr>
            <p:cNvPr id="163" name="Straight Connector 162"/>
            <p:cNvCxnSpPr/>
            <p:nvPr/>
          </p:nvCxnSpPr>
          <p:spPr>
            <a:xfrm>
              <a:off x="4711796" y="1981201"/>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H="1">
              <a:off x="4201630" y="2877717"/>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a:off x="4201630"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H="1">
              <a:off x="4201630" y="3774233"/>
              <a:ext cx="5101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a:off x="4711796" y="3779570"/>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3953224"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3707489"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rot="16200000">
              <a:off x="3393644" y="3028139"/>
              <a:ext cx="0" cy="62769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7" name="Group 171"/>
          <p:cNvGrpSpPr>
            <a:grpSpLocks/>
          </p:cNvGrpSpPr>
          <p:nvPr/>
        </p:nvGrpSpPr>
        <p:grpSpPr bwMode="auto">
          <a:xfrm>
            <a:off x="5934075" y="4622800"/>
            <a:ext cx="971550" cy="1601788"/>
            <a:chOff x="3079798" y="1981201"/>
            <a:chExt cx="1631998" cy="2694885"/>
          </a:xfrm>
        </p:grpSpPr>
        <p:cxnSp>
          <p:nvCxnSpPr>
            <p:cNvPr id="173" name="Straight Connector 172"/>
            <p:cNvCxnSpPr/>
            <p:nvPr/>
          </p:nvCxnSpPr>
          <p:spPr>
            <a:xfrm>
              <a:off x="4711796" y="1981201"/>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H="1">
              <a:off x="4202464" y="2878605"/>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4202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flipH="1">
              <a:off x="4202464" y="3773340"/>
              <a:ext cx="5093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4711796" y="3778682"/>
              <a:ext cx="0" cy="8974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3954464"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3706465" y="2878605"/>
              <a:ext cx="0" cy="89473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a:off x="3393132" y="3027329"/>
              <a:ext cx="0" cy="62666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5238" name="Group 183"/>
          <p:cNvGrpSpPr>
            <a:grpSpLocks/>
          </p:cNvGrpSpPr>
          <p:nvPr/>
        </p:nvGrpSpPr>
        <p:grpSpPr bwMode="auto">
          <a:xfrm>
            <a:off x="7229475" y="4611688"/>
            <a:ext cx="969963" cy="1603375"/>
            <a:chOff x="3079798" y="1981201"/>
            <a:chExt cx="1631998" cy="2694885"/>
          </a:xfrm>
        </p:grpSpPr>
        <p:cxnSp>
          <p:nvCxnSpPr>
            <p:cNvPr id="185" name="Straight Connector 184"/>
            <p:cNvCxnSpPr/>
            <p:nvPr/>
          </p:nvCxnSpPr>
          <p:spPr>
            <a:xfrm>
              <a:off x="4711796" y="1981201"/>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flipH="1">
              <a:off x="4201629" y="2877717"/>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4201629"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flipH="1">
              <a:off x="4201629" y="3774233"/>
              <a:ext cx="5101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4711796" y="3779570"/>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a:off x="3953224"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a:off x="3707490" y="2877717"/>
              <a:ext cx="0" cy="896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rot="16200000">
              <a:off x="3393645" y="3028138"/>
              <a:ext cx="0" cy="62769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4" name="Table 3"/>
          <p:cNvGraphicFramePr>
            <a:graphicFrameLocks noGrp="1"/>
          </p:cNvGraphicFramePr>
          <p:nvPr/>
        </p:nvGraphicFramePr>
        <p:xfrm>
          <a:off x="322263" y="2636838"/>
          <a:ext cx="2082800" cy="195104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gridCol w="208280">
                  <a:extLst>
                    <a:ext uri="{9D8B030D-6E8A-4147-A177-3AD203B41FA5}">
                      <a16:colId xmlns:a16="http://schemas.microsoft.com/office/drawing/2014/main" val="20003"/>
                    </a:ext>
                  </a:extLst>
                </a:gridCol>
                <a:gridCol w="208280">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gridCol w="208280">
                  <a:extLst>
                    <a:ext uri="{9D8B030D-6E8A-4147-A177-3AD203B41FA5}">
                      <a16:colId xmlns:a16="http://schemas.microsoft.com/office/drawing/2014/main" val="20006"/>
                    </a:ext>
                  </a:extLst>
                </a:gridCol>
                <a:gridCol w="208280">
                  <a:extLst>
                    <a:ext uri="{9D8B030D-6E8A-4147-A177-3AD203B41FA5}">
                      <a16:colId xmlns:a16="http://schemas.microsoft.com/office/drawing/2014/main" val="20007"/>
                    </a:ext>
                  </a:extLst>
                </a:gridCol>
                <a:gridCol w="208280">
                  <a:extLst>
                    <a:ext uri="{9D8B030D-6E8A-4147-A177-3AD203B41FA5}">
                      <a16:colId xmlns:a16="http://schemas.microsoft.com/office/drawing/2014/main" val="20008"/>
                    </a:ext>
                  </a:extLst>
                </a:gridCol>
                <a:gridCol w="208280">
                  <a:extLst>
                    <a:ext uri="{9D8B030D-6E8A-4147-A177-3AD203B41FA5}">
                      <a16:colId xmlns:a16="http://schemas.microsoft.com/office/drawing/2014/main" val="20009"/>
                    </a:ext>
                  </a:extLst>
                </a:gridCol>
              </a:tblGrid>
              <a:tr h="243880">
                <a:tc>
                  <a:txBody>
                    <a:bodyPr/>
                    <a:lstStyle/>
                    <a:p>
                      <a:endParaRPr lang="en-US" sz="1000" dirty="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extLst>
                  <a:ext uri="{0D108BD9-81ED-4DB2-BD59-A6C34878D82A}">
                    <a16:rowId xmlns:a16="http://schemas.microsoft.com/office/drawing/2014/main" val="10000"/>
                  </a:ext>
                </a:extLst>
              </a:tr>
              <a:tr h="243880">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extLst>
                  <a:ext uri="{0D108BD9-81ED-4DB2-BD59-A6C34878D82A}">
                    <a16:rowId xmlns:a16="http://schemas.microsoft.com/office/drawing/2014/main" val="10001"/>
                  </a:ext>
                </a:extLst>
              </a:tr>
              <a:tr h="243880">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extLst>
                  <a:ext uri="{0D108BD9-81ED-4DB2-BD59-A6C34878D82A}">
                    <a16:rowId xmlns:a16="http://schemas.microsoft.com/office/drawing/2014/main" val="10002"/>
                  </a:ext>
                </a:extLst>
              </a:tr>
              <a:tr h="243880">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extLst>
                  <a:ext uri="{0D108BD9-81ED-4DB2-BD59-A6C34878D82A}">
                    <a16:rowId xmlns:a16="http://schemas.microsoft.com/office/drawing/2014/main" val="10003"/>
                  </a:ext>
                </a:extLst>
              </a:tr>
              <a:tr h="243880">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dirty="0"/>
                    </a:p>
                  </a:txBody>
                  <a:tcPr marT="45727" marB="45727"/>
                </a:tc>
                <a:extLst>
                  <a:ext uri="{0D108BD9-81ED-4DB2-BD59-A6C34878D82A}">
                    <a16:rowId xmlns:a16="http://schemas.microsoft.com/office/drawing/2014/main" val="10004"/>
                  </a:ext>
                </a:extLst>
              </a:tr>
              <a:tr h="243880">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extLst>
                  <a:ext uri="{0D108BD9-81ED-4DB2-BD59-A6C34878D82A}">
                    <a16:rowId xmlns:a16="http://schemas.microsoft.com/office/drawing/2014/main" val="10005"/>
                  </a:ext>
                </a:extLst>
              </a:tr>
              <a:tr h="243880">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extLst>
                  <a:ext uri="{0D108BD9-81ED-4DB2-BD59-A6C34878D82A}">
                    <a16:rowId xmlns:a16="http://schemas.microsoft.com/office/drawing/2014/main" val="10006"/>
                  </a:ext>
                </a:extLst>
              </a:tr>
              <a:tr h="243880">
                <a:tc>
                  <a:txBody>
                    <a:bodyPr/>
                    <a:lstStyle/>
                    <a:p>
                      <a:endParaRPr lang="en-US" sz="1000" dirty="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a:p>
                  </a:txBody>
                  <a:tcPr marT="45727" marB="45727"/>
                </a:tc>
                <a:tc>
                  <a:txBody>
                    <a:bodyPr/>
                    <a:lstStyle/>
                    <a:p>
                      <a:endParaRPr lang="en-US" sz="1000" dirty="0"/>
                    </a:p>
                  </a:txBody>
                  <a:tcPr marT="45727" marB="45727"/>
                </a:tc>
                <a:tc>
                  <a:txBody>
                    <a:bodyPr/>
                    <a:lstStyle/>
                    <a:p>
                      <a:endParaRPr lang="en-US" sz="1000" dirty="0"/>
                    </a:p>
                  </a:txBody>
                  <a:tcPr marT="45727" marB="45727"/>
                </a:tc>
                <a:extLst>
                  <a:ext uri="{0D108BD9-81ED-4DB2-BD59-A6C34878D82A}">
                    <a16:rowId xmlns:a16="http://schemas.microsoft.com/office/drawing/2014/main" val="10007"/>
                  </a:ext>
                </a:extLst>
              </a:tr>
            </a:tbl>
          </a:graphicData>
        </a:graphic>
      </p:graphicFrame>
      <p:sp>
        <p:nvSpPr>
          <p:cNvPr id="6" name="TextBox 5"/>
          <p:cNvSpPr txBox="1"/>
          <p:nvPr/>
        </p:nvSpPr>
        <p:spPr>
          <a:xfrm>
            <a:off x="896938" y="2266950"/>
            <a:ext cx="935037" cy="40005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Block X</a:t>
            </a:r>
          </a:p>
        </p:txBody>
      </p:sp>
      <p:sp>
        <p:nvSpPr>
          <p:cNvPr id="7" name="Rectangle 6"/>
          <p:cNvSpPr/>
          <p:nvPr/>
        </p:nvSpPr>
        <p:spPr>
          <a:xfrm>
            <a:off x="330200" y="2879725"/>
            <a:ext cx="2066925" cy="238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Page Y</a:t>
            </a:r>
          </a:p>
        </p:txBody>
      </p:sp>
      <p:sp>
        <p:nvSpPr>
          <p:cNvPr id="8" name="Rectangle 7"/>
          <p:cNvSpPr/>
          <p:nvPr/>
        </p:nvSpPr>
        <p:spPr>
          <a:xfrm>
            <a:off x="1357313" y="3121025"/>
            <a:ext cx="841375" cy="969963"/>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0" name="Straight Connector 9"/>
          <p:cNvCxnSpPr/>
          <p:nvPr/>
        </p:nvCxnSpPr>
        <p:spPr>
          <a:xfrm flipV="1">
            <a:off x="2198688" y="1155700"/>
            <a:ext cx="1014412" cy="197802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5" name="Rectangle 214"/>
          <p:cNvSpPr/>
          <p:nvPr/>
        </p:nvSpPr>
        <p:spPr>
          <a:xfrm>
            <a:off x="3224213" y="1155700"/>
            <a:ext cx="5462587" cy="516890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216" name="Straight Connector 215"/>
          <p:cNvCxnSpPr/>
          <p:nvPr/>
        </p:nvCxnSpPr>
        <p:spPr>
          <a:xfrm>
            <a:off x="2219325" y="4102100"/>
            <a:ext cx="993775" cy="22225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7" name="Rectangle 216"/>
          <p:cNvSpPr/>
          <p:nvPr/>
        </p:nvSpPr>
        <p:spPr>
          <a:xfrm>
            <a:off x="330200" y="4714875"/>
            <a:ext cx="2066925" cy="2381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Sense Amplifiers</a:t>
            </a:r>
          </a:p>
        </p:txBody>
      </p:sp>
      <p:cxnSp>
        <p:nvCxnSpPr>
          <p:cNvPr id="20" name="Straight Connector 19"/>
          <p:cNvCxnSpPr/>
          <p:nvPr/>
        </p:nvCxnSpPr>
        <p:spPr>
          <a:xfrm>
            <a:off x="427038"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a:off x="635000"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a:off x="842963"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a:off x="1050925"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a:off x="1260475"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a:off x="1468438"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a:off x="1676400"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a:off x="1884363"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a:off x="2098675"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p:nvPr/>
        </p:nvCxnSpPr>
        <p:spPr>
          <a:xfrm>
            <a:off x="2306638" y="4586288"/>
            <a:ext cx="0" cy="128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a:xfrm>
            <a:off x="4305300" y="6200775"/>
            <a:ext cx="0" cy="173038"/>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a:xfrm>
            <a:off x="5599113" y="6202363"/>
            <a:ext cx="0" cy="173037"/>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a:off x="6894513" y="6202363"/>
            <a:ext cx="0" cy="173037"/>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a:off x="8188325" y="6200775"/>
            <a:ext cx="0" cy="173038"/>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65361"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4</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cxnSp>
        <p:nvCxnSpPr>
          <p:cNvPr id="197" name="Straight Connector 196"/>
          <p:cNvCxnSpPr/>
          <p:nvPr/>
        </p:nvCxnSpPr>
        <p:spPr>
          <a:xfrm>
            <a:off x="2886075" y="2078038"/>
            <a:ext cx="6096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3" name="Rectangle 182"/>
          <p:cNvSpPr/>
          <p:nvPr/>
        </p:nvSpPr>
        <p:spPr>
          <a:xfrm>
            <a:off x="3224213" y="1741488"/>
            <a:ext cx="5451475" cy="6588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Row</a:t>
            </a:r>
          </a:p>
        </p:txBody>
      </p:sp>
      <p:sp>
        <p:nvSpPr>
          <p:cNvPr id="198" name="Rectangle 197"/>
          <p:cNvSpPr/>
          <p:nvPr/>
        </p:nvSpPr>
        <p:spPr>
          <a:xfrm rot="16200000">
            <a:off x="1438275" y="3402013"/>
            <a:ext cx="5151438" cy="6588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Column</a:t>
            </a:r>
          </a:p>
        </p:txBody>
      </p:sp>
    </p:spTree>
    <p:custDataLst>
      <p:tags r:id="rId1"/>
    </p:custDataLst>
    <p:extLst>
      <p:ext uri="{BB962C8B-B14F-4D97-AF65-F5344CB8AC3E}">
        <p14:creationId xmlns:p14="http://schemas.microsoft.com/office/powerpoint/2010/main" val="1990889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fade">
                                      <p:cBhvr>
                                        <p:cTn id="7" dur="500"/>
                                        <p:tgtEl>
                                          <p:spTgt spid="1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xit" presetSubtype="0" fill="hold" grpId="1" nodeType="clickEffect">
                                  <p:stCondLst>
                                    <p:cond delay="0"/>
                                  </p:stCondLst>
                                  <p:childTnLst>
                                    <p:animEffect transition="out" filter="fade">
                                      <p:cBhvr>
                                        <p:cTn id="11" dur="500"/>
                                        <p:tgtEl>
                                          <p:spTgt spid="183"/>
                                        </p:tgtEl>
                                      </p:cBhvr>
                                    </p:animEffect>
                                    <p:set>
                                      <p:cBhvr>
                                        <p:cTn id="12" dur="1" fill="hold">
                                          <p:stCondLst>
                                            <p:cond delay="499"/>
                                          </p:stCondLst>
                                        </p:cTn>
                                        <p:tgtEl>
                                          <p:spTgt spid="183"/>
                                        </p:tgtEl>
                                        <p:attrNameLst>
                                          <p:attrName>style.visibility</p:attrName>
                                        </p:attrNameLst>
                                      </p:cBhvr>
                                      <p:to>
                                        <p:strVal val="hidden"/>
                                      </p:to>
                                    </p:set>
                                  </p:childTnLst>
                                </p:cTn>
                              </p:par>
                            </p:childTnLst>
                          </p:cTn>
                        </p:par>
                        <p:par>
                          <p:cTn id="13" fill="hold" nodeType="afterGroup">
                            <p:stCondLst>
                              <p:cond delay="500"/>
                            </p:stCondLst>
                            <p:childTnLst>
                              <p:par>
                                <p:cTn id="14" presetID="10" presetClass="entr" presetSubtype="0" fill="hold" nodeType="afterEffect">
                                  <p:stCondLst>
                                    <p:cond delay="0"/>
                                  </p:stCondLst>
                                  <p:childTnLst>
                                    <p:set>
                                      <p:cBhvr>
                                        <p:cTn id="15" dur="1" fill="hold">
                                          <p:stCondLst>
                                            <p:cond delay="0"/>
                                          </p:stCondLst>
                                        </p:cTn>
                                        <p:tgtEl>
                                          <p:spTgt spid="197"/>
                                        </p:tgtEl>
                                        <p:attrNameLst>
                                          <p:attrName>style.visibility</p:attrName>
                                        </p:attrNameLst>
                                      </p:cBhvr>
                                      <p:to>
                                        <p:strVal val="visible"/>
                                      </p:to>
                                    </p:set>
                                    <p:animEffect transition="in" filter="fade">
                                      <p:cBhvr>
                                        <p:cTn id="16" dur="500"/>
                                        <p:tgtEl>
                                          <p:spTgt spid="19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xit" presetSubtype="0" fill="hold" nodeType="clickEffect">
                                  <p:stCondLst>
                                    <p:cond delay="0"/>
                                  </p:stCondLst>
                                  <p:childTnLst>
                                    <p:animEffect transition="out" filter="fade">
                                      <p:cBhvr>
                                        <p:cTn id="20" dur="500"/>
                                        <p:tgtEl>
                                          <p:spTgt spid="197"/>
                                        </p:tgtEl>
                                      </p:cBhvr>
                                    </p:animEffect>
                                    <p:set>
                                      <p:cBhvr>
                                        <p:cTn id="21" dur="1" fill="hold">
                                          <p:stCondLst>
                                            <p:cond delay="499"/>
                                          </p:stCondLst>
                                        </p:cTn>
                                        <p:tgtEl>
                                          <p:spTgt spid="197"/>
                                        </p:tgtEl>
                                        <p:attrNameLst>
                                          <p:attrName>style.visibility</p:attrName>
                                        </p:attrNameLst>
                                      </p:cBhvr>
                                      <p:to>
                                        <p:strVal val="hidden"/>
                                      </p:to>
                                    </p:set>
                                  </p:childTnLst>
                                </p:cTn>
                              </p:par>
                            </p:childTnLst>
                          </p:cTn>
                        </p:par>
                        <p:par>
                          <p:cTn id="22" fill="hold" nodeType="afterGroup">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198"/>
                                        </p:tgtEl>
                                        <p:attrNameLst>
                                          <p:attrName>style.visibility</p:attrName>
                                        </p:attrNameLst>
                                      </p:cBhvr>
                                      <p:to>
                                        <p:strVal val="visible"/>
                                      </p:to>
                                    </p:set>
                                    <p:animEffect transition="in" filter="fade">
                                      <p:cBhvr>
                                        <p:cTn id="25" dur="500"/>
                                        <p:tgtEl>
                                          <p:spTgt spid="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animBg="1"/>
      <p:bldP spid="183" grpId="1" animBg="1"/>
      <p:bldP spid="19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D83ED-8D61-7D4B-8BDA-299FED5D00C8}"/>
              </a:ext>
            </a:extLst>
          </p:cNvPr>
          <p:cNvSpPr>
            <a:spLocks noGrp="1"/>
          </p:cNvSpPr>
          <p:nvPr>
            <p:ph type="title"/>
          </p:nvPr>
        </p:nvSpPr>
        <p:spPr/>
        <p:txBody>
          <a:bodyPr/>
          <a:lstStyle/>
          <a:p>
            <a:r>
              <a:rPr lang="en-US" dirty="0"/>
              <a:t>More Up-to-date Version </a:t>
            </a:r>
          </a:p>
        </p:txBody>
      </p:sp>
      <p:sp>
        <p:nvSpPr>
          <p:cNvPr id="3" name="Content Placeholder 2">
            <a:extLst>
              <a:ext uri="{FF2B5EF4-FFF2-40B4-BE49-F238E27FC236}">
                <a16:creationId xmlns:a16="http://schemas.microsoft.com/office/drawing/2014/main" id="{F51F3C2B-FBF5-604C-A420-89D4E30F398F}"/>
              </a:ext>
            </a:extLst>
          </p:cNvPr>
          <p:cNvSpPr>
            <a:spLocks noGrp="1"/>
          </p:cNvSpPr>
          <p:nvPr>
            <p:ph idx="1"/>
          </p:nvPr>
        </p:nvSpPr>
        <p:spPr>
          <a:xfrm>
            <a:off x="228600" y="990600"/>
            <a:ext cx="8610600" cy="4876800"/>
          </a:xfrm>
        </p:spPr>
        <p:txBody>
          <a:bodyPr/>
          <a:lstStyle/>
          <a:p>
            <a:r>
              <a:rPr lang="en-US" sz="2000" dirty="0"/>
              <a:t>Yu Cai, Saugata Ghose, Erich F. </a:t>
            </a:r>
            <a:r>
              <a:rPr lang="en-US" sz="2000" dirty="0" err="1"/>
              <a:t>Haratsch</a:t>
            </a:r>
            <a:r>
              <a:rPr lang="en-US" sz="2000" dirty="0"/>
              <a:t>, Yixin Luo, and Onur Mutlu,</a:t>
            </a:r>
            <a:br>
              <a:rPr lang="en-US" sz="2000" dirty="0"/>
            </a:br>
            <a:r>
              <a:rPr lang="en-US" sz="2000" b="1" dirty="0">
                <a:hlinkClick r:id="rId2"/>
              </a:rPr>
              <a:t>"Errors in Flash-Memory-Based Solid-State Drives: Analysis, Mitigation, and Recovery"</a:t>
            </a:r>
            <a:br>
              <a:rPr lang="en-US" sz="2000" dirty="0"/>
            </a:br>
            <a:r>
              <a:rPr lang="en-US" sz="2000" i="1" dirty="0"/>
              <a:t>Invited Book Chapter in </a:t>
            </a:r>
            <a:r>
              <a:rPr lang="en-US" sz="2000" i="1" dirty="0">
                <a:hlinkClick r:id="rId3"/>
              </a:rPr>
              <a:t>Inside Solid State Drives</a:t>
            </a:r>
            <a:r>
              <a:rPr lang="en-US" sz="2000" dirty="0"/>
              <a:t>, 2018. </a:t>
            </a:r>
            <a:br>
              <a:rPr lang="en-US" sz="2000" dirty="0"/>
            </a:br>
            <a:r>
              <a:rPr lang="en-US" sz="2000" dirty="0"/>
              <a:t>[</a:t>
            </a:r>
            <a:r>
              <a:rPr lang="en-US" sz="2000" dirty="0">
                <a:hlinkClick r:id="rId2"/>
              </a:rPr>
              <a:t>Preliminary arxiv.org version</a:t>
            </a:r>
            <a:r>
              <a:rPr lang="en-US" sz="2000" dirty="0"/>
              <a:t>] </a:t>
            </a:r>
          </a:p>
        </p:txBody>
      </p:sp>
      <p:sp>
        <p:nvSpPr>
          <p:cNvPr id="4" name="Slide Number Placeholder 3">
            <a:extLst>
              <a:ext uri="{FF2B5EF4-FFF2-40B4-BE49-F238E27FC236}">
                <a16:creationId xmlns:a16="http://schemas.microsoft.com/office/drawing/2014/main" id="{30327C0F-6FA8-934A-A9EA-A9F8B37EA0AA}"/>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40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B58D9410-9D17-1D47-9E39-319FC10A30EF}"/>
              </a:ext>
            </a:extLst>
          </p:cNvPr>
          <p:cNvPicPr>
            <a:picLocks noChangeAspect="1"/>
          </p:cNvPicPr>
          <p:nvPr/>
        </p:nvPicPr>
        <p:blipFill>
          <a:blip r:embed="rId4"/>
          <a:stretch>
            <a:fillRect/>
          </a:stretch>
        </p:blipFill>
        <p:spPr>
          <a:xfrm>
            <a:off x="1485900" y="2743200"/>
            <a:ext cx="6667500" cy="3962400"/>
          </a:xfrm>
          <a:prstGeom prst="rect">
            <a:avLst/>
          </a:prstGeom>
        </p:spPr>
      </p:pic>
    </p:spTree>
    <p:extLst>
      <p:ext uri="{BB962C8B-B14F-4D97-AF65-F5344CB8AC3E}">
        <p14:creationId xmlns:p14="http://schemas.microsoft.com/office/powerpoint/2010/main" val="1138698924"/>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Title 1"/>
          <p:cNvSpPr>
            <a:spLocks noGrp="1"/>
          </p:cNvSpPr>
          <p:nvPr>
            <p:ph type="title"/>
          </p:nvPr>
        </p:nvSpPr>
        <p:spPr/>
        <p:txBody>
          <a:bodyPr/>
          <a:lstStyle/>
          <a:p>
            <a:pPr eaLnBrk="1" hangingPunct="1"/>
            <a:r>
              <a:rPr lang="en-US">
                <a:latin typeface="Garamond" charset="0"/>
              </a:rPr>
              <a:t>Agenda</a:t>
            </a:r>
          </a:p>
        </p:txBody>
      </p:sp>
      <p:sp>
        <p:nvSpPr>
          <p:cNvPr id="215042" name="Content Placeholder 2"/>
          <p:cNvSpPr>
            <a:spLocks noGrp="1"/>
          </p:cNvSpPr>
          <p:nvPr>
            <p:ph idx="1"/>
          </p:nvPr>
        </p:nvSpPr>
        <p:spPr>
          <a:xfrm>
            <a:off x="228600" y="1096963"/>
            <a:ext cx="8793163" cy="4876800"/>
          </a:xfrm>
        </p:spPr>
        <p:txBody>
          <a:bodyPr/>
          <a:lstStyle/>
          <a:p>
            <a:pPr eaLnBrk="1" hangingPunct="1"/>
            <a:r>
              <a:rPr lang="en-US" dirty="0">
                <a:latin typeface="Tahoma" charset="0"/>
              </a:rPr>
              <a:t>Background, Motivation and Approach</a:t>
            </a:r>
          </a:p>
          <a:p>
            <a:pPr eaLnBrk="1" hangingPunct="1"/>
            <a:r>
              <a:rPr lang="en-US" dirty="0">
                <a:solidFill>
                  <a:srgbClr val="0000FF"/>
                </a:solidFill>
                <a:latin typeface="Tahoma" charset="0"/>
              </a:rPr>
              <a:t>Experimental Characterization Methodology</a:t>
            </a:r>
          </a:p>
          <a:p>
            <a:pPr eaLnBrk="1" hangingPunct="1"/>
            <a:r>
              <a:rPr lang="en-US" dirty="0">
                <a:latin typeface="Tahoma" charset="0"/>
              </a:rPr>
              <a:t>Error Analysis and Management </a:t>
            </a:r>
          </a:p>
          <a:p>
            <a:pPr lvl="1" eaLnBrk="1" hangingPunct="1"/>
            <a:r>
              <a:rPr lang="en-US" dirty="0">
                <a:latin typeface="Tahoma" charset="0"/>
                <a:cs typeface="ＭＳ Ｐゴシック" charset="0"/>
              </a:rPr>
              <a:t>Main Characterization Results</a:t>
            </a:r>
          </a:p>
          <a:p>
            <a:pPr lvl="1" eaLnBrk="1" hangingPunct="1"/>
            <a:r>
              <a:rPr lang="en-US" dirty="0">
                <a:latin typeface="Tahoma" charset="0"/>
                <a:cs typeface="ＭＳ Ｐゴシック" charset="0"/>
              </a:rPr>
              <a:t>Retention-Aware Error Management</a:t>
            </a:r>
          </a:p>
          <a:p>
            <a:pPr lvl="1" eaLnBrk="1" hangingPunct="1"/>
            <a:r>
              <a:rPr lang="en-US" dirty="0">
                <a:latin typeface="Tahoma" charset="0"/>
                <a:cs typeface="ＭＳ Ｐゴシック" charset="0"/>
              </a:rPr>
              <a:t>Threshold Voltage and Program Interference Analysis</a:t>
            </a:r>
          </a:p>
          <a:p>
            <a:pPr lvl="1" eaLnBrk="1" hangingPunct="1"/>
            <a:r>
              <a:rPr lang="en-US" dirty="0">
                <a:latin typeface="Tahoma" charset="0"/>
                <a:cs typeface="ＭＳ Ｐゴシック" charset="0"/>
              </a:rPr>
              <a:t>Read Reference Voltage Prediction</a:t>
            </a:r>
          </a:p>
          <a:p>
            <a:pPr lvl="1" eaLnBrk="1" hangingPunct="1"/>
            <a:r>
              <a:rPr lang="en-US" dirty="0">
                <a:latin typeface="Tahoma" charset="0"/>
                <a:cs typeface="ＭＳ Ｐゴシック" charset="0"/>
              </a:rPr>
              <a:t>Neighbor-Assisted Error Correction</a:t>
            </a:r>
          </a:p>
          <a:p>
            <a:pPr lvl="1" eaLnBrk="1" hangingPunct="1"/>
            <a:r>
              <a:rPr lang="en-US" dirty="0">
                <a:latin typeface="Tahoma" charset="0"/>
                <a:cs typeface="ＭＳ Ｐゴシック" charset="0"/>
              </a:rPr>
              <a:t>Read Disturb Error Handling</a:t>
            </a:r>
          </a:p>
          <a:p>
            <a:pPr lvl="1" eaLnBrk="1" hangingPunct="1"/>
            <a:r>
              <a:rPr lang="en-US" dirty="0">
                <a:latin typeface="Tahoma" charset="0"/>
                <a:cs typeface="ＭＳ Ｐゴシック" charset="0"/>
              </a:rPr>
              <a:t>Retention Error Handling</a:t>
            </a:r>
          </a:p>
          <a:p>
            <a:pPr lvl="1" eaLnBrk="1" hangingPunct="1"/>
            <a:r>
              <a:rPr lang="en-US" dirty="0">
                <a:latin typeface="Tahoma" charset="0"/>
                <a:cs typeface="ＭＳ Ｐゴシック" charset="0"/>
              </a:rPr>
              <a:t>3D NAND Flash Memory Reliability</a:t>
            </a:r>
          </a:p>
          <a:p>
            <a:pPr eaLnBrk="1" hangingPunct="1"/>
            <a:r>
              <a:rPr lang="en-US" dirty="0">
                <a:latin typeface="Tahoma" charset="0"/>
              </a:rPr>
              <a:t>Summary</a:t>
            </a:r>
          </a:p>
          <a:p>
            <a:pPr eaLnBrk="1" hangingPunct="1"/>
            <a:endParaRPr lang="en-US" dirty="0">
              <a:latin typeface="Tahoma" charset="0"/>
            </a:endParaRPr>
          </a:p>
          <a:p>
            <a:pPr eaLnBrk="1" hangingPunct="1"/>
            <a:endParaRPr lang="en-US" dirty="0">
              <a:latin typeface="Tahoma" charset="0"/>
            </a:endParaRPr>
          </a:p>
        </p:txBody>
      </p:sp>
      <p:sp>
        <p:nvSpPr>
          <p:cNvPr id="21504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D6500484-CEDB-F745-AA81-9AFD6764513C}"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41</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31407528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dirty="0">
                <a:solidFill>
                  <a:srgbClr val="006633"/>
                </a:solidFill>
                <a:latin typeface="Garamond" charset="0"/>
              </a:rPr>
              <a:t>Experimental Testing Platform</a:t>
            </a:r>
            <a:endParaRPr lang="en-US" sz="3800" dirty="0"/>
          </a:p>
        </p:txBody>
      </p:sp>
      <p:pic>
        <p:nvPicPr>
          <p:cNvPr id="33"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081088"/>
            <a:ext cx="6858000" cy="46974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34" name="Group 46"/>
          <p:cNvGrpSpPr>
            <a:grpSpLocks/>
          </p:cNvGrpSpPr>
          <p:nvPr/>
        </p:nvGrpSpPr>
        <p:grpSpPr bwMode="auto">
          <a:xfrm>
            <a:off x="5181600" y="1995488"/>
            <a:ext cx="2101850" cy="1066800"/>
            <a:chOff x="3264" y="1536"/>
            <a:chExt cx="1324" cy="672"/>
          </a:xfrm>
        </p:grpSpPr>
        <p:sp>
          <p:nvSpPr>
            <p:cNvPr id="35" name="Rectangle 21"/>
            <p:cNvSpPr>
              <a:spLocks noChangeArrowheads="1"/>
            </p:cNvSpPr>
            <p:nvPr/>
          </p:nvSpPr>
          <p:spPr bwMode="auto">
            <a:xfrm>
              <a:off x="3264" y="2016"/>
              <a:ext cx="288" cy="192"/>
            </a:xfrm>
            <a:prstGeom prst="rect">
              <a:avLst/>
            </a:prstGeom>
            <a:noFill/>
            <a:ln w="28575">
              <a:solidFill>
                <a:srgbClr val="FFFF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33399"/>
                </a:solidFill>
                <a:effectLst/>
                <a:uLnTx/>
                <a:uFillTx/>
                <a:latin typeface="Tahoma"/>
                <a:ea typeface="+mn-ea"/>
                <a:cs typeface="+mn-cs"/>
              </a:endParaRPr>
            </a:p>
          </p:txBody>
        </p:sp>
        <p:sp>
          <p:nvSpPr>
            <p:cNvPr id="36" name="Text Box 22"/>
            <p:cNvSpPr txBox="1">
              <a:spLocks noChangeArrowheads="1"/>
            </p:cNvSpPr>
            <p:nvPr/>
          </p:nvSpPr>
          <p:spPr bwMode="auto">
            <a:xfrm>
              <a:off x="3840" y="1536"/>
              <a:ext cx="748" cy="2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00"/>
                  </a:solidFill>
                  <a:effectLst/>
                  <a:uLnTx/>
                  <a:uFillTx/>
                  <a:latin typeface="Arial" charset="0"/>
                  <a:ea typeface="MS PGothic" charset="0"/>
                </a:rPr>
                <a:t>USB Jack</a:t>
              </a:r>
            </a:p>
          </p:txBody>
        </p:sp>
        <p:sp>
          <p:nvSpPr>
            <p:cNvPr id="37" name="Line 23"/>
            <p:cNvSpPr>
              <a:spLocks noChangeShapeType="1"/>
            </p:cNvSpPr>
            <p:nvPr/>
          </p:nvSpPr>
          <p:spPr bwMode="auto">
            <a:xfrm flipH="1">
              <a:off x="3552" y="1728"/>
              <a:ext cx="384" cy="288"/>
            </a:xfrm>
            <a:prstGeom prst="line">
              <a:avLst/>
            </a:prstGeom>
            <a:noFill/>
            <a:ln w="28575">
              <a:solidFill>
                <a:srgbClr val="FFFF00"/>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Tahoma"/>
                <a:ea typeface="+mn-ea"/>
                <a:cs typeface="+mn-cs"/>
              </a:endParaRPr>
            </a:p>
          </p:txBody>
        </p:sp>
      </p:grpSp>
      <p:grpSp>
        <p:nvGrpSpPr>
          <p:cNvPr id="38" name="Group 47"/>
          <p:cNvGrpSpPr>
            <a:grpSpLocks/>
          </p:cNvGrpSpPr>
          <p:nvPr/>
        </p:nvGrpSpPr>
        <p:grpSpPr bwMode="auto">
          <a:xfrm>
            <a:off x="5538788" y="3233738"/>
            <a:ext cx="2392362" cy="984250"/>
            <a:chOff x="3489" y="2316"/>
            <a:chExt cx="1507" cy="620"/>
          </a:xfrm>
        </p:grpSpPr>
        <p:sp>
          <p:nvSpPr>
            <p:cNvPr id="39" name="Rectangle 24"/>
            <p:cNvSpPr>
              <a:spLocks noChangeArrowheads="1"/>
            </p:cNvSpPr>
            <p:nvPr/>
          </p:nvSpPr>
          <p:spPr bwMode="auto">
            <a:xfrm>
              <a:off x="3489" y="2696"/>
              <a:ext cx="288" cy="240"/>
            </a:xfrm>
            <a:prstGeom prst="rect">
              <a:avLst/>
            </a:prstGeom>
            <a:noFill/>
            <a:ln w="28575">
              <a:solidFill>
                <a:srgbClr val="FFFF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00"/>
                </a:solidFill>
                <a:effectLst/>
                <a:uLnTx/>
                <a:uFillTx/>
                <a:latin typeface="Tahoma"/>
                <a:ea typeface="+mn-ea"/>
                <a:cs typeface="+mn-cs"/>
              </a:endParaRPr>
            </a:p>
          </p:txBody>
        </p:sp>
        <p:sp>
          <p:nvSpPr>
            <p:cNvPr id="40" name="Text Box 25"/>
            <p:cNvSpPr txBox="1">
              <a:spLocks noChangeArrowheads="1"/>
            </p:cNvSpPr>
            <p:nvPr/>
          </p:nvSpPr>
          <p:spPr bwMode="auto">
            <a:xfrm>
              <a:off x="3846" y="2316"/>
              <a:ext cx="1150" cy="4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00"/>
                  </a:solidFill>
                  <a:effectLst/>
                  <a:uLnTx/>
                  <a:uFillTx/>
                  <a:latin typeface="Arial" charset="0"/>
                  <a:ea typeface="MS PGothic" charset="0"/>
                </a:rPr>
                <a:t>Virtex-II Pro</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00"/>
                  </a:solidFill>
                  <a:effectLst/>
                  <a:uLnTx/>
                  <a:uFillTx/>
                  <a:latin typeface="Arial" charset="0"/>
                  <a:ea typeface="MS PGothic" charset="0"/>
                </a:rPr>
                <a:t>(USB controller)</a:t>
              </a:r>
            </a:p>
          </p:txBody>
        </p:sp>
        <p:sp>
          <p:nvSpPr>
            <p:cNvPr id="41" name="Line 26"/>
            <p:cNvSpPr>
              <a:spLocks noChangeShapeType="1"/>
            </p:cNvSpPr>
            <p:nvPr/>
          </p:nvSpPr>
          <p:spPr bwMode="auto">
            <a:xfrm flipH="1">
              <a:off x="3738" y="2529"/>
              <a:ext cx="198" cy="153"/>
            </a:xfrm>
            <a:prstGeom prst="line">
              <a:avLst/>
            </a:prstGeom>
            <a:noFill/>
            <a:ln w="28575">
              <a:solidFill>
                <a:srgbClr val="FFFF00"/>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Tahoma"/>
                <a:ea typeface="+mn-ea"/>
                <a:cs typeface="+mn-cs"/>
              </a:endParaRPr>
            </a:p>
          </p:txBody>
        </p:sp>
      </p:grpSp>
      <p:sp>
        <p:nvSpPr>
          <p:cNvPr id="42" name="Rectangle 27"/>
          <p:cNvSpPr>
            <a:spLocks noChangeArrowheads="1"/>
          </p:cNvSpPr>
          <p:nvPr/>
        </p:nvSpPr>
        <p:spPr bwMode="auto">
          <a:xfrm>
            <a:off x="5232400" y="4533900"/>
            <a:ext cx="838200" cy="838200"/>
          </a:xfrm>
          <a:prstGeom prst="rect">
            <a:avLst/>
          </a:prstGeom>
          <a:noFill/>
          <a:ln w="28575">
            <a:solidFill>
              <a:srgbClr val="FFFF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00"/>
              </a:solidFill>
              <a:effectLst/>
              <a:uLnTx/>
              <a:uFillTx/>
              <a:latin typeface="Tahoma"/>
              <a:ea typeface="+mn-ea"/>
              <a:cs typeface="+mn-cs"/>
            </a:endParaRPr>
          </a:p>
        </p:txBody>
      </p:sp>
      <p:sp>
        <p:nvSpPr>
          <p:cNvPr id="43" name="Text Box 28"/>
          <p:cNvSpPr txBox="1">
            <a:spLocks noChangeArrowheads="1"/>
          </p:cNvSpPr>
          <p:nvPr/>
        </p:nvSpPr>
        <p:spPr bwMode="auto">
          <a:xfrm>
            <a:off x="2857500" y="4021138"/>
            <a:ext cx="2038350" cy="641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00"/>
                </a:solidFill>
                <a:effectLst/>
                <a:uLnTx/>
                <a:uFillTx/>
                <a:latin typeface="Arial" charset="0"/>
                <a:ea typeface="MS PGothic" charset="0"/>
              </a:rPr>
              <a:t>Virtex-V FPGA</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00"/>
                </a:solidFill>
                <a:effectLst/>
                <a:uLnTx/>
                <a:uFillTx/>
                <a:latin typeface="Arial" charset="0"/>
                <a:ea typeface="MS PGothic" charset="0"/>
              </a:rPr>
              <a:t>(NAND Controller)</a:t>
            </a:r>
          </a:p>
        </p:txBody>
      </p:sp>
      <p:sp>
        <p:nvSpPr>
          <p:cNvPr id="44" name="Line 29"/>
          <p:cNvSpPr>
            <a:spLocks noChangeShapeType="1"/>
          </p:cNvSpPr>
          <p:nvPr/>
        </p:nvSpPr>
        <p:spPr bwMode="auto">
          <a:xfrm>
            <a:off x="4000500" y="4586288"/>
            <a:ext cx="1219200" cy="381000"/>
          </a:xfrm>
          <a:prstGeom prst="line">
            <a:avLst/>
          </a:prstGeom>
          <a:noFill/>
          <a:ln w="28575">
            <a:solidFill>
              <a:srgbClr val="FFFF00"/>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Tahoma"/>
              <a:ea typeface="+mn-ea"/>
              <a:cs typeface="+mn-cs"/>
            </a:endParaRPr>
          </a:p>
        </p:txBody>
      </p:sp>
      <p:sp>
        <p:nvSpPr>
          <p:cNvPr id="45" name="Rectangle 30"/>
          <p:cNvSpPr>
            <a:spLocks noChangeArrowheads="1"/>
          </p:cNvSpPr>
          <p:nvPr/>
        </p:nvSpPr>
        <p:spPr bwMode="auto">
          <a:xfrm>
            <a:off x="6629400" y="4738688"/>
            <a:ext cx="381000" cy="228600"/>
          </a:xfrm>
          <a:prstGeom prst="rect">
            <a:avLst/>
          </a:prstGeom>
          <a:noFill/>
          <a:ln w="28575">
            <a:solidFill>
              <a:srgbClr val="FFFF00"/>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33399"/>
              </a:solidFill>
              <a:effectLst/>
              <a:uLnTx/>
              <a:uFillTx/>
              <a:latin typeface="Tahoma"/>
              <a:ea typeface="+mn-ea"/>
              <a:cs typeface="+mn-cs"/>
            </a:endParaRPr>
          </a:p>
        </p:txBody>
      </p:sp>
      <p:sp>
        <p:nvSpPr>
          <p:cNvPr id="46" name="Line 32"/>
          <p:cNvSpPr>
            <a:spLocks noChangeShapeType="1"/>
          </p:cNvSpPr>
          <p:nvPr/>
        </p:nvSpPr>
        <p:spPr bwMode="auto">
          <a:xfrm flipH="1">
            <a:off x="6858000" y="4357688"/>
            <a:ext cx="228600" cy="381000"/>
          </a:xfrm>
          <a:prstGeom prst="line">
            <a:avLst/>
          </a:prstGeom>
          <a:noFill/>
          <a:ln w="28575">
            <a:solidFill>
              <a:srgbClr val="FFFF00"/>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Tahoma"/>
              <a:ea typeface="+mn-ea"/>
              <a:cs typeface="+mn-cs"/>
            </a:endParaRPr>
          </a:p>
        </p:txBody>
      </p:sp>
      <p:grpSp>
        <p:nvGrpSpPr>
          <p:cNvPr id="47" name="Group 37"/>
          <p:cNvGrpSpPr>
            <a:grpSpLocks/>
          </p:cNvGrpSpPr>
          <p:nvPr/>
        </p:nvGrpSpPr>
        <p:grpSpPr bwMode="auto">
          <a:xfrm>
            <a:off x="228600" y="2833688"/>
            <a:ext cx="6858000" cy="2895600"/>
            <a:chOff x="144" y="2064"/>
            <a:chExt cx="4320" cy="1824"/>
          </a:xfrm>
        </p:grpSpPr>
        <p:sp>
          <p:nvSpPr>
            <p:cNvPr id="48" name="Rectangle 33"/>
            <p:cNvSpPr>
              <a:spLocks noChangeArrowheads="1"/>
            </p:cNvSpPr>
            <p:nvPr/>
          </p:nvSpPr>
          <p:spPr bwMode="auto">
            <a:xfrm>
              <a:off x="1056" y="2400"/>
              <a:ext cx="3408" cy="1488"/>
            </a:xfrm>
            <a:prstGeom prst="rect">
              <a:avLst/>
            </a:prstGeom>
            <a:noFill/>
            <a:ln w="28575">
              <a:solidFill>
                <a:srgbClr val="0000FF"/>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66CC"/>
                </a:solidFill>
                <a:effectLst/>
                <a:uLnTx/>
                <a:uFillTx/>
                <a:latin typeface="Tahoma"/>
                <a:ea typeface="+mn-ea"/>
                <a:cs typeface="+mn-cs"/>
              </a:endParaRPr>
            </a:p>
          </p:txBody>
        </p:sp>
        <p:sp>
          <p:nvSpPr>
            <p:cNvPr id="49" name="Text Box 34"/>
            <p:cNvSpPr txBox="1">
              <a:spLocks noChangeArrowheads="1"/>
            </p:cNvSpPr>
            <p:nvPr/>
          </p:nvSpPr>
          <p:spPr bwMode="auto">
            <a:xfrm>
              <a:off x="144" y="2064"/>
              <a:ext cx="1628" cy="2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FF"/>
                  </a:solidFill>
                  <a:effectLst/>
                  <a:uLnTx/>
                  <a:uFillTx/>
                  <a:latin typeface="Arial" charset="0"/>
                  <a:ea typeface="MS PGothic" charset="0"/>
                </a:rPr>
                <a:t>HAPS-52 Mother Board</a:t>
              </a:r>
            </a:p>
          </p:txBody>
        </p:sp>
        <p:sp>
          <p:nvSpPr>
            <p:cNvPr id="50" name="Line 35"/>
            <p:cNvSpPr>
              <a:spLocks noChangeShapeType="1"/>
            </p:cNvSpPr>
            <p:nvPr/>
          </p:nvSpPr>
          <p:spPr bwMode="auto">
            <a:xfrm>
              <a:off x="480" y="2256"/>
              <a:ext cx="528" cy="864"/>
            </a:xfrm>
            <a:prstGeom prst="line">
              <a:avLst/>
            </a:prstGeom>
            <a:noFill/>
            <a:ln w="28575">
              <a:solidFill>
                <a:srgbClr val="0000FF"/>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Tahoma"/>
                <a:ea typeface="+mn-ea"/>
                <a:cs typeface="+mn-cs"/>
              </a:endParaRPr>
            </a:p>
          </p:txBody>
        </p:sp>
      </p:grpSp>
      <p:grpSp>
        <p:nvGrpSpPr>
          <p:cNvPr id="51" name="Group 41"/>
          <p:cNvGrpSpPr>
            <a:grpSpLocks/>
          </p:cNvGrpSpPr>
          <p:nvPr/>
        </p:nvGrpSpPr>
        <p:grpSpPr bwMode="auto">
          <a:xfrm>
            <a:off x="3276600" y="1309688"/>
            <a:ext cx="2819400" cy="3048000"/>
            <a:chOff x="2064" y="1104"/>
            <a:chExt cx="1776" cy="1920"/>
          </a:xfrm>
        </p:grpSpPr>
        <p:sp>
          <p:nvSpPr>
            <p:cNvPr id="52" name="Rectangle 38"/>
            <p:cNvSpPr>
              <a:spLocks noChangeArrowheads="1"/>
            </p:cNvSpPr>
            <p:nvPr/>
          </p:nvSpPr>
          <p:spPr bwMode="auto">
            <a:xfrm>
              <a:off x="3216" y="1680"/>
              <a:ext cx="624" cy="1344"/>
            </a:xfrm>
            <a:prstGeom prst="rect">
              <a:avLst/>
            </a:prstGeom>
            <a:noFill/>
            <a:ln w="28575">
              <a:solidFill>
                <a:srgbClr val="0000FF"/>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33399"/>
                </a:solidFill>
                <a:effectLst/>
                <a:uLnTx/>
                <a:uFillTx/>
                <a:latin typeface="Tahoma"/>
                <a:ea typeface="+mn-ea"/>
                <a:cs typeface="+mn-cs"/>
              </a:endParaRPr>
            </a:p>
          </p:txBody>
        </p:sp>
        <p:sp>
          <p:nvSpPr>
            <p:cNvPr id="53" name="Text Box 39"/>
            <p:cNvSpPr txBox="1">
              <a:spLocks noChangeArrowheads="1"/>
            </p:cNvSpPr>
            <p:nvPr/>
          </p:nvSpPr>
          <p:spPr bwMode="auto">
            <a:xfrm>
              <a:off x="2064" y="1104"/>
              <a:ext cx="1468" cy="2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0000FF"/>
                  </a:solidFill>
                  <a:effectLst/>
                  <a:uLnTx/>
                  <a:uFillTx/>
                  <a:latin typeface="Arial" charset="0"/>
                  <a:ea typeface="MS PGothic" charset="0"/>
                </a:rPr>
                <a:t>USB Daughter Board</a:t>
              </a:r>
            </a:p>
          </p:txBody>
        </p:sp>
        <p:sp>
          <p:nvSpPr>
            <p:cNvPr id="54" name="Line 40"/>
            <p:cNvSpPr>
              <a:spLocks noChangeShapeType="1"/>
            </p:cNvSpPr>
            <p:nvPr/>
          </p:nvSpPr>
          <p:spPr bwMode="auto">
            <a:xfrm>
              <a:off x="2688" y="1296"/>
              <a:ext cx="528" cy="384"/>
            </a:xfrm>
            <a:prstGeom prst="line">
              <a:avLst/>
            </a:prstGeom>
            <a:noFill/>
            <a:ln w="28575">
              <a:solidFill>
                <a:srgbClr val="0000FF"/>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Tahoma"/>
                <a:ea typeface="+mn-ea"/>
                <a:cs typeface="+mn-cs"/>
              </a:endParaRPr>
            </a:p>
          </p:txBody>
        </p:sp>
      </p:grpSp>
      <p:grpSp>
        <p:nvGrpSpPr>
          <p:cNvPr id="55" name="Group 45"/>
          <p:cNvGrpSpPr>
            <a:grpSpLocks/>
          </p:cNvGrpSpPr>
          <p:nvPr/>
        </p:nvGrpSpPr>
        <p:grpSpPr bwMode="auto">
          <a:xfrm>
            <a:off x="6172201" y="4433889"/>
            <a:ext cx="2852738" cy="1809750"/>
            <a:chOff x="3888" y="3072"/>
            <a:chExt cx="1797" cy="1140"/>
          </a:xfrm>
        </p:grpSpPr>
        <p:sp>
          <p:nvSpPr>
            <p:cNvPr id="56" name="Rectangle 42"/>
            <p:cNvSpPr>
              <a:spLocks noChangeArrowheads="1"/>
            </p:cNvSpPr>
            <p:nvPr/>
          </p:nvSpPr>
          <p:spPr bwMode="auto">
            <a:xfrm>
              <a:off x="3888" y="3072"/>
              <a:ext cx="528" cy="768"/>
            </a:xfrm>
            <a:prstGeom prst="rect">
              <a:avLst/>
            </a:prstGeom>
            <a:noFill/>
            <a:ln w="28575">
              <a:solidFill>
                <a:srgbClr val="0000FF"/>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33399"/>
                </a:solidFill>
                <a:effectLst/>
                <a:uLnTx/>
                <a:uFillTx/>
                <a:latin typeface="Tahoma"/>
                <a:ea typeface="+mn-ea"/>
                <a:cs typeface="+mn-cs"/>
              </a:endParaRPr>
            </a:p>
          </p:txBody>
        </p:sp>
        <p:sp>
          <p:nvSpPr>
            <p:cNvPr id="57" name="Text Box 43"/>
            <p:cNvSpPr txBox="1">
              <a:spLocks noChangeArrowheads="1"/>
            </p:cNvSpPr>
            <p:nvPr/>
          </p:nvSpPr>
          <p:spPr bwMode="auto">
            <a:xfrm>
              <a:off x="4105" y="3981"/>
              <a:ext cx="1580" cy="2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FF"/>
                  </a:solidFill>
                  <a:effectLst/>
                  <a:uLnTx/>
                  <a:uFillTx/>
                  <a:latin typeface="Arial" charset="0"/>
                  <a:ea typeface="MS PGothic" charset="0"/>
                </a:rPr>
                <a:t>NAND Daughter Board</a:t>
              </a:r>
            </a:p>
          </p:txBody>
        </p:sp>
        <p:sp>
          <p:nvSpPr>
            <p:cNvPr id="58" name="Line 44"/>
            <p:cNvSpPr>
              <a:spLocks noChangeShapeType="1"/>
            </p:cNvSpPr>
            <p:nvPr/>
          </p:nvSpPr>
          <p:spPr bwMode="auto">
            <a:xfrm flipH="1" flipV="1">
              <a:off x="4176" y="3840"/>
              <a:ext cx="384" cy="192"/>
            </a:xfrm>
            <a:prstGeom prst="line">
              <a:avLst/>
            </a:prstGeom>
            <a:noFill/>
            <a:ln w="28575">
              <a:solidFill>
                <a:srgbClr val="0000FF"/>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Tahoma"/>
                <a:ea typeface="+mn-ea"/>
                <a:cs typeface="+mn-cs"/>
              </a:endParaRPr>
            </a:p>
          </p:txBody>
        </p:sp>
      </p:grpSp>
      <p:sp>
        <p:nvSpPr>
          <p:cNvPr id="59" name="Rectangle 32"/>
          <p:cNvSpPr>
            <a:spLocks noChangeArrowheads="1"/>
          </p:cNvSpPr>
          <p:nvPr/>
        </p:nvSpPr>
        <p:spPr bwMode="auto">
          <a:xfrm>
            <a:off x="6388100" y="4511675"/>
            <a:ext cx="366713" cy="120650"/>
          </a:xfrm>
          <a:prstGeom prst="rect">
            <a:avLst/>
          </a:prstGeom>
          <a:solidFill>
            <a:srgbClr val="317131"/>
          </a:solidFill>
          <a:ln w="9525">
            <a:solidFill>
              <a:srgbClr val="006600"/>
            </a:solidFill>
            <a:round/>
            <a:headEnd/>
            <a:tailEnd/>
          </a:ln>
        </p:spPr>
        <p:txBody>
          <a:body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Tahoma"/>
              <a:ea typeface="+mn-ea"/>
              <a:cs typeface="+mn-cs"/>
            </a:endParaRPr>
          </a:p>
        </p:txBody>
      </p:sp>
      <p:sp>
        <p:nvSpPr>
          <p:cNvPr id="60" name="Text Box 31"/>
          <p:cNvSpPr txBox="1">
            <a:spLocks noChangeArrowheads="1"/>
          </p:cNvSpPr>
          <p:nvPr/>
        </p:nvSpPr>
        <p:spPr bwMode="auto">
          <a:xfrm>
            <a:off x="6400800" y="3805238"/>
            <a:ext cx="146685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MS PGothic" charset="0"/>
                <a:cs typeface="MS PGothic" charset="0"/>
              </a:defRPr>
            </a:lvl1pPr>
            <a:lvl2pPr marL="742950" indent="-285750" eaLnBrk="0" hangingPunct="0">
              <a:defRPr sz="2400">
                <a:solidFill>
                  <a:schemeClr val="tx1"/>
                </a:solidFill>
                <a:latin typeface="Arial" charset="0"/>
                <a:ea typeface="MS PGothic" charset="0"/>
                <a:cs typeface="MS PGothic" charset="0"/>
              </a:defRPr>
            </a:lvl2pPr>
            <a:lvl3pPr marL="1143000" indent="-228600" eaLnBrk="0" hangingPunct="0">
              <a:defRPr sz="2400">
                <a:solidFill>
                  <a:schemeClr val="tx1"/>
                </a:solidFill>
                <a:latin typeface="Arial" charset="0"/>
                <a:ea typeface="MS PGothic" charset="0"/>
                <a:cs typeface="MS PGothic" charset="0"/>
              </a:defRPr>
            </a:lvl3pPr>
            <a:lvl4pPr marL="1600200" indent="-228600" eaLnBrk="0" hangingPunct="0">
              <a:defRPr sz="2400">
                <a:solidFill>
                  <a:schemeClr val="tx1"/>
                </a:solidFill>
                <a:latin typeface="Arial" charset="0"/>
                <a:ea typeface="MS PGothic" charset="0"/>
                <a:cs typeface="MS PGothic" charset="0"/>
              </a:defRPr>
            </a:lvl4pPr>
            <a:lvl5pPr marL="2057400" indent="-228600" eaLnBrk="0" hangingPunct="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00"/>
                </a:solidFill>
                <a:effectLst/>
                <a:uLnTx/>
                <a:uFillTx/>
                <a:latin typeface="Arial" charset="0"/>
                <a:ea typeface="MS PGothic" charset="0"/>
              </a:rPr>
              <a:t>1x-nm</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00"/>
                </a:solidFill>
                <a:effectLst/>
                <a:uLnTx/>
                <a:uFillTx/>
                <a:latin typeface="Arial" charset="0"/>
                <a:ea typeface="MS PGothic" charset="0"/>
              </a:rPr>
              <a:t>NAND Flash</a:t>
            </a:r>
          </a:p>
        </p:txBody>
      </p:sp>
      <p:sp>
        <p:nvSpPr>
          <p:cNvPr id="61" name="Rectangle 60"/>
          <p:cNvSpPr/>
          <p:nvPr/>
        </p:nvSpPr>
        <p:spPr>
          <a:xfrm>
            <a:off x="-36512" y="5805264"/>
            <a:ext cx="6858001"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33"/>
                </a:solidFill>
                <a:effectLst/>
                <a:uLnTx/>
                <a:uFillTx/>
                <a:latin typeface="Tahoma"/>
                <a:ea typeface="+mn-ea"/>
                <a:cs typeface="+mn-cs"/>
              </a:rPr>
              <a:t>[DATE 2012, ICCD 2012, DATE 2013, ITJ 2013, ICCD 2013, SIGMETRICS 2014, HPCA 2015, DSN 2015, MSST 2015, JSAC 2016, HPCA 2017, DFRWS 2017,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6633"/>
                </a:solidFill>
                <a:effectLst/>
                <a:uLnTx/>
                <a:uFillTx/>
                <a:latin typeface="Tahoma"/>
                <a:ea typeface="+mn-ea"/>
                <a:cs typeface="+mn-cs"/>
              </a:rPr>
              <a:t>PIEEE 2017, HPCA 2018, SIGMETRICS 2018]</a:t>
            </a:r>
            <a:endParaRPr kumimoji="0" lang="en-US" sz="1400" b="0" i="0" u="none" strike="noStrike" kern="1200" cap="none" spc="0" normalizeH="0" baseline="0" noProof="0" dirty="0">
              <a:ln>
                <a:noFill/>
              </a:ln>
              <a:solidFill>
                <a:srgbClr val="000000"/>
              </a:solidFill>
              <a:effectLst/>
              <a:uLnTx/>
              <a:uFillTx/>
              <a:latin typeface="Tahoma"/>
              <a:ea typeface="+mn-ea"/>
              <a:cs typeface="+mn-cs"/>
            </a:endParaRPr>
          </a:p>
        </p:txBody>
      </p:sp>
      <p:sp>
        <p:nvSpPr>
          <p:cNvPr id="5" name="TextBox 4"/>
          <p:cNvSpPr txBox="1"/>
          <p:nvPr/>
        </p:nvSpPr>
        <p:spPr>
          <a:xfrm>
            <a:off x="-19422" y="6496146"/>
            <a:ext cx="93326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Tahoma"/>
                <a:ea typeface="+mn-ea"/>
                <a:cs typeface="+mn-cs"/>
              </a:rPr>
              <a:t>Cai+, “</a:t>
            </a:r>
            <a:r>
              <a:rPr kumimoji="0" lang="en-US" sz="1400" b="0" i="0" u="none" strike="noStrike" kern="1200" cap="none" spc="0" normalizeH="0" baseline="0" noProof="0" dirty="0">
                <a:ln>
                  <a:noFill/>
                </a:ln>
                <a:solidFill>
                  <a:srgbClr val="0000FF"/>
                </a:solidFill>
                <a:effectLst/>
                <a:uLnTx/>
                <a:uFillTx/>
                <a:latin typeface="Tahoma"/>
                <a:ea typeface="+mn-ea"/>
                <a:cs typeface="+mn-cs"/>
              </a:rPr>
              <a:t>Error Characterization, Mitigation, and Recovery in Flash Memory Based Solid State Drives</a:t>
            </a:r>
            <a:r>
              <a:rPr kumimoji="0" lang="en-US" sz="1400" b="0" i="0" u="none" strike="noStrike" kern="1200" cap="none" spc="0" normalizeH="0" baseline="0" noProof="0" dirty="0">
                <a:ln>
                  <a:noFill/>
                </a:ln>
                <a:solidFill>
                  <a:srgbClr val="000000"/>
                </a:solidFill>
                <a:effectLst/>
                <a:uLnTx/>
                <a:uFillTx/>
                <a:latin typeface="Tahoma"/>
                <a:ea typeface="+mn-ea"/>
                <a:cs typeface="+mn-cs"/>
              </a:rPr>
              <a:t>,” Proc. IEEE 2017.</a:t>
            </a:r>
          </a:p>
        </p:txBody>
      </p:sp>
    </p:spTree>
    <p:extLst>
      <p:ext uri="{BB962C8B-B14F-4D97-AF65-F5344CB8AC3E}">
        <p14:creationId xmlns:p14="http://schemas.microsoft.com/office/powerpoint/2010/main" val="58262545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Title 1"/>
          <p:cNvSpPr>
            <a:spLocks noGrp="1"/>
          </p:cNvSpPr>
          <p:nvPr>
            <p:ph type="title"/>
          </p:nvPr>
        </p:nvSpPr>
        <p:spPr/>
        <p:txBody>
          <a:bodyPr/>
          <a:lstStyle/>
          <a:p>
            <a:r>
              <a:rPr lang="en-US">
                <a:latin typeface="Garamond" charset="0"/>
              </a:rPr>
              <a:t>NAND Flash Error Types</a:t>
            </a:r>
          </a:p>
        </p:txBody>
      </p:sp>
      <p:sp>
        <p:nvSpPr>
          <p:cNvPr id="3" name="Content Placeholder 2"/>
          <p:cNvSpPr>
            <a:spLocks noGrp="1"/>
          </p:cNvSpPr>
          <p:nvPr>
            <p:ph idx="1"/>
          </p:nvPr>
        </p:nvSpPr>
        <p:spPr>
          <a:xfrm>
            <a:off x="228600" y="1206500"/>
            <a:ext cx="8610600" cy="5041900"/>
          </a:xfrm>
        </p:spPr>
        <p:txBody>
          <a:bodyPr/>
          <a:lstStyle/>
          <a:p>
            <a:r>
              <a:rPr lang="en-US">
                <a:latin typeface="Tahoma" charset="0"/>
              </a:rPr>
              <a:t>Four types of errors [Cai+, DATE 2012]</a:t>
            </a:r>
          </a:p>
          <a:p>
            <a:endParaRPr lang="en-US">
              <a:latin typeface="Tahoma" charset="0"/>
            </a:endParaRPr>
          </a:p>
          <a:p>
            <a:r>
              <a:rPr lang="en-US">
                <a:latin typeface="Tahoma" charset="0"/>
              </a:rPr>
              <a:t>Caused by </a:t>
            </a:r>
            <a:r>
              <a:rPr lang="en-US">
                <a:solidFill>
                  <a:srgbClr val="FF0000"/>
                </a:solidFill>
                <a:latin typeface="Tahoma" charset="0"/>
              </a:rPr>
              <a:t>common flash operations</a:t>
            </a:r>
          </a:p>
          <a:p>
            <a:pPr lvl="1"/>
            <a:r>
              <a:rPr lang="en-US">
                <a:solidFill>
                  <a:srgbClr val="0000FF"/>
                </a:solidFill>
                <a:latin typeface="Tahoma" charset="0"/>
              </a:rPr>
              <a:t>Read</a:t>
            </a:r>
            <a:r>
              <a:rPr lang="en-US">
                <a:latin typeface="Tahoma" charset="0"/>
              </a:rPr>
              <a:t> errors</a:t>
            </a:r>
          </a:p>
          <a:p>
            <a:pPr lvl="1"/>
            <a:r>
              <a:rPr lang="en-US">
                <a:solidFill>
                  <a:srgbClr val="0000FF"/>
                </a:solidFill>
                <a:latin typeface="Tahoma" charset="0"/>
              </a:rPr>
              <a:t>Erase</a:t>
            </a:r>
            <a:r>
              <a:rPr lang="en-US">
                <a:latin typeface="Tahoma" charset="0"/>
              </a:rPr>
              <a:t> errors</a:t>
            </a:r>
          </a:p>
          <a:p>
            <a:pPr lvl="1"/>
            <a:r>
              <a:rPr lang="en-US">
                <a:solidFill>
                  <a:srgbClr val="0000FF"/>
                </a:solidFill>
                <a:latin typeface="Tahoma" charset="0"/>
              </a:rPr>
              <a:t>Program</a:t>
            </a:r>
            <a:r>
              <a:rPr lang="en-US">
                <a:latin typeface="Tahoma" charset="0"/>
              </a:rPr>
              <a:t> (interference) errors</a:t>
            </a:r>
          </a:p>
          <a:p>
            <a:pPr lvl="1"/>
            <a:endParaRPr lang="en-US">
              <a:latin typeface="Tahoma" charset="0"/>
            </a:endParaRPr>
          </a:p>
          <a:p>
            <a:r>
              <a:rPr lang="en-US">
                <a:latin typeface="Tahoma" charset="0"/>
              </a:rPr>
              <a:t>Caused by flash </a:t>
            </a:r>
            <a:r>
              <a:rPr lang="en-US">
                <a:solidFill>
                  <a:srgbClr val="FF0000"/>
                </a:solidFill>
                <a:latin typeface="Tahoma" charset="0"/>
              </a:rPr>
              <a:t>cell losing charge over time</a:t>
            </a:r>
          </a:p>
          <a:p>
            <a:pPr lvl="1"/>
            <a:r>
              <a:rPr lang="en-US">
                <a:solidFill>
                  <a:srgbClr val="0000FF"/>
                </a:solidFill>
                <a:latin typeface="Tahoma" charset="0"/>
              </a:rPr>
              <a:t>Retention</a:t>
            </a:r>
            <a:r>
              <a:rPr lang="en-US">
                <a:latin typeface="Tahoma" charset="0"/>
              </a:rPr>
              <a:t> errors</a:t>
            </a:r>
          </a:p>
          <a:p>
            <a:pPr lvl="2"/>
            <a:r>
              <a:rPr lang="en-US">
                <a:latin typeface="Tahoma" charset="0"/>
              </a:rPr>
              <a:t>Whether an error happens depends on required retention time</a:t>
            </a:r>
          </a:p>
          <a:p>
            <a:pPr lvl="2"/>
            <a:r>
              <a:rPr lang="en-US">
                <a:latin typeface="Tahoma" charset="0"/>
              </a:rPr>
              <a:t>Especially problematic in MLC flash because threshold voltage window to determine stored value is smaller</a:t>
            </a:r>
          </a:p>
          <a:p>
            <a:pPr lvl="2"/>
            <a:endParaRPr lang="en-US">
              <a:latin typeface="Tahoma" charset="0"/>
            </a:endParaRPr>
          </a:p>
        </p:txBody>
      </p:sp>
      <p:sp>
        <p:nvSpPr>
          <p:cNvPr id="221187"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F11EBAE-8EF2-2C41-8609-8DC2CFFBA5BE}"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293988638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Title 1"/>
          <p:cNvSpPr>
            <a:spLocks noGrp="1"/>
          </p:cNvSpPr>
          <p:nvPr>
            <p:ph type="title"/>
          </p:nvPr>
        </p:nvSpPr>
        <p:spPr/>
        <p:txBody>
          <a:bodyPr/>
          <a:lstStyle/>
          <a:p>
            <a:r>
              <a:rPr lang="en-US">
                <a:latin typeface="Garamond" charset="0"/>
                <a:ea typeface="MS PGothic" charset="0"/>
                <a:cs typeface="MS PGothic" charset="0"/>
              </a:rPr>
              <a:t>NAND Flash Usage and Error Model</a:t>
            </a:r>
          </a:p>
        </p:txBody>
      </p:sp>
      <p:sp>
        <p:nvSpPr>
          <p:cNvPr id="218114" name="Rounded Rectangle 21"/>
          <p:cNvSpPr>
            <a:spLocks noChangeArrowheads="1"/>
          </p:cNvSpPr>
          <p:nvPr/>
        </p:nvSpPr>
        <p:spPr bwMode="auto">
          <a:xfrm>
            <a:off x="2571750" y="1438275"/>
            <a:ext cx="5926138" cy="4365625"/>
          </a:xfrm>
          <a:prstGeom prst="roundRect">
            <a:avLst>
              <a:gd name="adj" fmla="val 16667"/>
            </a:avLst>
          </a:prstGeom>
          <a:solidFill>
            <a:schemeClr val="bg1"/>
          </a:solidFill>
          <a:ln w="9525">
            <a:solidFill>
              <a:schemeClr val="tx1"/>
            </a:solidFill>
            <a:round/>
            <a:headEnd/>
            <a:tailEnd/>
          </a:ln>
        </p:spPr>
        <p:txBody>
          <a:bodyPr/>
          <a:lstStyle/>
          <a:p>
            <a:pPr marL="0" marR="0" lvl="0" indent="0" algn="ctr" defTabSz="914263" rtl="0" eaLnBrk="0" fontAlgn="auto" latinLnBrk="0" hangingPunct="0">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sp>
        <p:nvSpPr>
          <p:cNvPr id="218115" name="TextBox 37"/>
          <p:cNvSpPr txBox="1">
            <a:spLocks noChangeArrowheads="1"/>
          </p:cNvSpPr>
          <p:nvPr/>
        </p:nvSpPr>
        <p:spPr bwMode="auto">
          <a:xfrm>
            <a:off x="5522913" y="4048125"/>
            <a:ext cx="542925"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000000"/>
                </a:solidFill>
                <a:effectLst/>
                <a:uLnTx/>
                <a:uFillTx/>
                <a:latin typeface="Arial" charset="0"/>
                <a:ea typeface="MS PGothic" charset="0"/>
                <a:cs typeface="MS PGothic" charset="0"/>
              </a:rPr>
              <a:t>…</a:t>
            </a:r>
          </a:p>
        </p:txBody>
      </p:sp>
      <p:cxnSp>
        <p:nvCxnSpPr>
          <p:cNvPr id="218116" name="Straight Connector 54"/>
          <p:cNvCxnSpPr>
            <a:cxnSpLocks noChangeShapeType="1"/>
            <a:endCxn id="218118" idx="1"/>
          </p:cNvCxnSpPr>
          <p:nvPr/>
        </p:nvCxnSpPr>
        <p:spPr bwMode="auto">
          <a:xfrm>
            <a:off x="4376738" y="2160588"/>
            <a:ext cx="795337" cy="0"/>
          </a:xfrm>
          <a:prstGeom prst="line">
            <a:avLst/>
          </a:prstGeom>
          <a:noFill/>
          <a:ln w="57150">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18117" name="Rounded Rectangle 21"/>
          <p:cNvSpPr>
            <a:spLocks noChangeArrowheads="1"/>
          </p:cNvSpPr>
          <p:nvPr/>
        </p:nvSpPr>
        <p:spPr bwMode="auto">
          <a:xfrm>
            <a:off x="2862263" y="1708150"/>
            <a:ext cx="1524000" cy="914400"/>
          </a:xfrm>
          <a:prstGeom prst="roundRect">
            <a:avLst>
              <a:gd name="adj" fmla="val 16667"/>
            </a:avLst>
          </a:prstGeom>
          <a:solidFill>
            <a:schemeClr val="bg1"/>
          </a:solidFill>
          <a:ln w="9525">
            <a:solidFill>
              <a:schemeClr val="tx1"/>
            </a:solidFill>
            <a:round/>
            <a:headEnd/>
            <a:tailEnd/>
          </a:ln>
        </p:spPr>
        <p:txBody>
          <a:bodyPr/>
          <a:lstStyle/>
          <a:p>
            <a:pPr marL="0" marR="0" lvl="0" indent="0" algn="ctr" defTabSz="914263" rtl="0" eaLnBrk="0" fontAlgn="auto" latinLnBrk="0" hangingPunct="0">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sp>
        <p:nvSpPr>
          <p:cNvPr id="218118" name="Rounded Rectangle 21"/>
          <p:cNvSpPr>
            <a:spLocks noChangeArrowheads="1"/>
          </p:cNvSpPr>
          <p:nvPr/>
        </p:nvSpPr>
        <p:spPr bwMode="auto">
          <a:xfrm>
            <a:off x="5172075" y="1701800"/>
            <a:ext cx="1525588" cy="915988"/>
          </a:xfrm>
          <a:prstGeom prst="roundRect">
            <a:avLst>
              <a:gd name="adj" fmla="val 16667"/>
            </a:avLst>
          </a:prstGeom>
          <a:solidFill>
            <a:schemeClr val="bg1"/>
          </a:solidFill>
          <a:ln w="9525">
            <a:solidFill>
              <a:schemeClr val="tx1"/>
            </a:solidFill>
            <a:round/>
            <a:headEnd/>
            <a:tailEnd/>
          </a:ln>
        </p:spPr>
        <p:txBody>
          <a:bodyPr/>
          <a:lstStyle/>
          <a:p>
            <a:pPr marL="0" marR="0" lvl="0" indent="0" algn="ctr" defTabSz="914263" rtl="0" eaLnBrk="0" fontAlgn="auto" latinLnBrk="0" hangingPunct="0">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cxnSp>
        <p:nvCxnSpPr>
          <p:cNvPr id="218119" name="Straight Connector 53"/>
          <p:cNvCxnSpPr>
            <a:cxnSpLocks noChangeShapeType="1"/>
          </p:cNvCxnSpPr>
          <p:nvPr/>
        </p:nvCxnSpPr>
        <p:spPr bwMode="auto">
          <a:xfrm>
            <a:off x="7351713" y="2163763"/>
            <a:ext cx="0" cy="0"/>
          </a:xfrm>
          <a:prstGeom prst="line">
            <a:avLst/>
          </a:prstGeom>
          <a:noFill/>
          <a:ln w="57150">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18120" name="TextBox 57"/>
          <p:cNvSpPr txBox="1">
            <a:spLocks noChangeArrowheads="1"/>
          </p:cNvSpPr>
          <p:nvPr/>
        </p:nvSpPr>
        <p:spPr bwMode="auto">
          <a:xfrm>
            <a:off x="6615113" y="2017713"/>
            <a:ext cx="174625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charset="0"/>
                <a:ea typeface="MS PGothic" charset="0"/>
                <a:cs typeface="MS PGothic" charset="0"/>
              </a:rPr>
              <a:t>(Page0  - Page128)</a:t>
            </a:r>
          </a:p>
        </p:txBody>
      </p:sp>
      <p:sp>
        <p:nvSpPr>
          <p:cNvPr id="218121" name="TextBox 60"/>
          <p:cNvSpPr txBox="1">
            <a:spLocks noChangeArrowheads="1"/>
          </p:cNvSpPr>
          <p:nvPr/>
        </p:nvSpPr>
        <p:spPr bwMode="auto">
          <a:xfrm>
            <a:off x="5326063" y="1822450"/>
            <a:ext cx="1236662"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S PGothic" charset="0"/>
                <a:cs typeface="MS PGothic" charset="0"/>
              </a:rPr>
              <a:t>Program </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S PGothic" charset="0"/>
                <a:cs typeface="MS PGothic" charset="0"/>
              </a:rPr>
              <a:t>Page</a:t>
            </a:r>
            <a:endPar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endParaRPr>
          </a:p>
        </p:txBody>
      </p:sp>
      <p:sp>
        <p:nvSpPr>
          <p:cNvPr id="218122" name="TextBox 61"/>
          <p:cNvSpPr txBox="1">
            <a:spLocks noChangeArrowheads="1"/>
          </p:cNvSpPr>
          <p:nvPr/>
        </p:nvSpPr>
        <p:spPr bwMode="auto">
          <a:xfrm>
            <a:off x="3201988" y="1809750"/>
            <a:ext cx="925512"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S PGothic" charset="0"/>
                <a:cs typeface="MS PGothic" charset="0"/>
              </a:rPr>
              <a:t>Erase </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S PGothic" charset="0"/>
                <a:cs typeface="MS PGothic" charset="0"/>
              </a:rPr>
              <a:t>Block</a:t>
            </a:r>
            <a:endPar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endParaRPr>
          </a:p>
        </p:txBody>
      </p:sp>
      <p:grpSp>
        <p:nvGrpSpPr>
          <p:cNvPr id="218123" name="Group 69"/>
          <p:cNvGrpSpPr>
            <a:grpSpLocks/>
          </p:cNvGrpSpPr>
          <p:nvPr/>
        </p:nvGrpSpPr>
        <p:grpSpPr bwMode="auto">
          <a:xfrm>
            <a:off x="3925888" y="3055938"/>
            <a:ext cx="4035425" cy="1101725"/>
            <a:chOff x="3011424" y="2885470"/>
            <a:chExt cx="4035552" cy="1101313"/>
          </a:xfrm>
        </p:grpSpPr>
        <p:sp>
          <p:nvSpPr>
            <p:cNvPr id="218177" name="Rounded Rectangle 21"/>
            <p:cNvSpPr>
              <a:spLocks noChangeArrowheads="1"/>
            </p:cNvSpPr>
            <p:nvPr/>
          </p:nvSpPr>
          <p:spPr bwMode="auto">
            <a:xfrm>
              <a:off x="3011424" y="2885470"/>
              <a:ext cx="4035552" cy="1101313"/>
            </a:xfrm>
            <a:prstGeom prst="roundRect">
              <a:avLst>
                <a:gd name="adj" fmla="val 16667"/>
              </a:avLst>
            </a:prstGeom>
            <a:solidFill>
              <a:schemeClr val="bg1"/>
            </a:solidFill>
            <a:ln w="9525">
              <a:solidFill>
                <a:schemeClr val="tx1"/>
              </a:solidFill>
              <a:round/>
              <a:headEnd/>
              <a:tailEnd/>
            </a:ln>
          </p:spPr>
          <p:txBody>
            <a:bodyPr/>
            <a:lstStyle/>
            <a:p>
              <a:pPr marL="0" marR="0" lvl="0" indent="0" algn="ctr" defTabSz="914263" rtl="0" eaLnBrk="0" fontAlgn="auto" latinLnBrk="0" hangingPunct="0">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grpSp>
          <p:nvGrpSpPr>
            <p:cNvPr id="218178" name="Group 65"/>
            <p:cNvGrpSpPr>
              <a:grpSpLocks/>
            </p:cNvGrpSpPr>
            <p:nvPr/>
          </p:nvGrpSpPr>
          <p:grpSpPr bwMode="auto">
            <a:xfrm>
              <a:off x="3124990" y="2970815"/>
              <a:ext cx="1524000" cy="914400"/>
              <a:chOff x="3381022" y="2970815"/>
              <a:chExt cx="1524000" cy="914400"/>
            </a:xfrm>
          </p:grpSpPr>
          <p:sp>
            <p:nvSpPr>
              <p:cNvPr id="218183" name="Rounded Rectangle 21"/>
              <p:cNvSpPr>
                <a:spLocks noChangeArrowheads="1"/>
              </p:cNvSpPr>
              <p:nvPr/>
            </p:nvSpPr>
            <p:spPr bwMode="auto">
              <a:xfrm>
                <a:off x="3381022" y="2970815"/>
                <a:ext cx="1524000" cy="914400"/>
              </a:xfrm>
              <a:prstGeom prst="roundRect">
                <a:avLst>
                  <a:gd name="adj" fmla="val 16667"/>
                </a:avLst>
              </a:prstGeom>
              <a:solidFill>
                <a:schemeClr val="bg1"/>
              </a:solidFill>
              <a:ln w="9525">
                <a:solidFill>
                  <a:schemeClr val="tx1"/>
                </a:solidFill>
                <a:round/>
                <a:headEnd/>
                <a:tailEnd/>
              </a:ln>
            </p:spPr>
            <p:txBody>
              <a:bodyPr/>
              <a:lstStyle/>
              <a:p>
                <a:pPr marL="0" marR="0" lvl="0" indent="0" algn="ctr" defTabSz="914263" rtl="0" eaLnBrk="0" fontAlgn="auto" latinLnBrk="0" hangingPunct="0">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sp>
            <p:nvSpPr>
              <p:cNvPr id="218184" name="TextBox 59"/>
              <p:cNvSpPr txBox="1">
                <a:spLocks noChangeArrowheads="1"/>
              </p:cNvSpPr>
              <p:nvPr/>
            </p:nvSpPr>
            <p:spPr bwMode="auto">
              <a:xfrm>
                <a:off x="3401568" y="3108960"/>
                <a:ext cx="1489510"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S PGothic" charset="0"/>
                    <a:cs typeface="MS PGothic" charset="0"/>
                  </a:rPr>
                  <a:t>Retention1</a:t>
                </a:r>
                <a:r>
                  <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rPr>
                  <a:t> </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rPr>
                  <a:t>(t</a:t>
                </a:r>
                <a:r>
                  <a:rPr kumimoji="0" lang="en-US" sz="1800" b="0" i="0" u="none" strike="noStrike" kern="1200" cap="none" spc="0" normalizeH="0" baseline="-25000" noProof="0">
                    <a:ln>
                      <a:noFill/>
                    </a:ln>
                    <a:solidFill>
                      <a:srgbClr val="000000"/>
                    </a:solidFill>
                    <a:effectLst/>
                    <a:uLnTx/>
                    <a:uFillTx/>
                    <a:latin typeface="Arial" charset="0"/>
                    <a:ea typeface="MS PGothic" charset="0"/>
                    <a:cs typeface="MS PGothic" charset="0"/>
                  </a:rPr>
                  <a:t>1</a:t>
                </a:r>
                <a:r>
                  <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rPr>
                  <a:t> days)</a:t>
                </a:r>
              </a:p>
            </p:txBody>
          </p:sp>
        </p:grpSp>
        <p:grpSp>
          <p:nvGrpSpPr>
            <p:cNvPr id="218179" name="Group 66"/>
            <p:cNvGrpSpPr>
              <a:grpSpLocks/>
            </p:cNvGrpSpPr>
            <p:nvPr/>
          </p:nvGrpSpPr>
          <p:grpSpPr bwMode="auto">
            <a:xfrm>
              <a:off x="5386606" y="2976911"/>
              <a:ext cx="1524000" cy="914400"/>
              <a:chOff x="5471950" y="2976911"/>
              <a:chExt cx="1524000" cy="914400"/>
            </a:xfrm>
          </p:grpSpPr>
          <p:sp>
            <p:nvSpPr>
              <p:cNvPr id="218181" name="Rounded Rectangle 21"/>
              <p:cNvSpPr>
                <a:spLocks noChangeArrowheads="1"/>
              </p:cNvSpPr>
              <p:nvPr/>
            </p:nvSpPr>
            <p:spPr bwMode="auto">
              <a:xfrm>
                <a:off x="5471950" y="2976911"/>
                <a:ext cx="1524000" cy="914400"/>
              </a:xfrm>
              <a:prstGeom prst="roundRect">
                <a:avLst>
                  <a:gd name="adj" fmla="val 16667"/>
                </a:avLst>
              </a:prstGeom>
              <a:solidFill>
                <a:schemeClr val="bg1"/>
              </a:solidFill>
              <a:ln w="9525">
                <a:solidFill>
                  <a:schemeClr val="tx1"/>
                </a:solidFill>
                <a:round/>
                <a:headEnd/>
                <a:tailEnd/>
              </a:ln>
            </p:spPr>
            <p:txBody>
              <a:bodyPr/>
              <a:lstStyle/>
              <a:p>
                <a:pPr marL="0" marR="0" lvl="0" indent="0" algn="ctr" defTabSz="914263" rtl="0" eaLnBrk="0" fontAlgn="auto" latinLnBrk="0" hangingPunct="0">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sp>
            <p:nvSpPr>
              <p:cNvPr id="218182" name="TextBox 63"/>
              <p:cNvSpPr txBox="1">
                <a:spLocks noChangeArrowheads="1"/>
              </p:cNvSpPr>
              <p:nvPr/>
            </p:nvSpPr>
            <p:spPr bwMode="auto">
              <a:xfrm>
                <a:off x="5802678" y="3115056"/>
                <a:ext cx="869148"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S PGothic" charset="0"/>
                    <a:cs typeface="MS PGothic" charset="0"/>
                  </a:rPr>
                  <a:t>Read </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S PGothic" charset="0"/>
                    <a:cs typeface="MS PGothic" charset="0"/>
                  </a:rPr>
                  <a:t>Page</a:t>
                </a:r>
                <a:endPar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endParaRPr>
              </a:p>
            </p:txBody>
          </p:sp>
        </p:grpSp>
        <p:cxnSp>
          <p:nvCxnSpPr>
            <p:cNvPr id="218180" name="Straight Connector 54"/>
            <p:cNvCxnSpPr>
              <a:cxnSpLocks noChangeShapeType="1"/>
            </p:cNvCxnSpPr>
            <p:nvPr/>
          </p:nvCxnSpPr>
          <p:spPr bwMode="auto">
            <a:xfrm>
              <a:off x="4636798" y="3415823"/>
              <a:ext cx="752066" cy="0"/>
            </a:xfrm>
            <a:prstGeom prst="line">
              <a:avLst/>
            </a:prstGeom>
            <a:noFill/>
            <a:ln w="57150">
              <a:solidFill>
                <a:schemeClr val="tx1"/>
              </a:solidFill>
              <a:round/>
              <a:headEnd/>
              <a:tailEnd type="triangle" w="med" len="med"/>
            </a:ln>
            <a:extLst>
              <a:ext uri="{909E8E84-426E-40dd-AFC4-6F175D3DCCD1}">
                <a14:hiddenFill xmlns:a14="http://schemas.microsoft.com/office/drawing/2010/main" xmlns="">
                  <a:noFill/>
                </a14:hiddenFill>
              </a:ext>
            </a:extLst>
          </p:spPr>
        </p:cxnSp>
      </p:grpSp>
      <p:cxnSp>
        <p:nvCxnSpPr>
          <p:cNvPr id="218124" name="Straight Connector 75"/>
          <p:cNvCxnSpPr>
            <a:cxnSpLocks noChangeShapeType="1"/>
            <a:stCxn id="218118" idx="2"/>
            <a:endCxn id="218177" idx="0"/>
          </p:cNvCxnSpPr>
          <p:nvPr/>
        </p:nvCxnSpPr>
        <p:spPr bwMode="auto">
          <a:xfrm rot="16200000" flipH="1">
            <a:off x="5720557" y="2832894"/>
            <a:ext cx="438150" cy="7937"/>
          </a:xfrm>
          <a:prstGeom prst="line">
            <a:avLst/>
          </a:prstGeom>
          <a:noFill/>
          <a:ln w="57150">
            <a:solidFill>
              <a:schemeClr val="tx1"/>
            </a:solidFill>
            <a:round/>
            <a:headEnd/>
            <a:tailEnd type="triangle" w="med" len="med"/>
          </a:ln>
          <a:extLst>
            <a:ext uri="{909E8E84-426E-40dd-AFC4-6F175D3DCCD1}">
              <a14:hiddenFill xmlns:a14="http://schemas.microsoft.com/office/drawing/2010/main" xmlns="">
                <a:noFill/>
              </a14:hiddenFill>
            </a:ext>
          </a:extLst>
        </p:spPr>
      </p:cxnSp>
      <p:grpSp>
        <p:nvGrpSpPr>
          <p:cNvPr id="218125" name="Group 69"/>
          <p:cNvGrpSpPr>
            <a:grpSpLocks/>
          </p:cNvGrpSpPr>
          <p:nvPr/>
        </p:nvGrpSpPr>
        <p:grpSpPr bwMode="auto">
          <a:xfrm>
            <a:off x="3930650" y="4573588"/>
            <a:ext cx="4037013" cy="1101725"/>
            <a:chOff x="3011424" y="2885470"/>
            <a:chExt cx="4035552" cy="1101313"/>
          </a:xfrm>
        </p:grpSpPr>
        <p:sp>
          <p:nvSpPr>
            <p:cNvPr id="218169" name="Rounded Rectangle 21"/>
            <p:cNvSpPr>
              <a:spLocks noChangeArrowheads="1"/>
            </p:cNvSpPr>
            <p:nvPr/>
          </p:nvSpPr>
          <p:spPr bwMode="auto">
            <a:xfrm>
              <a:off x="3011424" y="2885470"/>
              <a:ext cx="4035552" cy="1101313"/>
            </a:xfrm>
            <a:prstGeom prst="roundRect">
              <a:avLst>
                <a:gd name="adj" fmla="val 16667"/>
              </a:avLst>
            </a:prstGeom>
            <a:solidFill>
              <a:schemeClr val="bg1"/>
            </a:solidFill>
            <a:ln w="9525">
              <a:solidFill>
                <a:schemeClr val="tx1"/>
              </a:solidFill>
              <a:round/>
              <a:headEnd/>
              <a:tailEnd/>
            </a:ln>
          </p:spPr>
          <p:txBody>
            <a:bodyPr/>
            <a:lstStyle/>
            <a:p>
              <a:pPr marL="0" marR="0" lvl="0" indent="0" algn="ctr" defTabSz="914263" rtl="0" eaLnBrk="0" fontAlgn="auto" latinLnBrk="0" hangingPunct="0">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grpSp>
          <p:nvGrpSpPr>
            <p:cNvPr id="218170" name="Group 65"/>
            <p:cNvGrpSpPr>
              <a:grpSpLocks/>
            </p:cNvGrpSpPr>
            <p:nvPr/>
          </p:nvGrpSpPr>
          <p:grpSpPr bwMode="auto">
            <a:xfrm>
              <a:off x="3124990" y="2970815"/>
              <a:ext cx="1524000" cy="914400"/>
              <a:chOff x="3381022" y="2970815"/>
              <a:chExt cx="1524000" cy="914400"/>
            </a:xfrm>
          </p:grpSpPr>
          <p:sp>
            <p:nvSpPr>
              <p:cNvPr id="218175" name="Rounded Rectangle 21"/>
              <p:cNvSpPr>
                <a:spLocks noChangeArrowheads="1"/>
              </p:cNvSpPr>
              <p:nvPr/>
            </p:nvSpPr>
            <p:spPr bwMode="auto">
              <a:xfrm>
                <a:off x="3381022" y="2970815"/>
                <a:ext cx="1524000" cy="914400"/>
              </a:xfrm>
              <a:prstGeom prst="roundRect">
                <a:avLst>
                  <a:gd name="adj" fmla="val 16667"/>
                </a:avLst>
              </a:prstGeom>
              <a:solidFill>
                <a:schemeClr val="bg1"/>
              </a:solidFill>
              <a:ln w="9525">
                <a:solidFill>
                  <a:schemeClr val="tx1"/>
                </a:solidFill>
                <a:round/>
                <a:headEnd/>
                <a:tailEnd/>
              </a:ln>
            </p:spPr>
            <p:txBody>
              <a:bodyPr/>
              <a:lstStyle/>
              <a:p>
                <a:pPr marL="0" marR="0" lvl="0" indent="0" algn="ctr" defTabSz="914263" rtl="0" eaLnBrk="0" fontAlgn="auto" latinLnBrk="0" hangingPunct="0">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sp>
            <p:nvSpPr>
              <p:cNvPr id="218176" name="TextBox 87"/>
              <p:cNvSpPr txBox="1">
                <a:spLocks noChangeArrowheads="1"/>
              </p:cNvSpPr>
              <p:nvPr/>
            </p:nvSpPr>
            <p:spPr bwMode="auto">
              <a:xfrm>
                <a:off x="3408781" y="3108960"/>
                <a:ext cx="1475084"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S PGothic" charset="0"/>
                    <a:cs typeface="MS PGothic" charset="0"/>
                  </a:rPr>
                  <a:t>Retention j</a:t>
                </a:r>
                <a:r>
                  <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rPr>
                  <a:t> </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rPr>
                  <a:t>(t</a:t>
                </a:r>
                <a:r>
                  <a:rPr kumimoji="0" lang="en-US" sz="1800" b="0" i="0" u="none" strike="noStrike" kern="1200" cap="none" spc="0" normalizeH="0" baseline="-25000" noProof="0">
                    <a:ln>
                      <a:noFill/>
                    </a:ln>
                    <a:solidFill>
                      <a:srgbClr val="000000"/>
                    </a:solidFill>
                    <a:effectLst/>
                    <a:uLnTx/>
                    <a:uFillTx/>
                    <a:latin typeface="Arial" charset="0"/>
                    <a:ea typeface="MS PGothic" charset="0"/>
                    <a:cs typeface="MS PGothic" charset="0"/>
                  </a:rPr>
                  <a:t>j</a:t>
                </a:r>
                <a:r>
                  <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rPr>
                  <a:t> days)</a:t>
                </a:r>
              </a:p>
            </p:txBody>
          </p:sp>
        </p:grpSp>
        <p:grpSp>
          <p:nvGrpSpPr>
            <p:cNvPr id="218171" name="Group 66"/>
            <p:cNvGrpSpPr>
              <a:grpSpLocks/>
            </p:cNvGrpSpPr>
            <p:nvPr/>
          </p:nvGrpSpPr>
          <p:grpSpPr bwMode="auto">
            <a:xfrm>
              <a:off x="5386606" y="2976911"/>
              <a:ext cx="1524000" cy="914400"/>
              <a:chOff x="5471950" y="2976911"/>
              <a:chExt cx="1524000" cy="914400"/>
            </a:xfrm>
          </p:grpSpPr>
          <p:sp>
            <p:nvSpPr>
              <p:cNvPr id="218173" name="Rounded Rectangle 21"/>
              <p:cNvSpPr>
                <a:spLocks noChangeArrowheads="1"/>
              </p:cNvSpPr>
              <p:nvPr/>
            </p:nvSpPr>
            <p:spPr bwMode="auto">
              <a:xfrm>
                <a:off x="5471950" y="2976911"/>
                <a:ext cx="1524000" cy="914400"/>
              </a:xfrm>
              <a:prstGeom prst="roundRect">
                <a:avLst>
                  <a:gd name="adj" fmla="val 16667"/>
                </a:avLst>
              </a:prstGeom>
              <a:solidFill>
                <a:schemeClr val="bg1"/>
              </a:solidFill>
              <a:ln w="9525">
                <a:solidFill>
                  <a:schemeClr val="tx1"/>
                </a:solidFill>
                <a:round/>
                <a:headEnd/>
                <a:tailEnd/>
              </a:ln>
            </p:spPr>
            <p:txBody>
              <a:bodyPr/>
              <a:lstStyle/>
              <a:p>
                <a:pPr marL="0" marR="0" lvl="0" indent="0" algn="ctr" defTabSz="914263" rtl="0" eaLnBrk="0" fontAlgn="auto" latinLnBrk="0" hangingPunct="0">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sp>
            <p:nvSpPr>
              <p:cNvPr id="218174" name="TextBox 85"/>
              <p:cNvSpPr txBox="1">
                <a:spLocks noChangeArrowheads="1"/>
              </p:cNvSpPr>
              <p:nvPr/>
            </p:nvSpPr>
            <p:spPr bwMode="auto">
              <a:xfrm>
                <a:off x="5802678" y="3115056"/>
                <a:ext cx="869148"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S PGothic" charset="0"/>
                    <a:cs typeface="MS PGothic" charset="0"/>
                  </a:rPr>
                  <a:t>Read </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charset="0"/>
                    <a:ea typeface="MS PGothic" charset="0"/>
                    <a:cs typeface="MS PGothic" charset="0"/>
                  </a:rPr>
                  <a:t>Page</a:t>
                </a:r>
                <a:endPar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endParaRPr>
              </a:p>
            </p:txBody>
          </p:sp>
        </p:grpSp>
        <p:cxnSp>
          <p:nvCxnSpPr>
            <p:cNvPr id="218172" name="Straight Connector 54"/>
            <p:cNvCxnSpPr>
              <a:cxnSpLocks noChangeShapeType="1"/>
            </p:cNvCxnSpPr>
            <p:nvPr/>
          </p:nvCxnSpPr>
          <p:spPr bwMode="auto">
            <a:xfrm>
              <a:off x="4636798" y="3415823"/>
              <a:ext cx="752066" cy="0"/>
            </a:xfrm>
            <a:prstGeom prst="line">
              <a:avLst/>
            </a:prstGeom>
            <a:noFill/>
            <a:ln w="57150">
              <a:solidFill>
                <a:schemeClr val="tx1"/>
              </a:solidFill>
              <a:round/>
              <a:headEnd/>
              <a:tailEnd type="triangle" w="med" len="med"/>
            </a:ln>
            <a:extLst>
              <a:ext uri="{909E8E84-426E-40dd-AFC4-6F175D3DCCD1}">
                <a14:hiddenFill xmlns:a14="http://schemas.microsoft.com/office/drawing/2010/main" xmlns="">
                  <a:noFill/>
                </a14:hiddenFill>
              </a:ext>
            </a:extLst>
          </p:spPr>
        </p:cxnSp>
      </p:grpSp>
      <p:grpSp>
        <p:nvGrpSpPr>
          <p:cNvPr id="218126" name="Group 117"/>
          <p:cNvGrpSpPr>
            <a:grpSpLocks/>
          </p:cNvGrpSpPr>
          <p:nvPr/>
        </p:nvGrpSpPr>
        <p:grpSpPr bwMode="auto">
          <a:xfrm>
            <a:off x="652463" y="1292225"/>
            <a:ext cx="1404937" cy="4673600"/>
            <a:chOff x="371856" y="1292352"/>
            <a:chExt cx="1405884" cy="4672810"/>
          </a:xfrm>
        </p:grpSpPr>
        <p:grpSp>
          <p:nvGrpSpPr>
            <p:cNvPr id="218150" name="Group 93"/>
            <p:cNvGrpSpPr>
              <a:grpSpLocks/>
            </p:cNvGrpSpPr>
            <p:nvPr/>
          </p:nvGrpSpPr>
          <p:grpSpPr bwMode="auto">
            <a:xfrm>
              <a:off x="377952" y="1938528"/>
              <a:ext cx="1387596" cy="536448"/>
              <a:chOff x="377952" y="1548384"/>
              <a:chExt cx="1387596" cy="536448"/>
            </a:xfrm>
          </p:grpSpPr>
          <p:sp>
            <p:nvSpPr>
              <p:cNvPr id="218167" name="Rectangle 91"/>
              <p:cNvSpPr>
                <a:spLocks noChangeArrowheads="1"/>
              </p:cNvSpPr>
              <p:nvPr/>
            </p:nvSpPr>
            <p:spPr bwMode="auto">
              <a:xfrm>
                <a:off x="377952" y="1548384"/>
                <a:ext cx="1365504" cy="536448"/>
              </a:xfrm>
              <a:prstGeom prst="rect">
                <a:avLst/>
              </a:prstGeom>
              <a:solidFill>
                <a:schemeClr val="bg1"/>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sp>
            <p:nvSpPr>
              <p:cNvPr id="218168" name="TextBox 92"/>
              <p:cNvSpPr txBox="1">
                <a:spLocks noChangeArrowheads="1"/>
              </p:cNvSpPr>
              <p:nvPr/>
            </p:nvSpPr>
            <p:spPr bwMode="auto">
              <a:xfrm>
                <a:off x="426720" y="1633728"/>
                <a:ext cx="133882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rPr>
                  <a:t>P/E cycle 0</a:t>
                </a:r>
              </a:p>
            </p:txBody>
          </p:sp>
        </p:grpSp>
        <p:grpSp>
          <p:nvGrpSpPr>
            <p:cNvPr id="218151" name="Group 94"/>
            <p:cNvGrpSpPr>
              <a:grpSpLocks/>
            </p:cNvGrpSpPr>
            <p:nvPr/>
          </p:nvGrpSpPr>
          <p:grpSpPr bwMode="auto">
            <a:xfrm>
              <a:off x="371856" y="3346704"/>
              <a:ext cx="1365504" cy="536448"/>
              <a:chOff x="377952" y="1548384"/>
              <a:chExt cx="1365504" cy="536448"/>
            </a:xfrm>
          </p:grpSpPr>
          <p:sp>
            <p:nvSpPr>
              <p:cNvPr id="218165" name="Rectangle 95"/>
              <p:cNvSpPr>
                <a:spLocks noChangeArrowheads="1"/>
              </p:cNvSpPr>
              <p:nvPr/>
            </p:nvSpPr>
            <p:spPr bwMode="auto">
              <a:xfrm>
                <a:off x="377952" y="1548384"/>
                <a:ext cx="1365504" cy="536448"/>
              </a:xfrm>
              <a:prstGeom prst="rect">
                <a:avLst/>
              </a:prstGeom>
              <a:solidFill>
                <a:schemeClr val="bg1"/>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sp>
            <p:nvSpPr>
              <p:cNvPr id="218166" name="TextBox 96"/>
              <p:cNvSpPr txBox="1">
                <a:spLocks noChangeArrowheads="1"/>
              </p:cNvSpPr>
              <p:nvPr/>
            </p:nvSpPr>
            <p:spPr bwMode="auto">
              <a:xfrm>
                <a:off x="426720" y="1633728"/>
                <a:ext cx="126188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rPr>
                  <a:t>P/E cycle i</a:t>
                </a:r>
              </a:p>
            </p:txBody>
          </p:sp>
        </p:grpSp>
        <p:cxnSp>
          <p:nvCxnSpPr>
            <p:cNvPr id="218152" name="Straight Connector 98"/>
            <p:cNvCxnSpPr>
              <a:cxnSpLocks noChangeShapeType="1"/>
            </p:cNvCxnSpPr>
            <p:nvPr/>
          </p:nvCxnSpPr>
          <p:spPr bwMode="auto">
            <a:xfrm rot="5400000" flipH="1" flipV="1">
              <a:off x="902208" y="1780032"/>
              <a:ext cx="316992" cy="0"/>
            </a:xfrm>
            <a:prstGeom prst="line">
              <a:avLst/>
            </a:prstGeom>
            <a:noFill/>
            <a:ln w="28575">
              <a:solidFill>
                <a:schemeClr val="tx1"/>
              </a:solidFill>
              <a:round/>
              <a:headEnd type="triangle" w="med" len="med"/>
              <a:tailEnd/>
            </a:ln>
            <a:extLst>
              <a:ext uri="{909E8E84-426E-40dd-AFC4-6F175D3DCCD1}">
                <a14:hiddenFill xmlns:a14="http://schemas.microsoft.com/office/drawing/2010/main" xmlns="">
                  <a:noFill/>
                </a14:hiddenFill>
              </a:ext>
            </a:extLst>
          </p:spPr>
        </p:cxnSp>
        <p:sp>
          <p:nvSpPr>
            <p:cNvPr id="218153" name="TextBox 99"/>
            <p:cNvSpPr txBox="1">
              <a:spLocks noChangeArrowheads="1"/>
            </p:cNvSpPr>
            <p:nvPr/>
          </p:nvSpPr>
          <p:spPr bwMode="auto">
            <a:xfrm>
              <a:off x="743712" y="1292352"/>
              <a:ext cx="61908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MS PGothic" charset="0"/>
                  <a:cs typeface="MS PGothic" charset="0"/>
                </a:rPr>
                <a:t>Start</a:t>
              </a:r>
            </a:p>
          </p:txBody>
        </p:sp>
        <p:cxnSp>
          <p:nvCxnSpPr>
            <p:cNvPr id="218154" name="Straight Connector 100"/>
            <p:cNvCxnSpPr>
              <a:cxnSpLocks noChangeShapeType="1"/>
            </p:cNvCxnSpPr>
            <p:nvPr/>
          </p:nvCxnSpPr>
          <p:spPr bwMode="auto">
            <a:xfrm rot="5400000" flipH="1" flipV="1">
              <a:off x="896112" y="2627376"/>
              <a:ext cx="316992" cy="0"/>
            </a:xfrm>
            <a:prstGeom prst="line">
              <a:avLst/>
            </a:prstGeom>
            <a:noFill/>
            <a:ln w="28575">
              <a:solidFill>
                <a:schemeClr val="tx1"/>
              </a:solidFill>
              <a:round/>
              <a:headEnd type="triangle" w="med" len="med"/>
              <a:tailEnd/>
            </a:ln>
            <a:extLst>
              <a:ext uri="{909E8E84-426E-40dd-AFC4-6F175D3DCCD1}">
                <a14:hiddenFill xmlns:a14="http://schemas.microsoft.com/office/drawing/2010/main" xmlns="">
                  <a:noFill/>
                </a14:hiddenFill>
              </a:ext>
            </a:extLst>
          </p:spPr>
        </p:cxnSp>
        <p:cxnSp>
          <p:nvCxnSpPr>
            <p:cNvPr id="218155" name="Straight Connector 101"/>
            <p:cNvCxnSpPr>
              <a:cxnSpLocks noChangeShapeType="1"/>
            </p:cNvCxnSpPr>
            <p:nvPr/>
          </p:nvCxnSpPr>
          <p:spPr bwMode="auto">
            <a:xfrm rot="5400000" flipH="1" flipV="1">
              <a:off x="896112" y="3200400"/>
              <a:ext cx="316992" cy="0"/>
            </a:xfrm>
            <a:prstGeom prst="line">
              <a:avLst/>
            </a:prstGeom>
            <a:noFill/>
            <a:ln w="28575">
              <a:solidFill>
                <a:schemeClr val="tx1"/>
              </a:solidFill>
              <a:round/>
              <a:headEnd type="triangle" w="med" len="med"/>
              <a:tailEnd/>
            </a:ln>
            <a:extLst>
              <a:ext uri="{909E8E84-426E-40dd-AFC4-6F175D3DCCD1}">
                <a14:hiddenFill xmlns:a14="http://schemas.microsoft.com/office/drawing/2010/main" xmlns="">
                  <a:noFill/>
                </a14:hiddenFill>
              </a:ext>
            </a:extLst>
          </p:spPr>
        </p:cxnSp>
        <p:sp>
          <p:nvSpPr>
            <p:cNvPr id="218156" name="TextBox 102"/>
            <p:cNvSpPr txBox="1">
              <a:spLocks noChangeArrowheads="1"/>
            </p:cNvSpPr>
            <p:nvPr/>
          </p:nvSpPr>
          <p:spPr bwMode="auto">
            <a:xfrm>
              <a:off x="841248" y="2645664"/>
              <a:ext cx="41549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MS PGothic" charset="0"/>
                  <a:cs typeface="MS PGothic" charset="0"/>
                </a:rPr>
                <a:t>…</a:t>
              </a:r>
            </a:p>
          </p:txBody>
        </p:sp>
        <p:grpSp>
          <p:nvGrpSpPr>
            <p:cNvPr id="218157" name="Group 103"/>
            <p:cNvGrpSpPr>
              <a:grpSpLocks/>
            </p:cNvGrpSpPr>
            <p:nvPr/>
          </p:nvGrpSpPr>
          <p:grpSpPr bwMode="auto">
            <a:xfrm>
              <a:off x="390144" y="4767072"/>
              <a:ext cx="1387596" cy="536448"/>
              <a:chOff x="377952" y="1548384"/>
              <a:chExt cx="1387596" cy="536448"/>
            </a:xfrm>
          </p:grpSpPr>
          <p:sp>
            <p:nvSpPr>
              <p:cNvPr id="218163" name="Rectangle 104"/>
              <p:cNvSpPr>
                <a:spLocks noChangeArrowheads="1"/>
              </p:cNvSpPr>
              <p:nvPr/>
            </p:nvSpPr>
            <p:spPr bwMode="auto">
              <a:xfrm>
                <a:off x="377952" y="1548384"/>
                <a:ext cx="1365504" cy="536448"/>
              </a:xfrm>
              <a:prstGeom prst="rect">
                <a:avLst/>
              </a:prstGeom>
              <a:solidFill>
                <a:schemeClr val="bg1"/>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sp>
            <p:nvSpPr>
              <p:cNvPr id="218164" name="TextBox 105"/>
              <p:cNvSpPr txBox="1">
                <a:spLocks noChangeArrowheads="1"/>
              </p:cNvSpPr>
              <p:nvPr/>
            </p:nvSpPr>
            <p:spPr bwMode="auto">
              <a:xfrm>
                <a:off x="426720" y="1633728"/>
                <a:ext cx="133882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rPr>
                  <a:t>P/E cycle n</a:t>
                </a:r>
              </a:p>
            </p:txBody>
          </p:sp>
        </p:grpSp>
        <p:cxnSp>
          <p:nvCxnSpPr>
            <p:cNvPr id="218158" name="Straight Connector 106"/>
            <p:cNvCxnSpPr>
              <a:cxnSpLocks noChangeShapeType="1"/>
            </p:cNvCxnSpPr>
            <p:nvPr/>
          </p:nvCxnSpPr>
          <p:spPr bwMode="auto">
            <a:xfrm rot="5400000" flipH="1" flipV="1">
              <a:off x="914400" y="4047744"/>
              <a:ext cx="316992" cy="0"/>
            </a:xfrm>
            <a:prstGeom prst="line">
              <a:avLst/>
            </a:prstGeom>
            <a:noFill/>
            <a:ln w="28575">
              <a:solidFill>
                <a:schemeClr val="tx1"/>
              </a:solidFill>
              <a:round/>
              <a:headEnd type="triangle" w="med" len="med"/>
              <a:tailEnd/>
            </a:ln>
            <a:extLst>
              <a:ext uri="{909E8E84-426E-40dd-AFC4-6F175D3DCCD1}">
                <a14:hiddenFill xmlns:a14="http://schemas.microsoft.com/office/drawing/2010/main" xmlns="">
                  <a:noFill/>
                </a14:hiddenFill>
              </a:ext>
            </a:extLst>
          </p:spPr>
        </p:cxnSp>
        <p:cxnSp>
          <p:nvCxnSpPr>
            <p:cNvPr id="218159" name="Straight Connector 107"/>
            <p:cNvCxnSpPr>
              <a:cxnSpLocks noChangeShapeType="1"/>
            </p:cNvCxnSpPr>
            <p:nvPr/>
          </p:nvCxnSpPr>
          <p:spPr bwMode="auto">
            <a:xfrm rot="5400000" flipH="1" flipV="1">
              <a:off x="914400" y="4620768"/>
              <a:ext cx="316992" cy="0"/>
            </a:xfrm>
            <a:prstGeom prst="line">
              <a:avLst/>
            </a:prstGeom>
            <a:noFill/>
            <a:ln w="28575">
              <a:solidFill>
                <a:schemeClr val="tx1"/>
              </a:solidFill>
              <a:round/>
              <a:headEnd type="triangle" w="med" len="med"/>
              <a:tailEnd/>
            </a:ln>
            <a:extLst>
              <a:ext uri="{909E8E84-426E-40dd-AFC4-6F175D3DCCD1}">
                <a14:hiddenFill xmlns:a14="http://schemas.microsoft.com/office/drawing/2010/main" xmlns="">
                  <a:noFill/>
                </a14:hiddenFill>
              </a:ext>
            </a:extLst>
          </p:spPr>
        </p:cxnSp>
        <p:sp>
          <p:nvSpPr>
            <p:cNvPr id="218160" name="TextBox 108"/>
            <p:cNvSpPr txBox="1">
              <a:spLocks noChangeArrowheads="1"/>
            </p:cNvSpPr>
            <p:nvPr/>
          </p:nvSpPr>
          <p:spPr bwMode="auto">
            <a:xfrm>
              <a:off x="859536" y="4066032"/>
              <a:ext cx="41549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MS PGothic" charset="0"/>
                  <a:cs typeface="MS PGothic" charset="0"/>
                </a:rPr>
                <a:t>…</a:t>
              </a:r>
            </a:p>
          </p:txBody>
        </p:sp>
        <p:cxnSp>
          <p:nvCxnSpPr>
            <p:cNvPr id="218161" name="Straight Connector 109"/>
            <p:cNvCxnSpPr>
              <a:cxnSpLocks noChangeShapeType="1"/>
            </p:cNvCxnSpPr>
            <p:nvPr/>
          </p:nvCxnSpPr>
          <p:spPr bwMode="auto">
            <a:xfrm rot="5400000" flipH="1" flipV="1">
              <a:off x="920496" y="5468112"/>
              <a:ext cx="316992" cy="0"/>
            </a:xfrm>
            <a:prstGeom prst="line">
              <a:avLst/>
            </a:prstGeom>
            <a:noFill/>
            <a:ln w="28575">
              <a:solidFill>
                <a:schemeClr val="tx1"/>
              </a:solidFill>
              <a:round/>
              <a:headEnd type="triangle" w="med" len="med"/>
              <a:tailEnd/>
            </a:ln>
            <a:extLst>
              <a:ext uri="{909E8E84-426E-40dd-AFC4-6F175D3DCCD1}">
                <a14:hiddenFill xmlns:a14="http://schemas.microsoft.com/office/drawing/2010/main" xmlns="">
                  <a:noFill/>
                </a14:hiddenFill>
              </a:ext>
            </a:extLst>
          </p:spPr>
        </p:cxnSp>
        <p:sp>
          <p:nvSpPr>
            <p:cNvPr id="218162" name="TextBox 110"/>
            <p:cNvSpPr txBox="1">
              <a:spLocks noChangeArrowheads="1"/>
            </p:cNvSpPr>
            <p:nvPr/>
          </p:nvSpPr>
          <p:spPr bwMode="auto">
            <a:xfrm>
              <a:off x="591312" y="5626608"/>
              <a:ext cx="109677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MS PGothic" charset="0"/>
                  <a:cs typeface="MS PGothic" charset="0"/>
                </a:rPr>
                <a:t>End of life</a:t>
              </a:r>
            </a:p>
          </p:txBody>
        </p:sp>
      </p:grpSp>
      <p:cxnSp>
        <p:nvCxnSpPr>
          <p:cNvPr id="218127" name="Straight Connector 112"/>
          <p:cNvCxnSpPr>
            <a:cxnSpLocks noChangeShapeType="1"/>
          </p:cNvCxnSpPr>
          <p:nvPr/>
        </p:nvCxnSpPr>
        <p:spPr bwMode="auto">
          <a:xfrm>
            <a:off x="2017713" y="3614738"/>
            <a:ext cx="554037" cy="6350"/>
          </a:xfrm>
          <a:prstGeom prst="line">
            <a:avLst/>
          </a:prstGeom>
          <a:noFill/>
          <a:ln w="38100">
            <a:solidFill>
              <a:schemeClr val="tx1"/>
            </a:solidFill>
            <a:prstDash val="sysDash"/>
            <a:round/>
            <a:headEnd type="triangle" w="med" len="med"/>
            <a:tailEnd/>
          </a:ln>
          <a:extLst>
            <a:ext uri="{909E8E84-426E-40dd-AFC4-6F175D3DCCD1}">
              <a14:hiddenFill xmlns:a14="http://schemas.microsoft.com/office/drawing/2010/main" xmlns="">
                <a:noFill/>
              </a14:hiddenFill>
            </a:ext>
          </a:extLst>
        </p:spPr>
      </p:cxnSp>
      <p:sp>
        <p:nvSpPr>
          <p:cNvPr id="54" name="Arc 53"/>
          <p:cNvSpPr/>
          <p:nvPr/>
        </p:nvSpPr>
        <p:spPr bwMode="auto">
          <a:xfrm>
            <a:off x="5999163" y="1836738"/>
            <a:ext cx="1404937" cy="495300"/>
          </a:xfrm>
          <a:prstGeom prst="arc">
            <a:avLst/>
          </a:prstGeom>
          <a:noFill/>
          <a:ln w="50800" cap="flat" cmpd="sng" algn="ctr">
            <a:solidFill>
              <a:schemeClr val="tx1"/>
            </a:solidFill>
            <a:prstDash val="solid"/>
            <a:round/>
            <a:headEnd type="none" w="med" len="med"/>
            <a:tailEnd type="none" w="med" len="med"/>
          </a:ln>
          <a:effec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charset="-128"/>
              <a:cs typeface="ＭＳ Ｐゴシック" charset="-128"/>
            </a:endParaRPr>
          </a:p>
        </p:txBody>
      </p:sp>
      <p:sp>
        <p:nvSpPr>
          <p:cNvPr id="55" name="Arc 54"/>
          <p:cNvSpPr/>
          <p:nvPr/>
        </p:nvSpPr>
        <p:spPr bwMode="auto">
          <a:xfrm flipV="1">
            <a:off x="5999163" y="2020888"/>
            <a:ext cx="1406525" cy="487362"/>
          </a:xfrm>
          <a:prstGeom prst="arc">
            <a:avLst/>
          </a:prstGeom>
          <a:noFill/>
          <a:ln w="50800" cap="flat" cmpd="sng" algn="ctr">
            <a:solidFill>
              <a:schemeClr val="tx1"/>
            </a:solidFill>
            <a:prstDash val="solid"/>
            <a:round/>
            <a:headEnd type="triangle" w="med" len="med"/>
            <a:tailEnd type="none" w="med" len="med"/>
          </a:ln>
          <a:effec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charset="-128"/>
              <a:cs typeface="ＭＳ Ｐゴシック" charset="-128"/>
            </a:endParaRPr>
          </a:p>
        </p:txBody>
      </p:sp>
      <p:grpSp>
        <p:nvGrpSpPr>
          <p:cNvPr id="12" name="Group 58"/>
          <p:cNvGrpSpPr>
            <a:grpSpLocks/>
          </p:cNvGrpSpPr>
          <p:nvPr/>
        </p:nvGrpSpPr>
        <p:grpSpPr bwMode="auto">
          <a:xfrm>
            <a:off x="2263775" y="1016000"/>
            <a:ext cx="1570038" cy="928688"/>
            <a:chOff x="2264228" y="1016000"/>
            <a:chExt cx="1569660" cy="928914"/>
          </a:xfrm>
        </p:grpSpPr>
        <p:sp>
          <p:nvSpPr>
            <p:cNvPr id="218148" name="TextBox 55"/>
            <p:cNvSpPr txBox="1">
              <a:spLocks noChangeArrowheads="1"/>
            </p:cNvSpPr>
            <p:nvPr/>
          </p:nvSpPr>
          <p:spPr bwMode="auto">
            <a:xfrm>
              <a:off x="2264228" y="1016000"/>
              <a:ext cx="156966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MS PGothic" charset="0"/>
                  <a:cs typeface="MS PGothic" charset="0"/>
                </a:rPr>
                <a:t>Erase Errors</a:t>
              </a:r>
            </a:p>
          </p:txBody>
        </p:sp>
        <p:cxnSp>
          <p:nvCxnSpPr>
            <p:cNvPr id="218149" name="Straight Arrow Connector 57"/>
            <p:cNvCxnSpPr>
              <a:cxnSpLocks noChangeShapeType="1"/>
              <a:stCxn id="218148" idx="2"/>
            </p:cNvCxnSpPr>
            <p:nvPr/>
          </p:nvCxnSpPr>
          <p:spPr bwMode="auto">
            <a:xfrm>
              <a:off x="3049058" y="1385332"/>
              <a:ext cx="100542" cy="559582"/>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xmlns="">
                  <a:noFill/>
                </a14:hiddenFill>
              </a:ext>
            </a:extLst>
          </p:spPr>
        </p:cxnSp>
      </p:grpSp>
      <p:grpSp>
        <p:nvGrpSpPr>
          <p:cNvPr id="13" name="Group 59"/>
          <p:cNvGrpSpPr>
            <a:grpSpLocks/>
          </p:cNvGrpSpPr>
          <p:nvPr/>
        </p:nvGrpSpPr>
        <p:grpSpPr bwMode="auto">
          <a:xfrm>
            <a:off x="5681663" y="1052513"/>
            <a:ext cx="1890712" cy="835025"/>
            <a:chOff x="2264228" y="1016000"/>
            <a:chExt cx="1890261" cy="834571"/>
          </a:xfrm>
        </p:grpSpPr>
        <p:sp>
          <p:nvSpPr>
            <p:cNvPr id="218146" name="TextBox 60"/>
            <p:cNvSpPr txBox="1">
              <a:spLocks noChangeArrowheads="1"/>
            </p:cNvSpPr>
            <p:nvPr/>
          </p:nvSpPr>
          <p:spPr bwMode="auto">
            <a:xfrm>
              <a:off x="2264228" y="1016000"/>
              <a:ext cx="189026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MS PGothic" charset="0"/>
                  <a:cs typeface="MS PGothic" charset="0"/>
                </a:rPr>
                <a:t>Program Errors</a:t>
              </a:r>
            </a:p>
          </p:txBody>
        </p:sp>
        <p:cxnSp>
          <p:nvCxnSpPr>
            <p:cNvPr id="218147" name="Straight Arrow Connector 61"/>
            <p:cNvCxnSpPr>
              <a:cxnSpLocks noChangeShapeType="1"/>
            </p:cNvCxnSpPr>
            <p:nvPr/>
          </p:nvCxnSpPr>
          <p:spPr bwMode="auto">
            <a:xfrm flipH="1">
              <a:off x="2735945" y="1410377"/>
              <a:ext cx="219445" cy="440194"/>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xmlns="">
                  <a:noFill/>
                </a14:hiddenFill>
              </a:ext>
            </a:extLst>
          </p:spPr>
        </p:cxnSp>
      </p:grpSp>
      <p:grpSp>
        <p:nvGrpSpPr>
          <p:cNvPr id="14" name="Group 63"/>
          <p:cNvGrpSpPr>
            <a:grpSpLocks/>
          </p:cNvGrpSpPr>
          <p:nvPr/>
        </p:nvGrpSpPr>
        <p:grpSpPr bwMode="auto">
          <a:xfrm>
            <a:off x="2428875" y="2689225"/>
            <a:ext cx="2006600" cy="812800"/>
            <a:chOff x="2264228" y="1016000"/>
            <a:chExt cx="2005677" cy="812800"/>
          </a:xfrm>
        </p:grpSpPr>
        <p:sp>
          <p:nvSpPr>
            <p:cNvPr id="218144" name="TextBox 64"/>
            <p:cNvSpPr txBox="1">
              <a:spLocks noChangeArrowheads="1"/>
            </p:cNvSpPr>
            <p:nvPr/>
          </p:nvSpPr>
          <p:spPr bwMode="auto">
            <a:xfrm>
              <a:off x="2264228" y="1016000"/>
              <a:ext cx="200567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MS PGothic" charset="0"/>
                  <a:cs typeface="MS PGothic" charset="0"/>
                </a:rPr>
                <a:t>Retention Errors</a:t>
              </a:r>
            </a:p>
          </p:txBody>
        </p:sp>
        <p:cxnSp>
          <p:nvCxnSpPr>
            <p:cNvPr id="218145" name="Straight Arrow Connector 65"/>
            <p:cNvCxnSpPr>
              <a:cxnSpLocks noChangeShapeType="1"/>
              <a:stCxn id="218144" idx="2"/>
            </p:cNvCxnSpPr>
            <p:nvPr/>
          </p:nvCxnSpPr>
          <p:spPr bwMode="auto">
            <a:xfrm>
              <a:off x="3267067" y="1385332"/>
              <a:ext cx="709848" cy="443468"/>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xmlns="">
                  <a:noFill/>
                </a14:hiddenFill>
              </a:ext>
            </a:extLst>
          </p:spPr>
        </p:cxnSp>
      </p:grpSp>
      <p:grpSp>
        <p:nvGrpSpPr>
          <p:cNvPr id="15" name="Group 67"/>
          <p:cNvGrpSpPr>
            <a:grpSpLocks/>
          </p:cNvGrpSpPr>
          <p:nvPr/>
        </p:nvGrpSpPr>
        <p:grpSpPr bwMode="auto">
          <a:xfrm>
            <a:off x="7061200" y="2590800"/>
            <a:ext cx="1504950" cy="820738"/>
            <a:chOff x="2264228" y="1016000"/>
            <a:chExt cx="1505540" cy="820058"/>
          </a:xfrm>
        </p:grpSpPr>
        <p:sp>
          <p:nvSpPr>
            <p:cNvPr id="218142" name="TextBox 68"/>
            <p:cNvSpPr txBox="1">
              <a:spLocks noChangeArrowheads="1"/>
            </p:cNvSpPr>
            <p:nvPr/>
          </p:nvSpPr>
          <p:spPr bwMode="auto">
            <a:xfrm>
              <a:off x="2264228" y="1016000"/>
              <a:ext cx="150554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MS PGothic" charset="0"/>
                  <a:cs typeface="MS PGothic" charset="0"/>
                </a:rPr>
                <a:t>Read Errors</a:t>
              </a:r>
            </a:p>
          </p:txBody>
        </p:sp>
        <p:cxnSp>
          <p:nvCxnSpPr>
            <p:cNvPr id="218143" name="Straight Arrow Connector 69"/>
            <p:cNvCxnSpPr>
              <a:cxnSpLocks noChangeShapeType="1"/>
              <a:stCxn id="218142" idx="2"/>
            </p:cNvCxnSpPr>
            <p:nvPr/>
          </p:nvCxnSpPr>
          <p:spPr bwMode="auto">
            <a:xfrm flipH="1">
              <a:off x="2677890" y="1385332"/>
              <a:ext cx="339108" cy="450726"/>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xmlns="">
                  <a:noFill/>
                </a14:hiddenFill>
              </a:ext>
            </a:extLst>
          </p:spPr>
        </p:cxnSp>
      </p:grpSp>
      <p:grpSp>
        <p:nvGrpSpPr>
          <p:cNvPr id="16" name="Group 72"/>
          <p:cNvGrpSpPr>
            <a:grpSpLocks/>
          </p:cNvGrpSpPr>
          <p:nvPr/>
        </p:nvGrpSpPr>
        <p:grpSpPr bwMode="auto">
          <a:xfrm>
            <a:off x="7069138" y="4179888"/>
            <a:ext cx="1504950" cy="820737"/>
            <a:chOff x="2264228" y="1016000"/>
            <a:chExt cx="1505540" cy="820058"/>
          </a:xfrm>
        </p:grpSpPr>
        <p:sp>
          <p:nvSpPr>
            <p:cNvPr id="218140" name="TextBox 73"/>
            <p:cNvSpPr txBox="1">
              <a:spLocks noChangeArrowheads="1"/>
            </p:cNvSpPr>
            <p:nvPr/>
          </p:nvSpPr>
          <p:spPr bwMode="auto">
            <a:xfrm>
              <a:off x="2264228" y="1016000"/>
              <a:ext cx="150554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MS PGothic" charset="0"/>
                  <a:cs typeface="MS PGothic" charset="0"/>
                </a:rPr>
                <a:t>Read Errors</a:t>
              </a:r>
            </a:p>
          </p:txBody>
        </p:sp>
        <p:cxnSp>
          <p:nvCxnSpPr>
            <p:cNvPr id="218141" name="Straight Arrow Connector 74"/>
            <p:cNvCxnSpPr>
              <a:cxnSpLocks noChangeShapeType="1"/>
              <a:stCxn id="218140" idx="2"/>
            </p:cNvCxnSpPr>
            <p:nvPr/>
          </p:nvCxnSpPr>
          <p:spPr bwMode="auto">
            <a:xfrm flipH="1">
              <a:off x="2677890" y="1385332"/>
              <a:ext cx="339108" cy="450726"/>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xmlns="">
                  <a:noFill/>
                </a14:hiddenFill>
              </a:ext>
            </a:extLst>
          </p:spPr>
        </p:cxnSp>
      </p:grpSp>
      <p:grpSp>
        <p:nvGrpSpPr>
          <p:cNvPr id="17" name="Group 75"/>
          <p:cNvGrpSpPr>
            <a:grpSpLocks/>
          </p:cNvGrpSpPr>
          <p:nvPr/>
        </p:nvGrpSpPr>
        <p:grpSpPr bwMode="auto">
          <a:xfrm>
            <a:off x="2503488" y="4071938"/>
            <a:ext cx="2006600" cy="812800"/>
            <a:chOff x="2264228" y="1016000"/>
            <a:chExt cx="2005677" cy="812800"/>
          </a:xfrm>
        </p:grpSpPr>
        <p:sp>
          <p:nvSpPr>
            <p:cNvPr id="218138" name="TextBox 76"/>
            <p:cNvSpPr txBox="1">
              <a:spLocks noChangeArrowheads="1"/>
            </p:cNvSpPr>
            <p:nvPr/>
          </p:nvSpPr>
          <p:spPr bwMode="auto">
            <a:xfrm>
              <a:off x="2264228" y="1016000"/>
              <a:ext cx="200567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Arial" charset="0"/>
                  <a:ea typeface="MS PGothic" charset="0"/>
                  <a:cs typeface="MS PGothic" charset="0"/>
                </a:rPr>
                <a:t>Retention Errors</a:t>
              </a:r>
            </a:p>
          </p:txBody>
        </p:sp>
        <p:cxnSp>
          <p:nvCxnSpPr>
            <p:cNvPr id="218139" name="Straight Arrow Connector 77"/>
            <p:cNvCxnSpPr>
              <a:cxnSpLocks noChangeShapeType="1"/>
              <a:stCxn id="218138" idx="2"/>
            </p:cNvCxnSpPr>
            <p:nvPr/>
          </p:nvCxnSpPr>
          <p:spPr bwMode="auto">
            <a:xfrm>
              <a:off x="3267067" y="1385332"/>
              <a:ext cx="709848" cy="443468"/>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xmlns="">
                  <a:noFill/>
                </a14:hiddenFill>
              </a:ext>
            </a:extLst>
          </p:spPr>
        </p:cxnSp>
      </p:grpSp>
      <p:sp>
        <p:nvSpPr>
          <p:cNvPr id="218136"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F11C3CA4-9EDD-5B49-9389-66A02730F14B}"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44</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27429467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500"/>
                                        <p:tgtEl>
                                          <p:spTgt spid="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ox(in)">
                                      <p:cBhvr>
                                        <p:cTn id="17" dur="500"/>
                                        <p:tgtEl>
                                          <p:spTgt spid="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ox(in)">
                                      <p:cBhvr>
                                        <p:cTn id="22" dur="500"/>
                                        <p:tgtEl>
                                          <p:spTgt spid="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ox(in)">
                                      <p:cBhvr>
                                        <p:cTn id="27" dur="500"/>
                                        <p:tgtEl>
                                          <p:spTgt spid="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ox(in)">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Title 1"/>
          <p:cNvSpPr>
            <a:spLocks noGrp="1"/>
          </p:cNvSpPr>
          <p:nvPr>
            <p:ph type="title"/>
          </p:nvPr>
        </p:nvSpPr>
        <p:spPr/>
        <p:txBody>
          <a:bodyPr/>
          <a:lstStyle/>
          <a:p>
            <a:r>
              <a:rPr lang="en-US">
                <a:latin typeface="Garamond" charset="0"/>
              </a:rPr>
              <a:t>Methodology: Error and ECC Analysis</a:t>
            </a:r>
          </a:p>
        </p:txBody>
      </p:sp>
      <p:sp>
        <p:nvSpPr>
          <p:cNvPr id="3" name="Content Placeholder 2"/>
          <p:cNvSpPr>
            <a:spLocks noGrp="1"/>
          </p:cNvSpPr>
          <p:nvPr>
            <p:ph idx="1"/>
          </p:nvPr>
        </p:nvSpPr>
        <p:spPr>
          <a:xfrm>
            <a:off x="228600" y="1092200"/>
            <a:ext cx="8915400" cy="5092700"/>
          </a:xfrm>
        </p:spPr>
        <p:txBody>
          <a:bodyPr/>
          <a:lstStyle/>
          <a:p>
            <a:pPr>
              <a:buFont typeface="Wingdings" pitchFamily="2" charset="2"/>
              <a:buChar char="n"/>
              <a:defRPr/>
            </a:pPr>
            <a:r>
              <a:rPr lang="en-US" dirty="0">
                <a:solidFill>
                  <a:srgbClr val="FF0000"/>
                </a:solidFill>
                <a:ea typeface="+mn-ea"/>
                <a:cs typeface="+mn-cs"/>
              </a:rPr>
              <a:t>Characterized errors and error rates </a:t>
            </a:r>
            <a:r>
              <a:rPr lang="en-US" dirty="0">
                <a:ea typeface="+mn-ea"/>
                <a:cs typeface="+mn-cs"/>
              </a:rPr>
              <a:t>of 3x and 2y-nm MLC NAND flash using an experimental FPGA-based platform</a:t>
            </a:r>
          </a:p>
          <a:p>
            <a:pPr lvl="1">
              <a:buFont typeface="Wingdings" pitchFamily="2" charset="2"/>
              <a:buChar char="q"/>
              <a:defRPr/>
            </a:pPr>
            <a:r>
              <a:rPr lang="en-US" sz="1600" b="1" dirty="0">
                <a:solidFill>
                  <a:schemeClr val="tx2"/>
                </a:solidFill>
              </a:rPr>
              <a:t>[</a:t>
            </a:r>
            <a:r>
              <a:rPr lang="en-US" sz="1600" b="1" dirty="0" err="1">
                <a:solidFill>
                  <a:schemeClr val="tx2"/>
                </a:solidFill>
              </a:rPr>
              <a:t>Cai</a:t>
            </a:r>
            <a:r>
              <a:rPr lang="en-US" sz="1600" b="1" dirty="0">
                <a:solidFill>
                  <a:schemeClr val="tx2"/>
                </a:solidFill>
              </a:rPr>
              <a:t>+, DATE’12, ICCD’12, DATE’13, ITJ’13, ICCD’13, SIGMETRICS’14]</a:t>
            </a:r>
            <a:endParaRPr lang="en-US" sz="1600" b="1" dirty="0"/>
          </a:p>
          <a:p>
            <a:pPr>
              <a:buFont typeface="Wingdings" pitchFamily="2" charset="2"/>
              <a:buChar char="n"/>
              <a:defRPr/>
            </a:pPr>
            <a:endParaRPr lang="en-US" sz="1000" dirty="0">
              <a:ea typeface="+mn-ea"/>
              <a:cs typeface="+mn-cs"/>
            </a:endParaRPr>
          </a:p>
          <a:p>
            <a:pPr>
              <a:buFont typeface="Wingdings" pitchFamily="2" charset="2"/>
              <a:buChar char="n"/>
              <a:defRPr/>
            </a:pPr>
            <a:endParaRPr lang="en-US" dirty="0">
              <a:solidFill>
                <a:srgbClr val="FF0000"/>
              </a:solidFill>
              <a:ea typeface="+mn-ea"/>
              <a:cs typeface="+mn-cs"/>
            </a:endParaRPr>
          </a:p>
          <a:p>
            <a:pPr>
              <a:buFont typeface="Wingdings" pitchFamily="2" charset="2"/>
              <a:buChar char="n"/>
              <a:defRPr/>
            </a:pPr>
            <a:r>
              <a:rPr lang="en-US" dirty="0">
                <a:solidFill>
                  <a:srgbClr val="FF0000"/>
                </a:solidFill>
                <a:ea typeface="+mn-ea"/>
                <a:cs typeface="+mn-cs"/>
              </a:rPr>
              <a:t>Quantified Raw Bit Error Rate (RBER) at a given P/E cycle</a:t>
            </a:r>
          </a:p>
          <a:p>
            <a:pPr lvl="1">
              <a:buFont typeface="Wingdings" pitchFamily="2" charset="2"/>
              <a:buChar char="q"/>
              <a:defRPr/>
            </a:pPr>
            <a:r>
              <a:rPr lang="en-US" sz="2000" dirty="0"/>
              <a:t>Raw Bit Error Rate: Fraction of erroneous bits without any correction</a:t>
            </a:r>
          </a:p>
          <a:p>
            <a:pPr lvl="1">
              <a:buFont typeface="Wingdings" pitchFamily="2" charset="2"/>
              <a:buChar char="q"/>
              <a:defRPr/>
            </a:pPr>
            <a:endParaRPr lang="en-US" sz="1000" dirty="0"/>
          </a:p>
          <a:p>
            <a:pPr>
              <a:buFont typeface="Wingdings" pitchFamily="2" charset="2"/>
              <a:buChar char="n"/>
              <a:defRPr/>
            </a:pPr>
            <a:endParaRPr lang="en-US" dirty="0">
              <a:solidFill>
                <a:srgbClr val="FF0000"/>
              </a:solidFill>
              <a:ea typeface="+mn-ea"/>
              <a:cs typeface="+mn-cs"/>
            </a:endParaRPr>
          </a:p>
          <a:p>
            <a:pPr>
              <a:buFont typeface="Wingdings" pitchFamily="2" charset="2"/>
              <a:buChar char="n"/>
              <a:defRPr/>
            </a:pPr>
            <a:r>
              <a:rPr lang="en-US" dirty="0">
                <a:solidFill>
                  <a:srgbClr val="FF0000"/>
                </a:solidFill>
                <a:ea typeface="+mn-ea"/>
                <a:cs typeface="+mn-cs"/>
              </a:rPr>
              <a:t>Quantified error correction capability </a:t>
            </a:r>
            <a:r>
              <a:rPr lang="en-US" dirty="0">
                <a:ea typeface="+mn-ea"/>
                <a:cs typeface="+mn-cs"/>
              </a:rPr>
              <a:t>(and area and power consumption) of various BCH-code implementations</a:t>
            </a:r>
          </a:p>
          <a:p>
            <a:pPr lvl="1">
              <a:buFont typeface="Wingdings" pitchFamily="2" charset="2"/>
              <a:buChar char="q"/>
              <a:defRPr/>
            </a:pPr>
            <a:r>
              <a:rPr lang="en-US" sz="2000" dirty="0"/>
              <a:t>Identified how much RBER each code can tolerate </a:t>
            </a:r>
          </a:p>
          <a:p>
            <a:pPr marL="344487" lvl="1" indent="0">
              <a:buFont typeface="Wingdings" charset="0"/>
              <a:buNone/>
              <a:defRPr/>
            </a:pPr>
            <a:r>
              <a:rPr lang="en-US" dirty="0">
                <a:sym typeface="Wingdings"/>
              </a:rPr>
              <a:t>    </a:t>
            </a:r>
            <a:r>
              <a:rPr lang="en-US" sz="2000" dirty="0">
                <a:sym typeface="Wingdings"/>
              </a:rPr>
              <a:t> how many P/E cycles (flash lifetime) each code can sustain </a:t>
            </a:r>
          </a:p>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lvl="1">
              <a:buFont typeface="Wingdings" pitchFamily="2" charset="2"/>
              <a:buChar char="q"/>
              <a:defRPr/>
            </a:pPr>
            <a:endParaRPr lang="en-US" dirty="0"/>
          </a:p>
          <a:p>
            <a:pPr>
              <a:buFont typeface="Wingdings" pitchFamily="2" charset="2"/>
              <a:buChar char="n"/>
              <a:defRPr/>
            </a:pPr>
            <a:endParaRPr lang="en-US" dirty="0">
              <a:ea typeface="+mn-ea"/>
              <a:cs typeface="+mn-cs"/>
            </a:endParaRPr>
          </a:p>
        </p:txBody>
      </p:sp>
      <p:sp>
        <p:nvSpPr>
          <p:cNvPr id="22016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77D78977-6E7F-9D41-BE9B-F45846CC07C8}"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45</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5" name="Rectangle 4"/>
          <p:cNvSpPr>
            <a:spLocks noChangeArrowheads="1"/>
          </p:cNvSpPr>
          <p:nvPr/>
        </p:nvSpPr>
        <p:spPr bwMode="auto">
          <a:xfrm>
            <a:off x="220663" y="1109663"/>
            <a:ext cx="8669337" cy="782637"/>
          </a:xfrm>
          <a:prstGeom prst="rect">
            <a:avLst/>
          </a:prstGeom>
          <a:noFill/>
          <a:ln w="38100">
            <a:solidFill>
              <a:srgbClr val="FF0000"/>
            </a:solidFill>
            <a:miter lim="800000"/>
            <a:headEnd/>
            <a:tailEnd/>
          </a:ln>
          <a:effectLst>
            <a:outerShdw blurRad="63500" dist="23000" dir="5400000" rotWithShape="0">
              <a:srgbClr val="00000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 name="Rectangle 5"/>
          <p:cNvSpPr>
            <a:spLocks noChangeArrowheads="1"/>
          </p:cNvSpPr>
          <p:nvPr/>
        </p:nvSpPr>
        <p:spPr bwMode="auto">
          <a:xfrm>
            <a:off x="220663" y="2743200"/>
            <a:ext cx="8669337" cy="533400"/>
          </a:xfrm>
          <a:prstGeom prst="rect">
            <a:avLst/>
          </a:prstGeom>
          <a:noFill/>
          <a:ln w="38100">
            <a:solidFill>
              <a:srgbClr val="FF0000"/>
            </a:solidFill>
            <a:miter lim="800000"/>
            <a:headEnd/>
            <a:tailEnd/>
          </a:ln>
          <a:effectLst>
            <a:outerShdw blurRad="63500" dist="23000" dir="5400000" rotWithShape="0">
              <a:srgbClr val="00000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37467724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Title 1"/>
          <p:cNvSpPr>
            <a:spLocks noGrp="1"/>
          </p:cNvSpPr>
          <p:nvPr>
            <p:ph type="title"/>
          </p:nvPr>
        </p:nvSpPr>
        <p:spPr/>
        <p:txBody>
          <a:bodyPr/>
          <a:lstStyle/>
          <a:p>
            <a:pPr eaLnBrk="1" hangingPunct="1"/>
            <a:r>
              <a:rPr lang="en-US" dirty="0">
                <a:latin typeface="Garamond" charset="0"/>
              </a:rPr>
              <a:t>Agenda</a:t>
            </a:r>
          </a:p>
        </p:txBody>
      </p:sp>
      <p:sp>
        <p:nvSpPr>
          <p:cNvPr id="222210" name="Content Placeholder 2"/>
          <p:cNvSpPr>
            <a:spLocks noGrp="1"/>
          </p:cNvSpPr>
          <p:nvPr>
            <p:ph idx="1"/>
          </p:nvPr>
        </p:nvSpPr>
        <p:spPr>
          <a:xfrm>
            <a:off x="228600" y="1096963"/>
            <a:ext cx="8793163" cy="4876800"/>
          </a:xfrm>
        </p:spPr>
        <p:txBody>
          <a:bodyPr/>
          <a:lstStyle/>
          <a:p>
            <a:pPr eaLnBrk="1" hangingPunct="1"/>
            <a:r>
              <a:rPr lang="en-US" dirty="0">
                <a:latin typeface="Tahoma" charset="0"/>
              </a:rPr>
              <a:t>Background, Motivation and Approach</a:t>
            </a:r>
          </a:p>
          <a:p>
            <a:pPr eaLnBrk="1" hangingPunct="1"/>
            <a:r>
              <a:rPr lang="en-US" dirty="0">
                <a:solidFill>
                  <a:srgbClr val="000000"/>
                </a:solidFill>
                <a:latin typeface="Tahoma" charset="0"/>
              </a:rPr>
              <a:t>Experimental Characterization Methodology</a:t>
            </a:r>
          </a:p>
          <a:p>
            <a:pPr eaLnBrk="1" hangingPunct="1"/>
            <a:r>
              <a:rPr lang="en-US" dirty="0">
                <a:solidFill>
                  <a:srgbClr val="0000FF"/>
                </a:solidFill>
                <a:latin typeface="Tahoma" charset="0"/>
              </a:rPr>
              <a:t>Error Analysis and Management </a:t>
            </a:r>
          </a:p>
          <a:p>
            <a:pPr lvl="1" eaLnBrk="1" hangingPunct="1"/>
            <a:r>
              <a:rPr lang="en-US" dirty="0">
                <a:solidFill>
                  <a:srgbClr val="0000FF"/>
                </a:solidFill>
                <a:latin typeface="Tahoma" charset="0"/>
                <a:cs typeface="ＭＳ Ｐゴシック" charset="0"/>
              </a:rPr>
              <a:t>Main Characterization Results</a:t>
            </a:r>
          </a:p>
          <a:p>
            <a:pPr lvl="1" eaLnBrk="1" hangingPunct="1"/>
            <a:r>
              <a:rPr lang="en-US" dirty="0">
                <a:latin typeface="Tahoma" charset="0"/>
                <a:cs typeface="ＭＳ Ｐゴシック" charset="0"/>
              </a:rPr>
              <a:t>Retention-Aware Error Management</a:t>
            </a:r>
          </a:p>
          <a:p>
            <a:pPr lvl="1" eaLnBrk="1" hangingPunct="1"/>
            <a:r>
              <a:rPr lang="en-US" dirty="0">
                <a:latin typeface="Tahoma" charset="0"/>
                <a:cs typeface="ＭＳ Ｐゴシック" charset="0"/>
              </a:rPr>
              <a:t>Threshold Voltage and Program Interference Analysis</a:t>
            </a:r>
          </a:p>
          <a:p>
            <a:pPr lvl="1" eaLnBrk="1" hangingPunct="1"/>
            <a:r>
              <a:rPr lang="en-US" dirty="0">
                <a:latin typeface="Tahoma" charset="0"/>
                <a:cs typeface="ＭＳ Ｐゴシック" charset="0"/>
              </a:rPr>
              <a:t>Read Reference Voltage Prediction</a:t>
            </a:r>
          </a:p>
          <a:p>
            <a:pPr lvl="1" eaLnBrk="1" hangingPunct="1"/>
            <a:r>
              <a:rPr lang="en-US" dirty="0">
                <a:latin typeface="Tahoma" charset="0"/>
                <a:cs typeface="ＭＳ Ｐゴシック" charset="0"/>
              </a:rPr>
              <a:t>Neighbor-Assisted Error Correction</a:t>
            </a:r>
          </a:p>
          <a:p>
            <a:pPr lvl="1" eaLnBrk="1" hangingPunct="1"/>
            <a:r>
              <a:rPr lang="en-US" dirty="0">
                <a:latin typeface="Tahoma" charset="0"/>
                <a:cs typeface="ＭＳ Ｐゴシック" charset="0"/>
              </a:rPr>
              <a:t>Read Disturb Error Handling</a:t>
            </a:r>
          </a:p>
          <a:p>
            <a:pPr lvl="1" eaLnBrk="1" hangingPunct="1"/>
            <a:r>
              <a:rPr lang="en-US" dirty="0">
                <a:latin typeface="Tahoma" charset="0"/>
                <a:cs typeface="ＭＳ Ｐゴシック" charset="0"/>
              </a:rPr>
              <a:t>Retention Error Handling</a:t>
            </a:r>
          </a:p>
          <a:p>
            <a:pPr lvl="1" eaLnBrk="1" hangingPunct="1"/>
            <a:r>
              <a:rPr lang="en-US" dirty="0">
                <a:latin typeface="Tahoma" charset="0"/>
                <a:cs typeface="ＭＳ Ｐゴシック" charset="0"/>
              </a:rPr>
              <a:t>3D NAND Flash Memory Reliability</a:t>
            </a:r>
          </a:p>
          <a:p>
            <a:pPr eaLnBrk="1" hangingPunct="1"/>
            <a:r>
              <a:rPr lang="en-US" dirty="0">
                <a:latin typeface="Tahoma" charset="0"/>
              </a:rPr>
              <a:t>Summary</a:t>
            </a:r>
          </a:p>
          <a:p>
            <a:pPr eaLnBrk="1" hangingPunct="1"/>
            <a:endParaRPr lang="en-US" dirty="0">
              <a:latin typeface="Tahoma" charset="0"/>
            </a:endParaRPr>
          </a:p>
          <a:p>
            <a:pPr eaLnBrk="1" hangingPunct="1"/>
            <a:endParaRPr lang="en-US" dirty="0">
              <a:latin typeface="Tahoma" charset="0"/>
            </a:endParaRPr>
          </a:p>
        </p:txBody>
      </p:sp>
      <p:sp>
        <p:nvSpPr>
          <p:cNvPr id="222211"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2F2E3AA4-12CF-0649-BD95-BF42A2554595}"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46</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4160643303"/>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Title 1"/>
          <p:cNvSpPr>
            <a:spLocks noGrp="1"/>
          </p:cNvSpPr>
          <p:nvPr>
            <p:ph type="title"/>
          </p:nvPr>
        </p:nvSpPr>
        <p:spPr/>
        <p:txBody>
          <a:bodyPr/>
          <a:lstStyle/>
          <a:p>
            <a:r>
              <a:rPr lang="en-US" dirty="0">
                <a:ea typeface="MS PGothic" charset="0"/>
              </a:rPr>
              <a:t>Error Types and Testing Methodology</a:t>
            </a:r>
          </a:p>
        </p:txBody>
      </p:sp>
      <p:sp>
        <p:nvSpPr>
          <p:cNvPr id="151554" name="Content Placeholder 2"/>
          <p:cNvSpPr>
            <a:spLocks noGrp="1"/>
          </p:cNvSpPr>
          <p:nvPr>
            <p:ph idx="1"/>
          </p:nvPr>
        </p:nvSpPr>
        <p:spPr>
          <a:xfrm>
            <a:off x="107504" y="980728"/>
            <a:ext cx="8712968" cy="5420072"/>
          </a:xfrm>
        </p:spPr>
        <p:txBody>
          <a:bodyPr/>
          <a:lstStyle/>
          <a:p>
            <a:r>
              <a:rPr lang="en-US" sz="2000" dirty="0">
                <a:ea typeface="MS PGothic" charset="0"/>
              </a:rPr>
              <a:t>Erase errors</a:t>
            </a:r>
          </a:p>
          <a:p>
            <a:pPr lvl="1"/>
            <a:r>
              <a:rPr lang="en-US" sz="2000" dirty="0">
                <a:ea typeface="MS PGothic" charset="0"/>
              </a:rPr>
              <a:t> Count the number of cells that fail to be erased to </a:t>
            </a:r>
            <a:r>
              <a:rPr lang="ja-JP" altLang="en-US" sz="2000" dirty="0">
                <a:ea typeface="MS PGothic" charset="0"/>
              </a:rPr>
              <a:t>“</a:t>
            </a:r>
            <a:r>
              <a:rPr lang="en-US" altLang="ja-JP" sz="2000" dirty="0">
                <a:ea typeface="MS PGothic" charset="0"/>
              </a:rPr>
              <a:t>11</a:t>
            </a:r>
            <a:r>
              <a:rPr lang="ja-JP" altLang="en-US" sz="2000" dirty="0">
                <a:ea typeface="MS PGothic" charset="0"/>
              </a:rPr>
              <a:t>”</a:t>
            </a:r>
            <a:r>
              <a:rPr lang="en-US" altLang="ja-JP" sz="2000" dirty="0">
                <a:ea typeface="MS PGothic" charset="0"/>
              </a:rPr>
              <a:t> state</a:t>
            </a:r>
          </a:p>
          <a:p>
            <a:pPr lvl="1"/>
            <a:endParaRPr lang="en-US" sz="1200" dirty="0">
              <a:ea typeface="MS PGothic" charset="0"/>
            </a:endParaRPr>
          </a:p>
          <a:p>
            <a:r>
              <a:rPr lang="en-US" sz="2000" dirty="0">
                <a:ea typeface="MS PGothic" charset="0"/>
              </a:rPr>
              <a:t>Program interference errors</a:t>
            </a:r>
          </a:p>
          <a:p>
            <a:pPr lvl="1"/>
            <a:r>
              <a:rPr lang="en-US" sz="2000" dirty="0">
                <a:ea typeface="MS PGothic" charset="0"/>
              </a:rPr>
              <a:t>Compare the data immediately after page programming and the data after the whole block being programmed</a:t>
            </a:r>
          </a:p>
          <a:p>
            <a:pPr lvl="1"/>
            <a:endParaRPr lang="en-US" sz="1200" dirty="0">
              <a:ea typeface="MS PGothic" charset="0"/>
            </a:endParaRPr>
          </a:p>
          <a:p>
            <a:r>
              <a:rPr lang="en-US" sz="2000" dirty="0">
                <a:ea typeface="MS PGothic" charset="0"/>
              </a:rPr>
              <a:t>Read errors</a:t>
            </a:r>
          </a:p>
          <a:p>
            <a:pPr lvl="1"/>
            <a:r>
              <a:rPr lang="en-US" sz="2000" dirty="0">
                <a:ea typeface="MS PGothic" charset="0"/>
              </a:rPr>
              <a:t>Continuously read a given block and compare the data between consecutive read sequences</a:t>
            </a:r>
          </a:p>
          <a:p>
            <a:pPr lvl="1"/>
            <a:endParaRPr lang="en-US" sz="1200" dirty="0">
              <a:ea typeface="MS PGothic" charset="0"/>
            </a:endParaRPr>
          </a:p>
          <a:p>
            <a:r>
              <a:rPr lang="en-US" sz="2000" dirty="0">
                <a:ea typeface="MS PGothic" charset="0"/>
              </a:rPr>
              <a:t>Retention errors</a:t>
            </a:r>
          </a:p>
          <a:p>
            <a:pPr lvl="1"/>
            <a:r>
              <a:rPr lang="en-US" sz="2000" dirty="0">
                <a:ea typeface="MS PGothic" charset="0"/>
              </a:rPr>
              <a:t>Compare the data read after an amount of time to data written</a:t>
            </a:r>
          </a:p>
          <a:p>
            <a:pPr lvl="2"/>
            <a:r>
              <a:rPr lang="en-US" dirty="0">
                <a:ea typeface="MS PGothic" charset="0"/>
              </a:rPr>
              <a:t>Characterize short term retention errors under room temperature</a:t>
            </a:r>
          </a:p>
          <a:p>
            <a:pPr lvl="2"/>
            <a:r>
              <a:rPr lang="en-US" dirty="0">
                <a:ea typeface="MS PGothic" charset="0"/>
              </a:rPr>
              <a:t>Characterize long term retention errors by baking in the oven under 125℃</a:t>
            </a:r>
          </a:p>
        </p:txBody>
      </p:sp>
    </p:spTree>
    <p:extLst>
      <p:ext uri="{BB962C8B-B14F-4D97-AF65-F5344CB8AC3E}">
        <p14:creationId xmlns:p14="http://schemas.microsoft.com/office/powerpoint/2010/main" val="135821940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4257" name="Group 7"/>
          <p:cNvGrpSpPr>
            <a:grpSpLocks/>
          </p:cNvGrpSpPr>
          <p:nvPr/>
        </p:nvGrpSpPr>
        <p:grpSpPr bwMode="auto">
          <a:xfrm>
            <a:off x="63500" y="815975"/>
            <a:ext cx="9144000" cy="4351338"/>
            <a:chOff x="0" y="906463"/>
            <a:chExt cx="9144000" cy="4351337"/>
          </a:xfrm>
        </p:grpSpPr>
        <p:pic>
          <p:nvPicPr>
            <p:cNvPr id="224265" name="Picture 24" descr="all_errors.bmp"/>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906463"/>
              <a:ext cx="9144000" cy="4351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4266" name="Oval 15"/>
            <p:cNvSpPr>
              <a:spLocks noChangeArrowheads="1"/>
            </p:cNvSpPr>
            <p:nvPr/>
          </p:nvSpPr>
          <p:spPr bwMode="auto">
            <a:xfrm>
              <a:off x="7099300" y="1435100"/>
              <a:ext cx="469900" cy="1284288"/>
            </a:xfrm>
            <a:prstGeom prst="ellipse">
              <a:avLst/>
            </a:prstGeom>
            <a:noFill/>
            <a:ln w="28575">
              <a:solidFill>
                <a:schemeClr val="tx1"/>
              </a:solidFill>
              <a:prstDash val="dash"/>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24267" name="TextBox 16"/>
            <p:cNvSpPr txBox="1">
              <a:spLocks noChangeArrowheads="1"/>
            </p:cNvSpPr>
            <p:nvPr/>
          </p:nvSpPr>
          <p:spPr bwMode="auto">
            <a:xfrm>
              <a:off x="5118100" y="1104900"/>
              <a:ext cx="17494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retention errors</a:t>
              </a:r>
            </a:p>
          </p:txBody>
        </p:sp>
        <p:cxnSp>
          <p:nvCxnSpPr>
            <p:cNvPr id="224268" name="Straight Arrow Connector 22"/>
            <p:cNvCxnSpPr>
              <a:cxnSpLocks noChangeShapeType="1"/>
            </p:cNvCxnSpPr>
            <p:nvPr/>
          </p:nvCxnSpPr>
          <p:spPr bwMode="auto">
            <a:xfrm>
              <a:off x="6223000" y="1423988"/>
              <a:ext cx="876300" cy="469900"/>
            </a:xfrm>
            <a:prstGeom prst="straightConnector1">
              <a:avLst/>
            </a:prstGeom>
            <a:noFill/>
            <a:ln w="9525">
              <a:solidFill>
                <a:schemeClr val="tx1"/>
              </a:solidFill>
              <a:round/>
              <a:headEnd/>
              <a:tailEnd type="arrow" w="med" len="med"/>
            </a:ln>
            <a:extLst>
              <a:ext uri="{909E8E84-426E-40dd-AFC4-6F175D3DCCD1}">
                <a14:hiddenFill xmlns:a14="http://schemas.microsoft.com/office/drawing/2010/main" xmlns="">
                  <a:noFill/>
                </a14:hiddenFill>
              </a:ext>
            </a:extLst>
          </p:spPr>
        </p:cxnSp>
      </p:grpSp>
      <p:sp>
        <p:nvSpPr>
          <p:cNvPr id="20483" name="Content Placeholder 14"/>
          <p:cNvSpPr>
            <a:spLocks noGrp="1"/>
          </p:cNvSpPr>
          <p:nvPr>
            <p:ph idx="1"/>
          </p:nvPr>
        </p:nvSpPr>
        <p:spPr>
          <a:xfrm>
            <a:off x="117475" y="4962525"/>
            <a:ext cx="8850313" cy="1344613"/>
          </a:xfrm>
        </p:spPr>
        <p:txBody>
          <a:bodyPr/>
          <a:lstStyle/>
          <a:p>
            <a:r>
              <a:rPr lang="en-US">
                <a:solidFill>
                  <a:srgbClr val="0000FF"/>
                </a:solidFill>
                <a:latin typeface="Tahoma" charset="0"/>
              </a:rPr>
              <a:t>Raw bit error rate increases exponentially with P/E cycles</a:t>
            </a:r>
          </a:p>
          <a:p>
            <a:r>
              <a:rPr lang="en-US">
                <a:solidFill>
                  <a:srgbClr val="0000FF"/>
                </a:solidFill>
                <a:latin typeface="Tahoma" charset="0"/>
              </a:rPr>
              <a:t>Retention errors are dominant </a:t>
            </a:r>
            <a:r>
              <a:rPr lang="en-US">
                <a:latin typeface="Tahoma" charset="0"/>
              </a:rPr>
              <a:t>(&gt;99% for 1-year ret. time)</a:t>
            </a:r>
          </a:p>
          <a:p>
            <a:r>
              <a:rPr lang="en-US">
                <a:solidFill>
                  <a:srgbClr val="0000FF"/>
                </a:solidFill>
                <a:latin typeface="Tahoma" charset="0"/>
              </a:rPr>
              <a:t>Retention errors increase with retention time requirement</a:t>
            </a:r>
          </a:p>
          <a:p>
            <a:endParaRPr lang="en-US">
              <a:latin typeface="Tahoma" charset="0"/>
            </a:endParaRPr>
          </a:p>
        </p:txBody>
      </p:sp>
      <p:sp>
        <p:nvSpPr>
          <p:cNvPr id="224259" name="Title 1"/>
          <p:cNvSpPr>
            <a:spLocks noGrp="1"/>
          </p:cNvSpPr>
          <p:nvPr>
            <p:ph type="title"/>
          </p:nvPr>
        </p:nvSpPr>
        <p:spPr>
          <a:xfrm>
            <a:off x="228600" y="152400"/>
            <a:ext cx="8915400" cy="1066800"/>
          </a:xfrm>
        </p:spPr>
        <p:txBody>
          <a:bodyPr/>
          <a:lstStyle/>
          <a:p>
            <a:r>
              <a:rPr lang="en-US">
                <a:latin typeface="Garamond" charset="0"/>
              </a:rPr>
              <a:t>Observations: Flash Error Analysis</a:t>
            </a:r>
          </a:p>
        </p:txBody>
      </p:sp>
      <p:sp>
        <p:nvSpPr>
          <p:cNvPr id="224260"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58E76C40-A8C2-6749-A54E-AD8A0DE3FDE0}"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224261" name="TextBox 1"/>
          <p:cNvSpPr txBox="1">
            <a:spLocks noChangeArrowheads="1"/>
          </p:cNvSpPr>
          <p:nvPr/>
        </p:nvSpPr>
        <p:spPr bwMode="auto">
          <a:xfrm>
            <a:off x="3543300" y="4673600"/>
            <a:ext cx="1312863" cy="3698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rPr>
              <a:t>P/E Cycles</a:t>
            </a:r>
          </a:p>
        </p:txBody>
      </p:sp>
      <p:sp>
        <p:nvSpPr>
          <p:cNvPr id="11" name="TextBox 10"/>
          <p:cNvSpPr txBox="1"/>
          <p:nvPr/>
        </p:nvSpPr>
        <p:spPr>
          <a:xfrm>
            <a:off x="-850900" y="2679700"/>
            <a:ext cx="2108758" cy="369332"/>
          </a:xfrm>
          <a:prstGeom prst="rect">
            <a:avLst/>
          </a:prstGeom>
          <a:solidFill>
            <a:schemeClr val="bg1"/>
          </a:solidFill>
          <a:scene3d>
            <a:camera prst="orthographicFront">
              <a:rot lat="0" lon="0" rev="5400000"/>
            </a:camera>
            <a:lightRig rig="threePt" dir="t"/>
          </a:scene3d>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Tahoma"/>
                <a:ea typeface="+mn-ea"/>
                <a:cs typeface="+mn-cs"/>
              </a:rPr>
              <a:t>Raw Bit Error Rate</a:t>
            </a:r>
          </a:p>
        </p:txBody>
      </p:sp>
      <p:sp>
        <p:nvSpPr>
          <p:cNvPr id="224263" name="TextBox 1"/>
          <p:cNvSpPr txBox="1">
            <a:spLocks noChangeArrowheads="1"/>
          </p:cNvSpPr>
          <p:nvPr/>
        </p:nvSpPr>
        <p:spPr bwMode="auto">
          <a:xfrm>
            <a:off x="1371600" y="6464300"/>
            <a:ext cx="69881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Cai et al., </a:t>
            </a: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Error Patterns in MLC NAND Flash Memory</a:t>
            </a: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 DATE 2012.</a:t>
            </a:r>
          </a:p>
        </p:txBody>
      </p:sp>
    </p:spTree>
    <p:extLst>
      <p:ext uri="{BB962C8B-B14F-4D97-AF65-F5344CB8AC3E}">
        <p14:creationId xmlns:p14="http://schemas.microsoft.com/office/powerpoint/2010/main" val="11041638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Title 1"/>
          <p:cNvSpPr>
            <a:spLocks noGrp="1"/>
          </p:cNvSpPr>
          <p:nvPr>
            <p:ph type="title"/>
          </p:nvPr>
        </p:nvSpPr>
        <p:spPr/>
        <p:txBody>
          <a:bodyPr/>
          <a:lstStyle/>
          <a:p>
            <a:r>
              <a:rPr lang="en-US">
                <a:latin typeface="Garamond" charset="0"/>
                <a:ea typeface="MS PGothic" charset="0"/>
                <a:cs typeface="MS PGothic" charset="0"/>
              </a:rPr>
              <a:t>Retention Error Mechanism</a:t>
            </a:r>
          </a:p>
        </p:txBody>
      </p:sp>
      <p:sp>
        <p:nvSpPr>
          <p:cNvPr id="226306" name="TextBox 54"/>
          <p:cNvSpPr txBox="1">
            <a:spLocks noChangeArrowheads="1"/>
          </p:cNvSpPr>
          <p:nvPr/>
        </p:nvSpPr>
        <p:spPr bwMode="auto">
          <a:xfrm>
            <a:off x="523875" y="896938"/>
            <a:ext cx="1073150"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MS PGothic" charset="0"/>
                <a:cs typeface="MS PGothic" charset="0"/>
              </a:rPr>
              <a:t>LSB/MSB</a:t>
            </a:r>
          </a:p>
        </p:txBody>
      </p:sp>
      <p:sp>
        <p:nvSpPr>
          <p:cNvPr id="226307" name="Content Placeholder 2"/>
          <p:cNvSpPr>
            <a:spLocks noGrp="1"/>
          </p:cNvSpPr>
          <p:nvPr>
            <p:ph idx="1"/>
          </p:nvPr>
        </p:nvSpPr>
        <p:spPr>
          <a:xfrm>
            <a:off x="179388" y="4292600"/>
            <a:ext cx="8856662" cy="1265238"/>
          </a:xfrm>
        </p:spPr>
        <p:txBody>
          <a:bodyPr/>
          <a:lstStyle/>
          <a:p>
            <a:r>
              <a:rPr lang="en-US">
                <a:latin typeface="Arial" charset="0"/>
                <a:ea typeface="MS PGothic" charset="0"/>
                <a:cs typeface="MS PGothic" charset="0"/>
              </a:rPr>
              <a:t>Electron loss from the floating gate causes retention errors</a:t>
            </a:r>
          </a:p>
          <a:p>
            <a:pPr lvl="1"/>
            <a:r>
              <a:rPr lang="en-US">
                <a:latin typeface="Arial" charset="0"/>
                <a:ea typeface="MS PGothic" charset="0"/>
                <a:cs typeface="MS PGothic" charset="0"/>
              </a:rPr>
              <a:t> Cells with more programmed electrons suffer more from retention errors</a:t>
            </a:r>
          </a:p>
          <a:p>
            <a:pPr lvl="1"/>
            <a:r>
              <a:rPr lang="en-US">
                <a:latin typeface="Arial" charset="0"/>
                <a:ea typeface="MS PGothic" charset="0"/>
                <a:cs typeface="MS PGothic" charset="0"/>
              </a:rPr>
              <a:t> Threshold voltage is more likely to shift  by one window than by multiple</a:t>
            </a:r>
          </a:p>
          <a:p>
            <a:pPr lvl="1"/>
            <a:endParaRPr lang="en-US">
              <a:latin typeface="Arial" charset="0"/>
              <a:ea typeface="MS PGothic" charset="0"/>
              <a:cs typeface="MS PGothic" charset="0"/>
            </a:endParaRPr>
          </a:p>
          <a:p>
            <a:pPr>
              <a:buFont typeface="Wingdings" charset="0"/>
              <a:buNone/>
            </a:pPr>
            <a:endParaRPr lang="en-US">
              <a:latin typeface="Arial" charset="0"/>
              <a:ea typeface="MS PGothic" charset="0"/>
              <a:cs typeface="MS PGothic" charset="0"/>
            </a:endParaRPr>
          </a:p>
        </p:txBody>
      </p:sp>
      <p:cxnSp>
        <p:nvCxnSpPr>
          <p:cNvPr id="226308" name="Straight Connector 31"/>
          <p:cNvCxnSpPr>
            <a:cxnSpLocks noChangeShapeType="1"/>
          </p:cNvCxnSpPr>
          <p:nvPr/>
        </p:nvCxnSpPr>
        <p:spPr bwMode="auto">
          <a:xfrm>
            <a:off x="1536700" y="3540125"/>
            <a:ext cx="5741988" cy="0"/>
          </a:xfrm>
          <a:prstGeom prst="line">
            <a:avLst/>
          </a:prstGeom>
          <a:noFill/>
          <a:ln w="28575">
            <a:solidFill>
              <a:schemeClr val="tx1"/>
            </a:solidFill>
            <a:round/>
            <a:headEnd/>
            <a:tailEnd type="triangle" w="med" len="med"/>
          </a:ln>
          <a:extLst>
            <a:ext uri="{909E8E84-426E-40dd-AFC4-6F175D3DCCD1}">
              <a14:hiddenFill xmlns:a14="http://schemas.microsoft.com/office/drawing/2010/main" xmlns="">
                <a:noFill/>
              </a14:hiddenFill>
            </a:ext>
          </a:extLst>
        </p:spPr>
      </p:cxnSp>
      <p:grpSp>
        <p:nvGrpSpPr>
          <p:cNvPr id="226309" name="Group 49"/>
          <p:cNvGrpSpPr>
            <a:grpSpLocks/>
          </p:cNvGrpSpPr>
          <p:nvPr/>
        </p:nvGrpSpPr>
        <p:grpSpPr bwMode="auto">
          <a:xfrm>
            <a:off x="1528763" y="2351088"/>
            <a:ext cx="942975" cy="1163637"/>
            <a:chOff x="1528763" y="2661513"/>
            <a:chExt cx="942904" cy="1164418"/>
          </a:xfrm>
        </p:grpSpPr>
        <p:pic>
          <p:nvPicPr>
            <p:cNvPr id="2263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8763" y="2661513"/>
              <a:ext cx="942904" cy="11644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6349" name="TextBox 35"/>
            <p:cNvSpPr txBox="1">
              <a:spLocks noChangeArrowheads="1"/>
            </p:cNvSpPr>
            <p:nvPr/>
          </p:nvSpPr>
          <p:spPr bwMode="auto">
            <a:xfrm>
              <a:off x="1744202" y="3082897"/>
              <a:ext cx="504844" cy="461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S PGothic" charset="0"/>
                  <a:cs typeface="MS PGothic" charset="0"/>
                </a:rPr>
                <a:t>11</a:t>
              </a:r>
            </a:p>
          </p:txBody>
        </p:sp>
      </p:grpSp>
      <p:grpSp>
        <p:nvGrpSpPr>
          <p:cNvPr id="3" name="Group 48"/>
          <p:cNvGrpSpPr>
            <a:grpSpLocks/>
          </p:cNvGrpSpPr>
          <p:nvPr/>
        </p:nvGrpSpPr>
        <p:grpSpPr bwMode="auto">
          <a:xfrm>
            <a:off x="2973388" y="2370138"/>
            <a:ext cx="942975" cy="1165225"/>
            <a:chOff x="2973406" y="2643241"/>
            <a:chExt cx="942904" cy="1164418"/>
          </a:xfrm>
        </p:grpSpPr>
        <p:pic>
          <p:nvPicPr>
            <p:cNvPr id="2263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3406" y="2643241"/>
              <a:ext cx="942904" cy="11644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6347" name="TextBox 36"/>
            <p:cNvSpPr txBox="1">
              <a:spLocks noChangeArrowheads="1"/>
            </p:cNvSpPr>
            <p:nvPr/>
          </p:nvSpPr>
          <p:spPr bwMode="auto">
            <a:xfrm>
              <a:off x="3176653" y="3076806"/>
              <a:ext cx="527669" cy="461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S PGothic" charset="0"/>
                  <a:cs typeface="MS PGothic" charset="0"/>
                </a:rPr>
                <a:t>10</a:t>
              </a:r>
            </a:p>
          </p:txBody>
        </p:sp>
      </p:grpSp>
      <p:grpSp>
        <p:nvGrpSpPr>
          <p:cNvPr id="4" name="Group 47"/>
          <p:cNvGrpSpPr>
            <a:grpSpLocks/>
          </p:cNvGrpSpPr>
          <p:nvPr/>
        </p:nvGrpSpPr>
        <p:grpSpPr bwMode="auto">
          <a:xfrm>
            <a:off x="4400550" y="2370138"/>
            <a:ext cx="941388" cy="1165225"/>
            <a:chOff x="4399762" y="2643241"/>
            <a:chExt cx="942904" cy="1164418"/>
          </a:xfrm>
        </p:grpSpPr>
        <p:pic>
          <p:nvPicPr>
            <p:cNvPr id="22634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9762" y="2643241"/>
              <a:ext cx="942904" cy="11644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6345" name="TextBox 37"/>
            <p:cNvSpPr txBox="1">
              <a:spLocks noChangeArrowheads="1"/>
            </p:cNvSpPr>
            <p:nvPr/>
          </p:nvSpPr>
          <p:spPr bwMode="auto">
            <a:xfrm>
              <a:off x="4603010" y="3088987"/>
              <a:ext cx="527669" cy="461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S PGothic" charset="0"/>
                  <a:cs typeface="MS PGothic" charset="0"/>
                </a:rPr>
                <a:t>01</a:t>
              </a:r>
            </a:p>
          </p:txBody>
        </p:sp>
      </p:grpSp>
      <p:grpSp>
        <p:nvGrpSpPr>
          <p:cNvPr id="5" name="Group 46"/>
          <p:cNvGrpSpPr>
            <a:grpSpLocks/>
          </p:cNvGrpSpPr>
          <p:nvPr/>
        </p:nvGrpSpPr>
        <p:grpSpPr bwMode="auto">
          <a:xfrm>
            <a:off x="5813425" y="2370138"/>
            <a:ext cx="942975" cy="1165225"/>
            <a:chOff x="5813927" y="2643241"/>
            <a:chExt cx="942904" cy="1164418"/>
          </a:xfrm>
        </p:grpSpPr>
        <p:pic>
          <p:nvPicPr>
            <p:cNvPr id="2263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3927" y="2643241"/>
              <a:ext cx="942904" cy="11644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6343" name="TextBox 38"/>
            <p:cNvSpPr txBox="1">
              <a:spLocks noChangeArrowheads="1"/>
            </p:cNvSpPr>
            <p:nvPr/>
          </p:nvSpPr>
          <p:spPr bwMode="auto">
            <a:xfrm>
              <a:off x="6029366" y="3076806"/>
              <a:ext cx="527669" cy="4612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MS PGothic" charset="0"/>
                  <a:cs typeface="MS PGothic" charset="0"/>
                </a:rPr>
                <a:t>00</a:t>
              </a:r>
            </a:p>
          </p:txBody>
        </p:sp>
      </p:grpSp>
      <p:sp>
        <p:nvSpPr>
          <p:cNvPr id="226313" name="TextBox 39"/>
          <p:cNvSpPr txBox="1">
            <a:spLocks noChangeArrowheads="1"/>
          </p:cNvSpPr>
          <p:nvPr/>
        </p:nvSpPr>
        <p:spPr bwMode="auto">
          <a:xfrm>
            <a:off x="6900863" y="3138488"/>
            <a:ext cx="4349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MS PGothic" charset="0"/>
                <a:cs typeface="MS PGothic" charset="0"/>
              </a:rPr>
              <a:t>V</a:t>
            </a:r>
            <a:r>
              <a:rPr kumimoji="0" lang="en-US" sz="1600" b="0" i="0" u="none" strike="noStrike" kern="1200" cap="none" spc="0" normalizeH="0" baseline="-25000" noProof="0">
                <a:ln>
                  <a:noFill/>
                </a:ln>
                <a:solidFill>
                  <a:srgbClr val="000000"/>
                </a:solidFill>
                <a:effectLst/>
                <a:uLnTx/>
                <a:uFillTx/>
                <a:latin typeface="Arial" charset="0"/>
                <a:ea typeface="MS PGothic" charset="0"/>
                <a:cs typeface="MS PGothic" charset="0"/>
              </a:rPr>
              <a:t>th</a:t>
            </a:r>
          </a:p>
        </p:txBody>
      </p:sp>
      <p:cxnSp>
        <p:nvCxnSpPr>
          <p:cNvPr id="226314" name="Straight Connector 40"/>
          <p:cNvCxnSpPr>
            <a:cxnSpLocks noChangeShapeType="1"/>
          </p:cNvCxnSpPr>
          <p:nvPr/>
        </p:nvCxnSpPr>
        <p:spPr bwMode="auto">
          <a:xfrm rot="5400000" flipH="1" flipV="1">
            <a:off x="2060575" y="2882901"/>
            <a:ext cx="1292225" cy="0"/>
          </a:xfrm>
          <a:prstGeom prst="line">
            <a:avLst/>
          </a:prstGeom>
          <a:noFill/>
          <a:ln w="19050">
            <a:solidFill>
              <a:schemeClr val="tx1"/>
            </a:solidFill>
            <a:prstDash val="lgDash"/>
            <a:round/>
            <a:headEnd/>
            <a:tailEnd/>
          </a:ln>
          <a:extLst>
            <a:ext uri="{909E8E84-426E-40dd-AFC4-6F175D3DCCD1}">
              <a14:hiddenFill xmlns:a14="http://schemas.microsoft.com/office/drawing/2010/main" xmlns="">
                <a:noFill/>
              </a14:hiddenFill>
            </a:ext>
          </a:extLst>
        </p:spPr>
      </p:cxnSp>
      <p:cxnSp>
        <p:nvCxnSpPr>
          <p:cNvPr id="226315" name="Straight Connector 41"/>
          <p:cNvCxnSpPr>
            <a:cxnSpLocks noChangeShapeType="1"/>
          </p:cNvCxnSpPr>
          <p:nvPr/>
        </p:nvCxnSpPr>
        <p:spPr bwMode="auto">
          <a:xfrm rot="5400000" flipH="1" flipV="1">
            <a:off x="3505994" y="2877344"/>
            <a:ext cx="1290638" cy="0"/>
          </a:xfrm>
          <a:prstGeom prst="line">
            <a:avLst/>
          </a:prstGeom>
          <a:noFill/>
          <a:ln w="19050">
            <a:solidFill>
              <a:schemeClr val="tx1"/>
            </a:solidFill>
            <a:prstDash val="lgDash"/>
            <a:round/>
            <a:headEnd/>
            <a:tailEnd/>
          </a:ln>
          <a:extLst>
            <a:ext uri="{909E8E84-426E-40dd-AFC4-6F175D3DCCD1}">
              <a14:hiddenFill xmlns:a14="http://schemas.microsoft.com/office/drawing/2010/main" xmlns="">
                <a:noFill/>
              </a14:hiddenFill>
            </a:ext>
          </a:extLst>
        </p:spPr>
      </p:cxnSp>
      <p:cxnSp>
        <p:nvCxnSpPr>
          <p:cNvPr id="226316" name="Straight Connector 42"/>
          <p:cNvCxnSpPr>
            <a:cxnSpLocks noChangeShapeType="1"/>
          </p:cNvCxnSpPr>
          <p:nvPr/>
        </p:nvCxnSpPr>
        <p:spPr bwMode="auto">
          <a:xfrm rot="5400000" flipH="1" flipV="1">
            <a:off x="4933156" y="2877344"/>
            <a:ext cx="1290638" cy="0"/>
          </a:xfrm>
          <a:prstGeom prst="line">
            <a:avLst/>
          </a:prstGeom>
          <a:noFill/>
          <a:ln w="19050">
            <a:solidFill>
              <a:schemeClr val="tx1"/>
            </a:solidFill>
            <a:prstDash val="lgDash"/>
            <a:round/>
            <a:headEnd/>
            <a:tailEnd/>
          </a:ln>
          <a:extLst>
            <a:ext uri="{909E8E84-426E-40dd-AFC4-6F175D3DCCD1}">
              <a14:hiddenFill xmlns:a14="http://schemas.microsoft.com/office/drawing/2010/main" xmlns="">
                <a:noFill/>
              </a14:hiddenFill>
            </a:ext>
          </a:extLst>
        </p:spPr>
      </p:cxnSp>
      <p:sp>
        <p:nvSpPr>
          <p:cNvPr id="226317" name="TextBox 43"/>
          <p:cNvSpPr txBox="1">
            <a:spLocks noChangeArrowheads="1"/>
          </p:cNvSpPr>
          <p:nvPr/>
        </p:nvSpPr>
        <p:spPr bwMode="auto">
          <a:xfrm>
            <a:off x="2044700" y="2098675"/>
            <a:ext cx="70802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MS PGothic" charset="0"/>
                <a:cs typeface="MS PGothic" charset="0"/>
              </a:rPr>
              <a:t>REF1</a:t>
            </a:r>
          </a:p>
        </p:txBody>
      </p:sp>
      <p:sp>
        <p:nvSpPr>
          <p:cNvPr id="226318" name="TextBox 44"/>
          <p:cNvSpPr txBox="1">
            <a:spLocks noChangeArrowheads="1"/>
          </p:cNvSpPr>
          <p:nvPr/>
        </p:nvSpPr>
        <p:spPr bwMode="auto">
          <a:xfrm>
            <a:off x="3503613" y="2085975"/>
            <a:ext cx="706437"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MS PGothic" charset="0"/>
                <a:cs typeface="MS PGothic" charset="0"/>
              </a:rPr>
              <a:t>REF2</a:t>
            </a:r>
          </a:p>
        </p:txBody>
      </p:sp>
      <p:sp>
        <p:nvSpPr>
          <p:cNvPr id="226319" name="TextBox 45"/>
          <p:cNvSpPr txBox="1">
            <a:spLocks noChangeArrowheads="1"/>
          </p:cNvSpPr>
          <p:nvPr/>
        </p:nvSpPr>
        <p:spPr bwMode="auto">
          <a:xfrm>
            <a:off x="4941888" y="2133600"/>
            <a:ext cx="706437"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MS PGothic" charset="0"/>
                <a:cs typeface="MS PGothic" charset="0"/>
              </a:rPr>
              <a:t>REF3</a:t>
            </a:r>
          </a:p>
        </p:txBody>
      </p:sp>
      <p:sp>
        <p:nvSpPr>
          <p:cNvPr id="226320" name="TextBox 55"/>
          <p:cNvSpPr txBox="1">
            <a:spLocks noChangeArrowheads="1"/>
          </p:cNvSpPr>
          <p:nvPr/>
        </p:nvSpPr>
        <p:spPr bwMode="auto">
          <a:xfrm>
            <a:off x="1603375" y="3595688"/>
            <a:ext cx="833438"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MS PGothic" charset="0"/>
                <a:cs typeface="MS PGothic" charset="0"/>
              </a:rPr>
              <a:t>Erased</a:t>
            </a:r>
          </a:p>
        </p:txBody>
      </p:sp>
      <p:sp>
        <p:nvSpPr>
          <p:cNvPr id="226321" name="TextBox 57"/>
          <p:cNvSpPr txBox="1">
            <a:spLocks noChangeArrowheads="1"/>
          </p:cNvSpPr>
          <p:nvPr/>
        </p:nvSpPr>
        <p:spPr bwMode="auto">
          <a:xfrm>
            <a:off x="5645150" y="3573463"/>
            <a:ext cx="1836738"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MS PGothic" charset="0"/>
                <a:cs typeface="MS PGothic" charset="0"/>
              </a:rPr>
              <a:t>Fully programmed</a:t>
            </a:r>
          </a:p>
        </p:txBody>
      </p:sp>
      <p:grpSp>
        <p:nvGrpSpPr>
          <p:cNvPr id="226322" name="Group 31"/>
          <p:cNvGrpSpPr>
            <a:grpSpLocks/>
          </p:cNvGrpSpPr>
          <p:nvPr/>
        </p:nvGrpSpPr>
        <p:grpSpPr bwMode="auto">
          <a:xfrm>
            <a:off x="5776913" y="1784350"/>
            <a:ext cx="904875" cy="247650"/>
            <a:chOff x="5815013" y="1390650"/>
            <a:chExt cx="904875" cy="247650"/>
          </a:xfrm>
        </p:grpSpPr>
        <p:pic>
          <p:nvPicPr>
            <p:cNvPr id="226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4088" y="1390650"/>
              <a:ext cx="238125"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633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5013" y="1390650"/>
              <a:ext cx="238125"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634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1763" y="1390650"/>
              <a:ext cx="238125"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634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2688" y="1390650"/>
              <a:ext cx="238125"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26323" name="Rectangle 32"/>
          <p:cNvSpPr>
            <a:spLocks noChangeArrowheads="1"/>
          </p:cNvSpPr>
          <p:nvPr/>
        </p:nvSpPr>
        <p:spPr bwMode="auto">
          <a:xfrm>
            <a:off x="5715000" y="1736725"/>
            <a:ext cx="1257300" cy="314325"/>
          </a:xfrm>
          <a:prstGeom prst="rect">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pic>
        <p:nvPicPr>
          <p:cNvPr id="22632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5788" y="1774825"/>
            <a:ext cx="238125"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632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6788" y="1774825"/>
            <a:ext cx="238125"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63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9438" y="1765300"/>
            <a:ext cx="238125"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632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1388" y="1765300"/>
            <a:ext cx="238125"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632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2263" y="1784350"/>
            <a:ext cx="238125"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6329" name="Rectangle 53"/>
          <p:cNvSpPr>
            <a:spLocks noChangeArrowheads="1"/>
          </p:cNvSpPr>
          <p:nvPr/>
        </p:nvSpPr>
        <p:spPr bwMode="auto">
          <a:xfrm>
            <a:off x="4267200" y="1736725"/>
            <a:ext cx="1257300" cy="314325"/>
          </a:xfrm>
          <a:prstGeom prst="rect">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pic>
        <p:nvPicPr>
          <p:cNvPr id="2263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8738" y="1774825"/>
            <a:ext cx="238125" cy="247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6331" name="Rectangle 56"/>
          <p:cNvSpPr>
            <a:spLocks noChangeArrowheads="1"/>
          </p:cNvSpPr>
          <p:nvPr/>
        </p:nvSpPr>
        <p:spPr bwMode="auto">
          <a:xfrm>
            <a:off x="2809875" y="1736725"/>
            <a:ext cx="1257300" cy="314325"/>
          </a:xfrm>
          <a:prstGeom prst="rect">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sp>
        <p:nvSpPr>
          <p:cNvPr id="226332" name="Rectangle 57"/>
          <p:cNvSpPr>
            <a:spLocks noChangeArrowheads="1"/>
          </p:cNvSpPr>
          <p:nvPr/>
        </p:nvSpPr>
        <p:spPr bwMode="auto">
          <a:xfrm>
            <a:off x="1400175" y="1736725"/>
            <a:ext cx="1257300" cy="314325"/>
          </a:xfrm>
          <a:prstGeom prst="rect">
            <a:avLst/>
          </a:prstGeom>
          <a:noFill/>
          <a:ln w="9525">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sp>
        <p:nvSpPr>
          <p:cNvPr id="226333" name="Left Arrow 59"/>
          <p:cNvSpPr>
            <a:spLocks noChangeArrowheads="1"/>
          </p:cNvSpPr>
          <p:nvPr/>
        </p:nvSpPr>
        <p:spPr bwMode="auto">
          <a:xfrm>
            <a:off x="2284413" y="1174750"/>
            <a:ext cx="977900" cy="323850"/>
          </a:xfrm>
          <a:prstGeom prst="leftArrow">
            <a:avLst>
              <a:gd name="adj1" fmla="val 50000"/>
              <a:gd name="adj2" fmla="val 49977"/>
            </a:avLst>
          </a:prstGeom>
          <a:solidFill>
            <a:srgbClr val="FF0000"/>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S PGothic" charset="0"/>
              <a:cs typeface="MS PGothic" charset="0"/>
            </a:endParaRPr>
          </a:p>
        </p:txBody>
      </p:sp>
      <p:sp>
        <p:nvSpPr>
          <p:cNvPr id="226334" name="TextBox 60"/>
          <p:cNvSpPr txBox="1">
            <a:spLocks noChangeArrowheads="1"/>
          </p:cNvSpPr>
          <p:nvPr/>
        </p:nvSpPr>
        <p:spPr bwMode="auto">
          <a:xfrm>
            <a:off x="3360738" y="1136650"/>
            <a:ext cx="4237037"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rPr>
              <a:t>Stress Induced Leakage Current (SILC)</a:t>
            </a:r>
          </a:p>
        </p:txBody>
      </p:sp>
      <p:sp>
        <p:nvSpPr>
          <p:cNvPr id="226335" name="TextBox 44"/>
          <p:cNvSpPr txBox="1">
            <a:spLocks noChangeArrowheads="1"/>
          </p:cNvSpPr>
          <p:nvPr/>
        </p:nvSpPr>
        <p:spPr bwMode="auto">
          <a:xfrm>
            <a:off x="203200" y="1570038"/>
            <a:ext cx="1004888"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rPr>
              <a:t>Floating</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MS PGothic" charset="0"/>
                <a:cs typeface="MS PGothic" charset="0"/>
              </a:rPr>
              <a:t>Gate</a:t>
            </a:r>
          </a:p>
        </p:txBody>
      </p:sp>
      <p:sp>
        <p:nvSpPr>
          <p:cNvPr id="226336"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16B63880-32ED-2540-9583-A217D5FE292F}"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49</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26220678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path" presetSubtype="0" accel="50000" decel="50000" fill="hold" nodeType="clickEffect">
                                  <p:stCondLst>
                                    <p:cond delay="0"/>
                                  </p:stCondLst>
                                  <p:childTnLst>
                                    <p:animMotion origin="layout" path="M 3.61111E-6 -3.7037E-7 L -0.06146 -3.7037E-7 " pathEditMode="relative" rAng="0" ptsTypes="AA">
                                      <p:cBhvr>
                                        <p:cTn id="6" dur="1000" fill="hold"/>
                                        <p:tgtEl>
                                          <p:spTgt spid="5"/>
                                        </p:tgtEl>
                                        <p:attrNameLst>
                                          <p:attrName>ppt_x</p:attrName>
                                          <p:attrName>ppt_y</p:attrName>
                                        </p:attrNameLst>
                                      </p:cBhvr>
                                      <p:rCtr x="-3073" y="0"/>
                                    </p:animMotion>
                                  </p:childTnLst>
                                </p:cTn>
                              </p:par>
                              <p:par>
                                <p:cTn id="7" presetID="35" presetClass="path" presetSubtype="0" accel="50000" decel="50000" fill="hold" nodeType="withEffect">
                                  <p:stCondLst>
                                    <p:cond delay="0"/>
                                  </p:stCondLst>
                                  <p:childTnLst>
                                    <p:animMotion origin="layout" path="M 1.11111E-6 -3.7037E-7 L -0.05729 -3.7037E-7 " pathEditMode="relative" rAng="0" ptsTypes="AA">
                                      <p:cBhvr>
                                        <p:cTn id="8" dur="1000" fill="hold"/>
                                        <p:tgtEl>
                                          <p:spTgt spid="4"/>
                                        </p:tgtEl>
                                        <p:attrNameLst>
                                          <p:attrName>ppt_x</p:attrName>
                                          <p:attrName>ppt_y</p:attrName>
                                        </p:attrNameLst>
                                      </p:cBhvr>
                                      <p:rCtr x="-2865" y="0"/>
                                    </p:animMotion>
                                  </p:childTnLst>
                                </p:cTn>
                              </p:par>
                              <p:par>
                                <p:cTn id="9" presetID="35" presetClass="path" presetSubtype="0" accel="50000" decel="50000" fill="hold" nodeType="withEffect">
                                  <p:stCondLst>
                                    <p:cond delay="0"/>
                                  </p:stCondLst>
                                  <p:childTnLst>
                                    <p:animMotion origin="layout" path="M 3.88889E-6 -3.7037E-7 L -0.0375 -3.7037E-7 " pathEditMode="relative" rAng="0" ptsTypes="AA">
                                      <p:cBhvr>
                                        <p:cTn id="10" dur="1000" fill="hold"/>
                                        <p:tgtEl>
                                          <p:spTgt spid="3"/>
                                        </p:tgtEl>
                                        <p:attrNameLst>
                                          <p:attrName>ppt_x</p:attrName>
                                          <p:attrName>ppt_y</p:attrName>
                                        </p:attrNameLst>
                                      </p:cBhvr>
                                      <p:rCtr x="-1875"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Title 1"/>
          <p:cNvSpPr>
            <a:spLocks noGrp="1"/>
          </p:cNvSpPr>
          <p:nvPr>
            <p:ph type="title"/>
          </p:nvPr>
        </p:nvSpPr>
        <p:spPr/>
        <p:txBody>
          <a:bodyPr/>
          <a:lstStyle/>
          <a:p>
            <a:pPr eaLnBrk="1" hangingPunct="1"/>
            <a:r>
              <a:rPr lang="en-US">
                <a:latin typeface="Calibri" charset="0"/>
              </a:rPr>
              <a:t>Flash Cell</a:t>
            </a:r>
          </a:p>
        </p:txBody>
      </p:sp>
      <p:grpSp>
        <p:nvGrpSpPr>
          <p:cNvPr id="267266" name="Group 176"/>
          <p:cNvGrpSpPr>
            <a:grpSpLocks/>
          </p:cNvGrpSpPr>
          <p:nvPr/>
        </p:nvGrpSpPr>
        <p:grpSpPr bwMode="auto">
          <a:xfrm>
            <a:off x="3079750" y="1981200"/>
            <a:ext cx="1631950" cy="2695575"/>
            <a:chOff x="3079798" y="1981201"/>
            <a:chExt cx="1631998" cy="2694885"/>
          </a:xfrm>
        </p:grpSpPr>
        <p:cxnSp>
          <p:nvCxnSpPr>
            <p:cNvPr id="30" name="Straight Connector 29"/>
            <p:cNvCxnSpPr/>
            <p:nvPr/>
          </p:nvCxnSpPr>
          <p:spPr>
            <a:xfrm>
              <a:off x="4711796" y="1981201"/>
              <a:ext cx="0" cy="89670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202194" y="2877909"/>
              <a:ext cx="50960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02194" y="2877909"/>
              <a:ext cx="0" cy="89670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202194" y="3774617"/>
              <a:ext cx="50960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11796" y="3779379"/>
              <a:ext cx="0" cy="89670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954537" y="2877909"/>
              <a:ext cx="0" cy="89670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706879" y="2877909"/>
              <a:ext cx="0" cy="89670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rot="16200000">
              <a:off x="3393339" y="3027800"/>
              <a:ext cx="0" cy="62708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59" name="Straight Arrow Connector 158"/>
          <p:cNvCxnSpPr>
            <a:stCxn id="161" idx="2"/>
          </p:cNvCxnSpPr>
          <p:nvPr/>
        </p:nvCxnSpPr>
        <p:spPr>
          <a:xfrm flipH="1">
            <a:off x="3954463" y="2259013"/>
            <a:ext cx="9525" cy="576262"/>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61" name="TextBox 160"/>
          <p:cNvSpPr txBox="1"/>
          <p:nvPr/>
        </p:nvSpPr>
        <p:spPr>
          <a:xfrm>
            <a:off x="3235325" y="1427163"/>
            <a:ext cx="1457325" cy="8318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Floating Gate</a:t>
            </a:r>
          </a:p>
        </p:txBody>
      </p:sp>
      <p:cxnSp>
        <p:nvCxnSpPr>
          <p:cNvPr id="167" name="Straight Arrow Connector 166"/>
          <p:cNvCxnSpPr>
            <a:stCxn id="168" idx="2"/>
          </p:cNvCxnSpPr>
          <p:nvPr/>
        </p:nvCxnSpPr>
        <p:spPr>
          <a:xfrm>
            <a:off x="2709863" y="2824163"/>
            <a:ext cx="363537" cy="404812"/>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68" name="TextBox 167"/>
          <p:cNvSpPr txBox="1"/>
          <p:nvPr/>
        </p:nvSpPr>
        <p:spPr>
          <a:xfrm>
            <a:off x="1981200" y="2362200"/>
            <a:ext cx="1457325" cy="46196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Gate</a:t>
            </a:r>
          </a:p>
        </p:txBody>
      </p:sp>
      <p:cxnSp>
        <p:nvCxnSpPr>
          <p:cNvPr id="171" name="Straight Arrow Connector 170"/>
          <p:cNvCxnSpPr>
            <a:stCxn id="172" idx="2"/>
          </p:cNvCxnSpPr>
          <p:nvPr/>
        </p:nvCxnSpPr>
        <p:spPr>
          <a:xfrm flipH="1">
            <a:off x="4800600" y="1652588"/>
            <a:ext cx="804863" cy="404812"/>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72" name="TextBox 171"/>
          <p:cNvSpPr txBox="1"/>
          <p:nvPr/>
        </p:nvSpPr>
        <p:spPr>
          <a:xfrm>
            <a:off x="4876800" y="1190625"/>
            <a:ext cx="1457325" cy="46196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Drain</a:t>
            </a:r>
          </a:p>
        </p:txBody>
      </p:sp>
      <p:cxnSp>
        <p:nvCxnSpPr>
          <p:cNvPr id="174" name="Straight Arrow Connector 173"/>
          <p:cNvCxnSpPr>
            <a:stCxn id="175" idx="2"/>
          </p:cNvCxnSpPr>
          <p:nvPr/>
        </p:nvCxnSpPr>
        <p:spPr>
          <a:xfrm flipH="1">
            <a:off x="4867275" y="4167188"/>
            <a:ext cx="804863" cy="404812"/>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175" name="TextBox 174"/>
          <p:cNvSpPr txBox="1"/>
          <p:nvPr/>
        </p:nvSpPr>
        <p:spPr>
          <a:xfrm>
            <a:off x="4943475" y="3705225"/>
            <a:ext cx="1457325" cy="46196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Source</a:t>
            </a:r>
          </a:p>
        </p:txBody>
      </p:sp>
      <p:sp>
        <p:nvSpPr>
          <p:cNvPr id="176" name="TextBox 175"/>
          <p:cNvSpPr txBox="1"/>
          <p:nvPr/>
        </p:nvSpPr>
        <p:spPr>
          <a:xfrm>
            <a:off x="2892425" y="5222875"/>
            <a:ext cx="3128963" cy="83185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Floating Gate Transistor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(Flash Cell)</a:t>
            </a:r>
          </a:p>
        </p:txBody>
      </p:sp>
      <p:sp>
        <p:nvSpPr>
          <p:cNvPr id="178" name="Oval 177"/>
          <p:cNvSpPr/>
          <p:nvPr/>
        </p:nvSpPr>
        <p:spPr>
          <a:xfrm>
            <a:off x="4167188" y="2774950"/>
            <a:ext cx="1096962" cy="1096963"/>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150" normalizeH="0" baseline="0" noProof="0" dirty="0" err="1">
                <a:ln>
                  <a:noFill/>
                </a:ln>
                <a:solidFill>
                  <a:prstClr val="white"/>
                </a:solidFill>
                <a:effectLst/>
                <a:uLnTx/>
                <a:uFillTx/>
                <a:latin typeface="Calibri"/>
                <a:ea typeface="+mn-ea"/>
                <a:cs typeface="+mn-cs"/>
              </a:rPr>
              <a:t>V</a:t>
            </a:r>
            <a:r>
              <a:rPr kumimoji="0" lang="en-US" sz="2400" b="0" i="0" u="none" strike="noStrike" kern="1200" cap="none" spc="-150" normalizeH="0" baseline="-25000" noProof="0" dirty="0" err="1">
                <a:ln>
                  <a:noFill/>
                </a:ln>
                <a:solidFill>
                  <a:prstClr val="white"/>
                </a:solidFill>
                <a:effectLst/>
                <a:uLnTx/>
                <a:uFillTx/>
                <a:latin typeface="Calibri"/>
                <a:ea typeface="+mn-ea"/>
                <a:cs typeface="+mn-cs"/>
              </a:rPr>
              <a:t>th</a:t>
            </a:r>
            <a:r>
              <a:rPr kumimoji="0" lang="en-US" sz="2400" b="0" i="0" u="none" strike="noStrike" kern="1200" cap="none" spc="-150" normalizeH="0" baseline="0" noProof="0" dirty="0">
                <a:ln>
                  <a:noFill/>
                </a:ln>
                <a:solidFill>
                  <a:prstClr val="white"/>
                </a:solidFill>
                <a:effectLst/>
                <a:uLnTx/>
                <a:uFillTx/>
                <a:latin typeface="Calibri"/>
                <a:ea typeface="+mn-ea"/>
                <a:cs typeface="+mn-cs"/>
              </a:rPr>
              <a:t> = 2.5 V</a:t>
            </a:r>
          </a:p>
        </p:txBody>
      </p:sp>
      <p:sp>
        <p:nvSpPr>
          <p:cNvPr id="267277"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5</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Tree>
    <p:custDataLst>
      <p:tags r:id="rId1"/>
    </p:custDataLst>
    <p:extLst>
      <p:ext uri="{BB962C8B-B14F-4D97-AF65-F5344CB8AC3E}">
        <p14:creationId xmlns:p14="http://schemas.microsoft.com/office/powerpoint/2010/main" val="22190599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fade">
                                      <p:cBhvr>
                                        <p:cTn id="7"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Title 1"/>
          <p:cNvSpPr>
            <a:spLocks noGrp="1"/>
          </p:cNvSpPr>
          <p:nvPr>
            <p:ph type="title"/>
          </p:nvPr>
        </p:nvSpPr>
        <p:spPr>
          <a:xfrm>
            <a:off x="215900" y="139700"/>
            <a:ext cx="8675688" cy="893763"/>
          </a:xfrm>
        </p:spPr>
        <p:txBody>
          <a:bodyPr/>
          <a:lstStyle/>
          <a:p>
            <a:r>
              <a:rPr lang="en-US">
                <a:latin typeface="Garamond" charset="0"/>
                <a:ea typeface="MS PGothic" charset="0"/>
                <a:cs typeface="MS PGothic" charset="0"/>
              </a:rPr>
              <a:t>Retention Error Value Dependency </a:t>
            </a:r>
          </a:p>
        </p:txBody>
      </p:sp>
      <p:grpSp>
        <p:nvGrpSpPr>
          <p:cNvPr id="228354" name="Group 9"/>
          <p:cNvGrpSpPr>
            <a:grpSpLocks/>
          </p:cNvGrpSpPr>
          <p:nvPr/>
        </p:nvGrpSpPr>
        <p:grpSpPr bwMode="auto">
          <a:xfrm>
            <a:off x="300038" y="949325"/>
            <a:ext cx="8542337" cy="4762500"/>
            <a:chOff x="300038" y="1047750"/>
            <a:chExt cx="8542337" cy="4762500"/>
          </a:xfrm>
        </p:grpSpPr>
        <p:pic>
          <p:nvPicPr>
            <p:cNvPr id="228358"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038" y="1047750"/>
              <a:ext cx="8542337" cy="4762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28359" name="Group 8"/>
            <p:cNvGrpSpPr>
              <a:grpSpLocks/>
            </p:cNvGrpSpPr>
            <p:nvPr/>
          </p:nvGrpSpPr>
          <p:grpSpPr bwMode="auto">
            <a:xfrm>
              <a:off x="1999897" y="1337909"/>
              <a:ext cx="2381250" cy="1649413"/>
              <a:chOff x="1890713" y="1228725"/>
              <a:chExt cx="2381250" cy="1649413"/>
            </a:xfrm>
          </p:grpSpPr>
          <p:pic>
            <p:nvPicPr>
              <p:cNvPr id="228360" name="Pictur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0713" y="1228725"/>
                <a:ext cx="2381250" cy="1649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8361" name="TextBox 42"/>
              <p:cNvSpPr txBox="1">
                <a:spLocks noChangeArrowheads="1"/>
              </p:cNvSpPr>
              <p:nvPr/>
            </p:nvSpPr>
            <p:spPr bwMode="auto">
              <a:xfrm>
                <a:off x="2044700" y="1811338"/>
                <a:ext cx="8985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MS PGothic" charset="0"/>
                    <a:cs typeface="MS PGothic" charset="0"/>
                  </a:rPr>
                  <a:t>00</a:t>
                </a:r>
                <a:r>
                  <a:rPr kumimoji="0" lang="en-US" altLang="ja-JP" sz="1600" b="0" i="0" u="none" strike="noStrike" kern="1200" cap="none" spc="0" normalizeH="0" baseline="0" noProof="0">
                    <a:ln>
                      <a:noFill/>
                    </a:ln>
                    <a:solidFill>
                      <a:srgbClr val="000000"/>
                    </a:solidFill>
                    <a:effectLst/>
                    <a:uLnTx/>
                    <a:uFillTx/>
                    <a:latin typeface="Arial" charset="0"/>
                    <a:ea typeface="MS PGothic" charset="0"/>
                    <a:cs typeface="MS PGothic" charset="0"/>
                    <a:sym typeface="Wingdings" charset="0"/>
                  </a:rPr>
                  <a:t> </a:t>
                </a:r>
                <a:r>
                  <a:rPr kumimoji="0" lang="en-US" sz="1600" b="0" i="0" u="none" strike="noStrike" kern="1200" cap="none" spc="0" normalizeH="0" baseline="0" noProof="0">
                    <a:ln>
                      <a:noFill/>
                    </a:ln>
                    <a:solidFill>
                      <a:srgbClr val="000000"/>
                    </a:solidFill>
                    <a:effectLst/>
                    <a:uLnTx/>
                    <a:uFillTx/>
                    <a:latin typeface="Arial" charset="0"/>
                    <a:ea typeface="MS PGothic" charset="0"/>
                    <a:cs typeface="MS PGothic" charset="0"/>
                  </a:rPr>
                  <a:t>01</a:t>
                </a:r>
              </a:p>
            </p:txBody>
          </p:sp>
          <p:sp>
            <p:nvSpPr>
              <p:cNvPr id="228362" name="TextBox 42"/>
              <p:cNvSpPr txBox="1">
                <a:spLocks noChangeArrowheads="1"/>
              </p:cNvSpPr>
              <p:nvPr/>
            </p:nvSpPr>
            <p:spPr bwMode="auto">
              <a:xfrm>
                <a:off x="3282950" y="1639888"/>
                <a:ext cx="89852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MS PGothic" charset="0"/>
                    <a:cs typeface="MS PGothic" charset="0"/>
                  </a:rPr>
                  <a:t>01</a:t>
                </a:r>
                <a:r>
                  <a:rPr kumimoji="0" lang="en-US" altLang="ja-JP" sz="1600" b="0" i="0" u="none" strike="noStrike" kern="1200" cap="none" spc="0" normalizeH="0" baseline="0" noProof="0">
                    <a:ln>
                      <a:noFill/>
                    </a:ln>
                    <a:solidFill>
                      <a:srgbClr val="000000"/>
                    </a:solidFill>
                    <a:effectLst/>
                    <a:uLnTx/>
                    <a:uFillTx/>
                    <a:latin typeface="Arial" charset="0"/>
                    <a:ea typeface="MS PGothic" charset="0"/>
                    <a:cs typeface="MS PGothic" charset="0"/>
                    <a:sym typeface="Wingdings" charset="0"/>
                  </a:rPr>
                  <a:t> 10</a:t>
                </a:r>
                <a:endParaRPr kumimoji="0" lang="en-US" sz="1600" b="0" i="0" u="none" strike="noStrike" kern="1200" cap="none" spc="0" normalizeH="0" baseline="0" noProof="0">
                  <a:ln>
                    <a:noFill/>
                  </a:ln>
                  <a:solidFill>
                    <a:srgbClr val="000000"/>
                  </a:solidFill>
                  <a:effectLst/>
                  <a:uLnTx/>
                  <a:uFillTx/>
                  <a:latin typeface="Arial" charset="0"/>
                  <a:ea typeface="MS PGothic" charset="0"/>
                  <a:cs typeface="MS PGothic" charset="0"/>
                </a:endParaRPr>
              </a:p>
            </p:txBody>
          </p:sp>
        </p:grpSp>
      </p:grpSp>
      <p:sp>
        <p:nvSpPr>
          <p:cNvPr id="228355" name="Content Placeholder 2"/>
          <p:cNvSpPr>
            <a:spLocks noGrp="1"/>
          </p:cNvSpPr>
          <p:nvPr>
            <p:ph idx="1"/>
          </p:nvPr>
        </p:nvSpPr>
        <p:spPr>
          <a:xfrm>
            <a:off x="354013" y="5445125"/>
            <a:ext cx="8407400" cy="784225"/>
          </a:xfrm>
        </p:spPr>
        <p:txBody>
          <a:bodyPr/>
          <a:lstStyle/>
          <a:p>
            <a:r>
              <a:rPr lang="en-US">
                <a:latin typeface="Arial" charset="0"/>
                <a:ea typeface="MS PGothic" charset="0"/>
                <a:cs typeface="MS PGothic" charset="0"/>
              </a:rPr>
              <a:t>Cells with more programmed electrons tend to suffer more from retention noise (i.e. 00 and 01)</a:t>
            </a:r>
          </a:p>
        </p:txBody>
      </p:sp>
      <p:sp>
        <p:nvSpPr>
          <p:cNvPr id="228356"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8F25AD02-28B8-5E45-8F13-1906F3626E3F}"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50</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3198905051"/>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Title 1"/>
          <p:cNvSpPr>
            <a:spLocks noGrp="1"/>
          </p:cNvSpPr>
          <p:nvPr>
            <p:ph type="title"/>
          </p:nvPr>
        </p:nvSpPr>
        <p:spPr/>
        <p:txBody>
          <a:bodyPr/>
          <a:lstStyle/>
          <a:p>
            <a:r>
              <a:rPr lang="en-US">
                <a:latin typeface="Garamond" charset="0"/>
              </a:rPr>
              <a:t>More on Flash Error Analysis</a:t>
            </a:r>
          </a:p>
        </p:txBody>
      </p:sp>
      <p:sp>
        <p:nvSpPr>
          <p:cNvPr id="229378" name="Content Placeholder 2"/>
          <p:cNvSpPr>
            <a:spLocks noGrp="1"/>
          </p:cNvSpPr>
          <p:nvPr>
            <p:ph idx="1"/>
          </p:nvPr>
        </p:nvSpPr>
        <p:spPr>
          <a:xfrm>
            <a:off x="228600" y="1124744"/>
            <a:ext cx="8610600" cy="4876800"/>
          </a:xfrm>
        </p:spPr>
        <p:txBody>
          <a:bodyPr/>
          <a:lstStyle/>
          <a:p>
            <a:r>
              <a:rPr lang="en-US" dirty="0">
                <a:latin typeface="Tahoma" charset="0"/>
              </a:rPr>
              <a:t>Yu Cai, Erich F. </a:t>
            </a:r>
            <a:r>
              <a:rPr lang="en-US" dirty="0" err="1">
                <a:latin typeface="Tahoma" charset="0"/>
              </a:rPr>
              <a:t>Haratsch</a:t>
            </a:r>
            <a:r>
              <a:rPr lang="en-US" dirty="0">
                <a:latin typeface="Tahoma" charset="0"/>
              </a:rPr>
              <a:t>, Onur Mutlu, and Ken Mai,</a:t>
            </a:r>
            <a:br>
              <a:rPr lang="en-US" dirty="0">
                <a:latin typeface="Tahoma" charset="0"/>
              </a:rPr>
            </a:br>
            <a:r>
              <a:rPr lang="en-US" b="1" dirty="0">
                <a:latin typeface="Tahoma" charset="0"/>
                <a:hlinkClick r:id="rId2"/>
              </a:rPr>
              <a:t>"Error Patterns in MLC NAND Flash Memory: Measurement, Characterization, and Analysis"</a:t>
            </a:r>
            <a:r>
              <a:rPr lang="en-US" dirty="0">
                <a:latin typeface="Tahoma" charset="0"/>
              </a:rPr>
              <a:t> </a:t>
            </a:r>
            <a:br>
              <a:rPr lang="en-US" dirty="0">
                <a:latin typeface="Tahoma" charset="0"/>
              </a:rPr>
            </a:br>
            <a:r>
              <a:rPr lang="en-US" i="1" dirty="0">
                <a:latin typeface="Tahoma" charset="0"/>
              </a:rPr>
              <a:t>Proceedings of the </a:t>
            </a:r>
            <a:r>
              <a:rPr lang="en-US" i="1" dirty="0">
                <a:latin typeface="Tahoma" charset="0"/>
                <a:hlinkClick r:id="rId3"/>
              </a:rPr>
              <a:t>Design, Automation, and Test in Europe Conference</a:t>
            </a:r>
            <a:r>
              <a:rPr lang="en-US" i="1" dirty="0">
                <a:latin typeface="Tahoma" charset="0"/>
              </a:rPr>
              <a:t> (</a:t>
            </a:r>
            <a:r>
              <a:rPr lang="en-US" b="1" i="1" dirty="0">
                <a:latin typeface="Tahoma" charset="0"/>
              </a:rPr>
              <a:t>DATE</a:t>
            </a:r>
            <a:r>
              <a:rPr lang="en-US" i="1" dirty="0">
                <a:latin typeface="Tahoma" charset="0"/>
              </a:rPr>
              <a:t>)</a:t>
            </a:r>
            <a:r>
              <a:rPr lang="en-US" dirty="0">
                <a:latin typeface="Tahoma" charset="0"/>
              </a:rPr>
              <a:t>, Dresden, Germany, March 2012. </a:t>
            </a:r>
            <a:r>
              <a:rPr lang="en-US" dirty="0">
                <a:latin typeface="Tahoma" charset="0"/>
                <a:hlinkClick r:id="rId4"/>
              </a:rPr>
              <a:t>Slides (ppt)</a:t>
            </a:r>
            <a:endParaRPr lang="en-US" dirty="0">
              <a:latin typeface="Tahoma" charset="0"/>
            </a:endParaRPr>
          </a:p>
          <a:p>
            <a:endParaRPr lang="en-US" dirty="0">
              <a:latin typeface="Tahoma" charset="0"/>
            </a:endParaRPr>
          </a:p>
          <a:p>
            <a:endParaRPr lang="en-US" dirty="0">
              <a:latin typeface="Tahoma" charset="0"/>
            </a:endParaRPr>
          </a:p>
        </p:txBody>
      </p:sp>
      <p:sp>
        <p:nvSpPr>
          <p:cNvPr id="229379"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FC5A756-10A1-6C48-8C00-705E2B8E71EB}"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2" name="Picture 1"/>
          <p:cNvPicPr>
            <a:picLocks noChangeAspect="1"/>
          </p:cNvPicPr>
          <p:nvPr/>
        </p:nvPicPr>
        <p:blipFill>
          <a:blip r:embed="rId5"/>
          <a:stretch>
            <a:fillRect/>
          </a:stretch>
        </p:blipFill>
        <p:spPr>
          <a:xfrm>
            <a:off x="0" y="3998757"/>
            <a:ext cx="9144000" cy="2094539"/>
          </a:xfrm>
          <a:prstGeom prst="rect">
            <a:avLst/>
          </a:prstGeom>
        </p:spPr>
      </p:pic>
    </p:spTree>
    <p:extLst>
      <p:ext uri="{BB962C8B-B14F-4D97-AF65-F5344CB8AC3E}">
        <p14:creationId xmlns:p14="http://schemas.microsoft.com/office/powerpoint/2010/main" val="1191581596"/>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Title 1"/>
          <p:cNvSpPr>
            <a:spLocks noGrp="1"/>
          </p:cNvSpPr>
          <p:nvPr>
            <p:ph type="title"/>
          </p:nvPr>
        </p:nvSpPr>
        <p:spPr/>
        <p:txBody>
          <a:bodyPr/>
          <a:lstStyle/>
          <a:p>
            <a:pPr eaLnBrk="1" hangingPunct="1"/>
            <a:r>
              <a:rPr lang="en-US">
                <a:latin typeface="Garamond" charset="0"/>
              </a:rPr>
              <a:t>Agenda</a:t>
            </a:r>
          </a:p>
        </p:txBody>
      </p:sp>
      <p:sp>
        <p:nvSpPr>
          <p:cNvPr id="230402" name="Content Placeholder 2"/>
          <p:cNvSpPr>
            <a:spLocks noGrp="1"/>
          </p:cNvSpPr>
          <p:nvPr>
            <p:ph idx="1"/>
          </p:nvPr>
        </p:nvSpPr>
        <p:spPr>
          <a:xfrm>
            <a:off x="228600" y="1096963"/>
            <a:ext cx="8793163" cy="4876800"/>
          </a:xfrm>
        </p:spPr>
        <p:txBody>
          <a:bodyPr/>
          <a:lstStyle/>
          <a:p>
            <a:pPr eaLnBrk="1" hangingPunct="1"/>
            <a:r>
              <a:rPr lang="en-US" dirty="0">
                <a:latin typeface="Tahoma" charset="0"/>
              </a:rPr>
              <a:t>Background, Motivation and Approach</a:t>
            </a:r>
          </a:p>
          <a:p>
            <a:pPr eaLnBrk="1" hangingPunct="1"/>
            <a:r>
              <a:rPr lang="en-US" dirty="0">
                <a:solidFill>
                  <a:srgbClr val="000000"/>
                </a:solidFill>
                <a:latin typeface="Tahoma" charset="0"/>
              </a:rPr>
              <a:t>Experimental Characterization Methodology</a:t>
            </a:r>
          </a:p>
          <a:p>
            <a:pPr eaLnBrk="1" hangingPunct="1"/>
            <a:r>
              <a:rPr lang="en-US" dirty="0">
                <a:solidFill>
                  <a:srgbClr val="0000FF"/>
                </a:solidFill>
                <a:latin typeface="Tahoma" charset="0"/>
              </a:rPr>
              <a:t>Error Analysis and Management </a:t>
            </a:r>
          </a:p>
          <a:p>
            <a:pPr lvl="1" eaLnBrk="1" hangingPunct="1"/>
            <a:r>
              <a:rPr lang="en-US" dirty="0">
                <a:solidFill>
                  <a:srgbClr val="000000"/>
                </a:solidFill>
                <a:latin typeface="Tahoma" charset="0"/>
                <a:cs typeface="ＭＳ Ｐゴシック" charset="0"/>
              </a:rPr>
              <a:t>Main Characterization Results</a:t>
            </a:r>
          </a:p>
          <a:p>
            <a:pPr lvl="1" eaLnBrk="1" hangingPunct="1"/>
            <a:r>
              <a:rPr lang="en-US" dirty="0">
                <a:solidFill>
                  <a:srgbClr val="0000FF"/>
                </a:solidFill>
                <a:latin typeface="Tahoma" charset="0"/>
                <a:cs typeface="ＭＳ Ｐゴシック" charset="0"/>
              </a:rPr>
              <a:t>Retention-Aware Error Management</a:t>
            </a:r>
          </a:p>
          <a:p>
            <a:pPr lvl="1" eaLnBrk="1" hangingPunct="1"/>
            <a:r>
              <a:rPr lang="en-US" dirty="0">
                <a:latin typeface="Tahoma" charset="0"/>
                <a:cs typeface="ＭＳ Ｐゴシック" charset="0"/>
              </a:rPr>
              <a:t>Threshold Voltage and Program Interference Analysis</a:t>
            </a:r>
          </a:p>
          <a:p>
            <a:pPr lvl="1" eaLnBrk="1" hangingPunct="1"/>
            <a:r>
              <a:rPr lang="en-US" dirty="0">
                <a:latin typeface="Tahoma" charset="0"/>
                <a:cs typeface="ＭＳ Ｐゴシック" charset="0"/>
              </a:rPr>
              <a:t>Read Reference Voltage Prediction</a:t>
            </a:r>
          </a:p>
          <a:p>
            <a:pPr lvl="1" eaLnBrk="1" hangingPunct="1"/>
            <a:r>
              <a:rPr lang="en-US" dirty="0">
                <a:latin typeface="Tahoma" charset="0"/>
                <a:cs typeface="ＭＳ Ｐゴシック" charset="0"/>
              </a:rPr>
              <a:t>Neighbor-Assisted Error Correction</a:t>
            </a:r>
          </a:p>
          <a:p>
            <a:pPr lvl="1" eaLnBrk="1" hangingPunct="1"/>
            <a:r>
              <a:rPr lang="en-US" dirty="0">
                <a:latin typeface="Tahoma" charset="0"/>
                <a:cs typeface="ＭＳ Ｐゴシック" charset="0"/>
              </a:rPr>
              <a:t>Read Disturb Error Handling</a:t>
            </a:r>
          </a:p>
          <a:p>
            <a:pPr lvl="1" eaLnBrk="1" hangingPunct="1"/>
            <a:r>
              <a:rPr lang="en-US" dirty="0">
                <a:latin typeface="Tahoma" charset="0"/>
                <a:cs typeface="ＭＳ Ｐゴシック" charset="0"/>
              </a:rPr>
              <a:t>Retention Error Handling</a:t>
            </a:r>
          </a:p>
          <a:p>
            <a:pPr lvl="1" eaLnBrk="1" hangingPunct="1"/>
            <a:r>
              <a:rPr lang="en-US" dirty="0">
                <a:latin typeface="Tahoma" charset="0"/>
                <a:cs typeface="ＭＳ Ｐゴシック" charset="0"/>
              </a:rPr>
              <a:t>3D NAND Flash Memory Reliability</a:t>
            </a:r>
          </a:p>
          <a:p>
            <a:pPr eaLnBrk="1" hangingPunct="1"/>
            <a:r>
              <a:rPr lang="en-US" dirty="0">
                <a:latin typeface="Tahoma" charset="0"/>
              </a:rPr>
              <a:t>Summary</a:t>
            </a:r>
          </a:p>
          <a:p>
            <a:pPr eaLnBrk="1" hangingPunct="1"/>
            <a:endParaRPr lang="en-US" dirty="0">
              <a:latin typeface="Tahoma" charset="0"/>
            </a:endParaRPr>
          </a:p>
          <a:p>
            <a:pPr eaLnBrk="1" hangingPunct="1"/>
            <a:endParaRPr lang="en-US" dirty="0">
              <a:latin typeface="Tahoma" charset="0"/>
            </a:endParaRPr>
          </a:p>
        </p:txBody>
      </p:sp>
      <p:sp>
        <p:nvSpPr>
          <p:cNvPr id="23040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826C4AD4-F9BA-B143-B908-CCF087EF4C77}"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52</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138204935"/>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Solution to Retention Errors</a:t>
            </a:r>
          </a:p>
        </p:txBody>
      </p:sp>
      <p:sp>
        <p:nvSpPr>
          <p:cNvPr id="3" name="Content Placeholder 2"/>
          <p:cNvSpPr>
            <a:spLocks noGrp="1"/>
          </p:cNvSpPr>
          <p:nvPr>
            <p:ph idx="1"/>
          </p:nvPr>
        </p:nvSpPr>
        <p:spPr>
          <a:xfrm>
            <a:off x="228600" y="1124744"/>
            <a:ext cx="8610600" cy="4979640"/>
          </a:xfrm>
        </p:spPr>
        <p:txBody>
          <a:bodyPr/>
          <a:lstStyle/>
          <a:p>
            <a:r>
              <a:rPr lang="en-US" dirty="0"/>
              <a:t>Refresh periodically</a:t>
            </a:r>
          </a:p>
          <a:p>
            <a:endParaRPr lang="en-US" dirty="0"/>
          </a:p>
          <a:p>
            <a:r>
              <a:rPr lang="en-US" dirty="0"/>
              <a:t>Change the period based on P/E cycle </a:t>
            </a:r>
            <a:r>
              <a:rPr lang="en-US" dirty="0" err="1"/>
              <a:t>wearout</a:t>
            </a:r>
            <a:endParaRPr lang="en-US" dirty="0"/>
          </a:p>
          <a:p>
            <a:pPr lvl="1"/>
            <a:r>
              <a:rPr lang="en-US" dirty="0"/>
              <a:t>Refresh more often at higher P/E cycles</a:t>
            </a:r>
          </a:p>
          <a:p>
            <a:endParaRPr lang="en-US" dirty="0"/>
          </a:p>
          <a:p>
            <a:r>
              <a:rPr lang="en-US" dirty="0"/>
              <a:t>Use a combination of </a:t>
            </a:r>
            <a:r>
              <a:rPr lang="en-US" dirty="0">
                <a:solidFill>
                  <a:srgbClr val="0000FF"/>
                </a:solidFill>
              </a:rPr>
              <a:t>in-place </a:t>
            </a:r>
            <a:r>
              <a:rPr lang="en-US" dirty="0"/>
              <a:t>and </a:t>
            </a:r>
            <a:r>
              <a:rPr lang="en-US" dirty="0">
                <a:solidFill>
                  <a:srgbClr val="0000FF"/>
                </a:solidFill>
              </a:rPr>
              <a:t>remapping-based </a:t>
            </a:r>
            <a:r>
              <a:rPr lang="en-US" dirty="0"/>
              <a:t>refresh</a:t>
            </a:r>
          </a:p>
          <a:p>
            <a:endParaRPr lang="en-US" dirty="0"/>
          </a:p>
          <a:p>
            <a:endParaRPr lang="en-US" dirty="0"/>
          </a:p>
          <a:p>
            <a:r>
              <a:rPr lang="en-US" dirty="0"/>
              <a:t>Cai et al. “</a:t>
            </a:r>
            <a:r>
              <a:rPr lang="en-US" dirty="0">
                <a:solidFill>
                  <a:srgbClr val="0000FF"/>
                </a:solidFill>
              </a:rPr>
              <a:t>Flash Correct-and-Refresh: Retention-Aware Error Management for Increased Flash Memory Lifetime</a:t>
            </a:r>
            <a:r>
              <a:rPr lang="en-US" dirty="0"/>
              <a:t>”, ICCD 2012.</a:t>
            </a:r>
          </a:p>
          <a:p>
            <a:endParaRPr lang="en-US" dirty="0"/>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38095200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Title 1"/>
          <p:cNvSpPr>
            <a:spLocks noGrp="1"/>
          </p:cNvSpPr>
          <p:nvPr>
            <p:ph type="title"/>
          </p:nvPr>
        </p:nvSpPr>
        <p:spPr/>
        <p:txBody>
          <a:bodyPr/>
          <a:lstStyle/>
          <a:p>
            <a:r>
              <a:rPr lang="en-US">
                <a:latin typeface="Garamond" charset="0"/>
              </a:rPr>
              <a:t>Flash Correct-and-Refresh (FCR)</a:t>
            </a:r>
          </a:p>
        </p:txBody>
      </p:sp>
      <p:sp>
        <p:nvSpPr>
          <p:cNvPr id="3" name="Content Placeholder 2"/>
          <p:cNvSpPr>
            <a:spLocks noGrp="1"/>
          </p:cNvSpPr>
          <p:nvPr>
            <p:ph idx="1"/>
          </p:nvPr>
        </p:nvSpPr>
        <p:spPr>
          <a:xfrm>
            <a:off x="228600" y="1079500"/>
            <a:ext cx="8801100" cy="5080000"/>
          </a:xfrm>
        </p:spPr>
        <p:txBody>
          <a:bodyPr/>
          <a:lstStyle/>
          <a:p>
            <a:pPr>
              <a:buFont typeface="Wingdings" pitchFamily="2" charset="2"/>
              <a:buChar char="n"/>
              <a:defRPr/>
            </a:pPr>
            <a:r>
              <a:rPr lang="en-US" dirty="0">
                <a:ea typeface="+mn-ea"/>
                <a:cs typeface="+mn-cs"/>
              </a:rPr>
              <a:t>Key Observations:</a:t>
            </a:r>
          </a:p>
          <a:p>
            <a:pPr lvl="1">
              <a:buFont typeface="Wingdings" pitchFamily="2" charset="2"/>
              <a:buChar char="q"/>
              <a:defRPr/>
            </a:pPr>
            <a:r>
              <a:rPr lang="en-US" dirty="0">
                <a:solidFill>
                  <a:srgbClr val="0000FF"/>
                </a:solidFill>
              </a:rPr>
              <a:t>Retention errors are the dominant source of errors</a:t>
            </a:r>
            <a:r>
              <a:rPr lang="en-US" dirty="0"/>
              <a:t> in flash memory </a:t>
            </a:r>
            <a:r>
              <a:rPr lang="en-US" sz="1600" b="1" dirty="0">
                <a:solidFill>
                  <a:schemeClr val="tx2">
                    <a:lumMod val="75000"/>
                  </a:schemeClr>
                </a:solidFill>
              </a:rPr>
              <a:t>[</a:t>
            </a:r>
            <a:r>
              <a:rPr lang="en-US" sz="1600" b="1" dirty="0" err="1">
                <a:solidFill>
                  <a:schemeClr val="tx2">
                    <a:lumMod val="75000"/>
                  </a:schemeClr>
                </a:solidFill>
              </a:rPr>
              <a:t>Cai</a:t>
            </a:r>
            <a:r>
              <a:rPr lang="en-US" sz="1600" b="1" dirty="0">
                <a:solidFill>
                  <a:schemeClr val="tx2">
                    <a:lumMod val="75000"/>
                  </a:schemeClr>
                </a:solidFill>
              </a:rPr>
              <a:t>+ DATE 2012][</a:t>
            </a:r>
            <a:r>
              <a:rPr lang="en-US" sz="1600" b="1" dirty="0" err="1">
                <a:solidFill>
                  <a:schemeClr val="tx2">
                    <a:lumMod val="75000"/>
                  </a:schemeClr>
                </a:solidFill>
              </a:rPr>
              <a:t>Tanakamaru</a:t>
            </a:r>
            <a:r>
              <a:rPr lang="en-US" sz="1600" b="1" dirty="0">
                <a:solidFill>
                  <a:schemeClr val="tx2">
                    <a:lumMod val="75000"/>
                  </a:schemeClr>
                </a:solidFill>
              </a:rPr>
              <a:t>+ ISSCC 2011]</a:t>
            </a:r>
          </a:p>
          <a:p>
            <a:pPr marL="344487" lvl="1" indent="0">
              <a:buFont typeface="Wingdings" charset="0"/>
              <a:buNone/>
              <a:defRPr/>
            </a:pPr>
            <a:r>
              <a:rPr lang="en-US" dirty="0">
                <a:sym typeface="Wingdings"/>
              </a:rPr>
              <a:t>     limit flash lifetime as they increase over time</a:t>
            </a:r>
          </a:p>
          <a:p>
            <a:pPr lvl="1">
              <a:buFont typeface="Wingdings" pitchFamily="2" charset="2"/>
              <a:buChar char="q"/>
              <a:defRPr/>
            </a:pPr>
            <a:r>
              <a:rPr lang="en-US" dirty="0">
                <a:solidFill>
                  <a:srgbClr val="0000FF"/>
                </a:solidFill>
              </a:rPr>
              <a:t>Retention errors can be corrected by “refreshing” each flash page periodically </a:t>
            </a:r>
          </a:p>
          <a:p>
            <a:pPr lvl="1">
              <a:buFont typeface="Wingdings" pitchFamily="2" charset="2"/>
              <a:buChar char="q"/>
              <a:defRPr/>
            </a:pPr>
            <a:endParaRPr lang="en-US" dirty="0">
              <a:solidFill>
                <a:srgbClr val="0000FF"/>
              </a:solidFill>
            </a:endParaRPr>
          </a:p>
          <a:p>
            <a:pPr>
              <a:buFont typeface="Wingdings" pitchFamily="2" charset="2"/>
              <a:buChar char="n"/>
              <a:defRPr/>
            </a:pPr>
            <a:r>
              <a:rPr lang="en-US" dirty="0">
                <a:ea typeface="+mn-ea"/>
                <a:cs typeface="+mn-cs"/>
              </a:rPr>
              <a:t>Key Idea:</a:t>
            </a:r>
          </a:p>
          <a:p>
            <a:pPr lvl="1">
              <a:buFont typeface="Wingdings" pitchFamily="2" charset="2"/>
              <a:buChar char="q"/>
              <a:defRPr/>
            </a:pPr>
            <a:r>
              <a:rPr lang="en-US" dirty="0">
                <a:solidFill>
                  <a:srgbClr val="0000FF"/>
                </a:solidFill>
              </a:rPr>
              <a:t>Periodically read each flash page</a:t>
            </a:r>
            <a:r>
              <a:rPr lang="en-US" dirty="0"/>
              <a:t>,</a:t>
            </a:r>
          </a:p>
          <a:p>
            <a:pPr lvl="1">
              <a:buFont typeface="Wingdings" pitchFamily="2" charset="2"/>
              <a:buChar char="q"/>
              <a:defRPr/>
            </a:pPr>
            <a:r>
              <a:rPr lang="en-US" dirty="0">
                <a:solidFill>
                  <a:srgbClr val="0000FF"/>
                </a:solidFill>
              </a:rPr>
              <a:t>Correct its errors</a:t>
            </a:r>
            <a:r>
              <a:rPr lang="en-US" dirty="0"/>
              <a:t> using “weak” ECC, and </a:t>
            </a:r>
          </a:p>
          <a:p>
            <a:pPr lvl="1">
              <a:buFont typeface="Wingdings" pitchFamily="2" charset="2"/>
              <a:buChar char="q"/>
              <a:defRPr/>
            </a:pPr>
            <a:r>
              <a:rPr lang="en-US" dirty="0"/>
              <a:t>Either </a:t>
            </a:r>
            <a:r>
              <a:rPr lang="en-US" dirty="0">
                <a:solidFill>
                  <a:srgbClr val="0000FF"/>
                </a:solidFill>
              </a:rPr>
              <a:t>remap it </a:t>
            </a:r>
            <a:r>
              <a:rPr lang="en-US" dirty="0"/>
              <a:t>to a new physical page </a:t>
            </a:r>
            <a:r>
              <a:rPr lang="en-US" dirty="0">
                <a:solidFill>
                  <a:srgbClr val="0000FF"/>
                </a:solidFill>
              </a:rPr>
              <a:t>or reprogram it </a:t>
            </a:r>
            <a:r>
              <a:rPr lang="en-US" dirty="0"/>
              <a:t>in-place,</a:t>
            </a:r>
          </a:p>
          <a:p>
            <a:pPr lvl="1">
              <a:buFont typeface="Wingdings" pitchFamily="2" charset="2"/>
              <a:buChar char="q"/>
              <a:defRPr/>
            </a:pPr>
            <a:r>
              <a:rPr lang="en-US" dirty="0">
                <a:solidFill>
                  <a:srgbClr val="FF0000"/>
                </a:solidFill>
              </a:rPr>
              <a:t>Before the page accumulates more errors than ECC-correctable</a:t>
            </a:r>
          </a:p>
          <a:p>
            <a:pPr lvl="1">
              <a:buFont typeface="Wingdings" pitchFamily="2" charset="2"/>
              <a:buChar char="q"/>
              <a:defRPr/>
            </a:pPr>
            <a:r>
              <a:rPr lang="en-US" dirty="0"/>
              <a:t>Optimization: </a:t>
            </a:r>
            <a:r>
              <a:rPr lang="en-US" dirty="0">
                <a:solidFill>
                  <a:srgbClr val="0000FF"/>
                </a:solidFill>
              </a:rPr>
              <a:t>Adapt refresh rate to endured P/E cycles</a:t>
            </a:r>
          </a:p>
        </p:txBody>
      </p:sp>
      <p:sp>
        <p:nvSpPr>
          <p:cNvPr id="232451"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3F1D027-47DC-014E-AD3A-E0FC35D83949}"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54</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232452" name="TextBox 1"/>
          <p:cNvSpPr txBox="1">
            <a:spLocks noChangeArrowheads="1"/>
          </p:cNvSpPr>
          <p:nvPr/>
        </p:nvSpPr>
        <p:spPr bwMode="auto">
          <a:xfrm>
            <a:off x="1968500" y="6477000"/>
            <a:ext cx="526573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Cai et al., </a:t>
            </a: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Flash Correct and Refresh</a:t>
            </a: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 ICCD 2012.</a:t>
            </a:r>
          </a:p>
        </p:txBody>
      </p:sp>
    </p:spTree>
    <p:extLst>
      <p:ext uri="{BB962C8B-B14F-4D97-AF65-F5344CB8AC3E}">
        <p14:creationId xmlns:p14="http://schemas.microsoft.com/office/powerpoint/2010/main" val="29507526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Title 1"/>
          <p:cNvSpPr>
            <a:spLocks noGrp="1"/>
          </p:cNvSpPr>
          <p:nvPr>
            <p:ph type="title"/>
          </p:nvPr>
        </p:nvSpPr>
        <p:spPr/>
        <p:txBody>
          <a:bodyPr/>
          <a:lstStyle/>
          <a:p>
            <a:r>
              <a:rPr lang="en-US">
                <a:latin typeface="Garamond" charset="0"/>
              </a:rPr>
              <a:t>FCR: Two Key Questions</a:t>
            </a:r>
          </a:p>
        </p:txBody>
      </p:sp>
      <p:sp>
        <p:nvSpPr>
          <p:cNvPr id="3" name="Content Placeholder 2"/>
          <p:cNvSpPr>
            <a:spLocks noGrp="1"/>
          </p:cNvSpPr>
          <p:nvPr>
            <p:ph idx="1"/>
          </p:nvPr>
        </p:nvSpPr>
        <p:spPr>
          <a:xfrm>
            <a:off x="228600" y="1282700"/>
            <a:ext cx="8610600" cy="4965700"/>
          </a:xfrm>
        </p:spPr>
        <p:txBody>
          <a:bodyPr/>
          <a:lstStyle/>
          <a:p>
            <a:r>
              <a:rPr lang="en-US">
                <a:latin typeface="Tahoma" charset="0"/>
              </a:rPr>
              <a:t>How to refresh? </a:t>
            </a:r>
          </a:p>
          <a:p>
            <a:pPr lvl="1"/>
            <a:r>
              <a:rPr lang="en-US">
                <a:solidFill>
                  <a:srgbClr val="0000FF"/>
                </a:solidFill>
                <a:latin typeface="Tahoma" charset="0"/>
              </a:rPr>
              <a:t>Remap</a:t>
            </a:r>
            <a:r>
              <a:rPr lang="en-US">
                <a:latin typeface="Tahoma" charset="0"/>
              </a:rPr>
              <a:t> a page to another one</a:t>
            </a:r>
          </a:p>
          <a:p>
            <a:pPr lvl="1"/>
            <a:r>
              <a:rPr lang="en-US">
                <a:solidFill>
                  <a:srgbClr val="0000FF"/>
                </a:solidFill>
                <a:latin typeface="Tahoma" charset="0"/>
              </a:rPr>
              <a:t>Reprogram</a:t>
            </a:r>
            <a:r>
              <a:rPr lang="en-US">
                <a:latin typeface="Tahoma" charset="0"/>
              </a:rPr>
              <a:t> a page (in-place)</a:t>
            </a:r>
          </a:p>
          <a:p>
            <a:pPr lvl="1"/>
            <a:r>
              <a:rPr lang="en-US">
                <a:solidFill>
                  <a:srgbClr val="0000FF"/>
                </a:solidFill>
                <a:latin typeface="Tahoma" charset="0"/>
              </a:rPr>
              <a:t>Hybrid</a:t>
            </a:r>
            <a:r>
              <a:rPr lang="en-US">
                <a:latin typeface="Tahoma" charset="0"/>
              </a:rPr>
              <a:t> of remap and reprogram</a:t>
            </a:r>
          </a:p>
          <a:p>
            <a:endParaRPr lang="en-US">
              <a:latin typeface="Tahoma" charset="0"/>
            </a:endParaRPr>
          </a:p>
          <a:p>
            <a:r>
              <a:rPr lang="en-US">
                <a:latin typeface="Tahoma" charset="0"/>
              </a:rPr>
              <a:t>When to refresh? </a:t>
            </a:r>
          </a:p>
          <a:p>
            <a:pPr lvl="1"/>
            <a:r>
              <a:rPr lang="en-US">
                <a:solidFill>
                  <a:srgbClr val="0000FF"/>
                </a:solidFill>
                <a:latin typeface="Tahoma" charset="0"/>
              </a:rPr>
              <a:t>Fixed period</a:t>
            </a:r>
          </a:p>
          <a:p>
            <a:pPr lvl="1"/>
            <a:r>
              <a:rPr lang="en-US">
                <a:solidFill>
                  <a:srgbClr val="0000FF"/>
                </a:solidFill>
                <a:latin typeface="Tahoma" charset="0"/>
              </a:rPr>
              <a:t>Adapt the period </a:t>
            </a:r>
            <a:r>
              <a:rPr lang="en-US">
                <a:latin typeface="Tahoma" charset="0"/>
              </a:rPr>
              <a:t>to retention error severity</a:t>
            </a:r>
          </a:p>
        </p:txBody>
      </p:sp>
      <p:sp>
        <p:nvSpPr>
          <p:cNvPr id="233475"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FFDB5FEB-83B8-1F49-B0BF-B5A162D89203}"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55</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5" name="Rectangle 4"/>
          <p:cNvSpPr>
            <a:spLocks noChangeArrowheads="1"/>
          </p:cNvSpPr>
          <p:nvPr/>
        </p:nvSpPr>
        <p:spPr bwMode="auto">
          <a:xfrm>
            <a:off x="868363" y="2527300"/>
            <a:ext cx="4135437" cy="457200"/>
          </a:xfrm>
          <a:prstGeom prst="rect">
            <a:avLst/>
          </a:prstGeom>
          <a:noFill/>
          <a:ln w="38100">
            <a:solidFill>
              <a:schemeClr val="tx2">
                <a:lumMod val="75000"/>
              </a:schemeClr>
            </a:solidFill>
            <a:miter lim="800000"/>
            <a:headEnd/>
            <a:tailEnd/>
          </a:ln>
          <a:effectLst>
            <a:outerShdw blurRad="63500" dist="23000" dir="5400000" rotWithShape="0">
              <a:srgbClr val="00000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 name="Rectangle 5"/>
          <p:cNvSpPr>
            <a:spLocks noChangeArrowheads="1"/>
          </p:cNvSpPr>
          <p:nvPr/>
        </p:nvSpPr>
        <p:spPr bwMode="auto">
          <a:xfrm>
            <a:off x="893763" y="4216400"/>
            <a:ext cx="5494337" cy="457200"/>
          </a:xfrm>
          <a:prstGeom prst="rect">
            <a:avLst/>
          </a:prstGeom>
          <a:noFill/>
          <a:ln w="38100">
            <a:solidFill>
              <a:schemeClr val="tx2">
                <a:lumMod val="75000"/>
              </a:schemeClr>
            </a:solidFill>
            <a:miter lim="800000"/>
            <a:headEnd/>
            <a:tailEnd/>
          </a:ln>
          <a:effectLst>
            <a:outerShdw blurRad="63500" dist="23000" dir="5400000" rotWithShape="0">
              <a:srgbClr val="00000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17100184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228600" y="1282700"/>
            <a:ext cx="8915400" cy="4876800"/>
          </a:xfrm>
        </p:spPr>
        <p:txBody>
          <a:bodyPr/>
          <a:lstStyle/>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marL="0" indent="0">
              <a:buFont typeface="Wingdings" charset="0"/>
              <a:buNone/>
              <a:defRPr/>
            </a:pPr>
            <a:endParaRPr lang="en-US" dirty="0">
              <a:ea typeface="+mn-ea"/>
              <a:cs typeface="+mn-cs"/>
            </a:endParaRPr>
          </a:p>
          <a:p>
            <a:pPr>
              <a:buFont typeface="Wingdings" pitchFamily="2" charset="2"/>
              <a:buChar char="n"/>
              <a:defRPr/>
            </a:pPr>
            <a:endParaRPr lang="en-US" dirty="0">
              <a:ea typeface="+mn-ea"/>
              <a:cs typeface="+mn-cs"/>
            </a:endParaRPr>
          </a:p>
          <a:p>
            <a:pPr marL="0" indent="0">
              <a:buFont typeface="Wingdings" charset="0"/>
              <a:buNone/>
              <a:defRPr/>
            </a:pPr>
            <a:endParaRPr lang="en-US" dirty="0">
              <a:ea typeface="+mn-ea"/>
              <a:cs typeface="+mn-cs"/>
            </a:endParaRPr>
          </a:p>
          <a:p>
            <a:pPr>
              <a:buFont typeface="Wingdings" pitchFamily="2" charset="2"/>
              <a:buChar char="n"/>
              <a:defRPr/>
            </a:pPr>
            <a:r>
              <a:rPr lang="en-US" dirty="0">
                <a:solidFill>
                  <a:srgbClr val="008000"/>
                </a:solidFill>
                <a:ea typeface="+mn-ea"/>
                <a:cs typeface="+mn-cs"/>
              </a:rPr>
              <a:t>Pro: No remapping needed </a:t>
            </a:r>
            <a:r>
              <a:rPr lang="en-US" dirty="0">
                <a:solidFill>
                  <a:srgbClr val="008000"/>
                </a:solidFill>
                <a:ea typeface="+mn-ea"/>
                <a:cs typeface="+mn-cs"/>
                <a:sym typeface="Wingdings"/>
              </a:rPr>
              <a:t> no additional erase operations</a:t>
            </a:r>
          </a:p>
          <a:p>
            <a:pPr>
              <a:buFont typeface="Wingdings" pitchFamily="2" charset="2"/>
              <a:buChar char="n"/>
              <a:defRPr/>
            </a:pPr>
            <a:r>
              <a:rPr lang="en-US" dirty="0">
                <a:solidFill>
                  <a:srgbClr val="FF0000"/>
                </a:solidFill>
                <a:ea typeface="+mn-ea"/>
                <a:cs typeface="+mn-cs"/>
                <a:sym typeface="Wingdings"/>
              </a:rPr>
              <a:t>Con: Increases the occurrence of program errors</a:t>
            </a:r>
            <a:endParaRPr lang="en-US" dirty="0">
              <a:solidFill>
                <a:srgbClr val="FF0000"/>
              </a:solidFill>
              <a:ea typeface="+mn-ea"/>
              <a:cs typeface="+mn-cs"/>
            </a:endParaRPr>
          </a:p>
        </p:txBody>
      </p:sp>
      <p:sp>
        <p:nvSpPr>
          <p:cNvPr id="234498" name="Title 1"/>
          <p:cNvSpPr>
            <a:spLocks noGrp="1"/>
          </p:cNvSpPr>
          <p:nvPr>
            <p:ph type="title"/>
          </p:nvPr>
        </p:nvSpPr>
        <p:spPr/>
        <p:txBody>
          <a:bodyPr/>
          <a:lstStyle/>
          <a:p>
            <a:r>
              <a:rPr lang="en-US">
                <a:latin typeface="Garamond" charset="0"/>
              </a:rPr>
              <a:t>In-Place Reprogramming of Flash Cells</a:t>
            </a:r>
          </a:p>
        </p:txBody>
      </p:sp>
      <p:sp>
        <p:nvSpPr>
          <p:cNvPr id="234499"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9B05F05B-5CB9-8648-9929-B2903C8B4695}"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56</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23450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9863" y="903288"/>
            <a:ext cx="6124575" cy="148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 name="Group 85"/>
          <p:cNvGrpSpPr>
            <a:grpSpLocks/>
          </p:cNvGrpSpPr>
          <p:nvPr/>
        </p:nvGrpSpPr>
        <p:grpSpPr bwMode="auto">
          <a:xfrm>
            <a:off x="47625" y="2489200"/>
            <a:ext cx="8723313" cy="1323975"/>
            <a:chOff x="47625" y="2565400"/>
            <a:chExt cx="8723313" cy="1323975"/>
          </a:xfrm>
        </p:grpSpPr>
        <p:pic>
          <p:nvPicPr>
            <p:cNvPr id="23450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6950" y="2565400"/>
              <a:ext cx="6503988" cy="1323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4508" name="TextBox 21"/>
            <p:cNvSpPr txBox="1">
              <a:spLocks noChangeArrowheads="1"/>
            </p:cNvSpPr>
            <p:nvPr/>
          </p:nvSpPr>
          <p:spPr bwMode="auto">
            <a:xfrm>
              <a:off x="47625" y="2603500"/>
              <a:ext cx="2454275"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Retention errors are caused by cell voltage shifting to the left</a:t>
              </a:r>
            </a:p>
            <a:p>
              <a:pPr marL="0" marR="0" lvl="0" indent="0" algn="l"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endParaRPr>
            </a:p>
          </p:txBody>
        </p:sp>
      </p:grpSp>
      <p:grpSp>
        <p:nvGrpSpPr>
          <p:cNvPr id="3" name="Group 86"/>
          <p:cNvGrpSpPr>
            <a:grpSpLocks/>
          </p:cNvGrpSpPr>
          <p:nvPr/>
        </p:nvGrpSpPr>
        <p:grpSpPr bwMode="auto">
          <a:xfrm>
            <a:off x="127000" y="3857625"/>
            <a:ext cx="8721725" cy="1289050"/>
            <a:chOff x="127000" y="3933825"/>
            <a:chExt cx="8721725" cy="1289050"/>
          </a:xfrm>
        </p:grpSpPr>
        <p:pic>
          <p:nvPicPr>
            <p:cNvPr id="23450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5212" y="3937000"/>
              <a:ext cx="6513513" cy="1285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4506" name="TextBox 22"/>
            <p:cNvSpPr txBox="1">
              <a:spLocks noChangeArrowheads="1"/>
            </p:cNvSpPr>
            <p:nvPr/>
          </p:nvSpPr>
          <p:spPr bwMode="auto">
            <a:xfrm>
              <a:off x="127000" y="3933825"/>
              <a:ext cx="2498725"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ISPP moves cell voltage to the right; fixes retention errors</a:t>
              </a:r>
            </a:p>
            <a:p>
              <a:pPr marL="0" marR="0" lvl="0" indent="0" algn="l"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charset="0"/>
                <a:ea typeface="ＭＳ Ｐゴシック" charset="0"/>
              </a:endParaRPr>
            </a:p>
          </p:txBody>
        </p:sp>
      </p:grpSp>
      <p:sp>
        <p:nvSpPr>
          <p:cNvPr id="234503" name="TextBox 42"/>
          <p:cNvSpPr txBox="1">
            <a:spLocks noChangeArrowheads="1"/>
          </p:cNvSpPr>
          <p:nvPr/>
        </p:nvSpPr>
        <p:spPr bwMode="auto">
          <a:xfrm>
            <a:off x="530225" y="1319213"/>
            <a:ext cx="2400300"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ＭＳ Ｐゴシック" charset="0"/>
              </a:rPr>
              <a:t>Floating Gate</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ＭＳ Ｐゴシック" charset="0"/>
              </a:rPr>
              <a:t>Voltage Distribution </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ＭＳ Ｐゴシック" charset="0"/>
              </a:rPr>
              <a:t>for each Stored Value</a:t>
            </a:r>
          </a:p>
        </p:txBody>
      </p:sp>
      <p:sp>
        <p:nvSpPr>
          <p:cNvPr id="234504" name="TextBox 42"/>
          <p:cNvSpPr txBox="1">
            <a:spLocks noChangeArrowheads="1"/>
          </p:cNvSpPr>
          <p:nvPr/>
        </p:nvSpPr>
        <p:spPr bwMode="auto">
          <a:xfrm>
            <a:off x="1252538" y="887413"/>
            <a:ext cx="150336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0000"/>
                </a:solidFill>
                <a:effectLst/>
                <a:uLnTx/>
                <a:uFillTx/>
                <a:latin typeface="Arial" charset="0"/>
                <a:ea typeface="ＭＳ Ｐゴシック" charset="0"/>
              </a:rPr>
              <a:t>Floating Gate</a:t>
            </a:r>
          </a:p>
        </p:txBody>
      </p:sp>
    </p:spTree>
    <p:extLst>
      <p:ext uri="{BB962C8B-B14F-4D97-AF65-F5344CB8AC3E}">
        <p14:creationId xmlns:p14="http://schemas.microsoft.com/office/powerpoint/2010/main" val="14130956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Title 1"/>
          <p:cNvSpPr>
            <a:spLocks noGrp="1"/>
          </p:cNvSpPr>
          <p:nvPr>
            <p:ph type="title"/>
          </p:nvPr>
        </p:nvSpPr>
        <p:spPr/>
        <p:txBody>
          <a:bodyPr/>
          <a:lstStyle/>
          <a:p>
            <a:r>
              <a:rPr lang="en-US">
                <a:latin typeface="Garamond" charset="0"/>
              </a:rPr>
              <a:t>Normalized Flash Memory Lifetime </a:t>
            </a:r>
          </a:p>
        </p:txBody>
      </p:sp>
      <p:sp>
        <p:nvSpPr>
          <p:cNvPr id="235522" name="Content Placeholder 2"/>
          <p:cNvSpPr>
            <a:spLocks noGrp="1"/>
          </p:cNvSpPr>
          <p:nvPr>
            <p:ph idx="1"/>
          </p:nvPr>
        </p:nvSpPr>
        <p:spPr>
          <a:xfrm>
            <a:off x="228600" y="1016000"/>
            <a:ext cx="8610600" cy="4876800"/>
          </a:xfrm>
        </p:spPr>
        <p:txBody>
          <a:bodyPr/>
          <a:lstStyle/>
          <a:p>
            <a:endParaRPr lang="en-US">
              <a:latin typeface="Tahoma" charset="0"/>
            </a:endParaRPr>
          </a:p>
        </p:txBody>
      </p:sp>
      <p:sp>
        <p:nvSpPr>
          <p:cNvPr id="23552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E69F948C-5981-B645-AFEA-F8DACFBFC9F4}"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57</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graphicFrame>
        <p:nvGraphicFramePr>
          <p:cNvPr id="6" name="Chart 5"/>
          <p:cNvGraphicFramePr/>
          <p:nvPr/>
        </p:nvGraphicFramePr>
        <p:xfrm>
          <a:off x="368300" y="901700"/>
          <a:ext cx="8509000" cy="47625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4"/>
          <p:cNvSpPr txBox="1">
            <a:spLocks noChangeArrowheads="1"/>
          </p:cNvSpPr>
          <p:nvPr/>
        </p:nvSpPr>
        <p:spPr bwMode="auto">
          <a:xfrm>
            <a:off x="1997075" y="3911600"/>
            <a:ext cx="58261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660066"/>
                </a:solidFill>
                <a:effectLst/>
                <a:uLnTx/>
                <a:uFillTx/>
                <a:latin typeface="Arial" charset="0"/>
                <a:ea typeface="ＭＳ Ｐゴシック" charset="0"/>
              </a:rPr>
              <a:t>46x</a:t>
            </a:r>
          </a:p>
        </p:txBody>
      </p:sp>
      <p:sp>
        <p:nvSpPr>
          <p:cNvPr id="9" name="TextBox 8"/>
          <p:cNvSpPr txBox="1"/>
          <p:nvPr/>
        </p:nvSpPr>
        <p:spPr>
          <a:xfrm>
            <a:off x="711200" y="5716588"/>
            <a:ext cx="7810500" cy="461962"/>
          </a:xfrm>
          <a:prstGeom prst="rect">
            <a:avLst/>
          </a:prstGeom>
          <a:solidFill>
            <a:sysClr val="window" lastClr="FFFFFF"/>
          </a:solidFill>
          <a:ln w="25400" cap="flat" cmpd="sng" algn="ctr">
            <a:solidFill>
              <a:srgbClr val="0000FF"/>
            </a:solidFill>
            <a:prstDash val="solid"/>
          </a:ln>
          <a:effectLst/>
        </p:spPr>
        <p:txBody>
          <a:bodyPr>
            <a:spAutoFit/>
          </a:body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0000FF"/>
                </a:solidFill>
                <a:effectLst/>
                <a:uLnTx/>
                <a:uFillTx/>
                <a:latin typeface="Calibri"/>
                <a:ea typeface="+mn-ea"/>
                <a:cs typeface="+mn-cs"/>
              </a:rPr>
              <a:t>Adaptive-rate FCR provides the highest lifetime</a:t>
            </a:r>
          </a:p>
        </p:txBody>
      </p:sp>
      <p:sp>
        <p:nvSpPr>
          <p:cNvPr id="10" name="TextBox 9"/>
          <p:cNvSpPr txBox="1"/>
          <p:nvPr/>
        </p:nvSpPr>
        <p:spPr>
          <a:xfrm>
            <a:off x="698500" y="6172200"/>
            <a:ext cx="7810500" cy="461962"/>
          </a:xfrm>
          <a:prstGeom prst="rect">
            <a:avLst/>
          </a:prstGeom>
          <a:solidFill>
            <a:sysClr val="window" lastClr="FFFFFF"/>
          </a:solidFill>
          <a:ln w="25400" cap="flat" cmpd="sng" algn="ctr">
            <a:solidFill>
              <a:srgbClr val="0000FF"/>
            </a:solidFill>
            <a:prstDash val="solid"/>
          </a:ln>
          <a:effectLst/>
        </p:spPr>
        <p:txBody>
          <a:bodyPr>
            <a:spAutoFit/>
          </a:body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0000FF"/>
                </a:solidFill>
                <a:effectLst/>
                <a:uLnTx/>
                <a:uFillTx/>
                <a:latin typeface="Calibri"/>
                <a:ea typeface="+mn-ea"/>
                <a:cs typeface="+mn-cs"/>
              </a:rPr>
              <a:t>Lifetime of FCR much higher than lifetime of stronger ECC</a:t>
            </a:r>
          </a:p>
        </p:txBody>
      </p:sp>
      <p:sp>
        <p:nvSpPr>
          <p:cNvPr id="12" name="TextBox 4"/>
          <p:cNvSpPr txBox="1">
            <a:spLocks noChangeArrowheads="1"/>
          </p:cNvSpPr>
          <p:nvPr/>
        </p:nvSpPr>
        <p:spPr bwMode="auto">
          <a:xfrm>
            <a:off x="7445375" y="4711700"/>
            <a:ext cx="4540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66FF"/>
                </a:solidFill>
                <a:effectLst/>
                <a:uLnTx/>
                <a:uFillTx/>
                <a:latin typeface="Arial" charset="0"/>
                <a:ea typeface="ＭＳ Ｐゴシック" charset="0"/>
              </a:rPr>
              <a:t>4x</a:t>
            </a:r>
          </a:p>
        </p:txBody>
      </p:sp>
    </p:spTree>
    <p:extLst>
      <p:ext uri="{BB962C8B-B14F-4D97-AF65-F5344CB8AC3E}">
        <p14:creationId xmlns:p14="http://schemas.microsoft.com/office/powerpoint/2010/main" val="41516637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Title 1"/>
          <p:cNvSpPr>
            <a:spLocks noGrp="1"/>
          </p:cNvSpPr>
          <p:nvPr>
            <p:ph type="title"/>
          </p:nvPr>
        </p:nvSpPr>
        <p:spPr/>
        <p:txBody>
          <a:bodyPr/>
          <a:lstStyle/>
          <a:p>
            <a:r>
              <a:rPr lang="en-US">
                <a:latin typeface="Garamond" charset="0"/>
              </a:rPr>
              <a:t>Energy Overhead</a:t>
            </a:r>
          </a:p>
        </p:txBody>
      </p:sp>
      <p:sp>
        <p:nvSpPr>
          <p:cNvPr id="3" name="Content Placeholder 2"/>
          <p:cNvSpPr>
            <a:spLocks noGrp="1"/>
          </p:cNvSpPr>
          <p:nvPr>
            <p:ph idx="1"/>
          </p:nvPr>
        </p:nvSpPr>
        <p:spPr>
          <a:xfrm>
            <a:off x="228600" y="1054100"/>
            <a:ext cx="8610600" cy="5194300"/>
          </a:xfrm>
        </p:spPr>
        <p:txBody>
          <a:bodyPr/>
          <a:lstStyle/>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a:buFont typeface="Wingdings" pitchFamily="2" charset="2"/>
              <a:buChar char="n"/>
              <a:defRPr/>
            </a:pPr>
            <a:endParaRPr lang="en-US" dirty="0">
              <a:ea typeface="+mn-ea"/>
              <a:cs typeface="+mn-cs"/>
            </a:endParaRPr>
          </a:p>
          <a:p>
            <a:pPr marL="0" indent="0">
              <a:buFont typeface="Wingdings" charset="0"/>
              <a:buNone/>
              <a:defRPr/>
            </a:pPr>
            <a:endParaRPr lang="en-US" dirty="0">
              <a:ea typeface="+mn-ea"/>
              <a:cs typeface="+mn-cs"/>
            </a:endParaRPr>
          </a:p>
          <a:p>
            <a:pPr>
              <a:buFont typeface="Wingdings" pitchFamily="2" charset="2"/>
              <a:buChar char="n"/>
              <a:defRPr/>
            </a:pPr>
            <a:r>
              <a:rPr lang="en-US" dirty="0">
                <a:ea typeface="+mn-ea"/>
                <a:cs typeface="+mn-cs"/>
              </a:rPr>
              <a:t>Adaptive-rate refresh: </a:t>
            </a:r>
            <a:r>
              <a:rPr lang="en-US" dirty="0">
                <a:solidFill>
                  <a:srgbClr val="0000FF"/>
                </a:solidFill>
                <a:ea typeface="+mn-ea"/>
                <a:cs typeface="+mn-cs"/>
              </a:rPr>
              <a:t>&lt;1.8% energy increase until daily refresh is triggered</a:t>
            </a:r>
          </a:p>
        </p:txBody>
      </p:sp>
      <p:sp>
        <p:nvSpPr>
          <p:cNvPr id="237571"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91551C63-7F7D-0740-B3FE-2C0E0EFF430B}"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58</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grpSp>
        <p:nvGrpSpPr>
          <p:cNvPr id="237572" name="Group 4"/>
          <p:cNvGrpSpPr>
            <a:grpSpLocks/>
          </p:cNvGrpSpPr>
          <p:nvPr/>
        </p:nvGrpSpPr>
        <p:grpSpPr bwMode="auto">
          <a:xfrm>
            <a:off x="727075" y="1384300"/>
            <a:ext cx="6705600" cy="3124200"/>
            <a:chOff x="965200" y="2032000"/>
            <a:chExt cx="6705600" cy="3124200"/>
          </a:xfrm>
        </p:grpSpPr>
        <p:graphicFrame>
          <p:nvGraphicFramePr>
            <p:cNvPr id="6" name="Chart 5"/>
            <p:cNvGraphicFramePr/>
            <p:nvPr/>
          </p:nvGraphicFramePr>
          <p:xfrm>
            <a:off x="965200" y="2032000"/>
            <a:ext cx="6705600" cy="3124200"/>
          </p:xfrm>
          <a:graphic>
            <a:graphicData uri="http://schemas.openxmlformats.org/drawingml/2006/chart">
              <c:chart xmlns:c="http://schemas.openxmlformats.org/drawingml/2006/chart" xmlns:r="http://schemas.openxmlformats.org/officeDocument/2006/relationships" r:id="rId2"/>
            </a:graphicData>
          </a:graphic>
        </p:graphicFrame>
        <p:sp>
          <p:nvSpPr>
            <p:cNvPr id="237576" name="TextBox 6"/>
            <p:cNvSpPr txBox="1">
              <a:spLocks noChangeArrowheads="1"/>
            </p:cNvSpPr>
            <p:nvPr/>
          </p:nvSpPr>
          <p:spPr bwMode="auto">
            <a:xfrm>
              <a:off x="6502400" y="2755900"/>
              <a:ext cx="64152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7.8%</a:t>
              </a:r>
            </a:p>
          </p:txBody>
        </p:sp>
        <p:sp>
          <p:nvSpPr>
            <p:cNvPr id="237577" name="TextBox 7"/>
            <p:cNvSpPr txBox="1">
              <a:spLocks noChangeArrowheads="1"/>
            </p:cNvSpPr>
            <p:nvPr/>
          </p:nvSpPr>
          <p:spPr bwMode="auto">
            <a:xfrm>
              <a:off x="6972300" y="3187700"/>
              <a:ext cx="64152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5.5%</a:t>
              </a:r>
            </a:p>
          </p:txBody>
        </p:sp>
        <p:sp>
          <p:nvSpPr>
            <p:cNvPr id="237578" name="TextBox 8"/>
            <p:cNvSpPr txBox="1">
              <a:spLocks noChangeArrowheads="1"/>
            </p:cNvSpPr>
            <p:nvPr/>
          </p:nvSpPr>
          <p:spPr bwMode="auto">
            <a:xfrm>
              <a:off x="5321300" y="3771900"/>
              <a:ext cx="64152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2.6%</a:t>
              </a:r>
            </a:p>
          </p:txBody>
        </p:sp>
        <p:sp>
          <p:nvSpPr>
            <p:cNvPr id="237579" name="TextBox 9"/>
            <p:cNvSpPr txBox="1">
              <a:spLocks noChangeArrowheads="1"/>
            </p:cNvSpPr>
            <p:nvPr/>
          </p:nvSpPr>
          <p:spPr bwMode="auto">
            <a:xfrm>
              <a:off x="5784678" y="3986768"/>
              <a:ext cx="64152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1.8%</a:t>
              </a:r>
            </a:p>
          </p:txBody>
        </p:sp>
        <p:sp>
          <p:nvSpPr>
            <p:cNvPr id="237580" name="TextBox 10"/>
            <p:cNvSpPr txBox="1">
              <a:spLocks noChangeArrowheads="1"/>
            </p:cNvSpPr>
            <p:nvPr/>
          </p:nvSpPr>
          <p:spPr bwMode="auto">
            <a:xfrm>
              <a:off x="4156359" y="4229100"/>
              <a:ext cx="71080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0.4%</a:t>
              </a:r>
            </a:p>
          </p:txBody>
        </p:sp>
        <p:sp>
          <p:nvSpPr>
            <p:cNvPr id="237581" name="TextBox 11"/>
            <p:cNvSpPr txBox="1">
              <a:spLocks noChangeArrowheads="1"/>
            </p:cNvSpPr>
            <p:nvPr/>
          </p:nvSpPr>
          <p:spPr bwMode="auto">
            <a:xfrm>
              <a:off x="4749800" y="4316968"/>
              <a:ext cx="71080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0.3%</a:t>
              </a:r>
            </a:p>
          </p:txBody>
        </p:sp>
      </p:grpSp>
      <p:sp>
        <p:nvSpPr>
          <p:cNvPr id="237573" name="TextBox 12"/>
          <p:cNvSpPr txBox="1">
            <a:spLocks noChangeArrowheads="1"/>
          </p:cNvSpPr>
          <p:nvPr/>
        </p:nvSpPr>
        <p:spPr bwMode="auto">
          <a:xfrm>
            <a:off x="3429000" y="4416425"/>
            <a:ext cx="1735138"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000000"/>
                </a:solidFill>
                <a:effectLst/>
                <a:uLnTx/>
                <a:uFillTx/>
                <a:latin typeface="Arial" charset="0"/>
                <a:ea typeface="ＭＳ Ｐゴシック" charset="0"/>
              </a:rPr>
              <a:t>Refresh Interval</a:t>
            </a:r>
          </a:p>
        </p:txBody>
      </p:sp>
    </p:spTree>
    <p:extLst>
      <p:ext uri="{BB962C8B-B14F-4D97-AF65-F5344CB8AC3E}">
        <p14:creationId xmlns:p14="http://schemas.microsoft.com/office/powerpoint/2010/main" val="416589254"/>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Flash Correct-and-Refresh </a:t>
            </a:r>
            <a:r>
              <a:rPr lang="en-US" sz="3200" b="1" dirty="0"/>
              <a:t>[ICCD’12]</a:t>
            </a:r>
          </a:p>
        </p:txBody>
      </p:sp>
      <p:sp>
        <p:nvSpPr>
          <p:cNvPr id="3" name="Content Placeholder 2"/>
          <p:cNvSpPr>
            <a:spLocks noGrp="1"/>
          </p:cNvSpPr>
          <p:nvPr>
            <p:ph idx="1"/>
          </p:nvPr>
        </p:nvSpPr>
        <p:spPr>
          <a:xfrm>
            <a:off x="228600" y="1124744"/>
            <a:ext cx="8610600" cy="4979640"/>
          </a:xfrm>
        </p:spPr>
        <p:txBody>
          <a:bodyPr/>
          <a:lstStyle/>
          <a:p>
            <a:r>
              <a:rPr lang="en-US" sz="2000" dirty="0"/>
              <a:t>Yu Cai, </a:t>
            </a:r>
            <a:r>
              <a:rPr lang="en-US" sz="2000" dirty="0" err="1"/>
              <a:t>Gulay</a:t>
            </a:r>
            <a:r>
              <a:rPr lang="en-US" sz="2000" dirty="0"/>
              <a:t> </a:t>
            </a:r>
            <a:r>
              <a:rPr lang="en-US" sz="2000" dirty="0" err="1"/>
              <a:t>Yalcin</a:t>
            </a:r>
            <a:r>
              <a:rPr lang="en-US" sz="2000" dirty="0"/>
              <a:t>, Onur Mutlu, Erich F. </a:t>
            </a:r>
            <a:r>
              <a:rPr lang="en-US" sz="2000" dirty="0" err="1"/>
              <a:t>Haratsch</a:t>
            </a:r>
            <a:r>
              <a:rPr lang="en-US" sz="2000" dirty="0"/>
              <a:t>, Adrian Cristal, Osman </a:t>
            </a:r>
            <a:r>
              <a:rPr lang="en-US" sz="2000" dirty="0" err="1"/>
              <a:t>Unsal</a:t>
            </a:r>
            <a:r>
              <a:rPr lang="en-US" sz="2000" dirty="0"/>
              <a:t>, and Ken Mai,</a:t>
            </a:r>
            <a:br>
              <a:rPr lang="en-US" sz="2000" dirty="0"/>
            </a:br>
            <a:r>
              <a:rPr lang="en-US" sz="2000" b="1" dirty="0">
                <a:hlinkClick r:id="rId2"/>
              </a:rPr>
              <a:t>"Flash Correct-and-Refresh: Retention-Aware Error Management for Increased Flash Memory Lifetime"</a:t>
            </a:r>
            <a:br>
              <a:rPr lang="en-US" sz="2000" dirty="0"/>
            </a:br>
            <a:r>
              <a:rPr lang="en-US" sz="2000" i="1" dirty="0"/>
              <a:t>Proceedings of the </a:t>
            </a:r>
            <a:r>
              <a:rPr lang="en-US" sz="2000" i="1" dirty="0">
                <a:hlinkClick r:id="rId3"/>
              </a:rPr>
              <a:t>30th IEEE International Conference on Computer Design</a:t>
            </a:r>
            <a:r>
              <a:rPr lang="en-US" sz="2000" i="1" dirty="0"/>
              <a:t> (</a:t>
            </a:r>
            <a:r>
              <a:rPr lang="en-US" sz="2000" b="1" i="1" dirty="0"/>
              <a:t>ICCD</a:t>
            </a:r>
            <a:r>
              <a:rPr lang="en-US" sz="2000" i="1" dirty="0"/>
              <a:t>)</a:t>
            </a:r>
            <a:r>
              <a:rPr lang="en-US" sz="2000" dirty="0"/>
              <a:t>, Montreal, Quebec, Canada, September 2012. </a:t>
            </a:r>
            <a:r>
              <a:rPr lang="en-US" sz="2000" dirty="0">
                <a:hlinkClick r:id="rId4"/>
              </a:rPr>
              <a:t>Slides (ppt)</a:t>
            </a:r>
            <a:r>
              <a:rPr lang="en-US" sz="2000" dirty="0">
                <a:hlinkClick r:id="rId5"/>
              </a:rPr>
              <a:t>(pdf)</a:t>
            </a:r>
            <a:r>
              <a:rPr lang="en-US" sz="2000" dirty="0"/>
              <a:t> </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p:cNvPicPr>
            <a:picLocks noChangeAspect="1"/>
          </p:cNvPicPr>
          <p:nvPr/>
        </p:nvPicPr>
        <p:blipFill>
          <a:blip r:embed="rId6"/>
          <a:stretch>
            <a:fillRect/>
          </a:stretch>
        </p:blipFill>
        <p:spPr>
          <a:xfrm>
            <a:off x="0" y="3836494"/>
            <a:ext cx="9144000" cy="2112786"/>
          </a:xfrm>
          <a:prstGeom prst="rect">
            <a:avLst/>
          </a:prstGeom>
        </p:spPr>
      </p:pic>
    </p:spTree>
    <p:extLst>
      <p:ext uri="{BB962C8B-B14F-4D97-AF65-F5344CB8AC3E}">
        <p14:creationId xmlns:p14="http://schemas.microsoft.com/office/powerpoint/2010/main" val="362631785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Threshold Voltage (V</a:t>
            </a:r>
            <a:r>
              <a:rPr lang="en-US" baseline="-25000" dirty="0"/>
              <a:t>th</a:t>
            </a:r>
            <a:r>
              <a:rPr lang="en-US" dirty="0"/>
              <a:t>)</a:t>
            </a:r>
          </a:p>
        </p:txBody>
      </p:sp>
      <p:sp>
        <p:nvSpPr>
          <p:cNvPr id="2" name="Slide Number Placeholder 1"/>
          <p:cNvSpPr>
            <a:spLocks noGrp="1"/>
          </p:cNvSpPr>
          <p:nvPr>
            <p:ph type="sldNum" sz="quarter" idx="12"/>
          </p:nvPr>
        </p:nvSpPr>
        <p:spPr>
          <a:xfrm>
            <a:off x="6924883" y="6456309"/>
            <a:ext cx="2057400" cy="365125"/>
          </a:xfrm>
          <a:prstGeom prst="rect">
            <a:avLst/>
          </a:prstGeom>
        </p:spPr>
        <p:txBody>
          <a:bodyPr vert="horz" lIns="91440" tIns="45720" rIns="91440" bIns="45720" rtlCol="0" anchor="ctr"/>
          <a:lstStyle>
            <a:defPPr>
              <a:defRPr lang="en-US"/>
            </a:defPPr>
            <a:lvl1pPr algn="r" rtl="0" eaLnBrk="0" fontAlgn="base" hangingPunct="0">
              <a:spcBef>
                <a:spcPct val="0"/>
              </a:spcBef>
              <a:spcAft>
                <a:spcPct val="0"/>
              </a:spcAft>
              <a:defRPr sz="1600" kern="1200">
                <a:solidFill>
                  <a:schemeClr val="tx1">
                    <a:lumMod val="65000"/>
                    <a:lumOff val="35000"/>
                  </a:schemeClr>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59951FD-F195-4FF4-B5D0-ABFF8986B8DF}" type="slidenum">
              <a:rPr lang="en-US" smtClean="0">
                <a:solidFill>
                  <a:prstClr val="black">
                    <a:lumMod val="65000"/>
                    <a:lumOff val="35000"/>
                  </a:prstClr>
                </a:solidFill>
                <a:latin typeface="Calibri"/>
              </a:rPr>
              <a:pPr/>
              <a:t>6</a:t>
            </a:fld>
            <a:endParaRPr kumimoji="0" lang="en-US" sz="1600" b="0" i="0" u="none" strike="noStrike" kern="1200" cap="none" spc="0" normalizeH="0" baseline="0" noProof="0" dirty="0">
              <a:ln>
                <a:noFill/>
              </a:ln>
              <a:solidFill>
                <a:prstClr val="black">
                  <a:lumMod val="65000"/>
                  <a:lumOff val="35000"/>
                </a:prstClr>
              </a:solidFill>
              <a:effectLst/>
              <a:uLnTx/>
              <a:uFillTx/>
              <a:latin typeface="Calibri"/>
              <a:ea typeface="+mn-ea"/>
              <a:cs typeface="+mn-cs"/>
            </a:endParaRPr>
          </a:p>
        </p:txBody>
      </p:sp>
      <p:cxnSp>
        <p:nvCxnSpPr>
          <p:cNvPr id="17" name="Straight Arrow Connector 16"/>
          <p:cNvCxnSpPr/>
          <p:nvPr/>
        </p:nvCxnSpPr>
        <p:spPr>
          <a:xfrm>
            <a:off x="54430" y="5828067"/>
            <a:ext cx="9089570" cy="0"/>
          </a:xfrm>
          <a:prstGeom prst="straightConnector1">
            <a:avLst/>
          </a:prstGeom>
          <a:ln w="6350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6183084" y="5828067"/>
            <a:ext cx="3048000"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rPr>
              <a:t>Normalized V</a:t>
            </a:r>
            <a:r>
              <a:rPr kumimoji="0" lang="en-US" altLang="ko-KR" sz="3200" b="0" i="0" u="none" strike="noStrike" kern="1200" cap="none" spc="0" normalizeH="0" baseline="-25000" noProof="0" dirty="0">
                <a:ln>
                  <a:noFill/>
                </a:ln>
                <a:solidFill>
                  <a:prstClr val="black">
                    <a:lumMod val="65000"/>
                    <a:lumOff val="35000"/>
                  </a:prstClr>
                </a:solidFill>
                <a:effectLst/>
                <a:uLnTx/>
                <a:uFillTx/>
                <a:latin typeface="Calibri"/>
                <a:ea typeface="Dotum" pitchFamily="34" charset="-127"/>
                <a:cs typeface="+mn-cs"/>
              </a:rPr>
              <a:t>th</a:t>
            </a:r>
            <a:endParaRPr kumimoji="0" lang="ko-KR" altLang="ko-KR" sz="3200" b="0" i="0" u="none" strike="noStrike" kern="1200" cap="none" spc="0" normalizeH="0" baseline="0" noProof="0" dirty="0">
              <a:ln>
                <a:noFill/>
              </a:ln>
              <a:solidFill>
                <a:prstClr val="black">
                  <a:lumMod val="65000"/>
                  <a:lumOff val="35000"/>
                </a:prstClr>
              </a:solidFill>
              <a:effectLst/>
              <a:uLnTx/>
              <a:uFillTx/>
              <a:latin typeface="Calibri"/>
              <a:ea typeface="Dotum" pitchFamily="34" charset="-127"/>
              <a:cs typeface="+mn-cs"/>
            </a:endParaRPr>
          </a:p>
        </p:txBody>
      </p:sp>
      <p:grpSp>
        <p:nvGrpSpPr>
          <p:cNvPr id="7" name="Group 6"/>
          <p:cNvGrpSpPr/>
          <p:nvPr/>
        </p:nvGrpSpPr>
        <p:grpSpPr>
          <a:xfrm>
            <a:off x="6448387" y="4160253"/>
            <a:ext cx="624060" cy="1280487"/>
            <a:chOff x="1651390" y="2788757"/>
            <a:chExt cx="624060" cy="1280487"/>
          </a:xfrm>
        </p:grpSpPr>
        <p:sp>
          <p:nvSpPr>
            <p:cNvPr id="8" name="Freeform 7"/>
            <p:cNvSpPr/>
            <p:nvPr/>
          </p:nvSpPr>
          <p:spPr>
            <a:xfrm>
              <a:off x="1651390" y="2788757"/>
              <a:ext cx="624060" cy="1280487"/>
            </a:xfrm>
            <a:custGeom>
              <a:avLst/>
              <a:gdLst>
                <a:gd name="connsiteX0" fmla="*/ 218231 w 624060"/>
                <a:gd name="connsiteY0" fmla="*/ 0 h 1280487"/>
                <a:gd name="connsiteX1" fmla="*/ 405829 w 624060"/>
                <a:gd name="connsiteY1" fmla="*/ 0 h 1280487"/>
                <a:gd name="connsiteX2" fmla="*/ 405829 w 624060"/>
                <a:gd name="connsiteY2" fmla="*/ 123018 h 1280487"/>
                <a:gd name="connsiteX3" fmla="*/ 520048 w 624060"/>
                <a:gd name="connsiteY3" fmla="*/ 123018 h 1280487"/>
                <a:gd name="connsiteX4" fmla="*/ 624060 w 624060"/>
                <a:gd name="connsiteY4" fmla="*/ 227030 h 1280487"/>
                <a:gd name="connsiteX5" fmla="*/ 624060 w 624060"/>
                <a:gd name="connsiteY5" fmla="*/ 1176475 h 1280487"/>
                <a:gd name="connsiteX6" fmla="*/ 520048 w 624060"/>
                <a:gd name="connsiteY6" fmla="*/ 1280487 h 1280487"/>
                <a:gd name="connsiteX7" fmla="*/ 104012 w 624060"/>
                <a:gd name="connsiteY7" fmla="*/ 1280487 h 1280487"/>
                <a:gd name="connsiteX8" fmla="*/ 0 w 624060"/>
                <a:gd name="connsiteY8" fmla="*/ 1176475 h 1280487"/>
                <a:gd name="connsiteX9" fmla="*/ 0 w 624060"/>
                <a:gd name="connsiteY9" fmla="*/ 227030 h 1280487"/>
                <a:gd name="connsiteX10" fmla="*/ 104012 w 624060"/>
                <a:gd name="connsiteY10" fmla="*/ 123018 h 1280487"/>
                <a:gd name="connsiteX11" fmla="*/ 218231 w 624060"/>
                <a:gd name="connsiteY11" fmla="*/ 123018 h 128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4060" h="1280487">
                  <a:moveTo>
                    <a:pt x="218231" y="0"/>
                  </a:moveTo>
                  <a:lnTo>
                    <a:pt x="405829" y="0"/>
                  </a:lnTo>
                  <a:lnTo>
                    <a:pt x="405829" y="123018"/>
                  </a:lnTo>
                  <a:lnTo>
                    <a:pt x="520048" y="123018"/>
                  </a:lnTo>
                  <a:cubicBezTo>
                    <a:pt x="577492" y="123018"/>
                    <a:pt x="624060" y="169586"/>
                    <a:pt x="624060" y="227030"/>
                  </a:cubicBezTo>
                  <a:lnTo>
                    <a:pt x="624060" y="1176475"/>
                  </a:lnTo>
                  <a:cubicBezTo>
                    <a:pt x="624060" y="1233919"/>
                    <a:pt x="577492" y="1280487"/>
                    <a:pt x="520048" y="1280487"/>
                  </a:cubicBezTo>
                  <a:lnTo>
                    <a:pt x="104012" y="1280487"/>
                  </a:lnTo>
                  <a:cubicBezTo>
                    <a:pt x="46568" y="1280487"/>
                    <a:pt x="0" y="1233919"/>
                    <a:pt x="0" y="1176475"/>
                  </a:cubicBezTo>
                  <a:lnTo>
                    <a:pt x="0" y="227030"/>
                  </a:lnTo>
                  <a:cubicBezTo>
                    <a:pt x="0" y="169586"/>
                    <a:pt x="46568" y="123018"/>
                    <a:pt x="104012" y="123018"/>
                  </a:cubicBezTo>
                  <a:lnTo>
                    <a:pt x="218231" y="12301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Round Same Side Corner Rectangle 8"/>
            <p:cNvSpPr/>
            <p:nvPr/>
          </p:nvSpPr>
          <p:spPr>
            <a:xfrm rot="10800000">
              <a:off x="1651390" y="3034793"/>
              <a:ext cx="624060" cy="1034450"/>
            </a:xfrm>
            <a:prstGeom prst="round2SameRect">
              <a:avLst>
                <a:gd name="adj1" fmla="val 16014"/>
                <a:gd name="adj2"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Rectangle 9"/>
            <p:cNvSpPr/>
            <p:nvPr/>
          </p:nvSpPr>
          <p:spPr>
            <a:xfrm>
              <a:off x="1651390" y="3167390"/>
              <a:ext cx="620608"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2800" b="0" i="0" u="none" strike="noStrike" kern="1200" cap="none" spc="0" normalizeH="0" baseline="0" noProof="0" dirty="0">
                  <a:ln>
                    <a:noFill/>
                  </a:ln>
                  <a:solidFill>
                    <a:prstClr val="white"/>
                  </a:solidFill>
                  <a:effectLst/>
                  <a:uLnTx/>
                  <a:uFillTx/>
                  <a:latin typeface="Calibri"/>
                  <a:ea typeface="Dotum" pitchFamily="34" charset="-127"/>
                  <a:cs typeface="+mn-cs"/>
                </a:rPr>
                <a:t>0</a:t>
              </a:r>
              <a:endParaRPr kumimoji="0" lang="ko-KR" altLang="ko-KR" sz="2800" b="0" i="0" u="none" strike="noStrike" kern="1200" cap="none" spc="0" normalizeH="0" baseline="0" noProof="0" dirty="0">
                <a:ln>
                  <a:noFill/>
                </a:ln>
                <a:solidFill>
                  <a:prstClr val="white"/>
                </a:solidFill>
                <a:effectLst/>
                <a:uLnTx/>
                <a:uFillTx/>
                <a:latin typeface="Calibri"/>
                <a:ea typeface="Dotum" pitchFamily="34" charset="-127"/>
                <a:cs typeface="+mn-cs"/>
              </a:endParaRPr>
            </a:p>
          </p:txBody>
        </p:sp>
        <p:pic>
          <p:nvPicPr>
            <p:cNvPr id="11"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20032" y="3654090"/>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80077" y="3814991"/>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47506" y="3583624"/>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87374" y="3041328"/>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902912" y="3096237"/>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9" name="Group 18"/>
          <p:cNvGrpSpPr/>
          <p:nvPr/>
        </p:nvGrpSpPr>
        <p:grpSpPr>
          <a:xfrm>
            <a:off x="2071553" y="4183526"/>
            <a:ext cx="624060" cy="1280487"/>
            <a:chOff x="6868550" y="2788757"/>
            <a:chExt cx="624060" cy="1280487"/>
          </a:xfrm>
        </p:grpSpPr>
        <p:sp>
          <p:nvSpPr>
            <p:cNvPr id="20" name="Freeform 19"/>
            <p:cNvSpPr/>
            <p:nvPr/>
          </p:nvSpPr>
          <p:spPr>
            <a:xfrm>
              <a:off x="6868550" y="2788757"/>
              <a:ext cx="624060" cy="1280487"/>
            </a:xfrm>
            <a:custGeom>
              <a:avLst/>
              <a:gdLst>
                <a:gd name="connsiteX0" fmla="*/ 218231 w 624060"/>
                <a:gd name="connsiteY0" fmla="*/ 0 h 1280487"/>
                <a:gd name="connsiteX1" fmla="*/ 405829 w 624060"/>
                <a:gd name="connsiteY1" fmla="*/ 0 h 1280487"/>
                <a:gd name="connsiteX2" fmla="*/ 405829 w 624060"/>
                <a:gd name="connsiteY2" fmla="*/ 123018 h 1280487"/>
                <a:gd name="connsiteX3" fmla="*/ 520048 w 624060"/>
                <a:gd name="connsiteY3" fmla="*/ 123018 h 1280487"/>
                <a:gd name="connsiteX4" fmla="*/ 624060 w 624060"/>
                <a:gd name="connsiteY4" fmla="*/ 227030 h 1280487"/>
                <a:gd name="connsiteX5" fmla="*/ 624060 w 624060"/>
                <a:gd name="connsiteY5" fmla="*/ 1176475 h 1280487"/>
                <a:gd name="connsiteX6" fmla="*/ 520048 w 624060"/>
                <a:gd name="connsiteY6" fmla="*/ 1280487 h 1280487"/>
                <a:gd name="connsiteX7" fmla="*/ 104012 w 624060"/>
                <a:gd name="connsiteY7" fmla="*/ 1280487 h 1280487"/>
                <a:gd name="connsiteX8" fmla="*/ 0 w 624060"/>
                <a:gd name="connsiteY8" fmla="*/ 1176475 h 1280487"/>
                <a:gd name="connsiteX9" fmla="*/ 0 w 624060"/>
                <a:gd name="connsiteY9" fmla="*/ 227030 h 1280487"/>
                <a:gd name="connsiteX10" fmla="*/ 104012 w 624060"/>
                <a:gd name="connsiteY10" fmla="*/ 123018 h 1280487"/>
                <a:gd name="connsiteX11" fmla="*/ 218231 w 624060"/>
                <a:gd name="connsiteY11" fmla="*/ 123018 h 128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4060" h="1280487">
                  <a:moveTo>
                    <a:pt x="218231" y="0"/>
                  </a:moveTo>
                  <a:lnTo>
                    <a:pt x="405829" y="0"/>
                  </a:lnTo>
                  <a:lnTo>
                    <a:pt x="405829" y="123018"/>
                  </a:lnTo>
                  <a:lnTo>
                    <a:pt x="520048" y="123018"/>
                  </a:lnTo>
                  <a:cubicBezTo>
                    <a:pt x="577492" y="123018"/>
                    <a:pt x="624060" y="169586"/>
                    <a:pt x="624060" y="227030"/>
                  </a:cubicBezTo>
                  <a:lnTo>
                    <a:pt x="624060" y="1176475"/>
                  </a:lnTo>
                  <a:cubicBezTo>
                    <a:pt x="624060" y="1233919"/>
                    <a:pt x="577492" y="1280487"/>
                    <a:pt x="520048" y="1280487"/>
                  </a:cubicBezTo>
                  <a:lnTo>
                    <a:pt x="104012" y="1280487"/>
                  </a:lnTo>
                  <a:cubicBezTo>
                    <a:pt x="46568" y="1280487"/>
                    <a:pt x="0" y="1233919"/>
                    <a:pt x="0" y="1176475"/>
                  </a:cubicBezTo>
                  <a:lnTo>
                    <a:pt x="0" y="227030"/>
                  </a:lnTo>
                  <a:cubicBezTo>
                    <a:pt x="0" y="169586"/>
                    <a:pt x="46568" y="123018"/>
                    <a:pt x="104012" y="123018"/>
                  </a:cubicBezTo>
                  <a:lnTo>
                    <a:pt x="218231" y="123018"/>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Calibri"/>
                  <a:ea typeface="+mn-ea"/>
                  <a:cs typeface="+mn-cs"/>
                </a:rPr>
                <a:t>1</a:t>
              </a: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1" name="Round Same Side Corner Rectangle 20"/>
            <p:cNvSpPr/>
            <p:nvPr/>
          </p:nvSpPr>
          <p:spPr>
            <a:xfrm rot="10800000">
              <a:off x="6868550" y="3863094"/>
              <a:ext cx="624060" cy="206147"/>
            </a:xfrm>
            <a:prstGeom prst="round2SameRect">
              <a:avLst>
                <a:gd name="adj1" fmla="val 50000"/>
                <a:gd name="adj2"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22"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090012" y="3863091"/>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7" name="Group 96"/>
          <p:cNvGrpSpPr/>
          <p:nvPr/>
        </p:nvGrpSpPr>
        <p:grpSpPr>
          <a:xfrm>
            <a:off x="1157917" y="1366408"/>
            <a:ext cx="6882596" cy="1796067"/>
            <a:chOff x="1130702" y="1351204"/>
            <a:chExt cx="6882596" cy="1796067"/>
          </a:xfrm>
        </p:grpSpPr>
        <p:sp>
          <p:nvSpPr>
            <p:cNvPr id="98" name="Rounded Rectangle 97"/>
            <p:cNvSpPr/>
            <p:nvPr/>
          </p:nvSpPr>
          <p:spPr>
            <a:xfrm>
              <a:off x="1130702" y="2473163"/>
              <a:ext cx="2552395" cy="67410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9" name="Rectangle 990"/>
            <p:cNvSpPr>
              <a:spLocks noChangeArrowheads="1"/>
            </p:cNvSpPr>
            <p:nvPr/>
          </p:nvSpPr>
          <p:spPr bwMode="auto">
            <a:xfrm>
              <a:off x="1732801" y="1915289"/>
              <a:ext cx="1348197" cy="278937"/>
            </a:xfrm>
            <a:prstGeom prst="rect">
              <a:avLst/>
            </a:prstGeom>
            <a:solidFill>
              <a:schemeClr val="bg1">
                <a:lumMod val="65000"/>
              </a:schemeClr>
            </a:solidFill>
            <a:ln w="28575">
              <a:noFill/>
              <a:miter lim="800000"/>
              <a:headEnd/>
              <a:tailEnd/>
            </a:ln>
          </p:spPr>
          <p:txBody>
            <a:bodyPr wrap="square" lIns="0" tIns="0" rIns="0" bIns="0" anchor="ctr">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ko-KR" altLang="ko-KR" sz="24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100" name="Rectangle 992"/>
            <p:cNvSpPr>
              <a:spLocks noChangeArrowheads="1"/>
            </p:cNvSpPr>
            <p:nvPr/>
          </p:nvSpPr>
          <p:spPr bwMode="auto">
            <a:xfrm>
              <a:off x="1732801" y="1356565"/>
              <a:ext cx="1348197" cy="278937"/>
            </a:xfrm>
            <a:prstGeom prst="rect">
              <a:avLst/>
            </a:prstGeom>
            <a:solidFill>
              <a:schemeClr val="bg1">
                <a:lumMod val="65000"/>
              </a:schemeClr>
            </a:solidFill>
            <a:ln w="28575">
              <a:noFill/>
              <a:miter lim="800000"/>
              <a:headEnd/>
              <a:tailEnd/>
            </a:ln>
          </p:spPr>
          <p:txBody>
            <a:bodyPr wrap="square" lIns="0" tIns="0" rIns="0" bIns="0" anchor="ctr">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sp>
          <p:nvSpPr>
            <p:cNvPr id="101" name="Freeform 987"/>
            <p:cNvSpPr>
              <a:spLocks/>
            </p:cNvSpPr>
            <p:nvPr/>
          </p:nvSpPr>
          <p:spPr bwMode="auto">
            <a:xfrm>
              <a:off x="1430457" y="1356564"/>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102" name="Freeform 987"/>
            <p:cNvSpPr>
              <a:spLocks/>
            </p:cNvSpPr>
            <p:nvPr/>
          </p:nvSpPr>
          <p:spPr bwMode="auto">
            <a:xfrm flipH="1">
              <a:off x="3078952" y="1356564"/>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103" name="Freeform 102"/>
            <p:cNvSpPr/>
            <p:nvPr/>
          </p:nvSpPr>
          <p:spPr>
            <a:xfrm>
              <a:off x="2908508" y="2471950"/>
              <a:ext cx="774589"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4" name="Freeform 103"/>
            <p:cNvSpPr/>
            <p:nvPr/>
          </p:nvSpPr>
          <p:spPr>
            <a:xfrm flipH="1">
              <a:off x="1130702" y="2470829"/>
              <a:ext cx="776518"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5" name="Rectangle 992"/>
            <p:cNvSpPr>
              <a:spLocks noChangeArrowheads="1"/>
            </p:cNvSpPr>
            <p:nvPr/>
          </p:nvSpPr>
          <p:spPr bwMode="auto">
            <a:xfrm>
              <a:off x="1732801" y="1636264"/>
              <a:ext cx="1348197" cy="278937"/>
            </a:xfrm>
            <a:prstGeom prst="rect">
              <a:avLst/>
            </a:prstGeom>
            <a:solidFill>
              <a:schemeClr val="bg1"/>
            </a:solidFill>
            <a:ln w="28575">
              <a:noFill/>
              <a:miter lim="800000"/>
              <a:headEnd/>
              <a:tailEnd/>
            </a:ln>
          </p:spPr>
          <p:txBody>
            <a:bodyPr lIns="0" rIns="0"/>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sp>
          <p:nvSpPr>
            <p:cNvPr id="106" name="Rectangle 992"/>
            <p:cNvSpPr>
              <a:spLocks noChangeArrowheads="1"/>
            </p:cNvSpPr>
            <p:nvPr/>
          </p:nvSpPr>
          <p:spPr bwMode="auto">
            <a:xfrm>
              <a:off x="1732801" y="2194227"/>
              <a:ext cx="1348197" cy="278937"/>
            </a:xfrm>
            <a:prstGeom prst="rect">
              <a:avLst/>
            </a:prstGeom>
            <a:solidFill>
              <a:schemeClr val="bg1"/>
            </a:solidFill>
            <a:ln w="28575">
              <a:noFill/>
              <a:miter lim="800000"/>
              <a:headEnd/>
              <a:tailEnd/>
            </a:ln>
          </p:spPr>
          <p:txBody>
            <a:bodyPr lIns="0" rIns="0"/>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pic>
          <p:nvPicPr>
            <p:cNvPr id="107"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668442" y="1973475"/>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8" name="Rounded Rectangle 107"/>
            <p:cNvSpPr/>
            <p:nvPr/>
          </p:nvSpPr>
          <p:spPr>
            <a:xfrm>
              <a:off x="5460903" y="2467803"/>
              <a:ext cx="2552395" cy="67410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9" name="Rectangle 990"/>
            <p:cNvSpPr>
              <a:spLocks noChangeArrowheads="1"/>
            </p:cNvSpPr>
            <p:nvPr/>
          </p:nvSpPr>
          <p:spPr bwMode="auto">
            <a:xfrm>
              <a:off x="6063002" y="1909929"/>
              <a:ext cx="1348197" cy="278937"/>
            </a:xfrm>
            <a:prstGeom prst="rect">
              <a:avLst/>
            </a:prstGeom>
            <a:solidFill>
              <a:schemeClr val="bg1">
                <a:lumMod val="65000"/>
              </a:schemeClr>
            </a:solidFill>
            <a:ln w="28575">
              <a:noFill/>
              <a:miter lim="800000"/>
              <a:headEnd/>
              <a:tailEnd/>
            </a:ln>
          </p:spPr>
          <p:txBody>
            <a:bodyPr wrap="square" lIns="0" tIns="0" rIns="0" bIns="0">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ko-KR" altLang="ko-KR" sz="2400" b="0" i="0" u="none" strike="noStrike" kern="1200" cap="none" spc="0" normalizeH="0" baseline="0" noProof="0" dirty="0">
                <a:ln>
                  <a:noFill/>
                </a:ln>
                <a:solidFill>
                  <a:prstClr val="black"/>
                </a:solidFill>
                <a:effectLst/>
                <a:uLnTx/>
                <a:uFillTx/>
                <a:latin typeface="Calibri"/>
                <a:ea typeface="Dotum" pitchFamily="34" charset="-127"/>
                <a:cs typeface="+mn-cs"/>
              </a:endParaRPr>
            </a:p>
          </p:txBody>
        </p:sp>
        <p:sp>
          <p:nvSpPr>
            <p:cNvPr id="110" name="Freeform 987"/>
            <p:cNvSpPr>
              <a:spLocks/>
            </p:cNvSpPr>
            <p:nvPr/>
          </p:nvSpPr>
          <p:spPr bwMode="auto">
            <a:xfrm>
              <a:off x="5760658" y="1351204"/>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111" name="Freeform 987"/>
            <p:cNvSpPr>
              <a:spLocks/>
            </p:cNvSpPr>
            <p:nvPr/>
          </p:nvSpPr>
          <p:spPr bwMode="auto">
            <a:xfrm flipH="1">
              <a:off x="7409153" y="1351204"/>
              <a:ext cx="304389" cy="1116599"/>
            </a:xfrm>
            <a:custGeom>
              <a:avLst/>
              <a:gdLst>
                <a:gd name="T0" fmla="*/ 2147483647 w 167"/>
                <a:gd name="T1" fmla="*/ 0 h 474"/>
                <a:gd name="T2" fmla="*/ 2147483647 w 167"/>
                <a:gd name="T3" fmla="*/ 2147483647 h 474"/>
                <a:gd name="T4" fmla="*/ 2147483647 w 167"/>
                <a:gd name="T5" fmla="*/ 2147483647 h 474"/>
                <a:gd name="T6" fmla="*/ 2147483647 w 167"/>
                <a:gd name="T7" fmla="*/ 2147483647 h 474"/>
                <a:gd name="T8" fmla="*/ 2147483647 w 167"/>
                <a:gd name="T9" fmla="*/ 2147483647 h 474"/>
                <a:gd name="T10" fmla="*/ 2147483647 w 167"/>
                <a:gd name="T11" fmla="*/ 2147483647 h 474"/>
                <a:gd name="T12" fmla="*/ 2147483647 w 167"/>
                <a:gd name="T13" fmla="*/ 2147483647 h 474"/>
                <a:gd name="T14" fmla="*/ 2147483647 w 167"/>
                <a:gd name="T15" fmla="*/ 2147483647 h 474"/>
                <a:gd name="T16" fmla="*/ 2147483647 w 167"/>
                <a:gd name="T17" fmla="*/ 2147483647 h 474"/>
                <a:gd name="T18" fmla="*/ 2147483647 w 167"/>
                <a:gd name="T19" fmla="*/ 2147483647 h 474"/>
                <a:gd name="T20" fmla="*/ 2147483647 w 167"/>
                <a:gd name="T21" fmla="*/ 2147483647 h 474"/>
                <a:gd name="T22" fmla="*/ 2147483647 w 167"/>
                <a:gd name="T23" fmla="*/ 2147483647 h 474"/>
                <a:gd name="T24" fmla="*/ 0 w 167"/>
                <a:gd name="T25" fmla="*/ 2147483647 h 474"/>
                <a:gd name="T26" fmla="*/ 0 w 167"/>
                <a:gd name="T27" fmla="*/ 2147483647 h 474"/>
                <a:gd name="T28" fmla="*/ 0 w 167"/>
                <a:gd name="T29" fmla="*/ 2147483647 h 474"/>
                <a:gd name="T30" fmla="*/ 2147483647 w 167"/>
                <a:gd name="T31" fmla="*/ 2147483647 h 474"/>
                <a:gd name="T32" fmla="*/ 2147483647 w 167"/>
                <a:gd name="T33" fmla="*/ 2147483647 h 474"/>
                <a:gd name="T34" fmla="*/ 2147483647 w 167"/>
                <a:gd name="T35" fmla="*/ 2147483647 h 474"/>
                <a:gd name="T36" fmla="*/ 2147483647 w 167"/>
                <a:gd name="T37" fmla="*/ 2147483647 h 474"/>
                <a:gd name="T38" fmla="*/ 2147483647 w 167"/>
                <a:gd name="T39" fmla="*/ 2147483647 h 474"/>
                <a:gd name="T40" fmla="*/ 2147483647 w 167"/>
                <a:gd name="T41" fmla="*/ 2147483647 h 474"/>
                <a:gd name="T42" fmla="*/ 2147483647 w 167"/>
                <a:gd name="T43" fmla="*/ 2147483647 h 474"/>
                <a:gd name="T44" fmla="*/ 2147483647 w 167"/>
                <a:gd name="T45" fmla="*/ 2147483647 h 474"/>
                <a:gd name="T46" fmla="*/ 2147483647 w 167"/>
                <a:gd name="T47" fmla="*/ 2147483647 h 474"/>
                <a:gd name="T48" fmla="*/ 2147483647 w 167"/>
                <a:gd name="T49" fmla="*/ 2147483647 h 474"/>
                <a:gd name="T50" fmla="*/ 2147483647 w 167"/>
                <a:gd name="T51" fmla="*/ 2147483647 h 474"/>
                <a:gd name="T52" fmla="*/ 2147483647 w 167"/>
                <a:gd name="T53" fmla="*/ 2147483647 h 474"/>
                <a:gd name="T54" fmla="*/ 2147483647 w 167"/>
                <a:gd name="T55" fmla="*/ 0 h 47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7"/>
                <a:gd name="T85" fmla="*/ 0 h 474"/>
                <a:gd name="T86" fmla="*/ 167 w 167"/>
                <a:gd name="T87" fmla="*/ 474 h 474"/>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4024 w 10000"/>
                <a:gd name="connsiteY22" fmla="*/ 7674 h 10000"/>
                <a:gd name="connsiteX23" fmla="*/ 10000 w 10000"/>
                <a:gd name="connsiteY23" fmla="*/ 8460 h 10000"/>
                <a:gd name="connsiteX24" fmla="*/ 10000 w 10000"/>
                <a:gd name="connsiteY24" fmla="*/ 3629 h 10000"/>
                <a:gd name="connsiteX25" fmla="*/ 9880 w 10000"/>
                <a:gd name="connsiteY25" fmla="*/ 2827 h 10000"/>
                <a:gd name="connsiteX26" fmla="*/ 9880 w 10000"/>
                <a:gd name="connsiteY26" fmla="*/ 2131 h 10000"/>
                <a:gd name="connsiteX27" fmla="*/ 9880 w 10000"/>
                <a:gd name="connsiteY27"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9880 w 10000"/>
                <a:gd name="connsiteY21" fmla="*/ 9641 h 10000"/>
                <a:gd name="connsiteX22" fmla="*/ 10000 w 10000"/>
                <a:gd name="connsiteY22" fmla="*/ 8460 h 10000"/>
                <a:gd name="connsiteX23" fmla="*/ 10000 w 10000"/>
                <a:gd name="connsiteY23" fmla="*/ 3629 h 10000"/>
                <a:gd name="connsiteX24" fmla="*/ 9880 w 10000"/>
                <a:gd name="connsiteY24" fmla="*/ 2827 h 10000"/>
                <a:gd name="connsiteX25" fmla="*/ 9880 w 10000"/>
                <a:gd name="connsiteY25" fmla="*/ 2131 h 10000"/>
                <a:gd name="connsiteX26" fmla="*/ 9880 w 10000"/>
                <a:gd name="connsiteY26"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9880 w 10000"/>
                <a:gd name="connsiteY20" fmla="*/ 9789 h 10000"/>
                <a:gd name="connsiteX21" fmla="*/ 10000 w 10000"/>
                <a:gd name="connsiteY21" fmla="*/ 8460 h 10000"/>
                <a:gd name="connsiteX22" fmla="*/ 10000 w 10000"/>
                <a:gd name="connsiteY22" fmla="*/ 3629 h 10000"/>
                <a:gd name="connsiteX23" fmla="*/ 9880 w 10000"/>
                <a:gd name="connsiteY23" fmla="*/ 2827 h 10000"/>
                <a:gd name="connsiteX24" fmla="*/ 9880 w 10000"/>
                <a:gd name="connsiteY24" fmla="*/ 2131 h 10000"/>
                <a:gd name="connsiteX25" fmla="*/ 9880 w 10000"/>
                <a:gd name="connsiteY25"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8383 w 10000"/>
                <a:gd name="connsiteY17" fmla="*/ 10000 h 10000"/>
                <a:gd name="connsiteX18" fmla="*/ 9760 w 10000"/>
                <a:gd name="connsiteY18" fmla="*/ 10000 h 10000"/>
                <a:gd name="connsiteX19" fmla="*/ 9760 w 10000"/>
                <a:gd name="connsiteY19" fmla="*/ 9958 h 10000"/>
                <a:gd name="connsiteX20" fmla="*/ 10000 w 10000"/>
                <a:gd name="connsiteY20" fmla="*/ 8460 h 10000"/>
                <a:gd name="connsiteX21" fmla="*/ 10000 w 10000"/>
                <a:gd name="connsiteY21" fmla="*/ 3629 h 10000"/>
                <a:gd name="connsiteX22" fmla="*/ 9880 w 10000"/>
                <a:gd name="connsiteY22" fmla="*/ 2827 h 10000"/>
                <a:gd name="connsiteX23" fmla="*/ 9880 w 10000"/>
                <a:gd name="connsiteY23" fmla="*/ 2131 h 10000"/>
                <a:gd name="connsiteX24" fmla="*/ 9880 w 10000"/>
                <a:gd name="connsiteY24" fmla="*/ 0 h 10000"/>
                <a:gd name="connsiteX0" fmla="*/ 9880 w 10000"/>
                <a:gd name="connsiteY0" fmla="*/ 0 h 10000"/>
                <a:gd name="connsiteX1" fmla="*/ 7246 w 10000"/>
                <a:gd name="connsiteY1" fmla="*/ 190 h 10000"/>
                <a:gd name="connsiteX2" fmla="*/ 5868 w 10000"/>
                <a:gd name="connsiteY2" fmla="*/ 443 h 10000"/>
                <a:gd name="connsiteX3" fmla="*/ 4491 w 10000"/>
                <a:gd name="connsiteY3" fmla="*/ 759 h 10000"/>
                <a:gd name="connsiteX4" fmla="*/ 3473 w 10000"/>
                <a:gd name="connsiteY4" fmla="*/ 1245 h 10000"/>
                <a:gd name="connsiteX5" fmla="*/ 2515 w 10000"/>
                <a:gd name="connsiteY5" fmla="*/ 1814 h 10000"/>
                <a:gd name="connsiteX6" fmla="*/ 1737 w 10000"/>
                <a:gd name="connsiteY6" fmla="*/ 2595 h 10000"/>
                <a:gd name="connsiteX7" fmla="*/ 898 w 10000"/>
                <a:gd name="connsiteY7" fmla="*/ 3481 h 10000"/>
                <a:gd name="connsiteX8" fmla="*/ 479 w 10000"/>
                <a:gd name="connsiteY8" fmla="*/ 4367 h 10000"/>
                <a:gd name="connsiteX9" fmla="*/ 240 w 10000"/>
                <a:gd name="connsiteY9" fmla="*/ 5253 h 10000"/>
                <a:gd name="connsiteX10" fmla="*/ 120 w 10000"/>
                <a:gd name="connsiteY10" fmla="*/ 6118 h 10000"/>
                <a:gd name="connsiteX11" fmla="*/ 120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0 w 10000"/>
                <a:gd name="connsiteY15" fmla="*/ 10000 h 10000"/>
                <a:gd name="connsiteX16" fmla="*/ 2036 w 10000"/>
                <a:gd name="connsiteY16" fmla="*/ 10000 h 10000"/>
                <a:gd name="connsiteX17" fmla="*/ 9760 w 10000"/>
                <a:gd name="connsiteY17" fmla="*/ 10000 h 10000"/>
                <a:gd name="connsiteX18" fmla="*/ 9760 w 10000"/>
                <a:gd name="connsiteY18" fmla="*/ 9958 h 10000"/>
                <a:gd name="connsiteX19" fmla="*/ 10000 w 10000"/>
                <a:gd name="connsiteY19" fmla="*/ 8460 h 10000"/>
                <a:gd name="connsiteX20" fmla="*/ 10000 w 10000"/>
                <a:gd name="connsiteY20" fmla="*/ 3629 h 10000"/>
                <a:gd name="connsiteX21" fmla="*/ 9880 w 10000"/>
                <a:gd name="connsiteY21" fmla="*/ 2827 h 10000"/>
                <a:gd name="connsiteX22" fmla="*/ 9880 w 10000"/>
                <a:gd name="connsiteY22" fmla="*/ 2131 h 10000"/>
                <a:gd name="connsiteX23" fmla="*/ 9880 w 10000"/>
                <a:gd name="connsiteY23"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10000 w 10238"/>
                <a:gd name="connsiteY19" fmla="*/ 8460 h 10000"/>
                <a:gd name="connsiteX20" fmla="*/ 10000 w 10238"/>
                <a:gd name="connsiteY20" fmla="*/ 3629 h 10000"/>
                <a:gd name="connsiteX21" fmla="*/ 9880 w 10238"/>
                <a:gd name="connsiteY21" fmla="*/ 2827 h 10000"/>
                <a:gd name="connsiteX22" fmla="*/ 9880 w 10238"/>
                <a:gd name="connsiteY22" fmla="*/ 2131 h 10000"/>
                <a:gd name="connsiteX23" fmla="*/ 9880 w 10238"/>
                <a:gd name="connsiteY23" fmla="*/ 0 h 10000"/>
                <a:gd name="connsiteX0" fmla="*/ 9880 w 10242"/>
                <a:gd name="connsiteY0" fmla="*/ 0 h 10000"/>
                <a:gd name="connsiteX1" fmla="*/ 7246 w 10242"/>
                <a:gd name="connsiteY1" fmla="*/ 190 h 10000"/>
                <a:gd name="connsiteX2" fmla="*/ 5868 w 10242"/>
                <a:gd name="connsiteY2" fmla="*/ 443 h 10000"/>
                <a:gd name="connsiteX3" fmla="*/ 4491 w 10242"/>
                <a:gd name="connsiteY3" fmla="*/ 759 h 10000"/>
                <a:gd name="connsiteX4" fmla="*/ 3473 w 10242"/>
                <a:gd name="connsiteY4" fmla="*/ 1245 h 10000"/>
                <a:gd name="connsiteX5" fmla="*/ 2515 w 10242"/>
                <a:gd name="connsiteY5" fmla="*/ 1814 h 10000"/>
                <a:gd name="connsiteX6" fmla="*/ 1737 w 10242"/>
                <a:gd name="connsiteY6" fmla="*/ 2595 h 10000"/>
                <a:gd name="connsiteX7" fmla="*/ 898 w 10242"/>
                <a:gd name="connsiteY7" fmla="*/ 3481 h 10000"/>
                <a:gd name="connsiteX8" fmla="*/ 479 w 10242"/>
                <a:gd name="connsiteY8" fmla="*/ 4367 h 10000"/>
                <a:gd name="connsiteX9" fmla="*/ 240 w 10242"/>
                <a:gd name="connsiteY9" fmla="*/ 5253 h 10000"/>
                <a:gd name="connsiteX10" fmla="*/ 120 w 10242"/>
                <a:gd name="connsiteY10" fmla="*/ 6118 h 10000"/>
                <a:gd name="connsiteX11" fmla="*/ 120 w 10242"/>
                <a:gd name="connsiteY11" fmla="*/ 6603 h 10000"/>
                <a:gd name="connsiteX12" fmla="*/ 0 w 10242"/>
                <a:gd name="connsiteY12" fmla="*/ 7173 h 10000"/>
                <a:gd name="connsiteX13" fmla="*/ 0 w 10242"/>
                <a:gd name="connsiteY13" fmla="*/ 9557 h 10000"/>
                <a:gd name="connsiteX14" fmla="*/ 0 w 10242"/>
                <a:gd name="connsiteY14" fmla="*/ 10000 h 10000"/>
                <a:gd name="connsiteX15" fmla="*/ 120 w 10242"/>
                <a:gd name="connsiteY15" fmla="*/ 10000 h 10000"/>
                <a:gd name="connsiteX16" fmla="*/ 2036 w 10242"/>
                <a:gd name="connsiteY16" fmla="*/ 10000 h 10000"/>
                <a:gd name="connsiteX17" fmla="*/ 9760 w 10242"/>
                <a:gd name="connsiteY17" fmla="*/ 10000 h 10000"/>
                <a:gd name="connsiteX18" fmla="*/ 10238 w 10242"/>
                <a:gd name="connsiteY18" fmla="*/ 9958 h 10000"/>
                <a:gd name="connsiteX19" fmla="*/ 10000 w 10242"/>
                <a:gd name="connsiteY19" fmla="*/ 3629 h 10000"/>
                <a:gd name="connsiteX20" fmla="*/ 9880 w 10242"/>
                <a:gd name="connsiteY20" fmla="*/ 2827 h 10000"/>
                <a:gd name="connsiteX21" fmla="*/ 9880 w 10242"/>
                <a:gd name="connsiteY21" fmla="*/ 2131 h 10000"/>
                <a:gd name="connsiteX22" fmla="*/ 9880 w 10242"/>
                <a:gd name="connsiteY22"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827 h 10000"/>
                <a:gd name="connsiteX20" fmla="*/ 9880 w 10238"/>
                <a:gd name="connsiteY20" fmla="*/ 2131 h 10000"/>
                <a:gd name="connsiteX21" fmla="*/ 9880 w 10238"/>
                <a:gd name="connsiteY21"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2131 h 10000"/>
                <a:gd name="connsiteX20" fmla="*/ 9880 w 10238"/>
                <a:gd name="connsiteY20" fmla="*/ 0 h 10000"/>
                <a:gd name="connsiteX0" fmla="*/ 9880 w 10265"/>
                <a:gd name="connsiteY0" fmla="*/ 0 h 10000"/>
                <a:gd name="connsiteX1" fmla="*/ 7246 w 10265"/>
                <a:gd name="connsiteY1" fmla="*/ 190 h 10000"/>
                <a:gd name="connsiteX2" fmla="*/ 5868 w 10265"/>
                <a:gd name="connsiteY2" fmla="*/ 443 h 10000"/>
                <a:gd name="connsiteX3" fmla="*/ 4491 w 10265"/>
                <a:gd name="connsiteY3" fmla="*/ 759 h 10000"/>
                <a:gd name="connsiteX4" fmla="*/ 3473 w 10265"/>
                <a:gd name="connsiteY4" fmla="*/ 1245 h 10000"/>
                <a:gd name="connsiteX5" fmla="*/ 2515 w 10265"/>
                <a:gd name="connsiteY5" fmla="*/ 1814 h 10000"/>
                <a:gd name="connsiteX6" fmla="*/ 1737 w 10265"/>
                <a:gd name="connsiteY6" fmla="*/ 2595 h 10000"/>
                <a:gd name="connsiteX7" fmla="*/ 898 w 10265"/>
                <a:gd name="connsiteY7" fmla="*/ 3481 h 10000"/>
                <a:gd name="connsiteX8" fmla="*/ 479 w 10265"/>
                <a:gd name="connsiteY8" fmla="*/ 4367 h 10000"/>
                <a:gd name="connsiteX9" fmla="*/ 240 w 10265"/>
                <a:gd name="connsiteY9" fmla="*/ 5253 h 10000"/>
                <a:gd name="connsiteX10" fmla="*/ 120 w 10265"/>
                <a:gd name="connsiteY10" fmla="*/ 6118 h 10000"/>
                <a:gd name="connsiteX11" fmla="*/ 120 w 10265"/>
                <a:gd name="connsiteY11" fmla="*/ 6603 h 10000"/>
                <a:gd name="connsiteX12" fmla="*/ 0 w 10265"/>
                <a:gd name="connsiteY12" fmla="*/ 7173 h 10000"/>
                <a:gd name="connsiteX13" fmla="*/ 0 w 10265"/>
                <a:gd name="connsiteY13" fmla="*/ 9557 h 10000"/>
                <a:gd name="connsiteX14" fmla="*/ 0 w 10265"/>
                <a:gd name="connsiteY14" fmla="*/ 10000 h 10000"/>
                <a:gd name="connsiteX15" fmla="*/ 120 w 10265"/>
                <a:gd name="connsiteY15" fmla="*/ 10000 h 10000"/>
                <a:gd name="connsiteX16" fmla="*/ 2036 w 10265"/>
                <a:gd name="connsiteY16" fmla="*/ 10000 h 10000"/>
                <a:gd name="connsiteX17" fmla="*/ 9760 w 10265"/>
                <a:gd name="connsiteY17" fmla="*/ 10000 h 10000"/>
                <a:gd name="connsiteX18" fmla="*/ 10238 w 10265"/>
                <a:gd name="connsiteY18" fmla="*/ 9958 h 10000"/>
                <a:gd name="connsiteX19" fmla="*/ 9880 w 10265"/>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9760 w 10238"/>
                <a:gd name="connsiteY17" fmla="*/ 10000 h 10000"/>
                <a:gd name="connsiteX18" fmla="*/ 10238 w 10238"/>
                <a:gd name="connsiteY18" fmla="*/ 9958 h 10000"/>
                <a:gd name="connsiteX19" fmla="*/ 9880 w 10238"/>
                <a:gd name="connsiteY19"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2036 w 10238"/>
                <a:gd name="connsiteY16" fmla="*/ 10000 h 10000"/>
                <a:gd name="connsiteX17" fmla="*/ 10238 w 10238"/>
                <a:gd name="connsiteY17" fmla="*/ 9958 h 10000"/>
                <a:gd name="connsiteX18" fmla="*/ 9880 w 10238"/>
                <a:gd name="connsiteY18"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10238"/>
                <a:gd name="connsiteY0" fmla="*/ 0 h 10000"/>
                <a:gd name="connsiteX1" fmla="*/ 7246 w 10238"/>
                <a:gd name="connsiteY1" fmla="*/ 190 h 10000"/>
                <a:gd name="connsiteX2" fmla="*/ 5868 w 10238"/>
                <a:gd name="connsiteY2" fmla="*/ 443 h 10000"/>
                <a:gd name="connsiteX3" fmla="*/ 4491 w 10238"/>
                <a:gd name="connsiteY3" fmla="*/ 759 h 10000"/>
                <a:gd name="connsiteX4" fmla="*/ 3473 w 10238"/>
                <a:gd name="connsiteY4" fmla="*/ 1245 h 10000"/>
                <a:gd name="connsiteX5" fmla="*/ 2515 w 10238"/>
                <a:gd name="connsiteY5" fmla="*/ 1814 h 10000"/>
                <a:gd name="connsiteX6" fmla="*/ 1737 w 10238"/>
                <a:gd name="connsiteY6" fmla="*/ 2595 h 10000"/>
                <a:gd name="connsiteX7" fmla="*/ 898 w 10238"/>
                <a:gd name="connsiteY7" fmla="*/ 3481 h 10000"/>
                <a:gd name="connsiteX8" fmla="*/ 479 w 10238"/>
                <a:gd name="connsiteY8" fmla="*/ 4367 h 10000"/>
                <a:gd name="connsiteX9" fmla="*/ 240 w 10238"/>
                <a:gd name="connsiteY9" fmla="*/ 5253 h 10000"/>
                <a:gd name="connsiteX10" fmla="*/ 120 w 10238"/>
                <a:gd name="connsiteY10" fmla="*/ 6118 h 10000"/>
                <a:gd name="connsiteX11" fmla="*/ 120 w 10238"/>
                <a:gd name="connsiteY11" fmla="*/ 6603 h 10000"/>
                <a:gd name="connsiteX12" fmla="*/ 0 w 10238"/>
                <a:gd name="connsiteY12" fmla="*/ 7173 h 10000"/>
                <a:gd name="connsiteX13" fmla="*/ 0 w 10238"/>
                <a:gd name="connsiteY13" fmla="*/ 9557 h 10000"/>
                <a:gd name="connsiteX14" fmla="*/ 0 w 10238"/>
                <a:gd name="connsiteY14" fmla="*/ 10000 h 10000"/>
                <a:gd name="connsiteX15" fmla="*/ 120 w 10238"/>
                <a:gd name="connsiteY15" fmla="*/ 10000 h 10000"/>
                <a:gd name="connsiteX16" fmla="*/ 10238 w 10238"/>
                <a:gd name="connsiteY16" fmla="*/ 9958 h 10000"/>
                <a:gd name="connsiteX17" fmla="*/ 9880 w 10238"/>
                <a:gd name="connsiteY17" fmla="*/ 0 h 10000"/>
                <a:gd name="connsiteX0" fmla="*/ 9880 w 9882"/>
                <a:gd name="connsiteY0" fmla="*/ 0 h 10000"/>
                <a:gd name="connsiteX1" fmla="*/ 7246 w 9882"/>
                <a:gd name="connsiteY1" fmla="*/ 190 h 10000"/>
                <a:gd name="connsiteX2" fmla="*/ 5868 w 9882"/>
                <a:gd name="connsiteY2" fmla="*/ 443 h 10000"/>
                <a:gd name="connsiteX3" fmla="*/ 4491 w 9882"/>
                <a:gd name="connsiteY3" fmla="*/ 759 h 10000"/>
                <a:gd name="connsiteX4" fmla="*/ 3473 w 9882"/>
                <a:gd name="connsiteY4" fmla="*/ 1245 h 10000"/>
                <a:gd name="connsiteX5" fmla="*/ 2515 w 9882"/>
                <a:gd name="connsiteY5" fmla="*/ 1814 h 10000"/>
                <a:gd name="connsiteX6" fmla="*/ 1737 w 9882"/>
                <a:gd name="connsiteY6" fmla="*/ 2595 h 10000"/>
                <a:gd name="connsiteX7" fmla="*/ 898 w 9882"/>
                <a:gd name="connsiteY7" fmla="*/ 3481 h 10000"/>
                <a:gd name="connsiteX8" fmla="*/ 479 w 9882"/>
                <a:gd name="connsiteY8" fmla="*/ 4367 h 10000"/>
                <a:gd name="connsiteX9" fmla="*/ 240 w 9882"/>
                <a:gd name="connsiteY9" fmla="*/ 5253 h 10000"/>
                <a:gd name="connsiteX10" fmla="*/ 120 w 9882"/>
                <a:gd name="connsiteY10" fmla="*/ 6118 h 10000"/>
                <a:gd name="connsiteX11" fmla="*/ 120 w 9882"/>
                <a:gd name="connsiteY11" fmla="*/ 6603 h 10000"/>
                <a:gd name="connsiteX12" fmla="*/ 0 w 9882"/>
                <a:gd name="connsiteY12" fmla="*/ 7173 h 10000"/>
                <a:gd name="connsiteX13" fmla="*/ 0 w 9882"/>
                <a:gd name="connsiteY13" fmla="*/ 9557 h 10000"/>
                <a:gd name="connsiteX14" fmla="*/ 0 w 9882"/>
                <a:gd name="connsiteY14" fmla="*/ 10000 h 10000"/>
                <a:gd name="connsiteX15" fmla="*/ 120 w 9882"/>
                <a:gd name="connsiteY15" fmla="*/ 10000 h 10000"/>
                <a:gd name="connsiteX16" fmla="*/ 6533 w 9882"/>
                <a:gd name="connsiteY16" fmla="*/ 9923 h 10000"/>
                <a:gd name="connsiteX17" fmla="*/ 9880 w 9882"/>
                <a:gd name="connsiteY17" fmla="*/ 0 h 10000"/>
                <a:gd name="connsiteX0" fmla="*/ 9998 w 9998"/>
                <a:gd name="connsiteY0" fmla="*/ 0 h 10000"/>
                <a:gd name="connsiteX1" fmla="*/ 7333 w 9998"/>
                <a:gd name="connsiteY1" fmla="*/ 190 h 10000"/>
                <a:gd name="connsiteX2" fmla="*/ 5938 w 9998"/>
                <a:gd name="connsiteY2" fmla="*/ 443 h 10000"/>
                <a:gd name="connsiteX3" fmla="*/ 4545 w 9998"/>
                <a:gd name="connsiteY3" fmla="*/ 759 h 10000"/>
                <a:gd name="connsiteX4" fmla="*/ 3514 w 9998"/>
                <a:gd name="connsiteY4" fmla="*/ 1245 h 10000"/>
                <a:gd name="connsiteX5" fmla="*/ 2545 w 9998"/>
                <a:gd name="connsiteY5" fmla="*/ 1814 h 10000"/>
                <a:gd name="connsiteX6" fmla="*/ 1758 w 9998"/>
                <a:gd name="connsiteY6" fmla="*/ 2595 h 10000"/>
                <a:gd name="connsiteX7" fmla="*/ 909 w 9998"/>
                <a:gd name="connsiteY7" fmla="*/ 3481 h 10000"/>
                <a:gd name="connsiteX8" fmla="*/ 485 w 9998"/>
                <a:gd name="connsiteY8" fmla="*/ 4367 h 10000"/>
                <a:gd name="connsiteX9" fmla="*/ 243 w 9998"/>
                <a:gd name="connsiteY9" fmla="*/ 5253 h 10000"/>
                <a:gd name="connsiteX10" fmla="*/ 121 w 9998"/>
                <a:gd name="connsiteY10" fmla="*/ 6118 h 10000"/>
                <a:gd name="connsiteX11" fmla="*/ 121 w 9998"/>
                <a:gd name="connsiteY11" fmla="*/ 6603 h 10000"/>
                <a:gd name="connsiteX12" fmla="*/ 0 w 9998"/>
                <a:gd name="connsiteY12" fmla="*/ 7173 h 10000"/>
                <a:gd name="connsiteX13" fmla="*/ 0 w 9998"/>
                <a:gd name="connsiteY13" fmla="*/ 9557 h 10000"/>
                <a:gd name="connsiteX14" fmla="*/ 0 w 9998"/>
                <a:gd name="connsiteY14" fmla="*/ 10000 h 10000"/>
                <a:gd name="connsiteX15" fmla="*/ 121 w 9998"/>
                <a:gd name="connsiteY15" fmla="*/ 10000 h 10000"/>
                <a:gd name="connsiteX16" fmla="*/ 6611 w 9998"/>
                <a:gd name="connsiteY16" fmla="*/ 9923 h 10000"/>
                <a:gd name="connsiteX17" fmla="*/ 9998 w 9998"/>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121 w 10000"/>
                <a:gd name="connsiteY15" fmla="*/ 10000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93 h 10000"/>
                <a:gd name="connsiteX17" fmla="*/ 10000 w 10000"/>
                <a:gd name="connsiteY17" fmla="*/ 0 h 10000"/>
                <a:gd name="connsiteX0" fmla="*/ 10000 w 10000"/>
                <a:gd name="connsiteY0" fmla="*/ 0 h 10000"/>
                <a:gd name="connsiteX1" fmla="*/ 7334 w 10000"/>
                <a:gd name="connsiteY1" fmla="*/ 190 h 10000"/>
                <a:gd name="connsiteX2" fmla="*/ 5939 w 10000"/>
                <a:gd name="connsiteY2" fmla="*/ 443 h 10000"/>
                <a:gd name="connsiteX3" fmla="*/ 4546 w 10000"/>
                <a:gd name="connsiteY3" fmla="*/ 759 h 10000"/>
                <a:gd name="connsiteX4" fmla="*/ 3515 w 10000"/>
                <a:gd name="connsiteY4" fmla="*/ 1245 h 10000"/>
                <a:gd name="connsiteX5" fmla="*/ 2546 w 10000"/>
                <a:gd name="connsiteY5" fmla="*/ 1814 h 10000"/>
                <a:gd name="connsiteX6" fmla="*/ 1758 w 10000"/>
                <a:gd name="connsiteY6" fmla="*/ 2595 h 10000"/>
                <a:gd name="connsiteX7" fmla="*/ 909 w 10000"/>
                <a:gd name="connsiteY7" fmla="*/ 3481 h 10000"/>
                <a:gd name="connsiteX8" fmla="*/ 485 w 10000"/>
                <a:gd name="connsiteY8" fmla="*/ 4367 h 10000"/>
                <a:gd name="connsiteX9" fmla="*/ 243 w 10000"/>
                <a:gd name="connsiteY9" fmla="*/ 5253 h 10000"/>
                <a:gd name="connsiteX10" fmla="*/ 121 w 10000"/>
                <a:gd name="connsiteY10" fmla="*/ 6118 h 10000"/>
                <a:gd name="connsiteX11" fmla="*/ 121 w 10000"/>
                <a:gd name="connsiteY11" fmla="*/ 6603 h 10000"/>
                <a:gd name="connsiteX12" fmla="*/ 0 w 10000"/>
                <a:gd name="connsiteY12" fmla="*/ 7173 h 10000"/>
                <a:gd name="connsiteX13" fmla="*/ 0 w 10000"/>
                <a:gd name="connsiteY13" fmla="*/ 9557 h 10000"/>
                <a:gd name="connsiteX14" fmla="*/ 0 w 10000"/>
                <a:gd name="connsiteY14" fmla="*/ 10000 h 10000"/>
                <a:gd name="connsiteX15" fmla="*/ 242 w 10000"/>
                <a:gd name="connsiteY15" fmla="*/ 9965 h 10000"/>
                <a:gd name="connsiteX16" fmla="*/ 9999 w 10000"/>
                <a:gd name="connsiteY16" fmla="*/ 9958 h 10000"/>
                <a:gd name="connsiteX17" fmla="*/ 10000 w 10000"/>
                <a:gd name="connsiteY17" fmla="*/ 0 h 10000"/>
                <a:gd name="connsiteX0" fmla="*/ 10000 w 10000"/>
                <a:gd name="connsiteY0" fmla="*/ 0 h 9965"/>
                <a:gd name="connsiteX1" fmla="*/ 7334 w 10000"/>
                <a:gd name="connsiteY1" fmla="*/ 190 h 9965"/>
                <a:gd name="connsiteX2" fmla="*/ 5939 w 10000"/>
                <a:gd name="connsiteY2" fmla="*/ 443 h 9965"/>
                <a:gd name="connsiteX3" fmla="*/ 4546 w 10000"/>
                <a:gd name="connsiteY3" fmla="*/ 759 h 9965"/>
                <a:gd name="connsiteX4" fmla="*/ 3515 w 10000"/>
                <a:gd name="connsiteY4" fmla="*/ 1245 h 9965"/>
                <a:gd name="connsiteX5" fmla="*/ 2546 w 10000"/>
                <a:gd name="connsiteY5" fmla="*/ 1814 h 9965"/>
                <a:gd name="connsiteX6" fmla="*/ 1758 w 10000"/>
                <a:gd name="connsiteY6" fmla="*/ 2595 h 9965"/>
                <a:gd name="connsiteX7" fmla="*/ 909 w 10000"/>
                <a:gd name="connsiteY7" fmla="*/ 3481 h 9965"/>
                <a:gd name="connsiteX8" fmla="*/ 485 w 10000"/>
                <a:gd name="connsiteY8" fmla="*/ 4367 h 9965"/>
                <a:gd name="connsiteX9" fmla="*/ 243 w 10000"/>
                <a:gd name="connsiteY9" fmla="*/ 5253 h 9965"/>
                <a:gd name="connsiteX10" fmla="*/ 121 w 10000"/>
                <a:gd name="connsiteY10" fmla="*/ 6118 h 9965"/>
                <a:gd name="connsiteX11" fmla="*/ 121 w 10000"/>
                <a:gd name="connsiteY11" fmla="*/ 6603 h 9965"/>
                <a:gd name="connsiteX12" fmla="*/ 0 w 10000"/>
                <a:gd name="connsiteY12" fmla="*/ 7173 h 9965"/>
                <a:gd name="connsiteX13" fmla="*/ 0 w 10000"/>
                <a:gd name="connsiteY13" fmla="*/ 9557 h 9965"/>
                <a:gd name="connsiteX14" fmla="*/ 242 w 10000"/>
                <a:gd name="connsiteY14" fmla="*/ 9965 h 9965"/>
                <a:gd name="connsiteX15" fmla="*/ 9999 w 10000"/>
                <a:gd name="connsiteY15" fmla="*/ 9958 h 9965"/>
                <a:gd name="connsiteX16" fmla="*/ 10000 w 10000"/>
                <a:gd name="connsiteY16" fmla="*/ 0 h 9965"/>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242 w 10000"/>
                <a:gd name="connsiteY14" fmla="*/ 10000 h 10000"/>
                <a:gd name="connsiteX15" fmla="*/ 9999 w 10000"/>
                <a:gd name="connsiteY15" fmla="*/ 9993 h 10000"/>
                <a:gd name="connsiteX16" fmla="*/ 10000 w 10000"/>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758 w 10000"/>
                <a:gd name="connsiteY6" fmla="*/ 2604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0 w 10000"/>
                <a:gd name="connsiteY13" fmla="*/ 9591 h 10000"/>
                <a:gd name="connsiteX14" fmla="*/ 126 w 10000"/>
                <a:gd name="connsiteY14" fmla="*/ 10000 h 10000"/>
                <a:gd name="connsiteX15" fmla="*/ 9999 w 10000"/>
                <a:gd name="connsiteY15" fmla="*/ 9993 h 10000"/>
                <a:gd name="connsiteX16" fmla="*/ 10000 w 10000"/>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789 w 10031"/>
                <a:gd name="connsiteY6" fmla="*/ 2604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31 w 10031"/>
                <a:gd name="connsiteY0" fmla="*/ 0 h 10000"/>
                <a:gd name="connsiteX1" fmla="*/ 7365 w 10031"/>
                <a:gd name="connsiteY1" fmla="*/ 191 h 10000"/>
                <a:gd name="connsiteX2" fmla="*/ 5970 w 10031"/>
                <a:gd name="connsiteY2" fmla="*/ 445 h 10000"/>
                <a:gd name="connsiteX3" fmla="*/ 4577 w 10031"/>
                <a:gd name="connsiteY3" fmla="*/ 762 h 10000"/>
                <a:gd name="connsiteX4" fmla="*/ 3546 w 10031"/>
                <a:gd name="connsiteY4" fmla="*/ 1249 h 10000"/>
                <a:gd name="connsiteX5" fmla="*/ 2577 w 10031"/>
                <a:gd name="connsiteY5" fmla="*/ 1820 h 10000"/>
                <a:gd name="connsiteX6" fmla="*/ 1673 w 10031"/>
                <a:gd name="connsiteY6" fmla="*/ 2569 h 10000"/>
                <a:gd name="connsiteX7" fmla="*/ 940 w 10031"/>
                <a:gd name="connsiteY7" fmla="*/ 3493 h 10000"/>
                <a:gd name="connsiteX8" fmla="*/ 516 w 10031"/>
                <a:gd name="connsiteY8" fmla="*/ 4382 h 10000"/>
                <a:gd name="connsiteX9" fmla="*/ 274 w 10031"/>
                <a:gd name="connsiteY9" fmla="*/ 5271 h 10000"/>
                <a:gd name="connsiteX10" fmla="*/ 152 w 10031"/>
                <a:gd name="connsiteY10" fmla="*/ 6139 h 10000"/>
                <a:gd name="connsiteX11" fmla="*/ 152 w 10031"/>
                <a:gd name="connsiteY11" fmla="*/ 6626 h 10000"/>
                <a:gd name="connsiteX12" fmla="*/ 31 w 10031"/>
                <a:gd name="connsiteY12" fmla="*/ 7198 h 10000"/>
                <a:gd name="connsiteX13" fmla="*/ 31 w 10031"/>
                <a:gd name="connsiteY13" fmla="*/ 9591 h 10000"/>
                <a:gd name="connsiteX14" fmla="*/ 41 w 10031"/>
                <a:gd name="connsiteY14" fmla="*/ 10000 h 10000"/>
                <a:gd name="connsiteX15" fmla="*/ 10030 w 10031"/>
                <a:gd name="connsiteY15" fmla="*/ 9993 h 10000"/>
                <a:gd name="connsiteX16" fmla="*/ 10031 w 10031"/>
                <a:gd name="connsiteY16"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121 w 10000"/>
                <a:gd name="connsiteY11" fmla="*/ 6626 h 10000"/>
                <a:gd name="connsiteX12" fmla="*/ 0 w 10000"/>
                <a:gd name="connsiteY12" fmla="*/ 7198 h 10000"/>
                <a:gd name="connsiteX13" fmla="*/ 10 w 10000"/>
                <a:gd name="connsiteY13" fmla="*/ 10000 h 10000"/>
                <a:gd name="connsiteX14" fmla="*/ 9999 w 10000"/>
                <a:gd name="connsiteY14" fmla="*/ 9993 h 10000"/>
                <a:gd name="connsiteX15" fmla="*/ 10000 w 10000"/>
                <a:gd name="connsiteY15" fmla="*/ 0 h 10000"/>
                <a:gd name="connsiteX0" fmla="*/ 10000 w 10000"/>
                <a:gd name="connsiteY0" fmla="*/ 0 h 10000"/>
                <a:gd name="connsiteX1" fmla="*/ 7334 w 10000"/>
                <a:gd name="connsiteY1" fmla="*/ 191 h 10000"/>
                <a:gd name="connsiteX2" fmla="*/ 5939 w 10000"/>
                <a:gd name="connsiteY2" fmla="*/ 445 h 10000"/>
                <a:gd name="connsiteX3" fmla="*/ 4546 w 10000"/>
                <a:gd name="connsiteY3" fmla="*/ 762 h 10000"/>
                <a:gd name="connsiteX4" fmla="*/ 3515 w 10000"/>
                <a:gd name="connsiteY4" fmla="*/ 1249 h 10000"/>
                <a:gd name="connsiteX5" fmla="*/ 2546 w 10000"/>
                <a:gd name="connsiteY5" fmla="*/ 1820 h 10000"/>
                <a:gd name="connsiteX6" fmla="*/ 1642 w 10000"/>
                <a:gd name="connsiteY6" fmla="*/ 2569 h 10000"/>
                <a:gd name="connsiteX7" fmla="*/ 909 w 10000"/>
                <a:gd name="connsiteY7" fmla="*/ 3493 h 10000"/>
                <a:gd name="connsiteX8" fmla="*/ 485 w 10000"/>
                <a:gd name="connsiteY8" fmla="*/ 4382 h 10000"/>
                <a:gd name="connsiteX9" fmla="*/ 243 w 10000"/>
                <a:gd name="connsiteY9" fmla="*/ 5271 h 10000"/>
                <a:gd name="connsiteX10" fmla="*/ 121 w 10000"/>
                <a:gd name="connsiteY10" fmla="*/ 6139 h 10000"/>
                <a:gd name="connsiteX11" fmla="*/ 0 w 10000"/>
                <a:gd name="connsiteY11" fmla="*/ 7198 h 10000"/>
                <a:gd name="connsiteX12" fmla="*/ 10 w 10000"/>
                <a:gd name="connsiteY12" fmla="*/ 10000 h 10000"/>
                <a:gd name="connsiteX13" fmla="*/ 9999 w 10000"/>
                <a:gd name="connsiteY13" fmla="*/ 9993 h 10000"/>
                <a:gd name="connsiteX14" fmla="*/ 10000 w 10000"/>
                <a:gd name="connsiteY14"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00">
                  <a:moveTo>
                    <a:pt x="10000" y="0"/>
                  </a:moveTo>
                  <a:lnTo>
                    <a:pt x="7334" y="191"/>
                  </a:lnTo>
                  <a:cubicBezTo>
                    <a:pt x="6445" y="255"/>
                    <a:pt x="6404" y="350"/>
                    <a:pt x="5939" y="445"/>
                  </a:cubicBezTo>
                  <a:lnTo>
                    <a:pt x="4546" y="762"/>
                  </a:lnTo>
                  <a:cubicBezTo>
                    <a:pt x="4082" y="868"/>
                    <a:pt x="3848" y="1073"/>
                    <a:pt x="3515" y="1249"/>
                  </a:cubicBezTo>
                  <a:cubicBezTo>
                    <a:pt x="3182" y="1425"/>
                    <a:pt x="2847" y="1570"/>
                    <a:pt x="2546" y="1820"/>
                  </a:cubicBezTo>
                  <a:lnTo>
                    <a:pt x="1642" y="2569"/>
                  </a:lnTo>
                  <a:cubicBezTo>
                    <a:pt x="1341" y="2819"/>
                    <a:pt x="1102" y="3191"/>
                    <a:pt x="909" y="3493"/>
                  </a:cubicBezTo>
                  <a:cubicBezTo>
                    <a:pt x="716" y="3795"/>
                    <a:pt x="596" y="4086"/>
                    <a:pt x="485" y="4382"/>
                  </a:cubicBezTo>
                  <a:cubicBezTo>
                    <a:pt x="374" y="4678"/>
                    <a:pt x="304" y="4978"/>
                    <a:pt x="243" y="5271"/>
                  </a:cubicBezTo>
                  <a:cubicBezTo>
                    <a:pt x="202" y="5560"/>
                    <a:pt x="121" y="5977"/>
                    <a:pt x="121" y="6139"/>
                  </a:cubicBezTo>
                  <a:cubicBezTo>
                    <a:pt x="81" y="6492"/>
                    <a:pt x="40" y="6845"/>
                    <a:pt x="0" y="7198"/>
                  </a:cubicBezTo>
                  <a:cubicBezTo>
                    <a:pt x="3" y="8132"/>
                    <a:pt x="7" y="9066"/>
                    <a:pt x="10" y="10000"/>
                  </a:cubicBezTo>
                  <a:lnTo>
                    <a:pt x="9999" y="9993"/>
                  </a:lnTo>
                  <a:cubicBezTo>
                    <a:pt x="9999" y="6662"/>
                    <a:pt x="9999" y="4996"/>
                    <a:pt x="10000" y="0"/>
                  </a:cubicBezTo>
                  <a:close/>
                </a:path>
              </a:pathLst>
            </a:custGeom>
            <a:solidFill>
              <a:schemeClr val="bg1">
                <a:lumMod val="85000"/>
              </a:schemeClr>
            </a:solidFill>
            <a:ln w="2857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sp>
          <p:nvSpPr>
            <p:cNvPr id="112" name="Freeform 111"/>
            <p:cNvSpPr/>
            <p:nvPr/>
          </p:nvSpPr>
          <p:spPr>
            <a:xfrm>
              <a:off x="7238709" y="2466590"/>
              <a:ext cx="774589"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3" name="Freeform 112"/>
            <p:cNvSpPr/>
            <p:nvPr/>
          </p:nvSpPr>
          <p:spPr>
            <a:xfrm flipH="1">
              <a:off x="5460903" y="2465469"/>
              <a:ext cx="776518" cy="282484"/>
            </a:xfrm>
            <a:custGeom>
              <a:avLst/>
              <a:gdLst>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61695 w 1407895"/>
                <a:gd name="connsiteY0" fmla="*/ 0 h 355600"/>
                <a:gd name="connsiteX1" fmla="*/ 1407895 w 1407895"/>
                <a:gd name="connsiteY1" fmla="*/ 0 h 355600"/>
                <a:gd name="connsiteX2" fmla="*/ 1407895 w 1407895"/>
                <a:gd name="connsiteY2" fmla="*/ 355600 h 355600"/>
                <a:gd name="connsiteX3" fmla="*/ 554455 w 1407895"/>
                <a:gd name="connsiteY3" fmla="*/ 355600 h 355600"/>
                <a:gd name="connsiteX4" fmla="*/ 259815 w 1407895"/>
                <a:gd name="connsiteY4" fmla="*/ 238760 h 355600"/>
                <a:gd name="connsiteX5" fmla="*/ 61695 w 1407895"/>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98120 w 1346200"/>
                <a:gd name="connsiteY4" fmla="*/ 23876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7272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 name="connsiteX0" fmla="*/ 0 w 1346200"/>
                <a:gd name="connsiteY0" fmla="*/ 0 h 355600"/>
                <a:gd name="connsiteX1" fmla="*/ 1346200 w 1346200"/>
                <a:gd name="connsiteY1" fmla="*/ 0 h 355600"/>
                <a:gd name="connsiteX2" fmla="*/ 1346200 w 1346200"/>
                <a:gd name="connsiteY2" fmla="*/ 355600 h 355600"/>
                <a:gd name="connsiteX3" fmla="*/ 492760 w 1346200"/>
                <a:gd name="connsiteY3" fmla="*/ 355600 h 355600"/>
                <a:gd name="connsiteX4" fmla="*/ 180340 w 1346200"/>
                <a:gd name="connsiteY4" fmla="*/ 236220 h 355600"/>
                <a:gd name="connsiteX5" fmla="*/ 0 w 1346200"/>
                <a:gd name="connsiteY5" fmla="*/ 0 h 35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200" h="355600">
                  <a:moveTo>
                    <a:pt x="0" y="0"/>
                  </a:moveTo>
                  <a:lnTo>
                    <a:pt x="1346200" y="0"/>
                  </a:lnTo>
                  <a:lnTo>
                    <a:pt x="1346200" y="355600"/>
                  </a:lnTo>
                  <a:lnTo>
                    <a:pt x="492760" y="355600"/>
                  </a:lnTo>
                  <a:cubicBezTo>
                    <a:pt x="301413" y="336127"/>
                    <a:pt x="188806" y="242147"/>
                    <a:pt x="180340" y="236220"/>
                  </a:cubicBezTo>
                  <a:cubicBezTo>
                    <a:pt x="171874" y="230293"/>
                    <a:pt x="29633" y="143933"/>
                    <a:pt x="0"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4" name="Rectangle 992"/>
            <p:cNvSpPr>
              <a:spLocks noChangeArrowheads="1"/>
            </p:cNvSpPr>
            <p:nvPr/>
          </p:nvSpPr>
          <p:spPr bwMode="auto">
            <a:xfrm>
              <a:off x="6063002" y="1630904"/>
              <a:ext cx="1348197" cy="278937"/>
            </a:xfrm>
            <a:prstGeom prst="rect">
              <a:avLst/>
            </a:prstGeom>
            <a:solidFill>
              <a:schemeClr val="bg1"/>
            </a:solidFill>
            <a:ln w="28575">
              <a:noFill/>
              <a:miter lim="800000"/>
              <a:headEnd/>
              <a:tailEnd/>
            </a:ln>
          </p:spPr>
          <p:txBody>
            <a:bodyPr lIns="0" rIns="0"/>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sp>
          <p:nvSpPr>
            <p:cNvPr id="115" name="Rectangle 992"/>
            <p:cNvSpPr>
              <a:spLocks noChangeArrowheads="1"/>
            </p:cNvSpPr>
            <p:nvPr/>
          </p:nvSpPr>
          <p:spPr bwMode="auto">
            <a:xfrm>
              <a:off x="6063002" y="2188867"/>
              <a:ext cx="1348197" cy="278937"/>
            </a:xfrm>
            <a:prstGeom prst="rect">
              <a:avLst/>
            </a:prstGeom>
            <a:solidFill>
              <a:schemeClr val="bg1"/>
            </a:solidFill>
            <a:ln w="28575">
              <a:noFill/>
              <a:miter lim="800000"/>
              <a:headEnd/>
              <a:tailEnd/>
            </a:ln>
          </p:spPr>
          <p:txBody>
            <a:bodyPr lIns="0" rIns="0"/>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sp>
          <p:nvSpPr>
            <p:cNvPr id="116" name="Rectangle 992"/>
            <p:cNvSpPr>
              <a:spLocks noChangeArrowheads="1"/>
            </p:cNvSpPr>
            <p:nvPr/>
          </p:nvSpPr>
          <p:spPr bwMode="auto">
            <a:xfrm>
              <a:off x="6063002" y="1351205"/>
              <a:ext cx="1348197" cy="278937"/>
            </a:xfrm>
            <a:prstGeom prst="rect">
              <a:avLst/>
            </a:prstGeom>
            <a:solidFill>
              <a:schemeClr val="bg1">
                <a:lumMod val="65000"/>
              </a:schemeClr>
            </a:solidFill>
            <a:ln w="28575">
              <a:noFill/>
              <a:miter lim="800000"/>
              <a:headEnd/>
              <a:tailEnd/>
            </a:ln>
          </p:spPr>
          <p:txBody>
            <a:bodyPr wrap="square" lIns="0" tIns="0" rIns="0" bIns="0" anchor="ctr">
              <a:noAutofit/>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ＭＳ Ｐゴシック" pitchFamily="34" charset="-128"/>
                <a:cs typeface="+mn-cs"/>
              </a:endParaRPr>
            </a:p>
          </p:txBody>
        </p:sp>
        <p:pic>
          <p:nvPicPr>
            <p:cNvPr id="117"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115691" y="1955805"/>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8"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380675" y="1955805"/>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9"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910643" y="1955805"/>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0"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75628" y="1955805"/>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1"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45659" y="1955805"/>
              <a:ext cx="182880" cy="182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22" name="Rectangle 121"/>
          <p:cNvSpPr/>
          <p:nvPr/>
        </p:nvSpPr>
        <p:spPr>
          <a:xfrm>
            <a:off x="950718" y="2572921"/>
            <a:ext cx="2865728"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6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rPr>
              <a:t>Flash cell</a:t>
            </a:r>
            <a:endParaRPr kumimoji="0" lang="ko-KR" altLang="ko-KR" sz="36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endParaRPr>
          </a:p>
        </p:txBody>
      </p:sp>
      <p:sp>
        <p:nvSpPr>
          <p:cNvPr id="123" name="Rectangle 122"/>
          <p:cNvSpPr/>
          <p:nvPr/>
        </p:nvSpPr>
        <p:spPr>
          <a:xfrm>
            <a:off x="5358485" y="2574219"/>
            <a:ext cx="2865728"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36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rPr>
              <a:t>Flash cell</a:t>
            </a:r>
            <a:endParaRPr kumimoji="0" lang="ko-KR" altLang="ko-KR" sz="3600" b="0" i="1" u="none" strike="noStrike" kern="1200" cap="none" spc="0" normalizeH="0" baseline="0" noProof="0" dirty="0">
              <a:ln>
                <a:noFill/>
              </a:ln>
              <a:solidFill>
                <a:prstClr val="black"/>
              </a:solidFill>
              <a:effectLst/>
              <a:uLnTx/>
              <a:uFillTx/>
              <a:latin typeface="Calibri Light" panose="020F0302020204030204" pitchFamily="34" charset="0"/>
              <a:ea typeface="Dotum" pitchFamily="34" charset="-127"/>
              <a:cs typeface="+mn-cs"/>
            </a:endParaRPr>
          </a:p>
        </p:txBody>
      </p:sp>
    </p:spTree>
    <p:extLst>
      <p:ext uri="{BB962C8B-B14F-4D97-AF65-F5344CB8AC3E}">
        <p14:creationId xmlns:p14="http://schemas.microsoft.com/office/powerpoint/2010/main" val="2847199963"/>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Detail on Flash Error Analysis</a:t>
            </a:r>
          </a:p>
        </p:txBody>
      </p:sp>
      <p:sp>
        <p:nvSpPr>
          <p:cNvPr id="3" name="Content Placeholder 2"/>
          <p:cNvSpPr>
            <a:spLocks noGrp="1"/>
          </p:cNvSpPr>
          <p:nvPr>
            <p:ph idx="1"/>
          </p:nvPr>
        </p:nvSpPr>
        <p:spPr/>
        <p:txBody>
          <a:bodyPr/>
          <a:lstStyle/>
          <a:p>
            <a:r>
              <a:rPr lang="en-US" dirty="0"/>
              <a:t>Yu </a:t>
            </a:r>
            <a:r>
              <a:rPr lang="en-US" dirty="0" err="1"/>
              <a:t>Cai</a:t>
            </a:r>
            <a:r>
              <a:rPr lang="en-US" dirty="0"/>
              <a:t>, </a:t>
            </a:r>
            <a:r>
              <a:rPr lang="en-US" dirty="0" err="1"/>
              <a:t>Gulay</a:t>
            </a:r>
            <a:r>
              <a:rPr lang="en-US" dirty="0"/>
              <a:t> </a:t>
            </a:r>
            <a:r>
              <a:rPr lang="en-US" dirty="0" err="1"/>
              <a:t>Yalcin</a:t>
            </a:r>
            <a:r>
              <a:rPr lang="en-US" dirty="0"/>
              <a:t>, Onur Mutlu, Erich F. </a:t>
            </a:r>
            <a:r>
              <a:rPr lang="en-US" dirty="0" err="1"/>
              <a:t>Haratsch</a:t>
            </a:r>
            <a:r>
              <a:rPr lang="en-US" dirty="0"/>
              <a:t>, Adrian Cristal, Osman </a:t>
            </a:r>
            <a:r>
              <a:rPr lang="en-US" dirty="0" err="1"/>
              <a:t>Unsal</a:t>
            </a:r>
            <a:r>
              <a:rPr lang="en-US" dirty="0"/>
              <a:t>, and Ken Mai,</a:t>
            </a:r>
            <a:br>
              <a:rPr lang="en-US" dirty="0"/>
            </a:br>
            <a:r>
              <a:rPr lang="en-US" b="1" dirty="0">
                <a:hlinkClick r:id="rId2"/>
              </a:rPr>
              <a:t>"Error Analysis and Retention-Aware Error Management for NAND Flash Memory"</a:t>
            </a:r>
            <a:br>
              <a:rPr lang="en-US" dirty="0"/>
            </a:br>
            <a:r>
              <a:rPr lang="en-US" i="1" dirty="0">
                <a:hlinkClick r:id="rId3"/>
              </a:rPr>
              <a:t>Intel Technology Journal</a:t>
            </a:r>
            <a:r>
              <a:rPr lang="en-US" i="1" dirty="0"/>
              <a:t> (</a:t>
            </a:r>
            <a:r>
              <a:rPr lang="en-US" b="1" i="1" dirty="0"/>
              <a:t>ITJ</a:t>
            </a:r>
            <a:r>
              <a:rPr lang="en-US" i="1" dirty="0"/>
              <a:t>) Special Issue on Memory Resiliency</a:t>
            </a:r>
            <a:r>
              <a:rPr lang="en-US" dirty="0"/>
              <a:t>, Vol. 17, No. 1, May 2013. </a:t>
            </a:r>
          </a:p>
          <a:p>
            <a:endParaRPr lang="en-US" dirty="0"/>
          </a:p>
          <a:p>
            <a:endParaRPr lang="en-US" dirty="0"/>
          </a:p>
        </p:txBody>
      </p:sp>
      <p:sp>
        <p:nvSpPr>
          <p:cNvPr id="4" name="Slide Number Placeholder 3"/>
          <p:cNvSpPr>
            <a:spLocks noGrp="1"/>
          </p:cNvSpPr>
          <p:nvPr>
            <p:ph type="sldNum" sz="quarter" idx="11"/>
          </p:nvPr>
        </p:nvSpPr>
        <p:spPr/>
        <p:txBody>
          <a:bodyPr/>
          <a:lstStyle/>
          <a:p>
            <a:pPr marL="0" marR="0" lvl="0" indent="0" algn="r" defTabSz="914263" rtl="0" eaLnBrk="1" fontAlgn="auto" latinLnBrk="0" hangingPunct="1">
              <a:lnSpc>
                <a:spcPct val="100000"/>
              </a:lnSpc>
              <a:spcBef>
                <a:spcPts val="0"/>
              </a:spcBef>
              <a:spcAft>
                <a:spcPts val="0"/>
              </a:spcAft>
              <a:buClrTx/>
              <a:buSzTx/>
              <a:buFontTx/>
              <a:buNone/>
              <a:tabLst/>
              <a:defRPr/>
            </a:pPr>
            <a:fld id="{76BB4180-6920-9C42-9DA1-4829E0437063}" type="slidenum">
              <a:rPr kumimoji="0" lang="en-US" sz="1600" b="0" i="0" u="none" strike="noStrike" kern="1200" cap="none" spc="0" normalizeH="0" baseline="0" noProof="0" smtClean="0">
                <a:ln>
                  <a:noFill/>
                </a:ln>
                <a:solidFill>
                  <a:srgbClr val="000000"/>
                </a:solidFill>
                <a:effectLst/>
                <a:uLnTx/>
                <a:uFillTx/>
                <a:latin typeface="Garamond" charset="0"/>
                <a:ea typeface="+mn-ea"/>
                <a:cs typeface="Arial" charset="0"/>
              </a:rPr>
              <a:pPr marL="0" marR="0" lvl="0" indent="0" algn="r" defTabSz="914263" rtl="0" eaLnBrk="1" fontAlgn="auto" latinLnBrk="0" hangingPunct="1">
                <a:lnSpc>
                  <a:spcPct val="100000"/>
                </a:lnSpc>
                <a:spcBef>
                  <a:spcPts val="0"/>
                </a:spcBef>
                <a:spcAft>
                  <a:spcPts val="0"/>
                </a:spcAft>
                <a:buClrTx/>
                <a:buSzTx/>
                <a:buFontTx/>
                <a:buNone/>
                <a:tabLst/>
                <a:defRPr/>
              </a:pPr>
              <a:t>60</a:t>
            </a:fld>
            <a:endParaRPr kumimoji="0" lang="en-US" sz="1600" b="0" i="0" u="none" strike="noStrike" kern="1200" cap="none" spc="0" normalizeH="0" baseline="0" noProof="0">
              <a:ln>
                <a:noFill/>
              </a:ln>
              <a:solidFill>
                <a:srgbClr val="000000"/>
              </a:solidFill>
              <a:effectLst/>
              <a:uLnTx/>
              <a:uFillTx/>
              <a:latin typeface="Garamond" charset="0"/>
              <a:ea typeface="+mn-ea"/>
              <a:cs typeface="Arial" charset="0"/>
            </a:endParaRPr>
          </a:p>
        </p:txBody>
      </p:sp>
      <p:pic>
        <p:nvPicPr>
          <p:cNvPr id="5" name="Picture 4"/>
          <p:cNvPicPr>
            <a:picLocks noChangeAspect="1"/>
          </p:cNvPicPr>
          <p:nvPr/>
        </p:nvPicPr>
        <p:blipFill>
          <a:blip r:embed="rId4"/>
          <a:stretch>
            <a:fillRect/>
          </a:stretch>
        </p:blipFill>
        <p:spPr>
          <a:xfrm>
            <a:off x="0" y="4365104"/>
            <a:ext cx="9144000" cy="1575685"/>
          </a:xfrm>
          <a:prstGeom prst="rect">
            <a:avLst/>
          </a:prstGeom>
        </p:spPr>
      </p:pic>
    </p:spTree>
    <p:extLst>
      <p:ext uri="{BB962C8B-B14F-4D97-AF65-F5344CB8AC3E}">
        <p14:creationId xmlns:p14="http://schemas.microsoft.com/office/powerpoint/2010/main" val="1296976776"/>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dirty="0"/>
              <a:t>Many Errors and Their Mitigation </a:t>
            </a:r>
            <a:r>
              <a:rPr lang="en-US" sz="3000" b="1" dirty="0"/>
              <a:t>[PIEEE’17]</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p:cNvPicPr>
            <a:picLocks noChangeAspect="1"/>
          </p:cNvPicPr>
          <p:nvPr/>
        </p:nvPicPr>
        <p:blipFill>
          <a:blip r:embed="rId2"/>
          <a:stretch>
            <a:fillRect/>
          </a:stretch>
        </p:blipFill>
        <p:spPr>
          <a:xfrm>
            <a:off x="1763688" y="980728"/>
            <a:ext cx="4968552" cy="5077860"/>
          </a:xfrm>
          <a:prstGeom prst="rect">
            <a:avLst/>
          </a:prstGeom>
        </p:spPr>
      </p:pic>
      <p:sp>
        <p:nvSpPr>
          <p:cNvPr id="6" name="TextBox 5"/>
          <p:cNvSpPr txBox="1"/>
          <p:nvPr/>
        </p:nvSpPr>
        <p:spPr>
          <a:xfrm>
            <a:off x="-19422" y="6093296"/>
            <a:ext cx="933269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Tahoma"/>
                <a:ea typeface="+mn-ea"/>
                <a:cs typeface="+mn-cs"/>
              </a:rPr>
              <a:t>Cai+, “</a:t>
            </a:r>
            <a:r>
              <a:rPr kumimoji="0" lang="en-US" sz="1400" b="0" i="0" u="none" strike="noStrike" kern="1200" cap="none" spc="0" normalizeH="0" baseline="0" noProof="0" dirty="0">
                <a:ln>
                  <a:noFill/>
                </a:ln>
                <a:solidFill>
                  <a:srgbClr val="0000FF"/>
                </a:solidFill>
                <a:effectLst/>
                <a:uLnTx/>
                <a:uFillTx/>
                <a:latin typeface="Tahoma"/>
                <a:ea typeface="+mn-ea"/>
                <a:cs typeface="+mn-cs"/>
              </a:rPr>
              <a:t>Error Characterization, Mitigation, and Recovery in Flash Memory Based Solid State Drives</a:t>
            </a:r>
            <a:r>
              <a:rPr kumimoji="0" lang="en-US" sz="1400" b="0" i="0" u="none" strike="noStrike" kern="1200" cap="none" spc="0" normalizeH="0" baseline="0" noProof="0" dirty="0">
                <a:ln>
                  <a:noFill/>
                </a:ln>
                <a:solidFill>
                  <a:srgbClr val="000000"/>
                </a:solidFill>
                <a:effectLst/>
                <a:uLnTx/>
                <a:uFillTx/>
                <a:latin typeface="Tahoma"/>
                <a:ea typeface="+mn-ea"/>
                <a:cs typeface="+mn-cs"/>
              </a:rPr>
              <a:t>,” Proc. IEEE 2017.</a:t>
            </a:r>
          </a:p>
        </p:txBody>
      </p:sp>
    </p:spTree>
    <p:extLst>
      <p:ext uri="{BB962C8B-B14F-4D97-AF65-F5344CB8AC3E}">
        <p14:creationId xmlns:p14="http://schemas.microsoft.com/office/powerpoint/2010/main" val="1614523796"/>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tps://pbs.twimg.com/media/DKHLt24W0AAE5Fd.jpg:lar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11" y="948688"/>
            <a:ext cx="8316416" cy="5080875"/>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altLang="en-US" sz="1600" b="0" i="0" u="none" strike="noStrike" kern="1200" cap="none" spc="0" normalizeH="0" baseline="0" noProof="0">
              <a:ln>
                <a:noFill/>
              </a:ln>
              <a:solidFill>
                <a:srgbClr val="000000"/>
              </a:solidFill>
              <a:effectLst/>
              <a:uLnTx/>
              <a:uFillTx/>
              <a:latin typeface="Garamond" charset="0"/>
              <a:ea typeface="+mn-ea"/>
            </a:endParaRPr>
          </a:p>
        </p:txBody>
      </p:sp>
      <p:sp>
        <p:nvSpPr>
          <p:cNvPr id="8" name="Rectangle 7">
            <a:hlinkClick r:id="rId3"/>
          </p:cNvPr>
          <p:cNvSpPr/>
          <p:nvPr/>
        </p:nvSpPr>
        <p:spPr>
          <a:xfrm>
            <a:off x="1619672" y="6021288"/>
            <a:ext cx="6048672" cy="415498"/>
          </a:xfrm>
          <a:prstGeom prst="rect">
            <a:avLst/>
          </a:prstGeom>
        </p:spPr>
        <p:txBody>
          <a:bodyPr wrap="square">
            <a:spAutoFit/>
          </a:bodyPr>
          <a:lstStyle/>
          <a:p>
            <a:pPr marL="0" marR="0" lvl="0" indent="0" algn="ctr" defTabSz="914400" rtl="0" eaLnBrk="1" fontAlgn="auto" latinLnBrk="0" hangingPunct="1">
              <a:lnSpc>
                <a:spcPct val="100000"/>
              </a:lnSpc>
              <a:spcBef>
                <a:spcPts val="450"/>
              </a:spcBef>
              <a:spcAft>
                <a:spcPts val="0"/>
              </a:spcAft>
              <a:buClrTx/>
              <a:buSzTx/>
              <a:buFontTx/>
              <a:buNone/>
              <a:tabLst/>
              <a:defRPr/>
            </a:pPr>
            <a:r>
              <a:rPr kumimoji="0" lang="en-US" sz="2100" b="1" i="0" u="none" strike="noStrike" kern="1200" cap="none" spc="0" normalizeH="0" baseline="0" noProof="0" dirty="0">
                <a:ln>
                  <a:noFill/>
                </a:ln>
                <a:solidFill>
                  <a:srgbClr val="0000FF"/>
                </a:solidFill>
                <a:effectLst/>
                <a:uLnTx/>
                <a:uFillTx/>
                <a:latin typeface="Adobe Garamond Pro" panose="02020502060506020403" pitchFamily="18" charset="0"/>
                <a:ea typeface="+mn-ea"/>
                <a:cs typeface="+mn-cs"/>
                <a:hlinkClick r:id="rId3"/>
              </a:rPr>
              <a:t>https://arxiv.org/pdf/1706.08642</a:t>
            </a:r>
            <a:r>
              <a:rPr kumimoji="0" lang="en-US" sz="2100" b="1" i="0" u="none" strike="noStrike" kern="1200" cap="none" spc="0" normalizeH="0" baseline="0" noProof="0" dirty="0">
                <a:ln>
                  <a:noFill/>
                </a:ln>
                <a:solidFill>
                  <a:srgbClr val="0000FF"/>
                </a:solidFill>
                <a:effectLst/>
                <a:uLnTx/>
                <a:uFillTx/>
                <a:latin typeface="Adobe Garamond Pro" panose="02020502060506020403" pitchFamily="18" charset="0"/>
                <a:ea typeface="+mn-ea"/>
                <a:cs typeface="+mn-cs"/>
              </a:rPr>
              <a:t>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4585" y="1009676"/>
            <a:ext cx="1915268" cy="1915268"/>
          </a:xfrm>
          <a:prstGeom prst="rect">
            <a:avLst/>
          </a:prstGeom>
        </p:spPr>
      </p:pic>
      <p:sp>
        <p:nvSpPr>
          <p:cNvPr id="9" name="TextBox 8"/>
          <p:cNvSpPr txBox="1"/>
          <p:nvPr/>
        </p:nvSpPr>
        <p:spPr>
          <a:xfrm>
            <a:off x="2483768" y="1340768"/>
            <a:ext cx="387413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FF0000"/>
                </a:solidFill>
                <a:effectLst/>
                <a:uLnTx/>
                <a:uFillTx/>
                <a:latin typeface="Tahoma"/>
                <a:ea typeface="+mn-ea"/>
                <a:cs typeface="+mn-cs"/>
              </a:rPr>
              <a:t>Proceedings of the IEEE, Sept. 2017</a:t>
            </a:r>
          </a:p>
        </p:txBody>
      </p:sp>
      <p:sp>
        <p:nvSpPr>
          <p:cNvPr id="10" name="Title 1"/>
          <p:cNvSpPr>
            <a:spLocks noGrp="1"/>
          </p:cNvSpPr>
          <p:nvPr>
            <p:ph type="title"/>
          </p:nvPr>
        </p:nvSpPr>
        <p:spPr>
          <a:xfrm>
            <a:off x="228600" y="152400"/>
            <a:ext cx="8915400" cy="1066800"/>
          </a:xfrm>
        </p:spPr>
        <p:txBody>
          <a:bodyPr/>
          <a:lstStyle/>
          <a:p>
            <a:r>
              <a:rPr lang="en-US" dirty="0"/>
              <a:t>Many Errors and Their Mitigation </a:t>
            </a:r>
            <a:r>
              <a:rPr lang="en-US" sz="3000" b="1" dirty="0"/>
              <a:t>[PIEEE’17]</a:t>
            </a:r>
          </a:p>
        </p:txBody>
      </p:sp>
    </p:spTree>
    <p:extLst>
      <p:ext uri="{BB962C8B-B14F-4D97-AF65-F5344CB8AC3E}">
        <p14:creationId xmlns:p14="http://schemas.microsoft.com/office/powerpoint/2010/main" val="736247563"/>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D83ED-8D61-7D4B-8BDA-299FED5D00C8}"/>
              </a:ext>
            </a:extLst>
          </p:cNvPr>
          <p:cNvSpPr>
            <a:spLocks noGrp="1"/>
          </p:cNvSpPr>
          <p:nvPr>
            <p:ph type="title"/>
          </p:nvPr>
        </p:nvSpPr>
        <p:spPr/>
        <p:txBody>
          <a:bodyPr/>
          <a:lstStyle/>
          <a:p>
            <a:r>
              <a:rPr lang="en-US" dirty="0"/>
              <a:t>More Up-to-date Version </a:t>
            </a:r>
          </a:p>
        </p:txBody>
      </p:sp>
      <p:sp>
        <p:nvSpPr>
          <p:cNvPr id="3" name="Content Placeholder 2">
            <a:extLst>
              <a:ext uri="{FF2B5EF4-FFF2-40B4-BE49-F238E27FC236}">
                <a16:creationId xmlns:a16="http://schemas.microsoft.com/office/drawing/2014/main" id="{F51F3C2B-FBF5-604C-A420-89D4E30F398F}"/>
              </a:ext>
            </a:extLst>
          </p:cNvPr>
          <p:cNvSpPr>
            <a:spLocks noGrp="1"/>
          </p:cNvSpPr>
          <p:nvPr>
            <p:ph idx="1"/>
          </p:nvPr>
        </p:nvSpPr>
        <p:spPr>
          <a:xfrm>
            <a:off x="228600" y="990600"/>
            <a:ext cx="8610600" cy="4876800"/>
          </a:xfrm>
        </p:spPr>
        <p:txBody>
          <a:bodyPr/>
          <a:lstStyle/>
          <a:p>
            <a:r>
              <a:rPr lang="en-US" sz="2000" dirty="0"/>
              <a:t>Yu Cai, Saugata Ghose, Erich F. </a:t>
            </a:r>
            <a:r>
              <a:rPr lang="en-US" sz="2000" dirty="0" err="1"/>
              <a:t>Haratsch</a:t>
            </a:r>
            <a:r>
              <a:rPr lang="en-US" sz="2000" dirty="0"/>
              <a:t>, Yixin Luo, and Onur Mutlu,</a:t>
            </a:r>
            <a:br>
              <a:rPr lang="en-US" sz="2000" dirty="0"/>
            </a:br>
            <a:r>
              <a:rPr lang="en-US" sz="2000" b="1" dirty="0">
                <a:hlinkClick r:id="rId2"/>
              </a:rPr>
              <a:t>"Errors in Flash-Memory-Based Solid-State Drives: Analysis, Mitigation, and Recovery"</a:t>
            </a:r>
            <a:br>
              <a:rPr lang="en-US" sz="2000" dirty="0"/>
            </a:br>
            <a:r>
              <a:rPr lang="en-US" sz="2000" i="1" dirty="0"/>
              <a:t>Invited Book Chapter in </a:t>
            </a:r>
            <a:r>
              <a:rPr lang="en-US" sz="2000" i="1" dirty="0">
                <a:hlinkClick r:id="rId3"/>
              </a:rPr>
              <a:t>Inside Solid State Drives</a:t>
            </a:r>
            <a:r>
              <a:rPr lang="en-US" sz="2000" dirty="0"/>
              <a:t>, 2018. </a:t>
            </a:r>
            <a:br>
              <a:rPr lang="en-US" sz="2000" dirty="0"/>
            </a:br>
            <a:r>
              <a:rPr lang="en-US" sz="2000" dirty="0"/>
              <a:t>[</a:t>
            </a:r>
            <a:r>
              <a:rPr lang="en-US" sz="2000" dirty="0">
                <a:hlinkClick r:id="rId2"/>
              </a:rPr>
              <a:t>Preliminary arxiv.org version</a:t>
            </a:r>
            <a:r>
              <a:rPr lang="en-US" sz="2000" dirty="0"/>
              <a:t>] </a:t>
            </a:r>
          </a:p>
        </p:txBody>
      </p:sp>
      <p:sp>
        <p:nvSpPr>
          <p:cNvPr id="4" name="Slide Number Placeholder 3">
            <a:extLst>
              <a:ext uri="{FF2B5EF4-FFF2-40B4-BE49-F238E27FC236}">
                <a16:creationId xmlns:a16="http://schemas.microsoft.com/office/drawing/2014/main" id="{30327C0F-6FA8-934A-A9EA-A9F8B37EA0AA}"/>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63</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B58D9410-9D17-1D47-9E39-319FC10A30EF}"/>
              </a:ext>
            </a:extLst>
          </p:cNvPr>
          <p:cNvPicPr>
            <a:picLocks noChangeAspect="1"/>
          </p:cNvPicPr>
          <p:nvPr/>
        </p:nvPicPr>
        <p:blipFill>
          <a:blip r:embed="rId4"/>
          <a:stretch>
            <a:fillRect/>
          </a:stretch>
        </p:blipFill>
        <p:spPr>
          <a:xfrm>
            <a:off x="1485900" y="2743200"/>
            <a:ext cx="6667500" cy="3962400"/>
          </a:xfrm>
          <a:prstGeom prst="rect">
            <a:avLst/>
          </a:prstGeom>
        </p:spPr>
      </p:pic>
    </p:spTree>
    <p:extLst>
      <p:ext uri="{BB962C8B-B14F-4D97-AF65-F5344CB8AC3E}">
        <p14:creationId xmlns:p14="http://schemas.microsoft.com/office/powerpoint/2010/main" val="13412383"/>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Title 1"/>
          <p:cNvSpPr>
            <a:spLocks noGrp="1"/>
          </p:cNvSpPr>
          <p:nvPr>
            <p:ph type="title"/>
          </p:nvPr>
        </p:nvSpPr>
        <p:spPr/>
        <p:txBody>
          <a:bodyPr/>
          <a:lstStyle/>
          <a:p>
            <a:pPr eaLnBrk="1" hangingPunct="1"/>
            <a:r>
              <a:rPr lang="en-US">
                <a:latin typeface="Garamond" charset="0"/>
              </a:rPr>
              <a:t>Agenda</a:t>
            </a:r>
          </a:p>
        </p:txBody>
      </p:sp>
      <p:sp>
        <p:nvSpPr>
          <p:cNvPr id="239618" name="Content Placeholder 2"/>
          <p:cNvSpPr>
            <a:spLocks noGrp="1"/>
          </p:cNvSpPr>
          <p:nvPr>
            <p:ph idx="1"/>
          </p:nvPr>
        </p:nvSpPr>
        <p:spPr>
          <a:xfrm>
            <a:off x="228600" y="1096963"/>
            <a:ext cx="8793163" cy="4876800"/>
          </a:xfrm>
        </p:spPr>
        <p:txBody>
          <a:bodyPr/>
          <a:lstStyle/>
          <a:p>
            <a:pPr eaLnBrk="1" hangingPunct="1"/>
            <a:r>
              <a:rPr lang="en-US" dirty="0">
                <a:latin typeface="Tahoma" charset="0"/>
              </a:rPr>
              <a:t>Background, Motivation and Approach</a:t>
            </a:r>
          </a:p>
          <a:p>
            <a:pPr eaLnBrk="1" hangingPunct="1"/>
            <a:r>
              <a:rPr lang="en-US" dirty="0">
                <a:solidFill>
                  <a:srgbClr val="000000"/>
                </a:solidFill>
                <a:latin typeface="Tahoma" charset="0"/>
              </a:rPr>
              <a:t>Experimental Characterization Methodology</a:t>
            </a:r>
          </a:p>
          <a:p>
            <a:pPr eaLnBrk="1" hangingPunct="1"/>
            <a:r>
              <a:rPr lang="en-US" dirty="0">
                <a:solidFill>
                  <a:srgbClr val="0000FF"/>
                </a:solidFill>
                <a:latin typeface="Tahoma" charset="0"/>
              </a:rPr>
              <a:t>Error Analysis and Management </a:t>
            </a:r>
          </a:p>
          <a:p>
            <a:pPr lvl="1" eaLnBrk="1" hangingPunct="1"/>
            <a:r>
              <a:rPr lang="en-US" dirty="0">
                <a:solidFill>
                  <a:srgbClr val="000000"/>
                </a:solidFill>
                <a:latin typeface="Tahoma" charset="0"/>
                <a:cs typeface="ＭＳ Ｐゴシック" charset="0"/>
              </a:rPr>
              <a:t>Main Characterization Results</a:t>
            </a:r>
          </a:p>
          <a:p>
            <a:pPr lvl="1" eaLnBrk="1" hangingPunct="1"/>
            <a:r>
              <a:rPr lang="en-US" dirty="0">
                <a:latin typeface="Tahoma" charset="0"/>
                <a:cs typeface="ＭＳ Ｐゴシック" charset="0"/>
              </a:rPr>
              <a:t>Retention-Aware Error Management</a:t>
            </a:r>
          </a:p>
          <a:p>
            <a:pPr lvl="1" eaLnBrk="1" hangingPunct="1"/>
            <a:r>
              <a:rPr lang="en-US" dirty="0">
                <a:solidFill>
                  <a:srgbClr val="0000FF"/>
                </a:solidFill>
                <a:latin typeface="Tahoma" charset="0"/>
                <a:cs typeface="ＭＳ Ｐゴシック" charset="0"/>
              </a:rPr>
              <a:t>Threshold Voltage and Program Interference Analysis</a:t>
            </a:r>
          </a:p>
          <a:p>
            <a:pPr lvl="1" eaLnBrk="1" hangingPunct="1"/>
            <a:r>
              <a:rPr lang="en-US" dirty="0">
                <a:latin typeface="Tahoma" charset="0"/>
                <a:cs typeface="ＭＳ Ｐゴシック" charset="0"/>
              </a:rPr>
              <a:t>Read Reference Voltage Prediction</a:t>
            </a:r>
          </a:p>
          <a:p>
            <a:pPr lvl="1" eaLnBrk="1" hangingPunct="1"/>
            <a:r>
              <a:rPr lang="en-US" dirty="0">
                <a:latin typeface="Tahoma" charset="0"/>
                <a:cs typeface="ＭＳ Ｐゴシック" charset="0"/>
              </a:rPr>
              <a:t>Neighbor-Assisted Error Correction</a:t>
            </a:r>
          </a:p>
          <a:p>
            <a:pPr lvl="1" eaLnBrk="1" hangingPunct="1"/>
            <a:r>
              <a:rPr lang="en-US" dirty="0">
                <a:latin typeface="Tahoma" charset="0"/>
                <a:cs typeface="ＭＳ Ｐゴシック" charset="0"/>
              </a:rPr>
              <a:t>Read Disturb Error Handling</a:t>
            </a:r>
          </a:p>
          <a:p>
            <a:pPr lvl="1" eaLnBrk="1" hangingPunct="1"/>
            <a:r>
              <a:rPr lang="en-US" dirty="0">
                <a:latin typeface="Tahoma" charset="0"/>
                <a:cs typeface="ＭＳ Ｐゴシック" charset="0"/>
              </a:rPr>
              <a:t>Retention Error Handling</a:t>
            </a:r>
          </a:p>
          <a:p>
            <a:pPr lvl="1" eaLnBrk="1" hangingPunct="1"/>
            <a:r>
              <a:rPr lang="en-US" dirty="0">
                <a:latin typeface="Tahoma" charset="0"/>
                <a:cs typeface="ＭＳ Ｐゴシック" charset="0"/>
              </a:rPr>
              <a:t>3D NAND Flash Memory Reliability</a:t>
            </a:r>
          </a:p>
          <a:p>
            <a:pPr eaLnBrk="1" hangingPunct="1"/>
            <a:r>
              <a:rPr lang="en-US" dirty="0">
                <a:latin typeface="Tahoma" charset="0"/>
              </a:rPr>
              <a:t>Summary</a:t>
            </a:r>
          </a:p>
          <a:p>
            <a:pPr eaLnBrk="1" hangingPunct="1"/>
            <a:endParaRPr lang="en-US" dirty="0">
              <a:latin typeface="Tahoma" charset="0"/>
            </a:endParaRPr>
          </a:p>
          <a:p>
            <a:pPr eaLnBrk="1" hangingPunct="1"/>
            <a:endParaRPr lang="en-US" dirty="0">
              <a:latin typeface="Tahoma" charset="0"/>
            </a:endParaRPr>
          </a:p>
        </p:txBody>
      </p:sp>
      <p:sp>
        <p:nvSpPr>
          <p:cNvPr id="239619"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97B0D5E6-7B1E-A84E-AD35-BE590AB4FBC7}"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64</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2720939236"/>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Title 1"/>
          <p:cNvSpPr>
            <a:spLocks noGrp="1"/>
          </p:cNvSpPr>
          <p:nvPr>
            <p:ph type="title"/>
          </p:nvPr>
        </p:nvSpPr>
        <p:spPr/>
        <p:txBody>
          <a:bodyPr/>
          <a:lstStyle/>
          <a:p>
            <a:r>
              <a:rPr lang="en-US">
                <a:latin typeface="Garamond" charset="0"/>
              </a:rPr>
              <a:t>Key Questions</a:t>
            </a:r>
          </a:p>
        </p:txBody>
      </p:sp>
      <p:sp>
        <p:nvSpPr>
          <p:cNvPr id="3" name="Content Placeholder 2"/>
          <p:cNvSpPr>
            <a:spLocks noGrp="1"/>
          </p:cNvSpPr>
          <p:nvPr>
            <p:ph idx="1"/>
          </p:nvPr>
        </p:nvSpPr>
        <p:spPr/>
        <p:txBody>
          <a:bodyPr/>
          <a:lstStyle/>
          <a:p>
            <a:r>
              <a:rPr lang="en-US">
                <a:latin typeface="Tahoma" charset="0"/>
              </a:rPr>
              <a:t>How does threshold voltage (Vth) distribution of different programmed states change over flash lifetime?</a:t>
            </a:r>
          </a:p>
          <a:p>
            <a:endParaRPr lang="en-US">
              <a:latin typeface="Tahoma" charset="0"/>
            </a:endParaRPr>
          </a:p>
          <a:p>
            <a:r>
              <a:rPr lang="en-US">
                <a:latin typeface="Tahoma" charset="0"/>
              </a:rPr>
              <a:t>Can we model it accurately and predict the Vth changes?</a:t>
            </a:r>
          </a:p>
          <a:p>
            <a:endParaRPr lang="en-US">
              <a:latin typeface="Tahoma" charset="0"/>
            </a:endParaRPr>
          </a:p>
          <a:p>
            <a:r>
              <a:rPr lang="en-US">
                <a:latin typeface="Tahoma" charset="0"/>
              </a:rPr>
              <a:t>Can we build mechanisms that can correct for Vth changes? (thereby reducing read error rates)</a:t>
            </a:r>
          </a:p>
        </p:txBody>
      </p:sp>
      <p:sp>
        <p:nvSpPr>
          <p:cNvPr id="241667"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24ED2B0F-0D16-F043-82F6-8A64751B4302}"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65</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14124177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Title 1"/>
          <p:cNvSpPr>
            <a:spLocks noGrp="1"/>
          </p:cNvSpPr>
          <p:nvPr>
            <p:ph type="title"/>
          </p:nvPr>
        </p:nvSpPr>
        <p:spPr/>
        <p:txBody>
          <a:bodyPr/>
          <a:lstStyle/>
          <a:p>
            <a:r>
              <a:rPr lang="en-US" altLang="zh-CN">
                <a:latin typeface="Garamond" charset="0"/>
              </a:rPr>
              <a:t>Threshold Voltage Distribution Model</a:t>
            </a:r>
          </a:p>
        </p:txBody>
      </p:sp>
      <p:sp>
        <p:nvSpPr>
          <p:cNvPr id="242690" name="Content Placeholder 2"/>
          <p:cNvSpPr>
            <a:spLocks noGrp="1"/>
          </p:cNvSpPr>
          <p:nvPr>
            <p:ph idx="1"/>
          </p:nvPr>
        </p:nvSpPr>
        <p:spPr>
          <a:xfrm>
            <a:off x="203200" y="4462463"/>
            <a:ext cx="8713788" cy="1328737"/>
          </a:xfrm>
        </p:spPr>
        <p:txBody>
          <a:bodyPr/>
          <a:lstStyle/>
          <a:p>
            <a:pPr marL="0" indent="0">
              <a:buFont typeface="Wingdings" charset="0"/>
              <a:buNone/>
            </a:pPr>
            <a:r>
              <a:rPr lang="en-US" altLang="zh-CN">
                <a:latin typeface="Arial" charset="0"/>
              </a:rPr>
              <a:t>Gaussian distribution with additive white noise</a:t>
            </a:r>
          </a:p>
          <a:p>
            <a:pPr marL="0" indent="0">
              <a:buFont typeface="Wingdings" charset="0"/>
              <a:buNone/>
            </a:pPr>
            <a:r>
              <a:rPr lang="en-US" altLang="zh-CN">
                <a:latin typeface="Arial" charset="0"/>
              </a:rPr>
              <a:t>As P/E cycles increase ...</a:t>
            </a:r>
          </a:p>
          <a:p>
            <a:pPr marL="0" indent="0"/>
            <a:r>
              <a:rPr lang="en-US" altLang="zh-CN">
                <a:latin typeface="Arial" charset="0"/>
              </a:rPr>
              <a:t> Distribution shifts to the right  </a:t>
            </a:r>
          </a:p>
          <a:p>
            <a:pPr marL="0" indent="0"/>
            <a:r>
              <a:rPr lang="en-US" altLang="zh-CN">
                <a:latin typeface="Arial" charset="0"/>
              </a:rPr>
              <a:t> Distribution becomes wider</a:t>
            </a:r>
          </a:p>
          <a:p>
            <a:pPr marL="0" indent="0"/>
            <a:endParaRPr lang="en-US" altLang="zh-CN">
              <a:latin typeface="Arial" charset="0"/>
            </a:endParaRPr>
          </a:p>
        </p:txBody>
      </p:sp>
      <p:pic>
        <p:nvPicPr>
          <p:cNvPr id="24269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13" y="1231900"/>
            <a:ext cx="9029700" cy="300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2692" name="TextBox 1"/>
          <p:cNvSpPr txBox="1">
            <a:spLocks noChangeArrowheads="1"/>
          </p:cNvSpPr>
          <p:nvPr/>
        </p:nvSpPr>
        <p:spPr bwMode="auto">
          <a:xfrm>
            <a:off x="3543300" y="1003300"/>
            <a:ext cx="555625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a:ln>
                  <a:noFill/>
                </a:ln>
                <a:solidFill>
                  <a:srgbClr val="000000"/>
                </a:solidFill>
                <a:effectLst/>
                <a:uLnTx/>
                <a:uFillTx/>
                <a:latin typeface="Arial" charset="0"/>
                <a:ea typeface="ＭＳ Ｐゴシック" charset="0"/>
              </a:rPr>
              <a:t>Characterized on 2Y-nm chips using the read-retry feature</a:t>
            </a:r>
          </a:p>
        </p:txBody>
      </p:sp>
      <p:sp>
        <p:nvSpPr>
          <p:cNvPr id="24269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24286081-6C8A-B544-9EDF-1B7250609935}"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66</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242694" name="TextBox 1"/>
          <p:cNvSpPr txBox="1">
            <a:spLocks noChangeArrowheads="1"/>
          </p:cNvSpPr>
          <p:nvPr/>
        </p:nvSpPr>
        <p:spPr bwMode="auto">
          <a:xfrm>
            <a:off x="533400" y="6443662"/>
            <a:ext cx="7745413"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Arial" charset="0"/>
                <a:ea typeface="ＭＳ Ｐゴシック" charset="0"/>
              </a:rPr>
              <a:t>Cai et al., </a:t>
            </a:r>
            <a:r>
              <a:rPr kumimoji="0" lang="en-US" sz="1600" b="0" i="0" u="none" strike="noStrike" kern="1200" cap="none" spc="0" normalizeH="0" baseline="0" noProof="0" dirty="0">
                <a:ln>
                  <a:noFill/>
                </a:ln>
                <a:solidFill>
                  <a:srgbClr val="0000FF"/>
                </a:solidFill>
                <a:effectLst/>
                <a:uLnTx/>
                <a:uFillTx/>
                <a:latin typeface="Arial" charset="0"/>
                <a:ea typeface="ＭＳ Ｐゴシック" charset="0"/>
              </a:rPr>
              <a:t>Threshold Voltage Distribution in MLC NAND Flash Memory</a:t>
            </a:r>
            <a:r>
              <a:rPr kumimoji="0" lang="en-US" sz="1600" b="0" i="0" u="none" strike="noStrike" kern="1200" cap="none" spc="0" normalizeH="0" baseline="0" noProof="0" dirty="0">
                <a:ln>
                  <a:noFill/>
                </a:ln>
                <a:solidFill>
                  <a:srgbClr val="000000"/>
                </a:solidFill>
                <a:effectLst/>
                <a:uLnTx/>
                <a:uFillTx/>
                <a:latin typeface="Arial" charset="0"/>
                <a:ea typeface="ＭＳ Ｐゴシック" charset="0"/>
              </a:rPr>
              <a:t>, DATE 2013.</a:t>
            </a:r>
          </a:p>
        </p:txBody>
      </p:sp>
    </p:spTree>
    <p:extLst>
      <p:ext uri="{BB962C8B-B14F-4D97-AF65-F5344CB8AC3E}">
        <p14:creationId xmlns:p14="http://schemas.microsoft.com/office/powerpoint/2010/main" val="119293299"/>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Title 1"/>
          <p:cNvSpPr>
            <a:spLocks noGrp="1"/>
          </p:cNvSpPr>
          <p:nvPr>
            <p:ph type="title"/>
          </p:nvPr>
        </p:nvSpPr>
        <p:spPr/>
        <p:txBody>
          <a:bodyPr/>
          <a:lstStyle/>
          <a:p>
            <a:r>
              <a:rPr lang="en-US" altLang="zh-CN">
                <a:latin typeface="Garamond" charset="0"/>
              </a:rPr>
              <a:t>Threshold Voltage Distribution Model</a:t>
            </a:r>
            <a:endParaRPr lang="en-US">
              <a:latin typeface="Garamond" charset="0"/>
            </a:endParaRPr>
          </a:p>
        </p:txBody>
      </p:sp>
      <p:sp>
        <p:nvSpPr>
          <p:cNvPr id="3" name="Content Placeholder 2"/>
          <p:cNvSpPr>
            <a:spLocks noGrp="1"/>
          </p:cNvSpPr>
          <p:nvPr>
            <p:ph idx="1"/>
          </p:nvPr>
        </p:nvSpPr>
        <p:spPr/>
        <p:txBody>
          <a:bodyPr/>
          <a:lstStyle/>
          <a:p>
            <a:r>
              <a:rPr lang="en-US">
                <a:solidFill>
                  <a:srgbClr val="0000FF"/>
                </a:solidFill>
                <a:latin typeface="Tahoma" charset="0"/>
              </a:rPr>
              <a:t>Vth distribution </a:t>
            </a:r>
            <a:r>
              <a:rPr lang="en-US">
                <a:latin typeface="Tahoma" charset="0"/>
              </a:rPr>
              <a:t>can be modeled with ~95% accuracy as a </a:t>
            </a:r>
            <a:r>
              <a:rPr lang="en-US">
                <a:solidFill>
                  <a:srgbClr val="0000FF"/>
                </a:solidFill>
                <a:latin typeface="Tahoma" charset="0"/>
              </a:rPr>
              <a:t>Gaussian distribution with additive white noise</a:t>
            </a:r>
          </a:p>
          <a:p>
            <a:endParaRPr lang="en-US">
              <a:latin typeface="Tahoma" charset="0"/>
            </a:endParaRPr>
          </a:p>
          <a:p>
            <a:r>
              <a:rPr lang="en-US">
                <a:solidFill>
                  <a:srgbClr val="0000FF"/>
                </a:solidFill>
                <a:latin typeface="Tahoma" charset="0"/>
              </a:rPr>
              <a:t>Distortion in Vth </a:t>
            </a:r>
            <a:r>
              <a:rPr lang="en-US">
                <a:latin typeface="Tahoma" charset="0"/>
              </a:rPr>
              <a:t>over P/E cycles can be modeled and predicted as </a:t>
            </a:r>
            <a:r>
              <a:rPr lang="en-US">
                <a:solidFill>
                  <a:srgbClr val="0000FF"/>
                </a:solidFill>
                <a:latin typeface="Tahoma" charset="0"/>
              </a:rPr>
              <a:t>an exponential function of P/E cycles</a:t>
            </a:r>
          </a:p>
          <a:p>
            <a:pPr lvl="1"/>
            <a:r>
              <a:rPr lang="en-US">
                <a:latin typeface="Tahoma" charset="0"/>
              </a:rPr>
              <a:t>With more than 95% accuracy</a:t>
            </a:r>
          </a:p>
        </p:txBody>
      </p:sp>
      <p:sp>
        <p:nvSpPr>
          <p:cNvPr id="244739"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11F3D960-A1BD-E24E-A922-C5A9279718E0}"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67</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35822113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Title 1"/>
          <p:cNvSpPr>
            <a:spLocks noGrp="1"/>
          </p:cNvSpPr>
          <p:nvPr>
            <p:ph type="title"/>
          </p:nvPr>
        </p:nvSpPr>
        <p:spPr/>
        <p:txBody>
          <a:bodyPr/>
          <a:lstStyle/>
          <a:p>
            <a:r>
              <a:rPr lang="en-US">
                <a:latin typeface="Garamond" charset="0"/>
              </a:rPr>
              <a:t>More Detail on Threshold Voltage Model</a:t>
            </a:r>
          </a:p>
        </p:txBody>
      </p:sp>
      <p:sp>
        <p:nvSpPr>
          <p:cNvPr id="246786" name="Content Placeholder 2"/>
          <p:cNvSpPr>
            <a:spLocks noGrp="1"/>
          </p:cNvSpPr>
          <p:nvPr>
            <p:ph idx="1"/>
          </p:nvPr>
        </p:nvSpPr>
        <p:spPr/>
        <p:txBody>
          <a:bodyPr/>
          <a:lstStyle/>
          <a:p>
            <a:r>
              <a:rPr lang="en-US">
                <a:latin typeface="Tahoma" charset="0"/>
              </a:rPr>
              <a:t>Yu Cai, Erich F. Haratsch, Onur Mutlu, and Ken Mai,</a:t>
            </a:r>
            <a:br>
              <a:rPr lang="en-US">
                <a:latin typeface="Tahoma" charset="0"/>
              </a:rPr>
            </a:br>
            <a:r>
              <a:rPr lang="en-US" b="1">
                <a:latin typeface="Tahoma" charset="0"/>
                <a:hlinkClick r:id="rId2"/>
              </a:rPr>
              <a:t>"Threshold Voltage Distribution in MLC NAND Flash Memory: Characterization, Analysis and Modeling"</a:t>
            </a:r>
            <a:r>
              <a:rPr lang="en-US">
                <a:latin typeface="Tahoma" charset="0"/>
              </a:rPr>
              <a:t> </a:t>
            </a:r>
            <a:br>
              <a:rPr lang="en-US">
                <a:latin typeface="Tahoma" charset="0"/>
              </a:rPr>
            </a:br>
            <a:r>
              <a:rPr lang="en-US" i="1">
                <a:latin typeface="Tahoma" charset="0"/>
              </a:rPr>
              <a:t>Proceedings of the </a:t>
            </a:r>
            <a:r>
              <a:rPr lang="en-US" i="1">
                <a:latin typeface="Tahoma" charset="0"/>
                <a:hlinkClick r:id="rId3"/>
              </a:rPr>
              <a:t>Design, Automation, and Test in Europe Conference</a:t>
            </a:r>
            <a:r>
              <a:rPr lang="en-US" i="1">
                <a:latin typeface="Tahoma" charset="0"/>
              </a:rPr>
              <a:t> (</a:t>
            </a:r>
            <a:r>
              <a:rPr lang="en-US" b="1" i="1">
                <a:latin typeface="Tahoma" charset="0"/>
              </a:rPr>
              <a:t>DATE</a:t>
            </a:r>
            <a:r>
              <a:rPr lang="en-US" i="1">
                <a:latin typeface="Tahoma" charset="0"/>
              </a:rPr>
              <a:t>)</a:t>
            </a:r>
            <a:r>
              <a:rPr lang="en-US">
                <a:latin typeface="Tahoma" charset="0"/>
              </a:rPr>
              <a:t>, Grenoble, France, March 2013. </a:t>
            </a:r>
            <a:r>
              <a:rPr lang="en-US">
                <a:latin typeface="Tahoma" charset="0"/>
                <a:hlinkClick r:id="rId4"/>
              </a:rPr>
              <a:t>Slides (ppt)</a:t>
            </a:r>
            <a:endParaRPr lang="en-US">
              <a:latin typeface="Tahoma" charset="0"/>
            </a:endParaRPr>
          </a:p>
          <a:p>
            <a:endParaRPr lang="en-US">
              <a:latin typeface="Tahoma" charset="0"/>
            </a:endParaRPr>
          </a:p>
        </p:txBody>
      </p:sp>
      <p:sp>
        <p:nvSpPr>
          <p:cNvPr id="246787"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A1FF60C-2D8A-1345-BC30-FDA3D120B9A6}"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68</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2" name="Picture 1"/>
          <p:cNvPicPr>
            <a:picLocks noChangeAspect="1"/>
          </p:cNvPicPr>
          <p:nvPr/>
        </p:nvPicPr>
        <p:blipFill>
          <a:blip r:embed="rId5"/>
          <a:stretch>
            <a:fillRect/>
          </a:stretch>
        </p:blipFill>
        <p:spPr>
          <a:xfrm>
            <a:off x="15837" y="4365104"/>
            <a:ext cx="9144000" cy="1710047"/>
          </a:xfrm>
          <a:prstGeom prst="rect">
            <a:avLst/>
          </a:prstGeom>
        </p:spPr>
      </p:pic>
    </p:spTree>
    <p:extLst>
      <p:ext uri="{BB962C8B-B14F-4D97-AF65-F5344CB8AC3E}">
        <p14:creationId xmlns:p14="http://schemas.microsoft.com/office/powerpoint/2010/main" val="2922468988"/>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sz="3800" dirty="0"/>
              <a:t>More Accurate and Online Channel Modeling</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28456-B93E-5440-A8F9-7EDDF5DA4557}"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
        <p:nvSpPr>
          <p:cNvPr id="8" name="Content Placeholder 2"/>
          <p:cNvSpPr>
            <a:spLocks noGrp="1"/>
          </p:cNvSpPr>
          <p:nvPr>
            <p:ph idx="1"/>
          </p:nvPr>
        </p:nvSpPr>
        <p:spPr>
          <a:xfrm>
            <a:off x="228600" y="1055688"/>
            <a:ext cx="8915400" cy="5037608"/>
          </a:xfrm>
        </p:spPr>
        <p:txBody>
          <a:bodyPr/>
          <a:lstStyle/>
          <a:p>
            <a:r>
              <a:rPr lang="en-US" sz="2000" dirty="0" err="1"/>
              <a:t>Yixin</a:t>
            </a:r>
            <a:r>
              <a:rPr lang="en-US" sz="2000" dirty="0"/>
              <a:t> Luo, </a:t>
            </a:r>
            <a:r>
              <a:rPr lang="en-US" sz="2000" dirty="0" err="1"/>
              <a:t>Saugata</a:t>
            </a:r>
            <a:r>
              <a:rPr lang="en-US" sz="2000" dirty="0"/>
              <a:t> </a:t>
            </a:r>
            <a:r>
              <a:rPr lang="en-US" sz="2000" dirty="0" err="1"/>
              <a:t>Ghose</a:t>
            </a:r>
            <a:r>
              <a:rPr lang="en-US" sz="2000" dirty="0"/>
              <a:t>, Yu Cai, Erich F. </a:t>
            </a:r>
            <a:r>
              <a:rPr lang="en-US" sz="2000" dirty="0" err="1"/>
              <a:t>Haratsch</a:t>
            </a:r>
            <a:r>
              <a:rPr lang="en-US" sz="2000" dirty="0"/>
              <a:t>, and </a:t>
            </a:r>
            <a:r>
              <a:rPr lang="en-US" sz="2000" u="sng" dirty="0"/>
              <a:t>Onur Mutlu</a:t>
            </a:r>
            <a:r>
              <a:rPr lang="en-US" sz="2000" dirty="0"/>
              <a:t>,</a:t>
            </a:r>
            <a:br>
              <a:rPr lang="en-US" sz="2000" dirty="0"/>
            </a:br>
            <a:r>
              <a:rPr lang="en-US" sz="2000" b="1" dirty="0">
                <a:hlinkClick r:id="rId2"/>
              </a:rPr>
              <a:t>"Enabling Accurate and Practical Online Flash Channel Modeling for Modern MLC NAND Flash Memory"</a:t>
            </a:r>
            <a:br>
              <a:rPr lang="en-US" sz="2000" dirty="0"/>
            </a:br>
            <a:r>
              <a:rPr lang="en-US" sz="2000" i="1" dirty="0"/>
              <a:t>to appear in </a:t>
            </a:r>
            <a:r>
              <a:rPr lang="en-US" sz="2000" i="1" dirty="0">
                <a:hlinkClick r:id="rId3"/>
              </a:rPr>
              <a:t>IEEE Journal on Selected Areas in Communications</a:t>
            </a:r>
            <a:r>
              <a:rPr lang="en-US" sz="2000" i="1" dirty="0"/>
              <a:t> (</a:t>
            </a:r>
            <a:r>
              <a:rPr lang="en-US" sz="2000" b="1" i="1" dirty="0"/>
              <a:t>JSAC</a:t>
            </a:r>
            <a:r>
              <a:rPr lang="en-US" sz="2000" i="1" dirty="0"/>
              <a:t>)</a:t>
            </a:r>
            <a:r>
              <a:rPr lang="en-US" sz="2000" dirty="0"/>
              <a:t>, 2016. </a:t>
            </a:r>
            <a:endParaRPr lang="en-US" dirty="0">
              <a:latin typeface="Tahoma" charset="0"/>
            </a:endParaRPr>
          </a:p>
          <a:p>
            <a:endParaRPr lang="en-US" dirty="0">
              <a:latin typeface="Tahoma" charset="0"/>
            </a:endParaRPr>
          </a:p>
          <a:p>
            <a:endParaRPr lang="en-US" dirty="0">
              <a:latin typeface="Tahoma" charset="0"/>
            </a:endParaRPr>
          </a:p>
        </p:txBody>
      </p:sp>
      <p:pic>
        <p:nvPicPr>
          <p:cNvPr id="3" name="Picture 2"/>
          <p:cNvPicPr>
            <a:picLocks noChangeAspect="1"/>
          </p:cNvPicPr>
          <p:nvPr/>
        </p:nvPicPr>
        <p:blipFill>
          <a:blip r:embed="rId4"/>
          <a:stretch>
            <a:fillRect/>
          </a:stretch>
        </p:blipFill>
        <p:spPr>
          <a:xfrm>
            <a:off x="292100" y="3726780"/>
            <a:ext cx="8559800" cy="2222500"/>
          </a:xfrm>
          <a:prstGeom prst="rect">
            <a:avLst/>
          </a:prstGeom>
        </p:spPr>
      </p:pic>
    </p:spTree>
    <p:extLst>
      <p:ext uri="{BB962C8B-B14F-4D97-AF65-F5344CB8AC3E}">
        <p14:creationId xmlns:p14="http://schemas.microsoft.com/office/powerpoint/2010/main" val="378904698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Title 1"/>
          <p:cNvSpPr>
            <a:spLocks noGrp="1"/>
          </p:cNvSpPr>
          <p:nvPr>
            <p:ph type="title"/>
          </p:nvPr>
        </p:nvSpPr>
        <p:spPr/>
        <p:txBody>
          <a:bodyPr/>
          <a:lstStyle/>
          <a:p>
            <a:pPr eaLnBrk="1" hangingPunct="1"/>
            <a:r>
              <a:rPr lang="en-US">
                <a:latin typeface="Calibri" charset="0"/>
              </a:rPr>
              <a:t>Flash Read</a:t>
            </a:r>
          </a:p>
        </p:txBody>
      </p:sp>
      <p:grpSp>
        <p:nvGrpSpPr>
          <p:cNvPr id="177" name="Group 176"/>
          <p:cNvGrpSpPr>
            <a:grpSpLocks/>
          </p:cNvGrpSpPr>
          <p:nvPr/>
        </p:nvGrpSpPr>
        <p:grpSpPr bwMode="auto">
          <a:xfrm>
            <a:off x="2233613" y="1960563"/>
            <a:ext cx="1631950" cy="2693987"/>
            <a:chOff x="3079798" y="1981201"/>
            <a:chExt cx="1631998" cy="2694885"/>
          </a:xfrm>
        </p:grpSpPr>
        <p:cxnSp>
          <p:nvCxnSpPr>
            <p:cNvPr id="30" name="Straight Connector 29"/>
            <p:cNvCxnSpPr/>
            <p:nvPr/>
          </p:nvCxnSpPr>
          <p:spPr>
            <a:xfrm>
              <a:off x="4711796" y="1981201"/>
              <a:ext cx="0" cy="89723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202193" y="2878437"/>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02193" y="2878437"/>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202193" y="3774085"/>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11796" y="3778850"/>
              <a:ext cx="0" cy="89723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954536" y="2878437"/>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706878" y="2878437"/>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rot="16200000">
              <a:off x="3393338" y="3027014"/>
              <a:ext cx="0" cy="62708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1066800" y="2836863"/>
            <a:ext cx="1793875" cy="46196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read</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 2.5 V</a:t>
            </a:r>
          </a:p>
        </p:txBody>
      </p:sp>
      <p:grpSp>
        <p:nvGrpSpPr>
          <p:cNvPr id="22" name="Group 21"/>
          <p:cNvGrpSpPr>
            <a:grpSpLocks/>
          </p:cNvGrpSpPr>
          <p:nvPr/>
        </p:nvGrpSpPr>
        <p:grpSpPr bwMode="auto">
          <a:xfrm>
            <a:off x="5795963" y="1962150"/>
            <a:ext cx="1631950" cy="2693988"/>
            <a:chOff x="3079798" y="1981201"/>
            <a:chExt cx="1631998" cy="2694885"/>
          </a:xfrm>
        </p:grpSpPr>
        <p:cxnSp>
          <p:nvCxnSpPr>
            <p:cNvPr id="23" name="Straight Connector 22"/>
            <p:cNvCxnSpPr/>
            <p:nvPr/>
          </p:nvCxnSpPr>
          <p:spPr>
            <a:xfrm>
              <a:off x="4711796" y="1981201"/>
              <a:ext cx="0" cy="8972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4202193" y="2878438"/>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202193" y="2878438"/>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202193" y="3774086"/>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711796" y="3778849"/>
              <a:ext cx="0" cy="8972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954536" y="2878438"/>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706878" y="2878438"/>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a:off x="3393338" y="3027013"/>
              <a:ext cx="0" cy="62708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Oval 37"/>
          <p:cNvSpPr/>
          <p:nvPr/>
        </p:nvSpPr>
        <p:spPr>
          <a:xfrm>
            <a:off x="6883400" y="2755900"/>
            <a:ext cx="1096963" cy="1096963"/>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150" normalizeH="0" baseline="0" noProof="0" dirty="0">
                <a:ln>
                  <a:noFill/>
                </a:ln>
                <a:solidFill>
                  <a:prstClr val="white"/>
                </a:solidFill>
                <a:effectLst/>
                <a:uLnTx/>
                <a:uFillTx/>
                <a:latin typeface="Calibri"/>
                <a:ea typeface="+mn-ea"/>
                <a:cs typeface="+mn-cs"/>
              </a:rPr>
              <a:t>V</a:t>
            </a:r>
            <a:r>
              <a:rPr kumimoji="0" lang="en-US" sz="2400" b="0" i="0" u="none" strike="noStrike" kern="1200" cap="none" spc="-150" normalizeH="0" baseline="-25000" noProof="0" dirty="0">
                <a:ln>
                  <a:noFill/>
                </a:ln>
                <a:solidFill>
                  <a:prstClr val="white"/>
                </a:solidFill>
                <a:effectLst/>
                <a:uLnTx/>
                <a:uFillTx/>
                <a:latin typeface="Calibri"/>
                <a:ea typeface="+mn-ea"/>
                <a:cs typeface="+mn-cs"/>
              </a:rPr>
              <a:t>th</a:t>
            </a:r>
            <a:r>
              <a:rPr kumimoji="0" lang="en-US" sz="2400" b="0" i="0" u="none" strike="noStrike" kern="1200" cap="none" spc="-150" normalizeH="0" baseline="0" noProof="0" dirty="0">
                <a:ln>
                  <a:noFill/>
                </a:ln>
                <a:solidFill>
                  <a:prstClr val="white"/>
                </a:solidFill>
                <a:effectLst/>
                <a:uLnTx/>
                <a:uFillTx/>
                <a:latin typeface="Calibri"/>
                <a:ea typeface="+mn-ea"/>
                <a:cs typeface="+mn-cs"/>
              </a:rPr>
              <a:t> = 3 V</a:t>
            </a:r>
          </a:p>
        </p:txBody>
      </p:sp>
      <p:cxnSp>
        <p:nvCxnSpPr>
          <p:cNvPr id="4" name="Straight Arrow Connector 3"/>
          <p:cNvCxnSpPr/>
          <p:nvPr/>
        </p:nvCxnSpPr>
        <p:spPr>
          <a:xfrm>
            <a:off x="3865563" y="1943100"/>
            <a:ext cx="0" cy="280035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78" name="Oval 177"/>
          <p:cNvSpPr/>
          <p:nvPr/>
        </p:nvSpPr>
        <p:spPr>
          <a:xfrm>
            <a:off x="3319463" y="2754313"/>
            <a:ext cx="1098550" cy="1096962"/>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150" normalizeH="0" baseline="0" noProof="0" dirty="0">
                <a:ln>
                  <a:noFill/>
                </a:ln>
                <a:solidFill>
                  <a:prstClr val="white"/>
                </a:solidFill>
                <a:effectLst/>
                <a:uLnTx/>
                <a:uFillTx/>
                <a:latin typeface="Calibri"/>
                <a:ea typeface="+mn-ea"/>
                <a:cs typeface="+mn-cs"/>
              </a:rPr>
              <a:t>V</a:t>
            </a:r>
            <a:r>
              <a:rPr kumimoji="0" lang="en-US" sz="2400" b="0" i="0" u="none" strike="noStrike" kern="1200" cap="none" spc="-150" normalizeH="0" baseline="-25000" noProof="0" dirty="0">
                <a:ln>
                  <a:noFill/>
                </a:ln>
                <a:solidFill>
                  <a:prstClr val="white"/>
                </a:solidFill>
                <a:effectLst/>
                <a:uLnTx/>
                <a:uFillTx/>
                <a:latin typeface="Calibri"/>
                <a:ea typeface="+mn-ea"/>
                <a:cs typeface="+mn-cs"/>
              </a:rPr>
              <a:t>th</a:t>
            </a:r>
            <a:r>
              <a:rPr kumimoji="0" lang="en-US" sz="2400" b="0" i="0" u="none" strike="noStrike" kern="1200" cap="none" spc="-150" normalizeH="0" baseline="0" noProof="0" dirty="0">
                <a:ln>
                  <a:noFill/>
                </a:ln>
                <a:solidFill>
                  <a:prstClr val="white"/>
                </a:solidFill>
                <a:effectLst/>
                <a:uLnTx/>
                <a:uFillTx/>
                <a:latin typeface="Calibri"/>
                <a:ea typeface="+mn-ea"/>
                <a:cs typeface="+mn-cs"/>
              </a:rPr>
              <a:t> = 2 V</a:t>
            </a:r>
          </a:p>
        </p:txBody>
      </p:sp>
      <p:cxnSp>
        <p:nvCxnSpPr>
          <p:cNvPr id="40" name="Straight Arrow Connector 39"/>
          <p:cNvCxnSpPr/>
          <p:nvPr/>
        </p:nvCxnSpPr>
        <p:spPr>
          <a:xfrm>
            <a:off x="7416800" y="1943100"/>
            <a:ext cx="0" cy="915988"/>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441700" y="4826000"/>
            <a:ext cx="846138"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1</a:t>
            </a:r>
          </a:p>
        </p:txBody>
      </p:sp>
      <p:sp>
        <p:nvSpPr>
          <p:cNvPr id="42" name="TextBox 41"/>
          <p:cNvSpPr txBox="1"/>
          <p:nvPr/>
        </p:nvSpPr>
        <p:spPr>
          <a:xfrm>
            <a:off x="7005638" y="4826000"/>
            <a:ext cx="846137"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0</a:t>
            </a:r>
          </a:p>
        </p:txBody>
      </p:sp>
      <p:sp>
        <p:nvSpPr>
          <p:cNvPr id="43" name="TextBox 42"/>
          <p:cNvSpPr txBox="1"/>
          <p:nvPr/>
        </p:nvSpPr>
        <p:spPr>
          <a:xfrm>
            <a:off x="4611688" y="2836863"/>
            <a:ext cx="1792287" cy="46196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read</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 2.5 V</a:t>
            </a:r>
          </a:p>
        </p:txBody>
      </p:sp>
      <p:sp>
        <p:nvSpPr>
          <p:cNvPr id="269324"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7</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cxnSp>
        <p:nvCxnSpPr>
          <p:cNvPr id="39" name="Straight Arrow Connector 38"/>
          <p:cNvCxnSpPr>
            <a:stCxn id="44" idx="0"/>
          </p:cNvCxnSpPr>
          <p:nvPr/>
        </p:nvCxnSpPr>
        <p:spPr>
          <a:xfrm flipV="1">
            <a:off x="1811338" y="3335338"/>
            <a:ext cx="422275" cy="4349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082675" y="3770313"/>
            <a:ext cx="1457325"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Gate</a:t>
            </a:r>
          </a:p>
        </p:txBody>
      </p:sp>
    </p:spTree>
    <p:extLst>
      <p:ext uri="{BB962C8B-B14F-4D97-AF65-F5344CB8AC3E}">
        <p14:creationId xmlns:p14="http://schemas.microsoft.com/office/powerpoint/2010/main" val="19206271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nodeType="clickEffect">
                                  <p:stCondLst>
                                    <p:cond delay="0"/>
                                  </p:stCondLst>
                                  <p:childTnLst>
                                    <p:animEffect transition="out" filter="fade">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8"/>
                                        </p:tgtEl>
                                      </p:cBhvr>
                                    </p:animEffect>
                                    <p:set>
                                      <p:cBhvr>
                                        <p:cTn id="10" dur="1" fill="hold">
                                          <p:stCondLst>
                                            <p:cond delay="499"/>
                                          </p:stCondLst>
                                        </p:cTn>
                                        <p:tgtEl>
                                          <p:spTgt spid="38"/>
                                        </p:tgtEl>
                                        <p:attrNameLst>
                                          <p:attrName>style.visibility</p:attrName>
                                        </p:attrNameLst>
                                      </p:cBhvr>
                                      <p:to>
                                        <p:strVal val="hidden"/>
                                      </p:to>
                                    </p:se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par>
                                <p:cTn id="34" presetID="10" presetClass="entr" presetSubtype="0"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xit" presetSubtype="0" fill="hold" nodeType="withEffect">
                                  <p:stCondLst>
                                    <p:cond delay="0"/>
                                  </p:stCondLst>
                                  <p:childTnLst>
                                    <p:animEffect transition="out" filter="fade">
                                      <p:cBhvr>
                                        <p:cTn id="41" dur="500"/>
                                        <p:tgtEl>
                                          <p:spTgt spid="177"/>
                                        </p:tgtEl>
                                      </p:cBhvr>
                                    </p:animEffect>
                                    <p:set>
                                      <p:cBhvr>
                                        <p:cTn id="42" dur="1" fill="hold">
                                          <p:stCondLst>
                                            <p:cond delay="499"/>
                                          </p:stCondLst>
                                        </p:cTn>
                                        <p:tgtEl>
                                          <p:spTgt spid="177"/>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4"/>
                                        </p:tgtEl>
                                      </p:cBhvr>
                                    </p:animEffect>
                                    <p:set>
                                      <p:cBhvr>
                                        <p:cTn id="45" dur="1" fill="hold">
                                          <p:stCondLst>
                                            <p:cond delay="499"/>
                                          </p:stCondLst>
                                        </p:cTn>
                                        <p:tgtEl>
                                          <p:spTgt spid="4"/>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178"/>
                                        </p:tgtEl>
                                      </p:cBhvr>
                                    </p:animEffect>
                                    <p:set>
                                      <p:cBhvr>
                                        <p:cTn id="48" dur="1" fill="hold">
                                          <p:stCondLst>
                                            <p:cond delay="499"/>
                                          </p:stCondLst>
                                        </p:cTn>
                                        <p:tgtEl>
                                          <p:spTgt spid="178"/>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41"/>
                                        </p:tgtEl>
                                      </p:cBhvr>
                                    </p:animEffect>
                                    <p:set>
                                      <p:cBhvr>
                                        <p:cTn id="51" dur="1" fill="hold">
                                          <p:stCondLst>
                                            <p:cond delay="499"/>
                                          </p:stCondLst>
                                        </p:cTn>
                                        <p:tgtEl>
                                          <p:spTgt spid="41"/>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par>
                                <p:cTn id="55" presetID="10" presetClass="exit" presetSubtype="0" fill="hold" grpId="1" nodeType="withEffect">
                                  <p:stCondLst>
                                    <p:cond delay="0"/>
                                  </p:stCondLst>
                                  <p:childTnLst>
                                    <p:animEffect transition="out" filter="fade">
                                      <p:cBhvr>
                                        <p:cTn id="56" dur="500"/>
                                        <p:tgtEl>
                                          <p:spTgt spid="21"/>
                                        </p:tgtEl>
                                      </p:cBhvr>
                                    </p:animEffect>
                                    <p:set>
                                      <p:cBhvr>
                                        <p:cTn id="57" dur="1" fill="hold">
                                          <p:stCondLst>
                                            <p:cond delay="499"/>
                                          </p:stCondLst>
                                        </p:cTn>
                                        <p:tgtEl>
                                          <p:spTgt spid="21"/>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39"/>
                                        </p:tgtEl>
                                      </p:cBhvr>
                                    </p:animEffect>
                                    <p:set>
                                      <p:cBhvr>
                                        <p:cTn id="60" dur="1" fill="hold">
                                          <p:stCondLst>
                                            <p:cond delay="499"/>
                                          </p:stCondLst>
                                        </p:cTn>
                                        <p:tgtEl>
                                          <p:spTgt spid="39"/>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44"/>
                                        </p:tgtEl>
                                      </p:cBhvr>
                                    </p:animEffect>
                                    <p:set>
                                      <p:cBhvr>
                                        <p:cTn id="63" dur="1" fill="hold">
                                          <p:stCondLst>
                                            <p:cond delay="499"/>
                                          </p:stCondLst>
                                        </p:cTn>
                                        <p:tgtEl>
                                          <p:spTgt spid="44"/>
                                        </p:tgtEl>
                                        <p:attrNameLst>
                                          <p:attrName>style.visibility</p:attrName>
                                        </p:attrNameLst>
                                      </p:cBhvr>
                                      <p:to>
                                        <p:strVal val="hidden"/>
                                      </p:to>
                                    </p:set>
                                  </p:childTnLst>
                                </p:cTn>
                              </p:par>
                            </p:childTnLst>
                          </p:cTn>
                        </p:par>
                      </p:childTnLst>
                    </p:cTn>
                  </p:par>
                  <p:par>
                    <p:cTn id="64" fill="hold" nodeType="clickPar">
                      <p:stCondLst>
                        <p:cond delay="indefinite"/>
                      </p:stCondLst>
                      <p:childTnLst>
                        <p:par>
                          <p:cTn id="65" fill="hold" nodeType="withGroup">
                            <p:stCondLst>
                              <p:cond delay="0"/>
                            </p:stCondLst>
                            <p:childTnLst>
                              <p:par>
                                <p:cTn id="66" presetID="10" presetClass="entr" presetSubtype="0" fill="hold" grpId="2" nodeType="click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500"/>
                                        <p:tgtEl>
                                          <p:spTgt spid="39"/>
                                        </p:tgtEl>
                                      </p:cBhvr>
                                    </p:animEffect>
                                  </p:childTnLst>
                                </p:cTn>
                              </p:par>
                              <p:par>
                                <p:cTn id="72" presetID="10" presetClass="entr" presetSubtype="0" fill="hold" grpId="2" nodeType="with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500"/>
                                        <p:tgtEl>
                                          <p:spTgt spid="44"/>
                                        </p:tgtEl>
                                      </p:cBhvr>
                                    </p:animEffect>
                                  </p:childTnLst>
                                </p:cTn>
                              </p:par>
                              <p:par>
                                <p:cTn id="75" presetID="10" presetClass="entr" presetSubtype="0" fill="hold" nodeType="with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fade">
                                      <p:cBhvr>
                                        <p:cTn id="77" dur="500"/>
                                        <p:tgtEl>
                                          <p:spTgt spid="4"/>
                                        </p:tgtEl>
                                      </p:cBhvr>
                                    </p:animEffect>
                                  </p:childTnLst>
                                </p:cTn>
                              </p:par>
                              <p:par>
                                <p:cTn id="78" presetID="10" presetClass="entr" presetSubtype="0" fill="hold" grpId="2"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500"/>
                                        <p:tgtEl>
                                          <p:spTgt spid="41"/>
                                        </p:tgtEl>
                                      </p:cBhvr>
                                    </p:animEffect>
                                  </p:childTnLst>
                                </p:cTn>
                              </p:par>
                              <p:par>
                                <p:cTn id="81" presetID="10" presetClass="entr" presetSubtype="0" fill="hold" nodeType="withEffect">
                                  <p:stCondLst>
                                    <p:cond delay="0"/>
                                  </p:stCondLst>
                                  <p:childTnLst>
                                    <p:set>
                                      <p:cBhvr>
                                        <p:cTn id="82" dur="1" fill="hold">
                                          <p:stCondLst>
                                            <p:cond delay="0"/>
                                          </p:stCondLst>
                                        </p:cTn>
                                        <p:tgtEl>
                                          <p:spTgt spid="177"/>
                                        </p:tgtEl>
                                        <p:attrNameLst>
                                          <p:attrName>style.visibility</p:attrName>
                                        </p:attrNameLst>
                                      </p:cBhvr>
                                      <p:to>
                                        <p:strVal val="visible"/>
                                      </p:to>
                                    </p:set>
                                    <p:animEffect transition="in" filter="fade">
                                      <p:cBhvr>
                                        <p:cTn id="83" dur="500"/>
                                        <p:tgtEl>
                                          <p:spTgt spid="177"/>
                                        </p:tgtEl>
                                      </p:cBhvr>
                                    </p:animEffect>
                                  </p:childTnLst>
                                </p:cTn>
                              </p:par>
                              <p:par>
                                <p:cTn id="84" presetID="10" presetClass="entr" presetSubtype="0" fill="hold" grpId="1" nodeType="withEffect">
                                  <p:stCondLst>
                                    <p:cond delay="0"/>
                                  </p:stCondLst>
                                  <p:childTnLst>
                                    <p:set>
                                      <p:cBhvr>
                                        <p:cTn id="85" dur="1" fill="hold">
                                          <p:stCondLst>
                                            <p:cond delay="0"/>
                                          </p:stCondLst>
                                        </p:cTn>
                                        <p:tgtEl>
                                          <p:spTgt spid="178"/>
                                        </p:tgtEl>
                                        <p:attrNameLst>
                                          <p:attrName>style.visibility</p:attrName>
                                        </p:attrNameLst>
                                      </p:cBhvr>
                                      <p:to>
                                        <p:strVal val="visible"/>
                                      </p:to>
                                    </p:set>
                                    <p:animEffect transition="in" filter="fade">
                                      <p:cBhvr>
                                        <p:cTn id="86"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1" grpId="2"/>
      <p:bldP spid="38" grpId="0" animBg="1"/>
      <p:bldP spid="38" grpId="1" animBg="1"/>
      <p:bldP spid="178" grpId="0" animBg="1"/>
      <p:bldP spid="178" grpId="1" animBg="1"/>
      <p:bldP spid="41" grpId="0"/>
      <p:bldP spid="41" grpId="1"/>
      <p:bldP spid="41" grpId="2"/>
      <p:bldP spid="42" grpId="0"/>
      <p:bldP spid="43" grpId="0"/>
      <p:bldP spid="44" grpId="0"/>
      <p:bldP spid="44" grpId="1"/>
      <p:bldP spid="44" grpId="2"/>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AC19C-2799-EB49-B360-A273381DBE56}"/>
              </a:ext>
            </a:extLst>
          </p:cNvPr>
          <p:cNvSpPr>
            <a:spLocks noGrp="1"/>
          </p:cNvSpPr>
          <p:nvPr>
            <p:ph type="title"/>
          </p:nvPr>
        </p:nvSpPr>
        <p:spPr/>
        <p:txBody>
          <a:bodyPr/>
          <a:lstStyle/>
          <a:p>
            <a:r>
              <a:rPr lang="en-US" dirty="0"/>
              <a:t>Non-Gaussian Vth Distributions (1X-nm)</a:t>
            </a:r>
          </a:p>
        </p:txBody>
      </p:sp>
      <p:sp>
        <p:nvSpPr>
          <p:cNvPr id="3" name="Content Placeholder 2">
            <a:extLst>
              <a:ext uri="{FF2B5EF4-FFF2-40B4-BE49-F238E27FC236}">
                <a16:creationId xmlns:a16="http://schemas.microsoft.com/office/drawing/2014/main" id="{14D4BE29-D0EA-7844-97ED-45881878C78A}"/>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A154A704-8054-9F47-B570-668A8EE82E58}"/>
              </a:ext>
            </a:extLst>
          </p:cNvPr>
          <p:cNvSpPr>
            <a:spLocks noGrp="1"/>
          </p:cNvSpPr>
          <p:nvPr>
            <p:ph type="sldNum" sz="quarter" idx="11"/>
          </p:nvPr>
        </p:nvSpPr>
        <p:spPr/>
        <p:txBody>
          <a:bodyPr/>
          <a:lstStyle/>
          <a:p>
            <a:fld id="{27F28456-B93E-5440-A8F9-7EDDF5DA4557}" type="slidenum">
              <a:rPr lang="en-US" smtClean="0"/>
              <a:pPr/>
              <a:t>70</a:t>
            </a:fld>
            <a:endParaRPr lang="en-US"/>
          </a:p>
        </p:txBody>
      </p:sp>
      <p:pic>
        <p:nvPicPr>
          <p:cNvPr id="5" name="Picture 4">
            <a:extLst>
              <a:ext uri="{FF2B5EF4-FFF2-40B4-BE49-F238E27FC236}">
                <a16:creationId xmlns:a16="http://schemas.microsoft.com/office/drawing/2014/main" id="{936FDEBB-81DF-854E-B580-0EC2FA90E348}"/>
              </a:ext>
            </a:extLst>
          </p:cNvPr>
          <p:cNvPicPr>
            <a:picLocks noChangeAspect="1"/>
          </p:cNvPicPr>
          <p:nvPr/>
        </p:nvPicPr>
        <p:blipFill>
          <a:blip r:embed="rId2"/>
          <a:stretch>
            <a:fillRect/>
          </a:stretch>
        </p:blipFill>
        <p:spPr>
          <a:xfrm>
            <a:off x="1828801" y="997527"/>
            <a:ext cx="5105400" cy="5418148"/>
          </a:xfrm>
          <a:prstGeom prst="rect">
            <a:avLst/>
          </a:prstGeom>
        </p:spPr>
      </p:pic>
      <p:sp>
        <p:nvSpPr>
          <p:cNvPr id="6" name="TextBox 5">
            <a:extLst>
              <a:ext uri="{FF2B5EF4-FFF2-40B4-BE49-F238E27FC236}">
                <a16:creationId xmlns:a16="http://schemas.microsoft.com/office/drawing/2014/main" id="{3F2D61E2-5360-834D-AFDC-CF2D03CB1B07}"/>
              </a:ext>
            </a:extLst>
          </p:cNvPr>
          <p:cNvSpPr txBox="1"/>
          <p:nvPr/>
        </p:nvSpPr>
        <p:spPr>
          <a:xfrm>
            <a:off x="4267200" y="6453129"/>
            <a:ext cx="4408579" cy="461665"/>
          </a:xfrm>
          <a:prstGeom prst="rect">
            <a:avLst/>
          </a:prstGeom>
          <a:noFill/>
        </p:spPr>
        <p:txBody>
          <a:bodyPr wrap="none" rtlCol="0">
            <a:spAutoFit/>
          </a:bodyPr>
          <a:lstStyle/>
          <a:p>
            <a:r>
              <a:rPr lang="en-US" sz="1200" dirty="0"/>
              <a:t>Luo+, “</a:t>
            </a:r>
            <a:r>
              <a:rPr lang="en-US" sz="1200" dirty="0">
                <a:solidFill>
                  <a:srgbClr val="0432FF"/>
                </a:solidFill>
              </a:rPr>
              <a:t>Enabling Accurate and Practical Online Flash Channel </a:t>
            </a:r>
          </a:p>
          <a:p>
            <a:r>
              <a:rPr lang="en-US" sz="1200" dirty="0">
                <a:solidFill>
                  <a:srgbClr val="0432FF"/>
                </a:solidFill>
              </a:rPr>
              <a:t>Modeling for Modern MLC NAND Flash Memory</a:t>
            </a:r>
            <a:r>
              <a:rPr lang="en-US" sz="1200" dirty="0"/>
              <a:t>”, JSAC 2016.</a:t>
            </a:r>
          </a:p>
        </p:txBody>
      </p:sp>
    </p:spTree>
    <p:extLst>
      <p:ext uri="{BB962C8B-B14F-4D97-AF65-F5344CB8AC3E}">
        <p14:creationId xmlns:p14="http://schemas.microsoft.com/office/powerpoint/2010/main" val="3108882939"/>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E6963-0F33-7948-A1E0-3D8CA1AD4F59}"/>
              </a:ext>
            </a:extLst>
          </p:cNvPr>
          <p:cNvSpPr>
            <a:spLocks noGrp="1"/>
          </p:cNvSpPr>
          <p:nvPr>
            <p:ph type="title"/>
          </p:nvPr>
        </p:nvSpPr>
        <p:spPr/>
        <p:txBody>
          <a:bodyPr/>
          <a:lstStyle/>
          <a:p>
            <a:r>
              <a:rPr lang="en-US" dirty="0"/>
              <a:t>Better Modeling of Vth Distributions (I)</a:t>
            </a:r>
          </a:p>
        </p:txBody>
      </p:sp>
      <p:sp>
        <p:nvSpPr>
          <p:cNvPr id="3" name="Content Placeholder 2">
            <a:extLst>
              <a:ext uri="{FF2B5EF4-FFF2-40B4-BE49-F238E27FC236}">
                <a16:creationId xmlns:a16="http://schemas.microsoft.com/office/drawing/2014/main" id="{DF387347-A321-4545-880D-D8A5EF1B4404}"/>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25926B9A-CF4F-E347-A053-5CBE332D6DF0}"/>
              </a:ext>
            </a:extLst>
          </p:cNvPr>
          <p:cNvSpPr>
            <a:spLocks noGrp="1"/>
          </p:cNvSpPr>
          <p:nvPr>
            <p:ph type="sldNum" sz="quarter" idx="11"/>
          </p:nvPr>
        </p:nvSpPr>
        <p:spPr/>
        <p:txBody>
          <a:bodyPr/>
          <a:lstStyle/>
          <a:p>
            <a:fld id="{27F28456-B93E-5440-A8F9-7EDDF5DA4557}" type="slidenum">
              <a:rPr lang="en-US" smtClean="0"/>
              <a:pPr/>
              <a:t>71</a:t>
            </a:fld>
            <a:endParaRPr lang="en-US"/>
          </a:p>
        </p:txBody>
      </p:sp>
      <p:pic>
        <p:nvPicPr>
          <p:cNvPr id="5" name="Picture 4">
            <a:extLst>
              <a:ext uri="{FF2B5EF4-FFF2-40B4-BE49-F238E27FC236}">
                <a16:creationId xmlns:a16="http://schemas.microsoft.com/office/drawing/2014/main" id="{DD5C90BD-4584-3848-BA5A-E3BCEC53AF17}"/>
              </a:ext>
            </a:extLst>
          </p:cNvPr>
          <p:cNvPicPr>
            <a:picLocks noChangeAspect="1"/>
          </p:cNvPicPr>
          <p:nvPr/>
        </p:nvPicPr>
        <p:blipFill>
          <a:blip r:embed="rId2"/>
          <a:stretch>
            <a:fillRect/>
          </a:stretch>
        </p:blipFill>
        <p:spPr>
          <a:xfrm>
            <a:off x="1579940" y="975272"/>
            <a:ext cx="5181600" cy="5364934"/>
          </a:xfrm>
          <a:prstGeom prst="rect">
            <a:avLst/>
          </a:prstGeom>
        </p:spPr>
      </p:pic>
      <p:sp>
        <p:nvSpPr>
          <p:cNvPr id="6" name="TextBox 5">
            <a:extLst>
              <a:ext uri="{FF2B5EF4-FFF2-40B4-BE49-F238E27FC236}">
                <a16:creationId xmlns:a16="http://schemas.microsoft.com/office/drawing/2014/main" id="{8D627681-82CB-8F4D-B80A-783D5B91D37D}"/>
              </a:ext>
            </a:extLst>
          </p:cNvPr>
          <p:cNvSpPr txBox="1"/>
          <p:nvPr/>
        </p:nvSpPr>
        <p:spPr>
          <a:xfrm>
            <a:off x="4267200" y="6453129"/>
            <a:ext cx="4408579" cy="461665"/>
          </a:xfrm>
          <a:prstGeom prst="rect">
            <a:avLst/>
          </a:prstGeom>
          <a:noFill/>
        </p:spPr>
        <p:txBody>
          <a:bodyPr wrap="none" rtlCol="0">
            <a:spAutoFit/>
          </a:bodyPr>
          <a:lstStyle/>
          <a:p>
            <a:r>
              <a:rPr lang="en-US" sz="1200" dirty="0"/>
              <a:t>Luo+, “</a:t>
            </a:r>
            <a:r>
              <a:rPr lang="en-US" sz="1200" dirty="0">
                <a:solidFill>
                  <a:srgbClr val="0432FF"/>
                </a:solidFill>
              </a:rPr>
              <a:t>Enabling Accurate and Practical Online Flash Channel </a:t>
            </a:r>
          </a:p>
          <a:p>
            <a:r>
              <a:rPr lang="en-US" sz="1200" dirty="0">
                <a:solidFill>
                  <a:srgbClr val="0432FF"/>
                </a:solidFill>
              </a:rPr>
              <a:t>Modeling for Modern MLC NAND Flash Memory</a:t>
            </a:r>
            <a:r>
              <a:rPr lang="en-US" sz="1200" dirty="0"/>
              <a:t>”, JSAC 2016.</a:t>
            </a:r>
          </a:p>
        </p:txBody>
      </p:sp>
    </p:spTree>
    <p:extLst>
      <p:ext uri="{BB962C8B-B14F-4D97-AF65-F5344CB8AC3E}">
        <p14:creationId xmlns:p14="http://schemas.microsoft.com/office/powerpoint/2010/main" val="625549996"/>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3D3B5-9269-5140-9158-6438AB22CFCF}"/>
              </a:ext>
            </a:extLst>
          </p:cNvPr>
          <p:cNvSpPr>
            <a:spLocks noGrp="1"/>
          </p:cNvSpPr>
          <p:nvPr>
            <p:ph type="title"/>
          </p:nvPr>
        </p:nvSpPr>
        <p:spPr/>
        <p:txBody>
          <a:bodyPr/>
          <a:lstStyle/>
          <a:p>
            <a:r>
              <a:rPr lang="en-US" dirty="0"/>
              <a:t>Better Modeling of Vth Distributions (II)</a:t>
            </a:r>
          </a:p>
        </p:txBody>
      </p:sp>
      <p:sp>
        <p:nvSpPr>
          <p:cNvPr id="3" name="Content Placeholder 2">
            <a:extLst>
              <a:ext uri="{FF2B5EF4-FFF2-40B4-BE49-F238E27FC236}">
                <a16:creationId xmlns:a16="http://schemas.microsoft.com/office/drawing/2014/main" id="{BE340544-079D-CB4C-8F04-A2F7A5032F21}"/>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E5F4D9B4-6B5C-B94E-9541-D148ED2B63E1}"/>
              </a:ext>
            </a:extLst>
          </p:cNvPr>
          <p:cNvSpPr>
            <a:spLocks noGrp="1"/>
          </p:cNvSpPr>
          <p:nvPr>
            <p:ph type="sldNum" sz="quarter" idx="11"/>
          </p:nvPr>
        </p:nvSpPr>
        <p:spPr/>
        <p:txBody>
          <a:bodyPr/>
          <a:lstStyle/>
          <a:p>
            <a:fld id="{27F28456-B93E-5440-A8F9-7EDDF5DA4557}" type="slidenum">
              <a:rPr lang="en-US" smtClean="0"/>
              <a:pPr/>
              <a:t>72</a:t>
            </a:fld>
            <a:endParaRPr lang="en-US"/>
          </a:p>
        </p:txBody>
      </p:sp>
      <p:pic>
        <p:nvPicPr>
          <p:cNvPr id="5" name="Picture 4">
            <a:extLst>
              <a:ext uri="{FF2B5EF4-FFF2-40B4-BE49-F238E27FC236}">
                <a16:creationId xmlns:a16="http://schemas.microsoft.com/office/drawing/2014/main" id="{0AC333DD-A361-E84A-AB30-21AE39CECBD7}"/>
              </a:ext>
            </a:extLst>
          </p:cNvPr>
          <p:cNvPicPr>
            <a:picLocks noChangeAspect="1"/>
          </p:cNvPicPr>
          <p:nvPr/>
        </p:nvPicPr>
        <p:blipFill>
          <a:blip r:embed="rId2"/>
          <a:stretch>
            <a:fillRect/>
          </a:stretch>
        </p:blipFill>
        <p:spPr>
          <a:xfrm>
            <a:off x="296025" y="2064327"/>
            <a:ext cx="8334895" cy="2660073"/>
          </a:xfrm>
          <a:prstGeom prst="rect">
            <a:avLst/>
          </a:prstGeom>
        </p:spPr>
      </p:pic>
    </p:spTree>
    <p:extLst>
      <p:ext uri="{BB962C8B-B14F-4D97-AF65-F5344CB8AC3E}">
        <p14:creationId xmlns:p14="http://schemas.microsoft.com/office/powerpoint/2010/main" val="2163656801"/>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E6963-0F33-7948-A1E0-3D8CA1AD4F59}"/>
              </a:ext>
            </a:extLst>
          </p:cNvPr>
          <p:cNvSpPr>
            <a:spLocks noGrp="1"/>
          </p:cNvSpPr>
          <p:nvPr>
            <p:ph type="title"/>
          </p:nvPr>
        </p:nvSpPr>
        <p:spPr>
          <a:xfrm>
            <a:off x="228600" y="152400"/>
            <a:ext cx="8915400" cy="1066800"/>
          </a:xfrm>
        </p:spPr>
        <p:txBody>
          <a:bodyPr/>
          <a:lstStyle/>
          <a:p>
            <a:r>
              <a:rPr lang="en-US" dirty="0"/>
              <a:t>Prediction vs. Reality with Better Modeling</a:t>
            </a:r>
          </a:p>
        </p:txBody>
      </p:sp>
      <p:sp>
        <p:nvSpPr>
          <p:cNvPr id="3" name="Content Placeholder 2">
            <a:extLst>
              <a:ext uri="{FF2B5EF4-FFF2-40B4-BE49-F238E27FC236}">
                <a16:creationId xmlns:a16="http://schemas.microsoft.com/office/drawing/2014/main" id="{DF387347-A321-4545-880D-D8A5EF1B4404}"/>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25926B9A-CF4F-E347-A053-5CBE332D6DF0}"/>
              </a:ext>
            </a:extLst>
          </p:cNvPr>
          <p:cNvSpPr>
            <a:spLocks noGrp="1"/>
          </p:cNvSpPr>
          <p:nvPr>
            <p:ph type="sldNum" sz="quarter" idx="11"/>
          </p:nvPr>
        </p:nvSpPr>
        <p:spPr/>
        <p:txBody>
          <a:bodyPr/>
          <a:lstStyle/>
          <a:p>
            <a:fld id="{27F28456-B93E-5440-A8F9-7EDDF5DA4557}" type="slidenum">
              <a:rPr lang="en-US" smtClean="0"/>
              <a:pPr/>
              <a:t>73</a:t>
            </a:fld>
            <a:endParaRPr lang="en-US"/>
          </a:p>
        </p:txBody>
      </p:sp>
      <p:sp>
        <p:nvSpPr>
          <p:cNvPr id="6" name="TextBox 5">
            <a:extLst>
              <a:ext uri="{FF2B5EF4-FFF2-40B4-BE49-F238E27FC236}">
                <a16:creationId xmlns:a16="http://schemas.microsoft.com/office/drawing/2014/main" id="{8D627681-82CB-8F4D-B80A-783D5B91D37D}"/>
              </a:ext>
            </a:extLst>
          </p:cNvPr>
          <p:cNvSpPr txBox="1"/>
          <p:nvPr/>
        </p:nvSpPr>
        <p:spPr>
          <a:xfrm>
            <a:off x="4267200" y="6453129"/>
            <a:ext cx="4408579" cy="461665"/>
          </a:xfrm>
          <a:prstGeom prst="rect">
            <a:avLst/>
          </a:prstGeom>
          <a:noFill/>
        </p:spPr>
        <p:txBody>
          <a:bodyPr wrap="none" rtlCol="0">
            <a:spAutoFit/>
          </a:bodyPr>
          <a:lstStyle/>
          <a:p>
            <a:r>
              <a:rPr lang="en-US" sz="1200" dirty="0"/>
              <a:t>Luo+, “</a:t>
            </a:r>
            <a:r>
              <a:rPr lang="en-US" sz="1200" dirty="0">
                <a:solidFill>
                  <a:srgbClr val="0432FF"/>
                </a:solidFill>
              </a:rPr>
              <a:t>Enabling Accurate and Practical Online Flash Channel </a:t>
            </a:r>
          </a:p>
          <a:p>
            <a:r>
              <a:rPr lang="en-US" sz="1200" dirty="0">
                <a:solidFill>
                  <a:srgbClr val="0432FF"/>
                </a:solidFill>
              </a:rPr>
              <a:t>Modeling for Modern MLC NAND Flash Memory</a:t>
            </a:r>
            <a:r>
              <a:rPr lang="en-US" sz="1200" dirty="0"/>
              <a:t>”, JSAC 2016.</a:t>
            </a:r>
          </a:p>
        </p:txBody>
      </p:sp>
      <p:pic>
        <p:nvPicPr>
          <p:cNvPr id="7" name="Picture 6">
            <a:extLst>
              <a:ext uri="{FF2B5EF4-FFF2-40B4-BE49-F238E27FC236}">
                <a16:creationId xmlns:a16="http://schemas.microsoft.com/office/drawing/2014/main" id="{0DDB683C-697E-A341-B1FE-66CADAD83F5C}"/>
              </a:ext>
            </a:extLst>
          </p:cNvPr>
          <p:cNvPicPr>
            <a:picLocks noChangeAspect="1"/>
          </p:cNvPicPr>
          <p:nvPr/>
        </p:nvPicPr>
        <p:blipFill>
          <a:blip r:embed="rId2"/>
          <a:stretch>
            <a:fillRect/>
          </a:stretch>
        </p:blipFill>
        <p:spPr>
          <a:xfrm>
            <a:off x="1155700" y="1105061"/>
            <a:ext cx="6756400" cy="5270500"/>
          </a:xfrm>
          <a:prstGeom prst="rect">
            <a:avLst/>
          </a:prstGeom>
        </p:spPr>
      </p:pic>
    </p:spTree>
    <p:extLst>
      <p:ext uri="{BB962C8B-B14F-4D97-AF65-F5344CB8AC3E}">
        <p14:creationId xmlns:p14="http://schemas.microsoft.com/office/powerpoint/2010/main" val="1682394843"/>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sz="3800" dirty="0"/>
              <a:t>More Accurate and Online Channel Modeling</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28456-B93E-5440-A8F9-7EDDF5DA4557}"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
        <p:nvSpPr>
          <p:cNvPr id="8" name="Content Placeholder 2"/>
          <p:cNvSpPr>
            <a:spLocks noGrp="1"/>
          </p:cNvSpPr>
          <p:nvPr>
            <p:ph idx="1"/>
          </p:nvPr>
        </p:nvSpPr>
        <p:spPr>
          <a:xfrm>
            <a:off x="228600" y="1055688"/>
            <a:ext cx="8915400" cy="5037608"/>
          </a:xfrm>
        </p:spPr>
        <p:txBody>
          <a:bodyPr/>
          <a:lstStyle/>
          <a:p>
            <a:r>
              <a:rPr lang="en-US" sz="2000" dirty="0" err="1"/>
              <a:t>Yixin</a:t>
            </a:r>
            <a:r>
              <a:rPr lang="en-US" sz="2000" dirty="0"/>
              <a:t> Luo, </a:t>
            </a:r>
            <a:r>
              <a:rPr lang="en-US" sz="2000" dirty="0" err="1"/>
              <a:t>Saugata</a:t>
            </a:r>
            <a:r>
              <a:rPr lang="en-US" sz="2000" dirty="0"/>
              <a:t> </a:t>
            </a:r>
            <a:r>
              <a:rPr lang="en-US" sz="2000" dirty="0" err="1"/>
              <a:t>Ghose</a:t>
            </a:r>
            <a:r>
              <a:rPr lang="en-US" sz="2000" dirty="0"/>
              <a:t>, Yu Cai, Erich F. </a:t>
            </a:r>
            <a:r>
              <a:rPr lang="en-US" sz="2000" dirty="0" err="1"/>
              <a:t>Haratsch</a:t>
            </a:r>
            <a:r>
              <a:rPr lang="en-US" sz="2000" dirty="0"/>
              <a:t>, and </a:t>
            </a:r>
            <a:r>
              <a:rPr lang="en-US" sz="2000" u="sng" dirty="0"/>
              <a:t>Onur Mutlu</a:t>
            </a:r>
            <a:r>
              <a:rPr lang="en-US" sz="2000" dirty="0"/>
              <a:t>,</a:t>
            </a:r>
            <a:br>
              <a:rPr lang="en-US" sz="2000" dirty="0"/>
            </a:br>
            <a:r>
              <a:rPr lang="en-US" sz="2000" b="1" dirty="0">
                <a:hlinkClick r:id="rId2"/>
              </a:rPr>
              <a:t>"Enabling Accurate and Practical Online Flash Channel Modeling for Modern MLC NAND Flash Memory"</a:t>
            </a:r>
            <a:br>
              <a:rPr lang="en-US" sz="2000" dirty="0"/>
            </a:br>
            <a:r>
              <a:rPr lang="en-US" sz="2000" i="1" dirty="0"/>
              <a:t>to appear in </a:t>
            </a:r>
            <a:r>
              <a:rPr lang="en-US" sz="2000" i="1" dirty="0">
                <a:hlinkClick r:id="rId3"/>
              </a:rPr>
              <a:t>IEEE Journal on Selected Areas in Communications</a:t>
            </a:r>
            <a:r>
              <a:rPr lang="en-US" sz="2000" i="1" dirty="0"/>
              <a:t> (</a:t>
            </a:r>
            <a:r>
              <a:rPr lang="en-US" sz="2000" b="1" i="1" dirty="0"/>
              <a:t>JSAC</a:t>
            </a:r>
            <a:r>
              <a:rPr lang="en-US" sz="2000" i="1" dirty="0"/>
              <a:t>)</a:t>
            </a:r>
            <a:r>
              <a:rPr lang="en-US" sz="2000" dirty="0"/>
              <a:t>, 2016. </a:t>
            </a:r>
            <a:endParaRPr lang="en-US" dirty="0">
              <a:latin typeface="Tahoma" charset="0"/>
            </a:endParaRPr>
          </a:p>
          <a:p>
            <a:endParaRPr lang="en-US" dirty="0">
              <a:latin typeface="Tahoma" charset="0"/>
            </a:endParaRPr>
          </a:p>
          <a:p>
            <a:endParaRPr lang="en-US" dirty="0">
              <a:latin typeface="Tahoma" charset="0"/>
            </a:endParaRPr>
          </a:p>
        </p:txBody>
      </p:sp>
      <p:pic>
        <p:nvPicPr>
          <p:cNvPr id="3" name="Picture 2"/>
          <p:cNvPicPr>
            <a:picLocks noChangeAspect="1"/>
          </p:cNvPicPr>
          <p:nvPr/>
        </p:nvPicPr>
        <p:blipFill>
          <a:blip r:embed="rId4"/>
          <a:stretch>
            <a:fillRect/>
          </a:stretch>
        </p:blipFill>
        <p:spPr>
          <a:xfrm>
            <a:off x="292100" y="3726780"/>
            <a:ext cx="8559800" cy="2222500"/>
          </a:xfrm>
          <a:prstGeom prst="rect">
            <a:avLst/>
          </a:prstGeom>
        </p:spPr>
      </p:pic>
    </p:spTree>
    <p:extLst>
      <p:ext uri="{BB962C8B-B14F-4D97-AF65-F5344CB8AC3E}">
        <p14:creationId xmlns:p14="http://schemas.microsoft.com/office/powerpoint/2010/main" val="3326053527"/>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Title 1"/>
          <p:cNvSpPr>
            <a:spLocks noGrp="1"/>
          </p:cNvSpPr>
          <p:nvPr>
            <p:ph type="title"/>
          </p:nvPr>
        </p:nvSpPr>
        <p:spPr/>
        <p:txBody>
          <a:bodyPr/>
          <a:lstStyle/>
          <a:p>
            <a:r>
              <a:rPr lang="en-US">
                <a:latin typeface="Garamond" charset="0"/>
              </a:rPr>
              <a:t>Program Interference Errors</a:t>
            </a:r>
          </a:p>
        </p:txBody>
      </p:sp>
      <p:sp>
        <p:nvSpPr>
          <p:cNvPr id="3" name="Content Placeholder 2"/>
          <p:cNvSpPr>
            <a:spLocks noGrp="1"/>
          </p:cNvSpPr>
          <p:nvPr>
            <p:ph idx="1"/>
          </p:nvPr>
        </p:nvSpPr>
        <p:spPr>
          <a:xfrm>
            <a:off x="228600" y="1244600"/>
            <a:ext cx="8610600" cy="4876800"/>
          </a:xfrm>
        </p:spPr>
        <p:txBody>
          <a:bodyPr/>
          <a:lstStyle/>
          <a:p>
            <a:pPr>
              <a:buFont typeface="Wingdings" pitchFamily="2" charset="2"/>
              <a:buChar char="n"/>
              <a:defRPr/>
            </a:pPr>
            <a:r>
              <a:rPr lang="en-US" dirty="0">
                <a:ea typeface="+mn-ea"/>
                <a:cs typeface="+mn-cs"/>
              </a:rPr>
              <a:t>When a cell is being programmed, </a:t>
            </a:r>
            <a:r>
              <a:rPr lang="en-US" dirty="0">
                <a:solidFill>
                  <a:srgbClr val="FF0000"/>
                </a:solidFill>
                <a:ea typeface="+mn-ea"/>
                <a:cs typeface="+mn-cs"/>
              </a:rPr>
              <a:t>voltage level of a neighboring cell changes</a:t>
            </a:r>
            <a:r>
              <a:rPr lang="en-US" dirty="0">
                <a:ea typeface="+mn-ea"/>
                <a:cs typeface="+mn-cs"/>
              </a:rPr>
              <a:t> (unintentionally) due to parasitic capacitance coupling </a:t>
            </a:r>
          </a:p>
          <a:p>
            <a:pPr marL="0" indent="0">
              <a:buFont typeface="Wingdings" charset="0"/>
              <a:buNone/>
              <a:defRPr/>
            </a:pPr>
            <a:r>
              <a:rPr lang="en-US" dirty="0">
                <a:ea typeface="+mn-ea"/>
                <a:cs typeface="+mn-cs"/>
                <a:sym typeface="Wingdings"/>
              </a:rPr>
              <a:t>    </a:t>
            </a:r>
            <a:r>
              <a:rPr lang="en-US" dirty="0">
                <a:solidFill>
                  <a:srgbClr val="FF0000"/>
                </a:solidFill>
                <a:ea typeface="+mn-ea"/>
                <a:cs typeface="+mn-cs"/>
                <a:sym typeface="Wingdings"/>
              </a:rPr>
              <a:t>can change the data value stored</a:t>
            </a:r>
            <a:endParaRPr lang="en-US" dirty="0">
              <a:solidFill>
                <a:srgbClr val="FF0000"/>
              </a:solidFill>
              <a:ea typeface="+mn-ea"/>
              <a:cs typeface="+mn-cs"/>
            </a:endParaRPr>
          </a:p>
          <a:p>
            <a:pPr>
              <a:buFont typeface="Wingdings" pitchFamily="2" charset="2"/>
              <a:buChar char="n"/>
              <a:defRPr/>
            </a:pPr>
            <a:endParaRPr lang="en-US" dirty="0">
              <a:ea typeface="+mn-ea"/>
              <a:cs typeface="+mn-cs"/>
            </a:endParaRPr>
          </a:p>
          <a:p>
            <a:pPr>
              <a:buFont typeface="Wingdings" pitchFamily="2" charset="2"/>
              <a:buChar char="n"/>
              <a:defRPr/>
            </a:pPr>
            <a:r>
              <a:rPr lang="en-US" dirty="0">
                <a:ea typeface="+mn-ea"/>
                <a:cs typeface="+mn-cs"/>
              </a:rPr>
              <a:t>Also called program interference error</a:t>
            </a:r>
          </a:p>
          <a:p>
            <a:pPr>
              <a:buFont typeface="Wingdings" pitchFamily="2" charset="2"/>
              <a:buChar char="n"/>
              <a:defRPr/>
            </a:pPr>
            <a:endParaRPr lang="en-US" dirty="0">
              <a:ea typeface="+mn-ea"/>
              <a:cs typeface="+mn-cs"/>
            </a:endParaRPr>
          </a:p>
          <a:p>
            <a:pPr>
              <a:buFont typeface="Wingdings" pitchFamily="2" charset="2"/>
              <a:buChar char="n"/>
              <a:defRPr/>
            </a:pPr>
            <a:r>
              <a:rPr lang="en-US" dirty="0">
                <a:latin typeface="Tahoma" charset="0"/>
              </a:rPr>
              <a:t>Causes neighboring cell voltage to increase (shift right)</a:t>
            </a:r>
          </a:p>
          <a:p>
            <a:pPr>
              <a:buFont typeface="Wingdings" pitchFamily="2" charset="2"/>
              <a:buChar char="n"/>
              <a:defRPr/>
            </a:pPr>
            <a:endParaRPr lang="en-US" dirty="0">
              <a:ea typeface="+mn-ea"/>
              <a:cs typeface="+mn-cs"/>
            </a:endParaRPr>
          </a:p>
          <a:p>
            <a:pPr>
              <a:buFont typeface="Wingdings" pitchFamily="2" charset="2"/>
              <a:buChar char="n"/>
              <a:defRPr/>
            </a:pPr>
            <a:r>
              <a:rPr lang="en-US" dirty="0">
                <a:solidFill>
                  <a:srgbClr val="0000FF"/>
                </a:solidFill>
                <a:ea typeface="+mn-ea"/>
                <a:cs typeface="+mn-cs"/>
              </a:rPr>
              <a:t>Once retention errors are minimized, these errors can become dominant</a:t>
            </a:r>
          </a:p>
        </p:txBody>
      </p:sp>
      <p:sp>
        <p:nvSpPr>
          <p:cNvPr id="247811"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EC77807-FEDD-D047-A198-B05EEAADD410}"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75</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38250771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Title 1"/>
          <p:cNvSpPr>
            <a:spLocks noGrp="1"/>
          </p:cNvSpPr>
          <p:nvPr>
            <p:ph type="title"/>
          </p:nvPr>
        </p:nvSpPr>
        <p:spPr/>
        <p:txBody>
          <a:bodyPr/>
          <a:lstStyle/>
          <a:p>
            <a:r>
              <a:rPr lang="en-US">
                <a:latin typeface="Garamond" charset="0"/>
              </a:rPr>
              <a:t>How Current Flash Cells are Programmed</a:t>
            </a:r>
          </a:p>
        </p:txBody>
      </p:sp>
      <p:sp>
        <p:nvSpPr>
          <p:cNvPr id="248834" name="Content Placeholder 2"/>
          <p:cNvSpPr>
            <a:spLocks noGrp="1"/>
          </p:cNvSpPr>
          <p:nvPr>
            <p:ph idx="1"/>
          </p:nvPr>
        </p:nvSpPr>
        <p:spPr>
          <a:xfrm>
            <a:off x="166688" y="906463"/>
            <a:ext cx="8610600" cy="4876800"/>
          </a:xfrm>
        </p:spPr>
        <p:txBody>
          <a:bodyPr/>
          <a:lstStyle/>
          <a:p>
            <a:r>
              <a:rPr lang="en-US">
                <a:latin typeface="Tahoma" charset="0"/>
              </a:rPr>
              <a:t>Programming 2-bit MLC NAND flash memory in two steps</a:t>
            </a:r>
          </a:p>
        </p:txBody>
      </p:sp>
      <p:sp>
        <p:nvSpPr>
          <p:cNvPr id="248835"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D13CC04C-16D1-3444-8D55-176C76DE5114}"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76</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cxnSp>
        <p:nvCxnSpPr>
          <p:cNvPr id="248836" name="Straight Connector 27"/>
          <p:cNvCxnSpPr>
            <a:cxnSpLocks noChangeShapeType="1"/>
          </p:cNvCxnSpPr>
          <p:nvPr/>
        </p:nvCxnSpPr>
        <p:spPr bwMode="auto">
          <a:xfrm>
            <a:off x="636588" y="2640013"/>
            <a:ext cx="7734300" cy="0"/>
          </a:xfrm>
          <a:prstGeom prst="line">
            <a:avLst/>
          </a:prstGeom>
          <a:noFill/>
          <a:ln w="2857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48837" name="TextBox 35"/>
          <p:cNvSpPr txBox="1">
            <a:spLocks noChangeArrowheads="1"/>
          </p:cNvSpPr>
          <p:nvPr/>
        </p:nvSpPr>
        <p:spPr bwMode="auto">
          <a:xfrm>
            <a:off x="8234363" y="2616200"/>
            <a:ext cx="434975"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altLang="zh-CN" sz="1600" b="0" i="0" u="none" strike="noStrike" kern="1200" cap="none" spc="0" normalizeH="0" baseline="-25000" noProof="0">
                <a:ln>
                  <a:noFill/>
                </a:ln>
                <a:solidFill>
                  <a:srgbClr val="000000"/>
                </a:solidFill>
                <a:effectLst/>
                <a:uLnTx/>
                <a:uFillTx/>
                <a:latin typeface="Arial" charset="0"/>
                <a:ea typeface="ＭＳ Ｐゴシック" charset="0"/>
              </a:rPr>
              <a:t>th</a:t>
            </a:r>
          </a:p>
        </p:txBody>
      </p:sp>
      <p:grpSp>
        <p:nvGrpSpPr>
          <p:cNvPr id="248838" name="Group 35"/>
          <p:cNvGrpSpPr>
            <a:grpSpLocks/>
          </p:cNvGrpSpPr>
          <p:nvPr/>
        </p:nvGrpSpPr>
        <p:grpSpPr bwMode="auto">
          <a:xfrm>
            <a:off x="661988" y="1473200"/>
            <a:ext cx="1103312" cy="1150938"/>
            <a:chOff x="4218432" y="3608832"/>
            <a:chExt cx="1103376" cy="1152144"/>
          </a:xfrm>
        </p:grpSpPr>
        <p:grpSp>
          <p:nvGrpSpPr>
            <p:cNvPr id="84" name="Group 33"/>
            <p:cNvGrpSpPr/>
            <p:nvPr/>
          </p:nvGrpSpPr>
          <p:grpSpPr>
            <a:xfrm>
              <a:off x="4218432" y="3608832"/>
              <a:ext cx="1103376" cy="1152144"/>
              <a:chOff x="4218432" y="3608832"/>
              <a:chExt cx="1103376" cy="1152144"/>
            </a:xfrm>
            <a:noFill/>
          </p:grpSpPr>
          <p:sp>
            <p:nvSpPr>
              <p:cNvPr id="86" name="Freeform 85"/>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87"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85" name="TextBox 31"/>
            <p:cNvSpPr txBox="1">
              <a:spLocks noChangeArrowheads="1"/>
            </p:cNvSpPr>
            <p:nvPr/>
          </p:nvSpPr>
          <p:spPr bwMode="auto">
            <a:xfrm>
              <a:off x="4437520" y="3921898"/>
              <a:ext cx="711241" cy="831132"/>
            </a:xfrm>
            <a:prstGeom prst="rect">
              <a:avLst/>
            </a:prstGeom>
            <a:noFill/>
            <a:ln w="9525">
              <a:noFill/>
              <a:miter lim="800000"/>
              <a:headEnd/>
              <a:tailEnd/>
            </a:ln>
          </p:spPr>
          <p:txBody>
            <a:bodyPr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ER</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(11)</a:t>
              </a:r>
            </a:p>
          </p:txBody>
        </p:sp>
      </p:grpSp>
      <p:grpSp>
        <p:nvGrpSpPr>
          <p:cNvPr id="4" name="Group 3"/>
          <p:cNvGrpSpPr>
            <a:grpSpLocks/>
          </p:cNvGrpSpPr>
          <p:nvPr/>
        </p:nvGrpSpPr>
        <p:grpSpPr bwMode="auto">
          <a:xfrm>
            <a:off x="644525" y="3186113"/>
            <a:ext cx="8032750" cy="1490662"/>
            <a:chOff x="643890" y="2964498"/>
            <a:chExt cx="8032750" cy="1491615"/>
          </a:xfrm>
        </p:grpSpPr>
        <p:sp>
          <p:nvSpPr>
            <p:cNvPr id="248874" name="TextBox 5"/>
            <p:cNvSpPr txBox="1">
              <a:spLocks noChangeArrowheads="1"/>
            </p:cNvSpPr>
            <p:nvPr/>
          </p:nvSpPr>
          <p:spPr bwMode="auto">
            <a:xfrm>
              <a:off x="7217982" y="2964498"/>
              <a:ext cx="145103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C000"/>
                  </a:solidFill>
                  <a:effectLst/>
                  <a:uLnTx/>
                  <a:uFillTx/>
                  <a:latin typeface="Arial" charset="0"/>
                  <a:ea typeface="ＭＳ Ｐゴシック" charset="0"/>
                </a:rPr>
                <a:t>LSB </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C000"/>
                  </a:solidFill>
                  <a:effectLst/>
                  <a:uLnTx/>
                  <a:uFillTx/>
                  <a:latin typeface="Arial" charset="0"/>
                  <a:ea typeface="ＭＳ Ｐゴシック" charset="0"/>
                </a:rPr>
                <a:t>Program</a:t>
              </a:r>
            </a:p>
          </p:txBody>
        </p:sp>
        <p:cxnSp>
          <p:nvCxnSpPr>
            <p:cNvPr id="248875" name="Straight Connector 27"/>
            <p:cNvCxnSpPr>
              <a:cxnSpLocks noChangeShapeType="1"/>
            </p:cNvCxnSpPr>
            <p:nvPr/>
          </p:nvCxnSpPr>
          <p:spPr bwMode="auto">
            <a:xfrm>
              <a:off x="643890" y="4141788"/>
              <a:ext cx="7734300" cy="0"/>
            </a:xfrm>
            <a:prstGeom prst="line">
              <a:avLst/>
            </a:prstGeom>
            <a:noFill/>
            <a:ln w="2857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48876" name="TextBox 35"/>
            <p:cNvSpPr txBox="1">
              <a:spLocks noChangeArrowheads="1"/>
            </p:cNvSpPr>
            <p:nvPr/>
          </p:nvSpPr>
          <p:spPr bwMode="auto">
            <a:xfrm>
              <a:off x="8241665" y="4117976"/>
              <a:ext cx="4349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altLang="zh-CN" sz="1600" b="0" i="0" u="none" strike="noStrike" kern="1200" cap="none" spc="0" normalizeH="0" baseline="-25000" noProof="0">
                  <a:ln>
                    <a:noFill/>
                  </a:ln>
                  <a:solidFill>
                    <a:srgbClr val="000000"/>
                  </a:solidFill>
                  <a:effectLst/>
                  <a:uLnTx/>
                  <a:uFillTx/>
                  <a:latin typeface="Arial" charset="0"/>
                  <a:ea typeface="ＭＳ Ｐゴシック" charset="0"/>
                </a:rPr>
                <a:t>th</a:t>
              </a:r>
            </a:p>
          </p:txBody>
        </p:sp>
        <p:grpSp>
          <p:nvGrpSpPr>
            <p:cNvPr id="248877" name="Group 35"/>
            <p:cNvGrpSpPr>
              <a:grpSpLocks/>
            </p:cNvGrpSpPr>
            <p:nvPr/>
          </p:nvGrpSpPr>
          <p:grpSpPr bwMode="auto">
            <a:xfrm>
              <a:off x="669290" y="2974977"/>
              <a:ext cx="1103313" cy="1151091"/>
              <a:chOff x="4218432" y="3608832"/>
              <a:chExt cx="1103376" cy="1152144"/>
            </a:xfrm>
          </p:grpSpPr>
          <p:grpSp>
            <p:nvGrpSpPr>
              <p:cNvPr id="91" name="Group 33"/>
              <p:cNvGrpSpPr/>
              <p:nvPr/>
            </p:nvGrpSpPr>
            <p:grpSpPr>
              <a:xfrm>
                <a:off x="4218432" y="3608832"/>
                <a:ext cx="1103376" cy="1152144"/>
                <a:chOff x="4218432" y="3608832"/>
                <a:chExt cx="1103376" cy="1152144"/>
              </a:xfrm>
              <a:noFill/>
            </p:grpSpPr>
            <p:sp>
              <p:nvSpPr>
                <p:cNvPr id="93" name="Freeform 92"/>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94"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92" name="TextBox 31"/>
              <p:cNvSpPr txBox="1">
                <a:spLocks noChangeArrowheads="1"/>
              </p:cNvSpPr>
              <p:nvPr/>
            </p:nvSpPr>
            <p:spPr bwMode="auto">
              <a:xfrm>
                <a:off x="4448633" y="3919517"/>
                <a:ext cx="709653" cy="831552"/>
              </a:xfrm>
              <a:prstGeom prst="rect">
                <a:avLst/>
              </a:prstGeom>
              <a:noFill/>
              <a:ln w="9525">
                <a:noFill/>
                <a:miter lim="800000"/>
                <a:headEnd/>
                <a:tailEnd/>
              </a:ln>
            </p:spPr>
            <p:txBody>
              <a:bodyPr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ER</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(11)</a:t>
                </a:r>
              </a:p>
            </p:txBody>
          </p:sp>
        </p:grpSp>
        <p:grpSp>
          <p:nvGrpSpPr>
            <p:cNvPr id="248878" name="Group 35"/>
            <p:cNvGrpSpPr>
              <a:grpSpLocks/>
            </p:cNvGrpSpPr>
            <p:nvPr/>
          </p:nvGrpSpPr>
          <p:grpSpPr bwMode="auto">
            <a:xfrm>
              <a:off x="3412472" y="2974977"/>
              <a:ext cx="1103309" cy="1151091"/>
              <a:chOff x="4218432" y="3608832"/>
              <a:chExt cx="1103376" cy="1152144"/>
            </a:xfrm>
          </p:grpSpPr>
          <p:grpSp>
            <p:nvGrpSpPr>
              <p:cNvPr id="103" name="Group 33"/>
              <p:cNvGrpSpPr/>
              <p:nvPr/>
            </p:nvGrpSpPr>
            <p:grpSpPr>
              <a:xfrm>
                <a:off x="4218432" y="3608832"/>
                <a:ext cx="1103376" cy="1152144"/>
                <a:chOff x="4218432" y="3608832"/>
                <a:chExt cx="1103376" cy="1152144"/>
              </a:xfrm>
              <a:noFill/>
            </p:grpSpPr>
            <p:sp>
              <p:nvSpPr>
                <p:cNvPr id="105" name="Freeform 104"/>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106"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104" name="TextBox 31"/>
              <p:cNvSpPr txBox="1">
                <a:spLocks noChangeArrowheads="1"/>
              </p:cNvSpPr>
              <p:nvPr/>
            </p:nvSpPr>
            <p:spPr bwMode="auto">
              <a:xfrm>
                <a:off x="4326407" y="3919517"/>
                <a:ext cx="938270" cy="831552"/>
              </a:xfrm>
              <a:prstGeom prst="rect">
                <a:avLst/>
              </a:prstGeom>
              <a:noFill/>
              <a:ln w="9525">
                <a:noFill/>
                <a:miter lim="800000"/>
                <a:headEnd/>
                <a:tailEnd/>
              </a:ln>
            </p:spPr>
            <p:txBody>
              <a:bodyPr wrap="none">
                <a:spAutoFit/>
              </a:body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Temp</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(0x)</a:t>
                </a:r>
              </a:p>
            </p:txBody>
          </p:sp>
        </p:grpSp>
      </p:grpSp>
      <p:grpSp>
        <p:nvGrpSpPr>
          <p:cNvPr id="5" name="Group 4"/>
          <p:cNvGrpSpPr>
            <a:grpSpLocks/>
          </p:cNvGrpSpPr>
          <p:nvPr/>
        </p:nvGrpSpPr>
        <p:grpSpPr bwMode="auto">
          <a:xfrm>
            <a:off x="636588" y="4994275"/>
            <a:ext cx="8040687" cy="1481138"/>
            <a:chOff x="636270" y="4681858"/>
            <a:chExt cx="8040370" cy="1481135"/>
          </a:xfrm>
        </p:grpSpPr>
        <p:sp>
          <p:nvSpPr>
            <p:cNvPr id="248859" name="TextBox 6"/>
            <p:cNvSpPr txBox="1">
              <a:spLocks noChangeArrowheads="1"/>
            </p:cNvSpPr>
            <p:nvPr/>
          </p:nvSpPr>
          <p:spPr bwMode="auto">
            <a:xfrm>
              <a:off x="7225602" y="4698746"/>
              <a:ext cx="1451038"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C000"/>
                  </a:solidFill>
                  <a:effectLst/>
                  <a:uLnTx/>
                  <a:uFillTx/>
                  <a:latin typeface="Arial" charset="0"/>
                  <a:ea typeface="ＭＳ Ｐゴシック" charset="0"/>
                </a:rPr>
                <a:t>MSB</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C000"/>
                  </a:solidFill>
                  <a:effectLst/>
                  <a:uLnTx/>
                  <a:uFillTx/>
                  <a:latin typeface="Arial" charset="0"/>
                  <a:ea typeface="ＭＳ Ｐゴシック" charset="0"/>
                </a:rPr>
                <a:t>Program</a:t>
              </a:r>
            </a:p>
          </p:txBody>
        </p:sp>
        <p:cxnSp>
          <p:nvCxnSpPr>
            <p:cNvPr id="248860" name="Straight Connector 27"/>
            <p:cNvCxnSpPr>
              <a:cxnSpLocks noChangeShapeType="1"/>
            </p:cNvCxnSpPr>
            <p:nvPr/>
          </p:nvCxnSpPr>
          <p:spPr bwMode="auto">
            <a:xfrm>
              <a:off x="636270" y="5848668"/>
              <a:ext cx="7734300" cy="0"/>
            </a:xfrm>
            <a:prstGeom prst="line">
              <a:avLst/>
            </a:prstGeom>
            <a:noFill/>
            <a:ln w="2857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48861" name="TextBox 35"/>
            <p:cNvSpPr txBox="1">
              <a:spLocks noChangeArrowheads="1"/>
            </p:cNvSpPr>
            <p:nvPr/>
          </p:nvSpPr>
          <p:spPr bwMode="auto">
            <a:xfrm>
              <a:off x="8234045" y="5824856"/>
              <a:ext cx="434975"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altLang="zh-CN" sz="1600" b="0" i="0" u="none" strike="noStrike" kern="1200" cap="none" spc="0" normalizeH="0" baseline="-25000" noProof="0">
                  <a:ln>
                    <a:noFill/>
                  </a:ln>
                  <a:solidFill>
                    <a:srgbClr val="000000"/>
                  </a:solidFill>
                  <a:effectLst/>
                  <a:uLnTx/>
                  <a:uFillTx/>
                  <a:latin typeface="Arial" charset="0"/>
                  <a:ea typeface="ＭＳ Ｐゴシック" charset="0"/>
                </a:rPr>
                <a:t>th</a:t>
              </a:r>
            </a:p>
          </p:txBody>
        </p:sp>
        <p:grpSp>
          <p:nvGrpSpPr>
            <p:cNvPr id="248862" name="Group 35"/>
            <p:cNvGrpSpPr>
              <a:grpSpLocks/>
            </p:cNvGrpSpPr>
            <p:nvPr/>
          </p:nvGrpSpPr>
          <p:grpSpPr bwMode="auto">
            <a:xfrm>
              <a:off x="661670" y="4681858"/>
              <a:ext cx="1103313" cy="1178606"/>
              <a:chOff x="4218432" y="3608832"/>
              <a:chExt cx="1103376" cy="1179684"/>
            </a:xfrm>
          </p:grpSpPr>
          <p:grpSp>
            <p:nvGrpSpPr>
              <p:cNvPr id="98" name="Group 33"/>
              <p:cNvGrpSpPr/>
              <p:nvPr/>
            </p:nvGrpSpPr>
            <p:grpSpPr>
              <a:xfrm>
                <a:off x="4218432" y="3608832"/>
                <a:ext cx="1103376" cy="1152144"/>
                <a:chOff x="4218432" y="3608832"/>
                <a:chExt cx="1103376" cy="1152144"/>
              </a:xfrm>
              <a:noFill/>
            </p:grpSpPr>
            <p:sp>
              <p:nvSpPr>
                <p:cNvPr id="100" name="Freeform 99"/>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101"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99" name="TextBox 31"/>
              <p:cNvSpPr txBox="1">
                <a:spLocks noChangeArrowheads="1"/>
              </p:cNvSpPr>
              <p:nvPr/>
            </p:nvSpPr>
            <p:spPr bwMode="auto">
              <a:xfrm>
                <a:off x="4434335" y="3956812"/>
                <a:ext cx="709625" cy="831020"/>
              </a:xfrm>
              <a:prstGeom prst="rect">
                <a:avLst/>
              </a:prstGeom>
              <a:noFill/>
              <a:ln w="9525">
                <a:noFill/>
                <a:miter lim="800000"/>
                <a:headEnd/>
                <a:tailEnd/>
              </a:ln>
            </p:spPr>
            <p:txBody>
              <a:bodyPr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ER</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(11)</a:t>
                </a:r>
              </a:p>
            </p:txBody>
          </p:sp>
        </p:grpSp>
        <p:grpSp>
          <p:nvGrpSpPr>
            <p:cNvPr id="248863" name="Group 35"/>
            <p:cNvGrpSpPr>
              <a:grpSpLocks/>
            </p:cNvGrpSpPr>
            <p:nvPr/>
          </p:nvGrpSpPr>
          <p:grpSpPr bwMode="auto">
            <a:xfrm>
              <a:off x="2604770" y="4697098"/>
              <a:ext cx="1103313" cy="1178606"/>
              <a:chOff x="4218432" y="3608832"/>
              <a:chExt cx="1103376" cy="1179684"/>
            </a:xfrm>
          </p:grpSpPr>
          <p:grpSp>
            <p:nvGrpSpPr>
              <p:cNvPr id="108" name="Group 33"/>
              <p:cNvGrpSpPr/>
              <p:nvPr/>
            </p:nvGrpSpPr>
            <p:grpSpPr>
              <a:xfrm>
                <a:off x="4218432" y="3608832"/>
                <a:ext cx="1103376" cy="1152144"/>
                <a:chOff x="4218432" y="3608832"/>
                <a:chExt cx="1103376" cy="1152144"/>
              </a:xfrm>
              <a:noFill/>
            </p:grpSpPr>
            <p:sp>
              <p:nvSpPr>
                <p:cNvPr id="110" name="Freeform 109"/>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111"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109" name="TextBox 31"/>
              <p:cNvSpPr txBox="1">
                <a:spLocks noChangeArrowheads="1"/>
              </p:cNvSpPr>
              <p:nvPr/>
            </p:nvSpPr>
            <p:spPr bwMode="auto">
              <a:xfrm>
                <a:off x="4434258" y="3957448"/>
                <a:ext cx="731850" cy="831020"/>
              </a:xfrm>
              <a:prstGeom prst="rect">
                <a:avLst/>
              </a:prstGeom>
              <a:noFill/>
              <a:ln w="9525">
                <a:noFill/>
                <a:miter lim="800000"/>
                <a:headEnd/>
                <a:tailEnd/>
              </a:ln>
            </p:spPr>
            <p:txBody>
              <a:bodyPr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P1</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(10)</a:t>
                </a:r>
              </a:p>
            </p:txBody>
          </p:sp>
        </p:grpSp>
        <p:grpSp>
          <p:nvGrpSpPr>
            <p:cNvPr id="248864" name="Group 35"/>
            <p:cNvGrpSpPr>
              <a:grpSpLocks/>
            </p:cNvGrpSpPr>
            <p:nvPr/>
          </p:nvGrpSpPr>
          <p:grpSpPr bwMode="auto">
            <a:xfrm>
              <a:off x="4273550" y="4681858"/>
              <a:ext cx="1103313" cy="1178606"/>
              <a:chOff x="4218432" y="3608832"/>
              <a:chExt cx="1103376" cy="1179684"/>
            </a:xfrm>
          </p:grpSpPr>
          <p:grpSp>
            <p:nvGrpSpPr>
              <p:cNvPr id="113" name="Group 33"/>
              <p:cNvGrpSpPr/>
              <p:nvPr/>
            </p:nvGrpSpPr>
            <p:grpSpPr>
              <a:xfrm>
                <a:off x="4218432" y="3608832"/>
                <a:ext cx="1103376" cy="1152144"/>
                <a:chOff x="4218432" y="3608832"/>
                <a:chExt cx="1103376" cy="1152144"/>
              </a:xfrm>
              <a:noFill/>
            </p:grpSpPr>
            <p:sp>
              <p:nvSpPr>
                <p:cNvPr id="115" name="Freeform 114"/>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116"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114" name="TextBox 31"/>
              <p:cNvSpPr txBox="1">
                <a:spLocks noChangeArrowheads="1"/>
              </p:cNvSpPr>
              <p:nvPr/>
            </p:nvSpPr>
            <p:spPr bwMode="auto">
              <a:xfrm>
                <a:off x="4433875" y="3956812"/>
                <a:ext cx="731851" cy="831020"/>
              </a:xfrm>
              <a:prstGeom prst="rect">
                <a:avLst/>
              </a:prstGeom>
              <a:noFill/>
              <a:ln w="9525">
                <a:noFill/>
                <a:miter lim="800000"/>
                <a:headEnd/>
                <a:tailEnd/>
              </a:ln>
            </p:spPr>
            <p:txBody>
              <a:bodyPr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P2</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(00)</a:t>
                </a:r>
              </a:p>
            </p:txBody>
          </p:sp>
        </p:grpSp>
        <p:grpSp>
          <p:nvGrpSpPr>
            <p:cNvPr id="248865" name="Group 35"/>
            <p:cNvGrpSpPr>
              <a:grpSpLocks/>
            </p:cNvGrpSpPr>
            <p:nvPr/>
          </p:nvGrpSpPr>
          <p:grpSpPr bwMode="auto">
            <a:xfrm>
              <a:off x="5988050" y="4689478"/>
              <a:ext cx="1103313" cy="1178606"/>
              <a:chOff x="4218432" y="3608832"/>
              <a:chExt cx="1103376" cy="1179684"/>
            </a:xfrm>
          </p:grpSpPr>
          <p:grpSp>
            <p:nvGrpSpPr>
              <p:cNvPr id="118" name="Group 33"/>
              <p:cNvGrpSpPr/>
              <p:nvPr/>
            </p:nvGrpSpPr>
            <p:grpSpPr>
              <a:xfrm>
                <a:off x="4218432" y="3608832"/>
                <a:ext cx="1103376" cy="1152144"/>
                <a:chOff x="4218432" y="3608832"/>
                <a:chExt cx="1103376" cy="1152144"/>
              </a:xfrm>
              <a:noFill/>
            </p:grpSpPr>
            <p:sp>
              <p:nvSpPr>
                <p:cNvPr id="120" name="Freeform 119"/>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121" name="Freeform 35"/>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119" name="TextBox 31"/>
              <p:cNvSpPr txBox="1">
                <a:spLocks noChangeArrowheads="1"/>
              </p:cNvSpPr>
              <p:nvPr/>
            </p:nvSpPr>
            <p:spPr bwMode="auto">
              <a:xfrm>
                <a:off x="4433807" y="3957130"/>
                <a:ext cx="731851" cy="831021"/>
              </a:xfrm>
              <a:prstGeom prst="rect">
                <a:avLst/>
              </a:prstGeom>
              <a:noFill/>
              <a:ln w="9525">
                <a:noFill/>
                <a:miter lim="800000"/>
                <a:headEnd/>
                <a:tailEnd/>
              </a:ln>
            </p:spPr>
            <p:txBody>
              <a:bodyPr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P3</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lumMod val="95000"/>
                        <a:lumOff val="5000"/>
                      </a:srgbClr>
                    </a:solidFill>
                    <a:effectLst/>
                    <a:uLnTx/>
                    <a:uFillTx/>
                    <a:latin typeface="Tahoma"/>
                    <a:ea typeface="ＭＳ Ｐゴシック" pitchFamily="34" charset="-128"/>
                    <a:cs typeface="+mn-cs"/>
                  </a:rPr>
                  <a:t>(01)</a:t>
                </a:r>
              </a:p>
            </p:txBody>
          </p:sp>
        </p:grpSp>
      </p:grpSp>
      <p:grpSp>
        <p:nvGrpSpPr>
          <p:cNvPr id="30730" name="Group 30729"/>
          <p:cNvGrpSpPr>
            <a:grpSpLocks/>
          </p:cNvGrpSpPr>
          <p:nvPr/>
        </p:nvGrpSpPr>
        <p:grpSpPr bwMode="auto">
          <a:xfrm>
            <a:off x="773113" y="2640013"/>
            <a:ext cx="433387" cy="555625"/>
            <a:chOff x="773425" y="2640648"/>
            <a:chExt cx="432282" cy="555309"/>
          </a:xfrm>
        </p:grpSpPr>
        <p:cxnSp>
          <p:nvCxnSpPr>
            <p:cNvPr id="9" name="Straight Arrow Connector 8"/>
            <p:cNvCxnSpPr>
              <a:cxnSpLocks noChangeShapeType="1"/>
            </p:cNvCxnSpPr>
            <p:nvPr/>
          </p:nvCxnSpPr>
          <p:spPr bwMode="auto">
            <a:xfrm>
              <a:off x="1197790" y="2640648"/>
              <a:ext cx="7917" cy="555309"/>
            </a:xfrm>
            <a:prstGeom prst="straightConnector1">
              <a:avLst/>
            </a:prstGeom>
            <a:noFill/>
            <a:ln w="25400">
              <a:solidFill>
                <a:srgbClr val="0000FF"/>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48858" name="TextBox 30728"/>
            <p:cNvSpPr txBox="1">
              <a:spLocks noChangeArrowheads="1"/>
            </p:cNvSpPr>
            <p:nvPr/>
          </p:nvSpPr>
          <p:spPr bwMode="auto">
            <a:xfrm>
              <a:off x="773425" y="2733636"/>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1</a:t>
              </a:r>
            </a:p>
          </p:txBody>
        </p:sp>
      </p:grpSp>
      <p:grpSp>
        <p:nvGrpSpPr>
          <p:cNvPr id="30732" name="Group 30731"/>
          <p:cNvGrpSpPr>
            <a:grpSpLocks/>
          </p:cNvGrpSpPr>
          <p:nvPr/>
        </p:nvGrpSpPr>
        <p:grpSpPr bwMode="auto">
          <a:xfrm>
            <a:off x="742950" y="4398963"/>
            <a:ext cx="449263" cy="555625"/>
            <a:chOff x="742945" y="4399438"/>
            <a:chExt cx="449269" cy="555309"/>
          </a:xfrm>
        </p:grpSpPr>
        <p:cxnSp>
          <p:nvCxnSpPr>
            <p:cNvPr id="128" name="Straight Arrow Connector 127"/>
            <p:cNvCxnSpPr>
              <a:cxnSpLocks noChangeShapeType="1"/>
            </p:cNvCxnSpPr>
            <p:nvPr/>
          </p:nvCxnSpPr>
          <p:spPr bwMode="auto">
            <a:xfrm>
              <a:off x="1184276" y="4399438"/>
              <a:ext cx="7938" cy="555309"/>
            </a:xfrm>
            <a:prstGeom prst="straightConnector1">
              <a:avLst/>
            </a:prstGeom>
            <a:noFill/>
            <a:ln w="25400">
              <a:solidFill>
                <a:srgbClr val="0000FF"/>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48856" name="TextBox 135"/>
            <p:cNvSpPr txBox="1">
              <a:spLocks noChangeArrowheads="1"/>
            </p:cNvSpPr>
            <p:nvPr/>
          </p:nvSpPr>
          <p:spPr bwMode="auto">
            <a:xfrm>
              <a:off x="742945" y="4490325"/>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1</a:t>
              </a:r>
            </a:p>
          </p:txBody>
        </p:sp>
      </p:grpSp>
      <p:grpSp>
        <p:nvGrpSpPr>
          <p:cNvPr id="30735" name="Group 30734"/>
          <p:cNvGrpSpPr>
            <a:grpSpLocks/>
          </p:cNvGrpSpPr>
          <p:nvPr/>
        </p:nvGrpSpPr>
        <p:grpSpPr bwMode="auto">
          <a:xfrm>
            <a:off x="4383088" y="4379913"/>
            <a:ext cx="2141537" cy="622300"/>
            <a:chOff x="4383345" y="4379656"/>
            <a:chExt cx="2141122" cy="622242"/>
          </a:xfrm>
        </p:grpSpPr>
        <p:cxnSp>
          <p:nvCxnSpPr>
            <p:cNvPr id="133" name="Straight Arrow Connector 132"/>
            <p:cNvCxnSpPr>
              <a:cxnSpLocks noChangeShapeType="1"/>
            </p:cNvCxnSpPr>
            <p:nvPr/>
          </p:nvCxnSpPr>
          <p:spPr bwMode="auto">
            <a:xfrm>
              <a:off x="4383345" y="4379656"/>
              <a:ext cx="2141122" cy="622242"/>
            </a:xfrm>
            <a:prstGeom prst="straightConnector1">
              <a:avLst/>
            </a:prstGeom>
            <a:noFill/>
            <a:ln w="25400">
              <a:solidFill>
                <a:srgbClr val="0000FF"/>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48854" name="TextBox 136"/>
            <p:cNvSpPr txBox="1">
              <a:spLocks noChangeArrowheads="1"/>
            </p:cNvSpPr>
            <p:nvPr/>
          </p:nvSpPr>
          <p:spPr bwMode="auto">
            <a:xfrm>
              <a:off x="6047020" y="4490325"/>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1</a:t>
              </a:r>
            </a:p>
          </p:txBody>
        </p:sp>
      </p:grpSp>
      <p:grpSp>
        <p:nvGrpSpPr>
          <p:cNvPr id="30731" name="Group 30730"/>
          <p:cNvGrpSpPr>
            <a:grpSpLocks/>
          </p:cNvGrpSpPr>
          <p:nvPr/>
        </p:nvGrpSpPr>
        <p:grpSpPr bwMode="auto">
          <a:xfrm>
            <a:off x="1590675" y="2640013"/>
            <a:ext cx="2117725" cy="628650"/>
            <a:chOff x="1591219" y="2640648"/>
            <a:chExt cx="2116864" cy="628332"/>
          </a:xfrm>
        </p:grpSpPr>
        <p:cxnSp>
          <p:nvCxnSpPr>
            <p:cNvPr id="30721" name="Straight Arrow Connector 30720"/>
            <p:cNvCxnSpPr>
              <a:cxnSpLocks noChangeShapeType="1"/>
            </p:cNvCxnSpPr>
            <p:nvPr/>
          </p:nvCxnSpPr>
          <p:spPr bwMode="auto">
            <a:xfrm>
              <a:off x="1591219" y="2640648"/>
              <a:ext cx="2116864" cy="628332"/>
            </a:xfrm>
            <a:prstGeom prst="straightConnector1">
              <a:avLst/>
            </a:prstGeom>
            <a:noFill/>
            <a:ln w="25400">
              <a:solidFill>
                <a:srgbClr val="0000FF"/>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48852" name="TextBox 137"/>
            <p:cNvSpPr txBox="1">
              <a:spLocks noChangeArrowheads="1"/>
            </p:cNvSpPr>
            <p:nvPr/>
          </p:nvSpPr>
          <p:spPr bwMode="auto">
            <a:xfrm>
              <a:off x="3141957" y="2733636"/>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0</a:t>
              </a:r>
            </a:p>
          </p:txBody>
        </p:sp>
      </p:grpSp>
      <p:grpSp>
        <p:nvGrpSpPr>
          <p:cNvPr id="30733" name="Group 30732"/>
          <p:cNvGrpSpPr>
            <a:grpSpLocks/>
          </p:cNvGrpSpPr>
          <p:nvPr/>
        </p:nvGrpSpPr>
        <p:grpSpPr bwMode="auto">
          <a:xfrm>
            <a:off x="1546225" y="4387850"/>
            <a:ext cx="1479550" cy="627063"/>
            <a:chOff x="1546338" y="4387276"/>
            <a:chExt cx="1478802" cy="628332"/>
          </a:xfrm>
        </p:grpSpPr>
        <p:cxnSp>
          <p:nvCxnSpPr>
            <p:cNvPr id="129" name="Straight Arrow Connector 128"/>
            <p:cNvCxnSpPr>
              <a:cxnSpLocks noChangeShapeType="1"/>
            </p:cNvCxnSpPr>
            <p:nvPr/>
          </p:nvCxnSpPr>
          <p:spPr bwMode="auto">
            <a:xfrm>
              <a:off x="1546338" y="4387276"/>
              <a:ext cx="1478802" cy="628332"/>
            </a:xfrm>
            <a:prstGeom prst="straightConnector1">
              <a:avLst/>
            </a:prstGeom>
            <a:noFill/>
            <a:ln w="25400">
              <a:solidFill>
                <a:srgbClr val="0000FF"/>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48850" name="TextBox 138"/>
            <p:cNvSpPr txBox="1">
              <a:spLocks noChangeArrowheads="1"/>
            </p:cNvSpPr>
            <p:nvPr/>
          </p:nvSpPr>
          <p:spPr bwMode="auto">
            <a:xfrm>
              <a:off x="2602881" y="4490325"/>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0</a:t>
              </a:r>
            </a:p>
          </p:txBody>
        </p:sp>
      </p:grpSp>
      <p:grpSp>
        <p:nvGrpSpPr>
          <p:cNvPr id="30734" name="Group 30733"/>
          <p:cNvGrpSpPr>
            <a:grpSpLocks/>
          </p:cNvGrpSpPr>
          <p:nvPr/>
        </p:nvGrpSpPr>
        <p:grpSpPr bwMode="auto">
          <a:xfrm>
            <a:off x="3948113" y="4398963"/>
            <a:ext cx="722312" cy="615950"/>
            <a:chOff x="3948887" y="4399438"/>
            <a:chExt cx="722173" cy="616170"/>
          </a:xfrm>
        </p:grpSpPr>
        <p:cxnSp>
          <p:nvCxnSpPr>
            <p:cNvPr id="131" name="Straight Arrow Connector 130"/>
            <p:cNvCxnSpPr>
              <a:cxnSpLocks noChangeShapeType="1"/>
            </p:cNvCxnSpPr>
            <p:nvPr/>
          </p:nvCxnSpPr>
          <p:spPr bwMode="auto">
            <a:xfrm>
              <a:off x="3990154" y="4399438"/>
              <a:ext cx="680906" cy="616170"/>
            </a:xfrm>
            <a:prstGeom prst="straightConnector1">
              <a:avLst/>
            </a:prstGeom>
            <a:noFill/>
            <a:ln w="25400">
              <a:solidFill>
                <a:srgbClr val="0000FF"/>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248848" name="TextBox 139"/>
            <p:cNvSpPr txBox="1">
              <a:spLocks noChangeArrowheads="1"/>
            </p:cNvSpPr>
            <p:nvPr/>
          </p:nvSpPr>
          <p:spPr bwMode="auto">
            <a:xfrm>
              <a:off x="3948887" y="4490325"/>
              <a:ext cx="31290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Arial" charset="0"/>
                  <a:ea typeface="ＭＳ Ｐゴシック" charset="0"/>
                </a:rPr>
                <a:t>0</a:t>
              </a:r>
            </a:p>
          </p:txBody>
        </p:sp>
      </p:grpSp>
    </p:spTree>
    <p:extLst>
      <p:ext uri="{BB962C8B-B14F-4D97-AF65-F5344CB8AC3E}">
        <p14:creationId xmlns:p14="http://schemas.microsoft.com/office/powerpoint/2010/main" val="2549635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073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073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0732"/>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073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073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07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Title 1"/>
          <p:cNvSpPr>
            <a:spLocks noGrp="1"/>
          </p:cNvSpPr>
          <p:nvPr>
            <p:ph type="title"/>
          </p:nvPr>
        </p:nvSpPr>
        <p:spPr/>
        <p:txBody>
          <a:bodyPr/>
          <a:lstStyle/>
          <a:p>
            <a:r>
              <a:rPr lang="en-US">
                <a:latin typeface="Garamond" charset="0"/>
              </a:rPr>
              <a:t>Basics of Program Interference</a:t>
            </a:r>
          </a:p>
        </p:txBody>
      </p:sp>
      <p:grpSp>
        <p:nvGrpSpPr>
          <p:cNvPr id="249858" name="Group 76"/>
          <p:cNvGrpSpPr>
            <a:grpSpLocks/>
          </p:cNvGrpSpPr>
          <p:nvPr/>
        </p:nvGrpSpPr>
        <p:grpSpPr bwMode="auto">
          <a:xfrm>
            <a:off x="1317625" y="1443038"/>
            <a:ext cx="1828800" cy="914400"/>
            <a:chOff x="1219200" y="1447800"/>
            <a:chExt cx="1828800" cy="914400"/>
          </a:xfrm>
        </p:grpSpPr>
        <p:grpSp>
          <p:nvGrpSpPr>
            <p:cNvPr id="250113" name="Group 65"/>
            <p:cNvGrpSpPr>
              <a:grpSpLocks/>
            </p:cNvGrpSpPr>
            <p:nvPr/>
          </p:nvGrpSpPr>
          <p:grpSpPr bwMode="auto">
            <a:xfrm>
              <a:off x="1219200" y="1447800"/>
              <a:ext cx="914400" cy="914400"/>
              <a:chOff x="6248400" y="1524000"/>
              <a:chExt cx="914400" cy="914400"/>
            </a:xfrm>
          </p:grpSpPr>
          <p:grpSp>
            <p:nvGrpSpPr>
              <p:cNvPr id="250124" name="Group 38"/>
              <p:cNvGrpSpPr>
                <a:grpSpLocks/>
              </p:cNvGrpSpPr>
              <p:nvPr/>
            </p:nvGrpSpPr>
            <p:grpSpPr bwMode="auto">
              <a:xfrm>
                <a:off x="6553200" y="1752600"/>
                <a:ext cx="152400" cy="457200"/>
                <a:chOff x="6553200" y="1752600"/>
                <a:chExt cx="152400" cy="457200"/>
              </a:xfrm>
            </p:grpSpPr>
            <p:cxnSp>
              <p:nvCxnSpPr>
                <p:cNvPr id="250130" name="Straight Connector 3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31" name="Straight Connector 3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32" name="Straight Connector 3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125" name="Straight Connector 43"/>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26" name="Straight Connector 45"/>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27" name="Straight Connector 4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28" name="Straight Connector 49"/>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29" name="Straight Connector 50"/>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0114" name="Group 66"/>
            <p:cNvGrpSpPr>
              <a:grpSpLocks/>
            </p:cNvGrpSpPr>
            <p:nvPr/>
          </p:nvGrpSpPr>
          <p:grpSpPr bwMode="auto">
            <a:xfrm>
              <a:off x="2133600" y="1447800"/>
              <a:ext cx="914400" cy="914400"/>
              <a:chOff x="6248400" y="1524000"/>
              <a:chExt cx="914400" cy="914400"/>
            </a:xfrm>
          </p:grpSpPr>
          <p:grpSp>
            <p:nvGrpSpPr>
              <p:cNvPr id="250115" name="Group 38"/>
              <p:cNvGrpSpPr>
                <a:grpSpLocks/>
              </p:cNvGrpSpPr>
              <p:nvPr/>
            </p:nvGrpSpPr>
            <p:grpSpPr bwMode="auto">
              <a:xfrm>
                <a:off x="6553200" y="1752600"/>
                <a:ext cx="152400" cy="457200"/>
                <a:chOff x="6553200" y="1752600"/>
                <a:chExt cx="152400" cy="457200"/>
              </a:xfrm>
            </p:grpSpPr>
            <p:cxnSp>
              <p:nvCxnSpPr>
                <p:cNvPr id="250121" name="Straight Connector 73"/>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22" name="Straight Connector 74"/>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23" name="Straight Connector 75"/>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116" name="Straight Connector 68"/>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17" name="Straight Connector 69"/>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18" name="Straight Connector 70"/>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19" name="Straight Connector 71"/>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20" name="Straight Connector 72"/>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49859" name="Group 77"/>
          <p:cNvGrpSpPr>
            <a:grpSpLocks/>
          </p:cNvGrpSpPr>
          <p:nvPr/>
        </p:nvGrpSpPr>
        <p:grpSpPr bwMode="auto">
          <a:xfrm>
            <a:off x="3146425" y="1443038"/>
            <a:ext cx="1828800" cy="914400"/>
            <a:chOff x="1219200" y="1447800"/>
            <a:chExt cx="1828800" cy="914400"/>
          </a:xfrm>
        </p:grpSpPr>
        <p:grpSp>
          <p:nvGrpSpPr>
            <p:cNvPr id="250093" name="Group 65"/>
            <p:cNvGrpSpPr>
              <a:grpSpLocks/>
            </p:cNvGrpSpPr>
            <p:nvPr/>
          </p:nvGrpSpPr>
          <p:grpSpPr bwMode="auto">
            <a:xfrm>
              <a:off x="1219200" y="1447800"/>
              <a:ext cx="914400" cy="914400"/>
              <a:chOff x="6248400" y="1524000"/>
              <a:chExt cx="914400" cy="914400"/>
            </a:xfrm>
          </p:grpSpPr>
          <p:grpSp>
            <p:nvGrpSpPr>
              <p:cNvPr id="250104" name="Group 38"/>
              <p:cNvGrpSpPr>
                <a:grpSpLocks/>
              </p:cNvGrpSpPr>
              <p:nvPr/>
            </p:nvGrpSpPr>
            <p:grpSpPr bwMode="auto">
              <a:xfrm>
                <a:off x="6553200" y="1752600"/>
                <a:ext cx="152400" cy="457200"/>
                <a:chOff x="6553200" y="1752600"/>
                <a:chExt cx="152400" cy="457200"/>
              </a:xfrm>
            </p:grpSpPr>
            <p:cxnSp>
              <p:nvCxnSpPr>
                <p:cNvPr id="250110" name="Straight Connector 9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11" name="Straight Connector 9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12" name="Straight Connector 9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105" name="Straight Connector 9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06" name="Straight Connector 9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07" name="Straight Connector 9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08" name="Straight Connector 9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09" name="Straight Connector 9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0094" name="Group 66"/>
            <p:cNvGrpSpPr>
              <a:grpSpLocks/>
            </p:cNvGrpSpPr>
            <p:nvPr/>
          </p:nvGrpSpPr>
          <p:grpSpPr bwMode="auto">
            <a:xfrm>
              <a:off x="2133600" y="1447800"/>
              <a:ext cx="914400" cy="914400"/>
              <a:chOff x="6248400" y="1524000"/>
              <a:chExt cx="914400" cy="914400"/>
            </a:xfrm>
          </p:grpSpPr>
          <p:grpSp>
            <p:nvGrpSpPr>
              <p:cNvPr id="250095" name="Group 38"/>
              <p:cNvGrpSpPr>
                <a:grpSpLocks/>
              </p:cNvGrpSpPr>
              <p:nvPr/>
            </p:nvGrpSpPr>
            <p:grpSpPr bwMode="auto">
              <a:xfrm>
                <a:off x="6553200" y="1752600"/>
                <a:ext cx="152400" cy="457200"/>
                <a:chOff x="6553200" y="1752600"/>
                <a:chExt cx="152400" cy="457200"/>
              </a:xfrm>
            </p:grpSpPr>
            <p:cxnSp>
              <p:nvCxnSpPr>
                <p:cNvPr id="250101" name="Straight Connector 86"/>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02" name="Straight Connector 87"/>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03" name="Straight Connector 88"/>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096" name="Straight Connector 81"/>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97" name="Straight Connector 82"/>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98" name="Straight Connector 83"/>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99" name="Straight Connector 84"/>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100" name="Straight Connector 85"/>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49860" name="Group 76"/>
          <p:cNvGrpSpPr>
            <a:grpSpLocks/>
          </p:cNvGrpSpPr>
          <p:nvPr/>
        </p:nvGrpSpPr>
        <p:grpSpPr bwMode="auto">
          <a:xfrm>
            <a:off x="4975225" y="1443038"/>
            <a:ext cx="1828800" cy="914400"/>
            <a:chOff x="1219200" y="1447800"/>
            <a:chExt cx="1828800" cy="914400"/>
          </a:xfrm>
        </p:grpSpPr>
        <p:grpSp>
          <p:nvGrpSpPr>
            <p:cNvPr id="250073" name="Group 65"/>
            <p:cNvGrpSpPr>
              <a:grpSpLocks/>
            </p:cNvGrpSpPr>
            <p:nvPr/>
          </p:nvGrpSpPr>
          <p:grpSpPr bwMode="auto">
            <a:xfrm>
              <a:off x="1219200" y="1447800"/>
              <a:ext cx="914400" cy="914400"/>
              <a:chOff x="6248400" y="1524000"/>
              <a:chExt cx="914400" cy="914400"/>
            </a:xfrm>
          </p:grpSpPr>
          <p:grpSp>
            <p:nvGrpSpPr>
              <p:cNvPr id="250084" name="Group 38"/>
              <p:cNvGrpSpPr>
                <a:grpSpLocks/>
              </p:cNvGrpSpPr>
              <p:nvPr/>
            </p:nvGrpSpPr>
            <p:grpSpPr bwMode="auto">
              <a:xfrm>
                <a:off x="6553200" y="1752600"/>
                <a:ext cx="152400" cy="457200"/>
                <a:chOff x="6553200" y="1752600"/>
                <a:chExt cx="152400" cy="457200"/>
              </a:xfrm>
            </p:grpSpPr>
            <p:cxnSp>
              <p:nvCxnSpPr>
                <p:cNvPr id="250090" name="Straight Connector 3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91" name="Straight Connector 140"/>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92" name="Straight Connector 141"/>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085" name="Straight Connector 134"/>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86" name="Straight Connector 135"/>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87" name="Straight Connector 13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88" name="Straight Connector 137"/>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89" name="Straight Connector 138"/>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0074" name="Group 66"/>
            <p:cNvGrpSpPr>
              <a:grpSpLocks/>
            </p:cNvGrpSpPr>
            <p:nvPr/>
          </p:nvGrpSpPr>
          <p:grpSpPr bwMode="auto">
            <a:xfrm>
              <a:off x="2133600" y="1447800"/>
              <a:ext cx="914400" cy="914400"/>
              <a:chOff x="6248400" y="1524000"/>
              <a:chExt cx="914400" cy="914400"/>
            </a:xfrm>
          </p:grpSpPr>
          <p:grpSp>
            <p:nvGrpSpPr>
              <p:cNvPr id="250075" name="Group 38"/>
              <p:cNvGrpSpPr>
                <a:grpSpLocks/>
              </p:cNvGrpSpPr>
              <p:nvPr/>
            </p:nvGrpSpPr>
            <p:grpSpPr bwMode="auto">
              <a:xfrm>
                <a:off x="6553200" y="1752600"/>
                <a:ext cx="152400" cy="457200"/>
                <a:chOff x="6553200" y="1752600"/>
                <a:chExt cx="152400" cy="457200"/>
              </a:xfrm>
            </p:grpSpPr>
            <p:cxnSp>
              <p:nvCxnSpPr>
                <p:cNvPr id="250081" name="Straight Connector 130"/>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82" name="Straight Connector 131"/>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83" name="Straight Connector 132"/>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076" name="Straight Connector 125"/>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77" name="Straight Connector 126"/>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78" name="Straight Connector 127"/>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79" name="Straight Connector 128"/>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80" name="Straight Connector 129"/>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49861" name="Group 65"/>
          <p:cNvGrpSpPr>
            <a:grpSpLocks/>
          </p:cNvGrpSpPr>
          <p:nvPr/>
        </p:nvGrpSpPr>
        <p:grpSpPr bwMode="auto">
          <a:xfrm>
            <a:off x="6804025" y="1443038"/>
            <a:ext cx="914400" cy="914400"/>
            <a:chOff x="6248400" y="1524000"/>
            <a:chExt cx="914400" cy="914400"/>
          </a:xfrm>
        </p:grpSpPr>
        <p:grpSp>
          <p:nvGrpSpPr>
            <p:cNvPr id="250064" name="Group 38"/>
            <p:cNvGrpSpPr>
              <a:grpSpLocks/>
            </p:cNvGrpSpPr>
            <p:nvPr/>
          </p:nvGrpSpPr>
          <p:grpSpPr bwMode="auto">
            <a:xfrm>
              <a:off x="6553200" y="1752600"/>
              <a:ext cx="152400" cy="457200"/>
              <a:chOff x="6553200" y="1752600"/>
              <a:chExt cx="152400" cy="457200"/>
            </a:xfrm>
          </p:grpSpPr>
          <p:cxnSp>
            <p:nvCxnSpPr>
              <p:cNvPr id="250070" name="Straight Connector 119"/>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71" name="Straight Connector 120"/>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72" name="Straight Connector 121"/>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065" name="Straight Connector 114"/>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66" name="Straight Connector 115"/>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67" name="Straight Connector 11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68" name="Straight Connector 117"/>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69" name="Straight Connector 118"/>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49862" name="Group 98"/>
          <p:cNvGrpSpPr>
            <a:grpSpLocks/>
          </p:cNvGrpSpPr>
          <p:nvPr/>
        </p:nvGrpSpPr>
        <p:grpSpPr bwMode="auto">
          <a:xfrm>
            <a:off x="1317625" y="2281238"/>
            <a:ext cx="3657600" cy="914400"/>
            <a:chOff x="1219200" y="1447800"/>
            <a:chExt cx="3657600" cy="914400"/>
          </a:xfrm>
        </p:grpSpPr>
        <p:grpSp>
          <p:nvGrpSpPr>
            <p:cNvPr id="250022" name="Group 76"/>
            <p:cNvGrpSpPr>
              <a:grpSpLocks/>
            </p:cNvGrpSpPr>
            <p:nvPr/>
          </p:nvGrpSpPr>
          <p:grpSpPr bwMode="auto">
            <a:xfrm>
              <a:off x="1219200" y="1447800"/>
              <a:ext cx="1828800" cy="914400"/>
              <a:chOff x="1219200" y="1447800"/>
              <a:chExt cx="1828800" cy="914400"/>
            </a:xfrm>
          </p:grpSpPr>
          <p:grpSp>
            <p:nvGrpSpPr>
              <p:cNvPr id="250044" name="Group 65"/>
              <p:cNvGrpSpPr>
                <a:grpSpLocks/>
              </p:cNvGrpSpPr>
              <p:nvPr/>
            </p:nvGrpSpPr>
            <p:grpSpPr bwMode="auto">
              <a:xfrm>
                <a:off x="1219200" y="1447800"/>
                <a:ext cx="914400" cy="914400"/>
                <a:chOff x="6248400" y="1524000"/>
                <a:chExt cx="914400" cy="914400"/>
              </a:xfrm>
            </p:grpSpPr>
            <p:grpSp>
              <p:nvGrpSpPr>
                <p:cNvPr id="250055" name="Group 38"/>
                <p:cNvGrpSpPr>
                  <a:grpSpLocks/>
                </p:cNvGrpSpPr>
                <p:nvPr/>
              </p:nvGrpSpPr>
              <p:grpSpPr bwMode="auto">
                <a:xfrm>
                  <a:off x="6553200" y="1752600"/>
                  <a:ext cx="152400" cy="457200"/>
                  <a:chOff x="6553200" y="1752600"/>
                  <a:chExt cx="152400" cy="457200"/>
                </a:xfrm>
              </p:grpSpPr>
              <p:cxnSp>
                <p:nvCxnSpPr>
                  <p:cNvPr id="250061" name="Straight Connector 227"/>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62" name="Straight Connector 228"/>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63" name="Straight Connector 3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056" name="Straight Connector 222"/>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57" name="Straight Connector 223"/>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58" name="Straight Connector 4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59" name="Straight Connector 49"/>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60" name="Straight Connector 50"/>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0045" name="Group 66"/>
              <p:cNvGrpSpPr>
                <a:grpSpLocks/>
              </p:cNvGrpSpPr>
              <p:nvPr/>
            </p:nvGrpSpPr>
            <p:grpSpPr bwMode="auto">
              <a:xfrm>
                <a:off x="2133600" y="1447800"/>
                <a:ext cx="914400" cy="914400"/>
                <a:chOff x="6248400" y="1524000"/>
                <a:chExt cx="914400" cy="914400"/>
              </a:xfrm>
            </p:grpSpPr>
            <p:grpSp>
              <p:nvGrpSpPr>
                <p:cNvPr id="250046" name="Group 38"/>
                <p:cNvGrpSpPr>
                  <a:grpSpLocks/>
                </p:cNvGrpSpPr>
                <p:nvPr/>
              </p:nvGrpSpPr>
              <p:grpSpPr bwMode="auto">
                <a:xfrm>
                  <a:off x="6553200" y="1752600"/>
                  <a:ext cx="152400" cy="457200"/>
                  <a:chOff x="6553200" y="1752600"/>
                  <a:chExt cx="152400" cy="457200"/>
                </a:xfrm>
              </p:grpSpPr>
              <p:cxnSp>
                <p:nvCxnSpPr>
                  <p:cNvPr id="250052" name="Straight Connector 218"/>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53" name="Straight Connector 219"/>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54" name="Straight Connector 220"/>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047" name="Straight Connector 68"/>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48" name="Straight Connector 69"/>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49" name="Straight Connector 70"/>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50" name="Straight Connector 216"/>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51" name="Straight Connector 217"/>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0023" name="Group 77"/>
            <p:cNvGrpSpPr>
              <a:grpSpLocks/>
            </p:cNvGrpSpPr>
            <p:nvPr/>
          </p:nvGrpSpPr>
          <p:grpSpPr bwMode="auto">
            <a:xfrm>
              <a:off x="3048000" y="1447800"/>
              <a:ext cx="1828800" cy="914400"/>
              <a:chOff x="1219200" y="1447800"/>
              <a:chExt cx="1828800" cy="914400"/>
            </a:xfrm>
          </p:grpSpPr>
          <p:grpSp>
            <p:nvGrpSpPr>
              <p:cNvPr id="250024" name="Group 65"/>
              <p:cNvGrpSpPr>
                <a:grpSpLocks/>
              </p:cNvGrpSpPr>
              <p:nvPr/>
            </p:nvGrpSpPr>
            <p:grpSpPr bwMode="auto">
              <a:xfrm>
                <a:off x="1219200" y="1447800"/>
                <a:ext cx="914400" cy="914400"/>
                <a:chOff x="6248400" y="1524000"/>
                <a:chExt cx="914400" cy="914400"/>
              </a:xfrm>
            </p:grpSpPr>
            <p:grpSp>
              <p:nvGrpSpPr>
                <p:cNvPr id="250035" name="Group 38"/>
                <p:cNvGrpSpPr>
                  <a:grpSpLocks/>
                </p:cNvGrpSpPr>
                <p:nvPr/>
              </p:nvGrpSpPr>
              <p:grpSpPr bwMode="auto">
                <a:xfrm>
                  <a:off x="6553200" y="1752600"/>
                  <a:ext cx="152400" cy="457200"/>
                  <a:chOff x="6553200" y="1752600"/>
                  <a:chExt cx="152400" cy="457200"/>
                </a:xfrm>
              </p:grpSpPr>
              <p:cxnSp>
                <p:nvCxnSpPr>
                  <p:cNvPr id="250041" name="Straight Connector 207"/>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42" name="Straight Connector 208"/>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43" name="Straight Connector 209"/>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036" name="Straight Connector 202"/>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37" name="Straight Connector 203"/>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38" name="Straight Connector 204"/>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39" name="Straight Connector 205"/>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40" name="Straight Connector 206"/>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0025" name="Group 66"/>
              <p:cNvGrpSpPr>
                <a:grpSpLocks/>
              </p:cNvGrpSpPr>
              <p:nvPr/>
            </p:nvGrpSpPr>
            <p:grpSpPr bwMode="auto">
              <a:xfrm>
                <a:off x="2133600" y="1447800"/>
                <a:ext cx="914400" cy="914400"/>
                <a:chOff x="6248400" y="1524000"/>
                <a:chExt cx="914400" cy="914400"/>
              </a:xfrm>
            </p:grpSpPr>
            <p:grpSp>
              <p:nvGrpSpPr>
                <p:cNvPr id="250026" name="Group 38"/>
                <p:cNvGrpSpPr>
                  <a:grpSpLocks/>
                </p:cNvGrpSpPr>
                <p:nvPr/>
              </p:nvGrpSpPr>
              <p:grpSpPr bwMode="auto">
                <a:xfrm>
                  <a:off x="6553200" y="1752600"/>
                  <a:ext cx="152400" cy="457200"/>
                  <a:chOff x="6553200" y="1752600"/>
                  <a:chExt cx="152400" cy="457200"/>
                </a:xfrm>
              </p:grpSpPr>
              <p:cxnSp>
                <p:nvCxnSpPr>
                  <p:cNvPr id="250032" name="Straight Connector 198"/>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33" name="Straight Connector 199"/>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34" name="Straight Connector 200"/>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027" name="Straight Connector 193"/>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28" name="Straight Connector 194"/>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29" name="Straight Connector 195"/>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30" name="Straight Connector 196"/>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31" name="Straight Connector 197"/>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grpSp>
        <p:nvGrpSpPr>
          <p:cNvPr id="249863" name="Group 76"/>
          <p:cNvGrpSpPr>
            <a:grpSpLocks/>
          </p:cNvGrpSpPr>
          <p:nvPr/>
        </p:nvGrpSpPr>
        <p:grpSpPr bwMode="auto">
          <a:xfrm>
            <a:off x="4975225" y="2281238"/>
            <a:ext cx="1828800" cy="914400"/>
            <a:chOff x="1219200" y="1447800"/>
            <a:chExt cx="1828800" cy="914400"/>
          </a:xfrm>
        </p:grpSpPr>
        <p:grpSp>
          <p:nvGrpSpPr>
            <p:cNvPr id="250002" name="Group 65"/>
            <p:cNvGrpSpPr>
              <a:grpSpLocks/>
            </p:cNvGrpSpPr>
            <p:nvPr/>
          </p:nvGrpSpPr>
          <p:grpSpPr bwMode="auto">
            <a:xfrm>
              <a:off x="1219200" y="1447800"/>
              <a:ext cx="914400" cy="914400"/>
              <a:chOff x="6248400" y="1524000"/>
              <a:chExt cx="914400" cy="914400"/>
            </a:xfrm>
          </p:grpSpPr>
          <p:grpSp>
            <p:nvGrpSpPr>
              <p:cNvPr id="250013" name="Group 38"/>
              <p:cNvGrpSpPr>
                <a:grpSpLocks/>
              </p:cNvGrpSpPr>
              <p:nvPr/>
            </p:nvGrpSpPr>
            <p:grpSpPr bwMode="auto">
              <a:xfrm>
                <a:off x="6553200" y="1752600"/>
                <a:ext cx="152400" cy="457200"/>
                <a:chOff x="6553200" y="1752600"/>
                <a:chExt cx="152400" cy="457200"/>
              </a:xfrm>
            </p:grpSpPr>
            <p:cxnSp>
              <p:nvCxnSpPr>
                <p:cNvPr id="250019" name="Straight Connector 3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20" name="Straight Connector 18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21" name="Straight Connector 18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014" name="Straight Connector 18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15" name="Straight Connector 18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16" name="Straight Connector 18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17" name="Straight Connector 18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18" name="Straight Connector 18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0003" name="Group 66"/>
            <p:cNvGrpSpPr>
              <a:grpSpLocks/>
            </p:cNvGrpSpPr>
            <p:nvPr/>
          </p:nvGrpSpPr>
          <p:grpSpPr bwMode="auto">
            <a:xfrm>
              <a:off x="2133600" y="1447800"/>
              <a:ext cx="914400" cy="914400"/>
              <a:chOff x="6248400" y="1524000"/>
              <a:chExt cx="914400" cy="914400"/>
            </a:xfrm>
          </p:grpSpPr>
          <p:grpSp>
            <p:nvGrpSpPr>
              <p:cNvPr id="250004" name="Group 38"/>
              <p:cNvGrpSpPr>
                <a:grpSpLocks/>
              </p:cNvGrpSpPr>
              <p:nvPr/>
            </p:nvGrpSpPr>
            <p:grpSpPr bwMode="auto">
              <a:xfrm>
                <a:off x="6553200" y="1752600"/>
                <a:ext cx="152400" cy="457200"/>
                <a:chOff x="6553200" y="1752600"/>
                <a:chExt cx="152400" cy="457200"/>
              </a:xfrm>
            </p:grpSpPr>
            <p:cxnSp>
              <p:nvCxnSpPr>
                <p:cNvPr id="250010" name="Straight Connector 176"/>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11" name="Straight Connector 177"/>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12" name="Straight Connector 178"/>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005" name="Straight Connector 171"/>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06" name="Straight Connector 172"/>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07" name="Straight Connector 173"/>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08" name="Straight Connector 174"/>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09" name="Straight Connector 175"/>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49864" name="Group 65"/>
          <p:cNvGrpSpPr>
            <a:grpSpLocks/>
          </p:cNvGrpSpPr>
          <p:nvPr/>
        </p:nvGrpSpPr>
        <p:grpSpPr bwMode="auto">
          <a:xfrm>
            <a:off x="6804025" y="2281238"/>
            <a:ext cx="914400" cy="914400"/>
            <a:chOff x="6248400" y="1524000"/>
            <a:chExt cx="914400" cy="914400"/>
          </a:xfrm>
        </p:grpSpPr>
        <p:grpSp>
          <p:nvGrpSpPr>
            <p:cNvPr id="249993" name="Group 38"/>
            <p:cNvGrpSpPr>
              <a:grpSpLocks/>
            </p:cNvGrpSpPr>
            <p:nvPr/>
          </p:nvGrpSpPr>
          <p:grpSpPr bwMode="auto">
            <a:xfrm>
              <a:off x="6553200" y="1752600"/>
              <a:ext cx="152400" cy="457200"/>
              <a:chOff x="6553200" y="1752600"/>
              <a:chExt cx="152400" cy="457200"/>
            </a:xfrm>
          </p:grpSpPr>
          <p:cxnSp>
            <p:nvCxnSpPr>
              <p:cNvPr id="249999" name="Straight Connector 16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00" name="Straight Connector 16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001" name="Straight Connector 16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49994" name="Straight Connector 16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95" name="Straight Connector 16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96" name="Straight Connector 16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97" name="Straight Connector 16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98" name="Straight Connector 16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152" name="Group 235"/>
          <p:cNvGrpSpPr>
            <a:grpSpLocks/>
          </p:cNvGrpSpPr>
          <p:nvPr/>
        </p:nvGrpSpPr>
        <p:grpSpPr bwMode="auto">
          <a:xfrm>
            <a:off x="4102100" y="2357438"/>
            <a:ext cx="873125" cy="792162"/>
            <a:chOff x="5834082" y="2846798"/>
            <a:chExt cx="873030" cy="792355"/>
          </a:xfrm>
        </p:grpSpPr>
        <p:sp>
          <p:nvSpPr>
            <p:cNvPr id="249991" name="Oval 169"/>
            <p:cNvSpPr>
              <a:spLocks noChangeArrowheads="1"/>
            </p:cNvSpPr>
            <p:nvPr/>
          </p:nvSpPr>
          <p:spPr bwMode="auto">
            <a:xfrm>
              <a:off x="5858467" y="2846798"/>
              <a:ext cx="792511" cy="792355"/>
            </a:xfrm>
            <a:prstGeom prst="ellipse">
              <a:avLst/>
            </a:prstGeom>
            <a:solidFill>
              <a:srgbClr val="FF0000">
                <a:alpha val="49019"/>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49992" name="TextBox 171"/>
            <p:cNvSpPr txBox="1">
              <a:spLocks noChangeArrowheads="1"/>
            </p:cNvSpPr>
            <p:nvPr/>
          </p:nvSpPr>
          <p:spPr bwMode="auto">
            <a:xfrm>
              <a:off x="5834082" y="2956508"/>
              <a:ext cx="873030" cy="6462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Arial" charset="0"/>
                  <a:ea typeface="ＭＳ Ｐゴシック" charset="0"/>
                </a:rPr>
                <a:t>Victim</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Arial" charset="0"/>
                  <a:ea typeface="ＭＳ Ｐゴシック" charset="0"/>
                </a:rPr>
                <a:t> Cell</a:t>
              </a:r>
            </a:p>
          </p:txBody>
        </p:sp>
      </p:grpSp>
      <p:grpSp>
        <p:nvGrpSpPr>
          <p:cNvPr id="249866" name="Group 98"/>
          <p:cNvGrpSpPr>
            <a:grpSpLocks/>
          </p:cNvGrpSpPr>
          <p:nvPr/>
        </p:nvGrpSpPr>
        <p:grpSpPr bwMode="auto">
          <a:xfrm>
            <a:off x="1317625" y="3119438"/>
            <a:ext cx="3657600" cy="914400"/>
            <a:chOff x="1219200" y="1447800"/>
            <a:chExt cx="3657600" cy="914400"/>
          </a:xfrm>
        </p:grpSpPr>
        <p:grpSp>
          <p:nvGrpSpPr>
            <p:cNvPr id="249949" name="Group 76"/>
            <p:cNvGrpSpPr>
              <a:grpSpLocks/>
            </p:cNvGrpSpPr>
            <p:nvPr/>
          </p:nvGrpSpPr>
          <p:grpSpPr bwMode="auto">
            <a:xfrm>
              <a:off x="1219200" y="1447800"/>
              <a:ext cx="1828800" cy="914400"/>
              <a:chOff x="1219200" y="1447800"/>
              <a:chExt cx="1828800" cy="914400"/>
            </a:xfrm>
          </p:grpSpPr>
          <p:grpSp>
            <p:nvGrpSpPr>
              <p:cNvPr id="249971" name="Group 65"/>
              <p:cNvGrpSpPr>
                <a:grpSpLocks/>
              </p:cNvGrpSpPr>
              <p:nvPr/>
            </p:nvGrpSpPr>
            <p:grpSpPr bwMode="auto">
              <a:xfrm>
                <a:off x="1219200" y="1447800"/>
                <a:ext cx="914400" cy="914400"/>
                <a:chOff x="6248400" y="1524000"/>
                <a:chExt cx="914400" cy="914400"/>
              </a:xfrm>
            </p:grpSpPr>
            <p:grpSp>
              <p:nvGrpSpPr>
                <p:cNvPr id="249982" name="Group 38"/>
                <p:cNvGrpSpPr>
                  <a:grpSpLocks/>
                </p:cNvGrpSpPr>
                <p:nvPr/>
              </p:nvGrpSpPr>
              <p:grpSpPr bwMode="auto">
                <a:xfrm>
                  <a:off x="6553200" y="1752600"/>
                  <a:ext cx="152400" cy="457200"/>
                  <a:chOff x="6553200" y="1752600"/>
                  <a:chExt cx="152400" cy="457200"/>
                </a:xfrm>
              </p:grpSpPr>
              <p:cxnSp>
                <p:nvCxnSpPr>
                  <p:cNvPr id="249988" name="Straight Connector 327"/>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89" name="Straight Connector 328"/>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90" name="Straight Connector 3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49983" name="Straight Connector 322"/>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84" name="Straight Connector 323"/>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85" name="Straight Connector 4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86" name="Straight Connector 49"/>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87" name="Straight Connector 50"/>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49972" name="Group 66"/>
              <p:cNvGrpSpPr>
                <a:grpSpLocks/>
              </p:cNvGrpSpPr>
              <p:nvPr/>
            </p:nvGrpSpPr>
            <p:grpSpPr bwMode="auto">
              <a:xfrm>
                <a:off x="2133600" y="1447800"/>
                <a:ext cx="914400" cy="914400"/>
                <a:chOff x="6248400" y="1524000"/>
                <a:chExt cx="914400" cy="914400"/>
              </a:xfrm>
            </p:grpSpPr>
            <p:grpSp>
              <p:nvGrpSpPr>
                <p:cNvPr id="249973" name="Group 38"/>
                <p:cNvGrpSpPr>
                  <a:grpSpLocks/>
                </p:cNvGrpSpPr>
                <p:nvPr/>
              </p:nvGrpSpPr>
              <p:grpSpPr bwMode="auto">
                <a:xfrm>
                  <a:off x="6553200" y="1752600"/>
                  <a:ext cx="152400" cy="457200"/>
                  <a:chOff x="6553200" y="1752600"/>
                  <a:chExt cx="152400" cy="457200"/>
                </a:xfrm>
              </p:grpSpPr>
              <p:cxnSp>
                <p:nvCxnSpPr>
                  <p:cNvPr id="249979" name="Straight Connector 318"/>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80" name="Straight Connector 319"/>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81" name="Straight Connector 320"/>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49974" name="Straight Connector 68"/>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75" name="Straight Connector 69"/>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76" name="Straight Connector 70"/>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77" name="Straight Connector 316"/>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78" name="Straight Connector 317"/>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49950" name="Group 77"/>
            <p:cNvGrpSpPr>
              <a:grpSpLocks/>
            </p:cNvGrpSpPr>
            <p:nvPr/>
          </p:nvGrpSpPr>
          <p:grpSpPr bwMode="auto">
            <a:xfrm>
              <a:off x="3048000" y="1447800"/>
              <a:ext cx="1828800" cy="914400"/>
              <a:chOff x="1219200" y="1447800"/>
              <a:chExt cx="1828800" cy="914400"/>
            </a:xfrm>
          </p:grpSpPr>
          <p:grpSp>
            <p:nvGrpSpPr>
              <p:cNvPr id="249951" name="Group 65"/>
              <p:cNvGrpSpPr>
                <a:grpSpLocks/>
              </p:cNvGrpSpPr>
              <p:nvPr/>
            </p:nvGrpSpPr>
            <p:grpSpPr bwMode="auto">
              <a:xfrm>
                <a:off x="1219200" y="1447800"/>
                <a:ext cx="914400" cy="914400"/>
                <a:chOff x="6248400" y="1524000"/>
                <a:chExt cx="914400" cy="914400"/>
              </a:xfrm>
            </p:grpSpPr>
            <p:grpSp>
              <p:nvGrpSpPr>
                <p:cNvPr id="249962" name="Group 38"/>
                <p:cNvGrpSpPr>
                  <a:grpSpLocks/>
                </p:cNvGrpSpPr>
                <p:nvPr/>
              </p:nvGrpSpPr>
              <p:grpSpPr bwMode="auto">
                <a:xfrm>
                  <a:off x="6553200" y="1752600"/>
                  <a:ext cx="152400" cy="457200"/>
                  <a:chOff x="6553200" y="1752600"/>
                  <a:chExt cx="152400" cy="457200"/>
                </a:xfrm>
              </p:grpSpPr>
              <p:cxnSp>
                <p:nvCxnSpPr>
                  <p:cNvPr id="249968" name="Straight Connector 307"/>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69" name="Straight Connector 308"/>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70" name="Straight Connector 309"/>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49963" name="Straight Connector 302"/>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64" name="Straight Connector 303"/>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65" name="Straight Connector 304"/>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66" name="Straight Connector 305"/>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67" name="Straight Connector 306"/>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49952" name="Group 66"/>
              <p:cNvGrpSpPr>
                <a:grpSpLocks/>
              </p:cNvGrpSpPr>
              <p:nvPr/>
            </p:nvGrpSpPr>
            <p:grpSpPr bwMode="auto">
              <a:xfrm>
                <a:off x="2133600" y="1447800"/>
                <a:ext cx="914400" cy="914400"/>
                <a:chOff x="6248400" y="1524000"/>
                <a:chExt cx="914400" cy="914400"/>
              </a:xfrm>
            </p:grpSpPr>
            <p:grpSp>
              <p:nvGrpSpPr>
                <p:cNvPr id="249953" name="Group 38"/>
                <p:cNvGrpSpPr>
                  <a:grpSpLocks/>
                </p:cNvGrpSpPr>
                <p:nvPr/>
              </p:nvGrpSpPr>
              <p:grpSpPr bwMode="auto">
                <a:xfrm>
                  <a:off x="6553200" y="1752600"/>
                  <a:ext cx="152400" cy="457200"/>
                  <a:chOff x="6553200" y="1752600"/>
                  <a:chExt cx="152400" cy="457200"/>
                </a:xfrm>
              </p:grpSpPr>
              <p:cxnSp>
                <p:nvCxnSpPr>
                  <p:cNvPr id="249959" name="Straight Connector 298"/>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60" name="Straight Connector 299"/>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61" name="Straight Connector 300"/>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49954" name="Straight Connector 293"/>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55" name="Straight Connector 294"/>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56" name="Straight Connector 295"/>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57" name="Straight Connector 296"/>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58" name="Straight Connector 297"/>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grpSp>
        <p:nvGrpSpPr>
          <p:cNvPr id="249867" name="Group 76"/>
          <p:cNvGrpSpPr>
            <a:grpSpLocks/>
          </p:cNvGrpSpPr>
          <p:nvPr/>
        </p:nvGrpSpPr>
        <p:grpSpPr bwMode="auto">
          <a:xfrm>
            <a:off x="4975225" y="3119438"/>
            <a:ext cx="1828800" cy="914400"/>
            <a:chOff x="1219200" y="1447800"/>
            <a:chExt cx="1828800" cy="914400"/>
          </a:xfrm>
        </p:grpSpPr>
        <p:grpSp>
          <p:nvGrpSpPr>
            <p:cNvPr id="249929" name="Group 65"/>
            <p:cNvGrpSpPr>
              <a:grpSpLocks/>
            </p:cNvGrpSpPr>
            <p:nvPr/>
          </p:nvGrpSpPr>
          <p:grpSpPr bwMode="auto">
            <a:xfrm>
              <a:off x="1219200" y="1447800"/>
              <a:ext cx="914400" cy="914400"/>
              <a:chOff x="6248400" y="1524000"/>
              <a:chExt cx="914400" cy="914400"/>
            </a:xfrm>
          </p:grpSpPr>
          <p:grpSp>
            <p:nvGrpSpPr>
              <p:cNvPr id="249940" name="Group 38"/>
              <p:cNvGrpSpPr>
                <a:grpSpLocks/>
              </p:cNvGrpSpPr>
              <p:nvPr/>
            </p:nvGrpSpPr>
            <p:grpSpPr bwMode="auto">
              <a:xfrm>
                <a:off x="6553200" y="1752600"/>
                <a:ext cx="152400" cy="457200"/>
                <a:chOff x="6553200" y="1752600"/>
                <a:chExt cx="152400" cy="457200"/>
              </a:xfrm>
            </p:grpSpPr>
            <p:cxnSp>
              <p:nvCxnSpPr>
                <p:cNvPr id="249946" name="Straight Connector 3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47" name="Straight Connector 28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48" name="Straight Connector 28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49941" name="Straight Connector 28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42" name="Straight Connector 28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43" name="Straight Connector 28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44" name="Straight Connector 28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45" name="Straight Connector 28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49930" name="Group 66"/>
            <p:cNvGrpSpPr>
              <a:grpSpLocks/>
            </p:cNvGrpSpPr>
            <p:nvPr/>
          </p:nvGrpSpPr>
          <p:grpSpPr bwMode="auto">
            <a:xfrm>
              <a:off x="2133600" y="1447800"/>
              <a:ext cx="914400" cy="914400"/>
              <a:chOff x="6248400" y="1524000"/>
              <a:chExt cx="914400" cy="914400"/>
            </a:xfrm>
          </p:grpSpPr>
          <p:grpSp>
            <p:nvGrpSpPr>
              <p:cNvPr id="249931" name="Group 38"/>
              <p:cNvGrpSpPr>
                <a:grpSpLocks/>
              </p:cNvGrpSpPr>
              <p:nvPr/>
            </p:nvGrpSpPr>
            <p:grpSpPr bwMode="auto">
              <a:xfrm>
                <a:off x="6553200" y="1752600"/>
                <a:ext cx="152400" cy="457200"/>
                <a:chOff x="6553200" y="1752600"/>
                <a:chExt cx="152400" cy="457200"/>
              </a:xfrm>
            </p:grpSpPr>
            <p:cxnSp>
              <p:nvCxnSpPr>
                <p:cNvPr id="249937" name="Straight Connector 276"/>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38" name="Straight Connector 277"/>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39" name="Straight Connector 278"/>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49932" name="Straight Connector 271"/>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33" name="Straight Connector 272"/>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34" name="Straight Connector 273"/>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35" name="Straight Connector 274"/>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36" name="Straight Connector 275"/>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49868" name="Group 65"/>
          <p:cNvGrpSpPr>
            <a:grpSpLocks/>
          </p:cNvGrpSpPr>
          <p:nvPr/>
        </p:nvGrpSpPr>
        <p:grpSpPr bwMode="auto">
          <a:xfrm>
            <a:off x="6804025" y="3119438"/>
            <a:ext cx="914400" cy="914400"/>
            <a:chOff x="6248400" y="1524000"/>
            <a:chExt cx="914400" cy="914400"/>
          </a:xfrm>
        </p:grpSpPr>
        <p:grpSp>
          <p:nvGrpSpPr>
            <p:cNvPr id="249920" name="Group 38"/>
            <p:cNvGrpSpPr>
              <a:grpSpLocks/>
            </p:cNvGrpSpPr>
            <p:nvPr/>
          </p:nvGrpSpPr>
          <p:grpSpPr bwMode="auto">
            <a:xfrm>
              <a:off x="6553200" y="1752600"/>
              <a:ext cx="152400" cy="457200"/>
              <a:chOff x="6553200" y="1752600"/>
              <a:chExt cx="152400" cy="457200"/>
            </a:xfrm>
          </p:grpSpPr>
          <p:cxnSp>
            <p:nvCxnSpPr>
              <p:cNvPr id="249926" name="Straight Connector 26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27" name="Straight Connector 26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28" name="Straight Connector 26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49921" name="Straight Connector 26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22" name="Straight Connector 26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23" name="Straight Connector 26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24" name="Straight Connector 26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49925" name="Straight Connector 26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sp>
        <p:nvSpPr>
          <p:cNvPr id="249869" name="TextBox 466"/>
          <p:cNvSpPr txBox="1">
            <a:spLocks noChangeArrowheads="1"/>
          </p:cNvSpPr>
          <p:nvPr/>
        </p:nvSpPr>
        <p:spPr bwMode="auto">
          <a:xfrm>
            <a:off x="269875" y="3376613"/>
            <a:ext cx="94138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WL&lt;0&gt;</a:t>
            </a:r>
          </a:p>
        </p:txBody>
      </p:sp>
      <p:sp>
        <p:nvSpPr>
          <p:cNvPr id="249870" name="TextBox 467"/>
          <p:cNvSpPr txBox="1">
            <a:spLocks noChangeArrowheads="1"/>
          </p:cNvSpPr>
          <p:nvPr/>
        </p:nvSpPr>
        <p:spPr bwMode="auto">
          <a:xfrm>
            <a:off x="269875" y="2562225"/>
            <a:ext cx="94138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WL&lt;1&gt;</a:t>
            </a:r>
          </a:p>
        </p:txBody>
      </p:sp>
      <p:sp>
        <p:nvSpPr>
          <p:cNvPr id="249871" name="TextBox 468"/>
          <p:cNvSpPr txBox="1">
            <a:spLocks noChangeArrowheads="1"/>
          </p:cNvSpPr>
          <p:nvPr/>
        </p:nvSpPr>
        <p:spPr bwMode="auto">
          <a:xfrm>
            <a:off x="269875" y="1708150"/>
            <a:ext cx="94138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WL&lt;2&gt;</a:t>
            </a:r>
          </a:p>
        </p:txBody>
      </p:sp>
      <p:sp>
        <p:nvSpPr>
          <p:cNvPr id="249872" name="TextBox 477"/>
          <p:cNvSpPr txBox="1">
            <a:spLocks noChangeArrowheads="1"/>
          </p:cNvSpPr>
          <p:nvPr/>
        </p:nvSpPr>
        <p:spPr bwMode="auto">
          <a:xfrm>
            <a:off x="4594225" y="3016250"/>
            <a:ext cx="74771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0000"/>
                </a:solidFill>
                <a:effectLst/>
                <a:uLnTx/>
                <a:uFillTx/>
                <a:latin typeface="Arial" charset="0"/>
                <a:ea typeface="ＭＳ Ｐゴシック" charset="0"/>
              </a:rPr>
              <a:t>(n,j)</a:t>
            </a:r>
          </a:p>
        </p:txBody>
      </p:sp>
      <p:cxnSp>
        <p:nvCxnSpPr>
          <p:cNvPr id="249873" name="Straight Connector 493"/>
          <p:cNvCxnSpPr>
            <a:cxnSpLocks noChangeShapeType="1"/>
          </p:cNvCxnSpPr>
          <p:nvPr/>
        </p:nvCxnSpPr>
        <p:spPr bwMode="auto">
          <a:xfrm flipV="1">
            <a:off x="1933575" y="960438"/>
            <a:ext cx="0" cy="534987"/>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49874" name="Straight Connector 494"/>
          <p:cNvCxnSpPr>
            <a:cxnSpLocks noChangeShapeType="1"/>
          </p:cNvCxnSpPr>
          <p:nvPr/>
        </p:nvCxnSpPr>
        <p:spPr bwMode="auto">
          <a:xfrm flipV="1">
            <a:off x="2843213" y="915988"/>
            <a:ext cx="0" cy="536575"/>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49875" name="Straight Connector 495"/>
          <p:cNvCxnSpPr>
            <a:cxnSpLocks noChangeShapeType="1"/>
          </p:cNvCxnSpPr>
          <p:nvPr/>
        </p:nvCxnSpPr>
        <p:spPr bwMode="auto">
          <a:xfrm flipV="1">
            <a:off x="3757613" y="928688"/>
            <a:ext cx="0" cy="536575"/>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49876" name="Straight Connector 496"/>
          <p:cNvCxnSpPr>
            <a:cxnSpLocks noChangeShapeType="1"/>
          </p:cNvCxnSpPr>
          <p:nvPr/>
        </p:nvCxnSpPr>
        <p:spPr bwMode="auto">
          <a:xfrm flipV="1">
            <a:off x="4672013" y="955675"/>
            <a:ext cx="0" cy="534988"/>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49877" name="Straight Connector 497"/>
          <p:cNvCxnSpPr>
            <a:cxnSpLocks noChangeShapeType="1"/>
          </p:cNvCxnSpPr>
          <p:nvPr/>
        </p:nvCxnSpPr>
        <p:spPr bwMode="auto">
          <a:xfrm flipV="1">
            <a:off x="5586413" y="942975"/>
            <a:ext cx="0" cy="534988"/>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49878" name="Straight Connector 498"/>
          <p:cNvCxnSpPr>
            <a:cxnSpLocks noChangeShapeType="1"/>
          </p:cNvCxnSpPr>
          <p:nvPr/>
        </p:nvCxnSpPr>
        <p:spPr bwMode="auto">
          <a:xfrm flipV="1">
            <a:off x="6500813" y="955675"/>
            <a:ext cx="0" cy="534988"/>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49879" name="Straight Connector 499"/>
          <p:cNvCxnSpPr>
            <a:cxnSpLocks noChangeShapeType="1"/>
          </p:cNvCxnSpPr>
          <p:nvPr/>
        </p:nvCxnSpPr>
        <p:spPr bwMode="auto">
          <a:xfrm flipV="1">
            <a:off x="7415213" y="955675"/>
            <a:ext cx="0" cy="534988"/>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sp>
        <p:nvSpPr>
          <p:cNvPr id="249880" name="TextBox 508"/>
          <p:cNvSpPr txBox="1">
            <a:spLocks noChangeArrowheads="1"/>
          </p:cNvSpPr>
          <p:nvPr/>
        </p:nvSpPr>
        <p:spPr bwMode="auto">
          <a:xfrm>
            <a:off x="2773363" y="1120775"/>
            <a:ext cx="10763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(n+1,j-1)</a:t>
            </a:r>
          </a:p>
        </p:txBody>
      </p:sp>
      <p:sp>
        <p:nvSpPr>
          <p:cNvPr id="249881" name="TextBox 509"/>
          <p:cNvSpPr txBox="1">
            <a:spLocks noChangeArrowheads="1"/>
          </p:cNvSpPr>
          <p:nvPr/>
        </p:nvSpPr>
        <p:spPr bwMode="auto">
          <a:xfrm>
            <a:off x="3814763" y="1116013"/>
            <a:ext cx="8699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a:t>
            </a:r>
          </a:p>
        </p:txBody>
      </p:sp>
      <p:sp>
        <p:nvSpPr>
          <p:cNvPr id="249882" name="TextBox 510"/>
          <p:cNvSpPr txBox="1">
            <a:spLocks noChangeArrowheads="1"/>
          </p:cNvSpPr>
          <p:nvPr/>
        </p:nvSpPr>
        <p:spPr bwMode="auto">
          <a:xfrm>
            <a:off x="4584700" y="1116013"/>
            <a:ext cx="11334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(n+1,j+1)</a:t>
            </a:r>
          </a:p>
        </p:txBody>
      </p:sp>
      <p:sp>
        <p:nvSpPr>
          <p:cNvPr id="249883" name="TextBox 512"/>
          <p:cNvSpPr txBox="1">
            <a:spLocks noChangeArrowheads="1"/>
          </p:cNvSpPr>
          <p:nvPr/>
        </p:nvSpPr>
        <p:spPr bwMode="auto">
          <a:xfrm>
            <a:off x="7485063" y="3559175"/>
            <a:ext cx="8128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LSB:0</a:t>
            </a:r>
          </a:p>
        </p:txBody>
      </p:sp>
      <p:sp>
        <p:nvSpPr>
          <p:cNvPr id="249884" name="TextBox 513"/>
          <p:cNvSpPr txBox="1">
            <a:spLocks noChangeArrowheads="1"/>
          </p:cNvSpPr>
          <p:nvPr/>
        </p:nvSpPr>
        <p:spPr bwMode="auto">
          <a:xfrm>
            <a:off x="7472363" y="2744788"/>
            <a:ext cx="8128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LSB:1</a:t>
            </a:r>
          </a:p>
        </p:txBody>
      </p:sp>
      <p:sp>
        <p:nvSpPr>
          <p:cNvPr id="249885" name="TextBox 514"/>
          <p:cNvSpPr txBox="1">
            <a:spLocks noChangeArrowheads="1"/>
          </p:cNvSpPr>
          <p:nvPr/>
        </p:nvSpPr>
        <p:spPr bwMode="auto">
          <a:xfrm>
            <a:off x="7445375" y="3236913"/>
            <a:ext cx="87788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MSB:2</a:t>
            </a:r>
          </a:p>
        </p:txBody>
      </p:sp>
      <p:sp>
        <p:nvSpPr>
          <p:cNvPr id="249886" name="TextBox 515"/>
          <p:cNvSpPr txBox="1">
            <a:spLocks noChangeArrowheads="1"/>
          </p:cNvSpPr>
          <p:nvPr/>
        </p:nvSpPr>
        <p:spPr bwMode="auto">
          <a:xfrm>
            <a:off x="7445375" y="1892300"/>
            <a:ext cx="8128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LSB:3</a:t>
            </a:r>
          </a:p>
        </p:txBody>
      </p:sp>
      <p:sp>
        <p:nvSpPr>
          <p:cNvPr id="249887" name="TextBox 516"/>
          <p:cNvSpPr txBox="1">
            <a:spLocks noChangeArrowheads="1"/>
          </p:cNvSpPr>
          <p:nvPr/>
        </p:nvSpPr>
        <p:spPr bwMode="auto">
          <a:xfrm>
            <a:off x="7445375" y="2384425"/>
            <a:ext cx="87788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MSB:4</a:t>
            </a:r>
          </a:p>
        </p:txBody>
      </p:sp>
      <p:sp>
        <p:nvSpPr>
          <p:cNvPr id="249888" name="TextBox 517"/>
          <p:cNvSpPr txBox="1">
            <a:spLocks noChangeArrowheads="1"/>
          </p:cNvSpPr>
          <p:nvPr/>
        </p:nvSpPr>
        <p:spPr bwMode="auto">
          <a:xfrm>
            <a:off x="7432675" y="1547813"/>
            <a:ext cx="87788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MSB:6</a:t>
            </a:r>
          </a:p>
        </p:txBody>
      </p:sp>
      <p:sp>
        <p:nvSpPr>
          <p:cNvPr id="249889" name="TextBox 519"/>
          <p:cNvSpPr txBox="1">
            <a:spLocks noChangeArrowheads="1"/>
          </p:cNvSpPr>
          <p:nvPr/>
        </p:nvSpPr>
        <p:spPr bwMode="auto">
          <a:xfrm>
            <a:off x="2900363" y="3960813"/>
            <a:ext cx="101758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(n-1,j-1)</a:t>
            </a:r>
          </a:p>
        </p:txBody>
      </p:sp>
      <p:sp>
        <p:nvSpPr>
          <p:cNvPr id="249890" name="TextBox 520"/>
          <p:cNvSpPr txBox="1">
            <a:spLocks noChangeArrowheads="1"/>
          </p:cNvSpPr>
          <p:nvPr/>
        </p:nvSpPr>
        <p:spPr bwMode="auto">
          <a:xfrm>
            <a:off x="3967163" y="3960813"/>
            <a:ext cx="8128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a:t>
            </a:r>
          </a:p>
        </p:txBody>
      </p:sp>
      <p:sp>
        <p:nvSpPr>
          <p:cNvPr id="249891" name="TextBox 521"/>
          <p:cNvSpPr txBox="1">
            <a:spLocks noChangeArrowheads="1"/>
          </p:cNvSpPr>
          <p:nvPr/>
        </p:nvSpPr>
        <p:spPr bwMode="auto">
          <a:xfrm>
            <a:off x="4724400" y="3960813"/>
            <a:ext cx="10763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(n-1,j+1)</a:t>
            </a:r>
          </a:p>
        </p:txBody>
      </p:sp>
      <p:grpSp>
        <p:nvGrpSpPr>
          <p:cNvPr id="253" name="Group 235"/>
          <p:cNvGrpSpPr>
            <a:grpSpLocks/>
          </p:cNvGrpSpPr>
          <p:nvPr/>
        </p:nvGrpSpPr>
        <p:grpSpPr bwMode="auto">
          <a:xfrm>
            <a:off x="5011738" y="2347913"/>
            <a:ext cx="800100" cy="792162"/>
            <a:chOff x="5858467" y="2846798"/>
            <a:chExt cx="800176" cy="792355"/>
          </a:xfrm>
        </p:grpSpPr>
        <p:sp>
          <p:nvSpPr>
            <p:cNvPr id="249918" name="Oval 169"/>
            <p:cNvSpPr>
              <a:spLocks noChangeArrowheads="1"/>
            </p:cNvSpPr>
            <p:nvPr/>
          </p:nvSpPr>
          <p:spPr bwMode="auto">
            <a:xfrm>
              <a:off x="5858467" y="2846798"/>
              <a:ext cx="792511" cy="792355"/>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49919" name="TextBox 171"/>
            <p:cNvSpPr txBox="1">
              <a:spLocks noChangeArrowheads="1"/>
            </p:cNvSpPr>
            <p:nvPr/>
          </p:nvSpPr>
          <p:spPr bwMode="auto">
            <a:xfrm>
              <a:off x="5882554" y="2956508"/>
              <a:ext cx="776089" cy="523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a:t>
              </a:r>
            </a:p>
          </p:txBody>
        </p:sp>
      </p:grpSp>
      <p:grpSp>
        <p:nvGrpSpPr>
          <p:cNvPr id="254" name="Group 235"/>
          <p:cNvGrpSpPr>
            <a:grpSpLocks/>
          </p:cNvGrpSpPr>
          <p:nvPr/>
        </p:nvGrpSpPr>
        <p:grpSpPr bwMode="auto">
          <a:xfrm>
            <a:off x="3192463" y="2347913"/>
            <a:ext cx="800100" cy="792162"/>
            <a:chOff x="5858467" y="2846798"/>
            <a:chExt cx="800176" cy="792355"/>
          </a:xfrm>
        </p:grpSpPr>
        <p:sp>
          <p:nvSpPr>
            <p:cNvPr id="249916" name="Oval 169"/>
            <p:cNvSpPr>
              <a:spLocks noChangeArrowheads="1"/>
            </p:cNvSpPr>
            <p:nvPr/>
          </p:nvSpPr>
          <p:spPr bwMode="auto">
            <a:xfrm>
              <a:off x="5858467" y="2846798"/>
              <a:ext cx="792511" cy="792355"/>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49917" name="TextBox 171"/>
            <p:cNvSpPr txBox="1">
              <a:spLocks noChangeArrowheads="1"/>
            </p:cNvSpPr>
            <p:nvPr/>
          </p:nvSpPr>
          <p:spPr bwMode="auto">
            <a:xfrm>
              <a:off x="5882554" y="2956508"/>
              <a:ext cx="776089" cy="523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a:t>
              </a:r>
            </a:p>
          </p:txBody>
        </p:sp>
      </p:grpSp>
      <p:grpSp>
        <p:nvGrpSpPr>
          <p:cNvPr id="259" name="Group 935"/>
          <p:cNvGrpSpPr>
            <a:grpSpLocks/>
          </p:cNvGrpSpPr>
          <p:nvPr/>
        </p:nvGrpSpPr>
        <p:grpSpPr bwMode="auto">
          <a:xfrm>
            <a:off x="4087813" y="1509713"/>
            <a:ext cx="793750" cy="792162"/>
            <a:chOff x="4088389" y="1712913"/>
            <a:chExt cx="792597" cy="792162"/>
          </a:xfrm>
        </p:grpSpPr>
        <p:sp>
          <p:nvSpPr>
            <p:cNvPr id="249914"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49915" name="TextBox 171"/>
            <p:cNvSpPr txBox="1">
              <a:spLocks noChangeArrowheads="1"/>
            </p:cNvSpPr>
            <p:nvPr/>
          </p:nvSpPr>
          <p:spPr bwMode="auto">
            <a:xfrm>
              <a:off x="4100098" y="1803546"/>
              <a:ext cx="762837"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y</a:t>
              </a:r>
            </a:p>
          </p:txBody>
        </p:sp>
      </p:grpSp>
      <p:grpSp>
        <p:nvGrpSpPr>
          <p:cNvPr id="262" name="Group 942"/>
          <p:cNvGrpSpPr>
            <a:grpSpLocks/>
          </p:cNvGrpSpPr>
          <p:nvPr/>
        </p:nvGrpSpPr>
        <p:grpSpPr bwMode="auto">
          <a:xfrm>
            <a:off x="3151188" y="1471613"/>
            <a:ext cx="2708275" cy="792162"/>
            <a:chOff x="3150605" y="1674813"/>
            <a:chExt cx="2709448" cy="792162"/>
          </a:xfrm>
        </p:grpSpPr>
        <p:grpSp>
          <p:nvGrpSpPr>
            <p:cNvPr id="249908" name="Group 936"/>
            <p:cNvGrpSpPr>
              <a:grpSpLocks/>
            </p:cNvGrpSpPr>
            <p:nvPr/>
          </p:nvGrpSpPr>
          <p:grpSpPr bwMode="auto">
            <a:xfrm>
              <a:off x="3150605" y="1674813"/>
              <a:ext cx="909223" cy="792162"/>
              <a:chOff x="4026905" y="1712913"/>
              <a:chExt cx="909223" cy="792162"/>
            </a:xfrm>
          </p:grpSpPr>
          <p:sp>
            <p:nvSpPr>
              <p:cNvPr id="249912"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49913" name="TextBox 171"/>
              <p:cNvSpPr txBox="1">
                <a:spLocks noChangeArrowheads="1"/>
              </p:cNvSpPr>
              <p:nvPr/>
            </p:nvSpPr>
            <p:spPr bwMode="auto">
              <a:xfrm>
                <a:off x="4026905" y="1803546"/>
                <a:ext cx="9092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xy</a:t>
                </a:r>
              </a:p>
            </p:txBody>
          </p:sp>
        </p:grpSp>
        <p:grpSp>
          <p:nvGrpSpPr>
            <p:cNvPr id="249909" name="Group 939"/>
            <p:cNvGrpSpPr>
              <a:grpSpLocks/>
            </p:cNvGrpSpPr>
            <p:nvPr/>
          </p:nvGrpSpPr>
          <p:grpSpPr bwMode="auto">
            <a:xfrm>
              <a:off x="4950830" y="1674813"/>
              <a:ext cx="909223" cy="792162"/>
              <a:chOff x="4026905" y="1712913"/>
              <a:chExt cx="909223" cy="792162"/>
            </a:xfrm>
          </p:grpSpPr>
          <p:sp>
            <p:nvSpPr>
              <p:cNvPr id="249910"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49911" name="TextBox 171"/>
              <p:cNvSpPr txBox="1">
                <a:spLocks noChangeArrowheads="1"/>
              </p:cNvSpPr>
              <p:nvPr/>
            </p:nvSpPr>
            <p:spPr bwMode="auto">
              <a:xfrm>
                <a:off x="4026905" y="1803546"/>
                <a:ext cx="9092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xy</a:t>
                </a:r>
              </a:p>
            </p:txBody>
          </p:sp>
        </p:grpSp>
      </p:grpSp>
      <p:grpSp>
        <p:nvGrpSpPr>
          <p:cNvPr id="269" name="Group 942"/>
          <p:cNvGrpSpPr>
            <a:grpSpLocks/>
          </p:cNvGrpSpPr>
          <p:nvPr/>
        </p:nvGrpSpPr>
        <p:grpSpPr bwMode="auto">
          <a:xfrm>
            <a:off x="3159125" y="3240088"/>
            <a:ext cx="2708275" cy="792162"/>
            <a:chOff x="3150605" y="1674813"/>
            <a:chExt cx="2709448" cy="792162"/>
          </a:xfrm>
        </p:grpSpPr>
        <p:grpSp>
          <p:nvGrpSpPr>
            <p:cNvPr id="249902" name="Group 936"/>
            <p:cNvGrpSpPr>
              <a:grpSpLocks/>
            </p:cNvGrpSpPr>
            <p:nvPr/>
          </p:nvGrpSpPr>
          <p:grpSpPr bwMode="auto">
            <a:xfrm>
              <a:off x="3150605" y="1674813"/>
              <a:ext cx="909223" cy="792162"/>
              <a:chOff x="4026905" y="1712913"/>
              <a:chExt cx="909223" cy="792162"/>
            </a:xfrm>
          </p:grpSpPr>
          <p:sp>
            <p:nvSpPr>
              <p:cNvPr id="249906"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49907" name="TextBox 171"/>
              <p:cNvSpPr txBox="1">
                <a:spLocks noChangeArrowheads="1"/>
              </p:cNvSpPr>
              <p:nvPr/>
            </p:nvSpPr>
            <p:spPr bwMode="auto">
              <a:xfrm>
                <a:off x="4026905" y="1803546"/>
                <a:ext cx="9092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xy</a:t>
                </a:r>
              </a:p>
            </p:txBody>
          </p:sp>
        </p:grpSp>
        <p:grpSp>
          <p:nvGrpSpPr>
            <p:cNvPr id="249903" name="Group 939"/>
            <p:cNvGrpSpPr>
              <a:grpSpLocks/>
            </p:cNvGrpSpPr>
            <p:nvPr/>
          </p:nvGrpSpPr>
          <p:grpSpPr bwMode="auto">
            <a:xfrm>
              <a:off x="4950830" y="1674813"/>
              <a:ext cx="909223" cy="792162"/>
              <a:chOff x="4026905" y="1712913"/>
              <a:chExt cx="909223" cy="792162"/>
            </a:xfrm>
          </p:grpSpPr>
          <p:sp>
            <p:nvSpPr>
              <p:cNvPr id="249904"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49905" name="TextBox 171"/>
              <p:cNvSpPr txBox="1">
                <a:spLocks noChangeArrowheads="1"/>
              </p:cNvSpPr>
              <p:nvPr/>
            </p:nvSpPr>
            <p:spPr bwMode="auto">
              <a:xfrm>
                <a:off x="4026905" y="1803546"/>
                <a:ext cx="9092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xy</a:t>
                </a:r>
              </a:p>
            </p:txBody>
          </p:sp>
        </p:grpSp>
      </p:grpSp>
      <p:grpSp>
        <p:nvGrpSpPr>
          <p:cNvPr id="276" name="Group 935"/>
          <p:cNvGrpSpPr>
            <a:grpSpLocks/>
          </p:cNvGrpSpPr>
          <p:nvPr/>
        </p:nvGrpSpPr>
        <p:grpSpPr bwMode="auto">
          <a:xfrm>
            <a:off x="4095750" y="3224213"/>
            <a:ext cx="793750" cy="792162"/>
            <a:chOff x="4088389" y="1712913"/>
            <a:chExt cx="792597" cy="792162"/>
          </a:xfrm>
        </p:grpSpPr>
        <p:sp>
          <p:nvSpPr>
            <p:cNvPr id="249900"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49901" name="TextBox 171"/>
            <p:cNvSpPr txBox="1">
              <a:spLocks noChangeArrowheads="1"/>
            </p:cNvSpPr>
            <p:nvPr/>
          </p:nvSpPr>
          <p:spPr bwMode="auto">
            <a:xfrm>
              <a:off x="4100098" y="1803546"/>
              <a:ext cx="762837"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y</a:t>
              </a:r>
            </a:p>
          </p:txBody>
        </p:sp>
      </p:grpSp>
      <p:sp>
        <p:nvSpPr>
          <p:cNvPr id="249898"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DA62A8BC-BCD0-6E4A-9581-3F5A3BC368E9}"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77</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6737522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5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5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xit" presetSubtype="10" fill="hold" nodeType="clickEffect">
                                  <p:stCondLst>
                                    <p:cond delay="0"/>
                                  </p:stCondLst>
                                  <p:childTnLst>
                                    <p:animEffect transition="out" filter="blinds(horizontal)">
                                      <p:cBhvr>
                                        <p:cTn id="24" dur="500"/>
                                        <p:tgtEl>
                                          <p:spTgt spid="269"/>
                                        </p:tgtEl>
                                      </p:cBhvr>
                                    </p:animEffect>
                                    <p:set>
                                      <p:cBhvr>
                                        <p:cTn id="25" dur="1" fill="hold">
                                          <p:stCondLst>
                                            <p:cond delay="499"/>
                                          </p:stCondLst>
                                        </p:cTn>
                                        <p:tgtEl>
                                          <p:spTgt spid="269"/>
                                        </p:tgtEl>
                                        <p:attrNameLst>
                                          <p:attrName>style.visibility</p:attrName>
                                        </p:attrNameLst>
                                      </p:cBhvr>
                                      <p:to>
                                        <p:strVal val="hidden"/>
                                      </p:to>
                                    </p:set>
                                  </p:childTnLst>
                                </p:cTn>
                              </p:par>
                              <p:par>
                                <p:cTn id="26" presetID="3" presetClass="exit" presetSubtype="10" fill="hold" nodeType="withEffect">
                                  <p:stCondLst>
                                    <p:cond delay="0"/>
                                  </p:stCondLst>
                                  <p:childTnLst>
                                    <p:animEffect transition="out" filter="blinds(horizontal)">
                                      <p:cBhvr>
                                        <p:cTn id="27" dur="500"/>
                                        <p:tgtEl>
                                          <p:spTgt spid="276"/>
                                        </p:tgtEl>
                                      </p:cBhvr>
                                    </p:animEffect>
                                    <p:set>
                                      <p:cBhvr>
                                        <p:cTn id="28" dur="1" fill="hold">
                                          <p:stCondLst>
                                            <p:cond delay="499"/>
                                          </p:stCondLst>
                                        </p:cTn>
                                        <p:tgtEl>
                                          <p:spTgt spid="2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Title 1"/>
          <p:cNvSpPr>
            <a:spLocks noGrp="1"/>
          </p:cNvSpPr>
          <p:nvPr>
            <p:ph type="title"/>
          </p:nvPr>
        </p:nvSpPr>
        <p:spPr/>
        <p:txBody>
          <a:bodyPr/>
          <a:lstStyle/>
          <a:p>
            <a:r>
              <a:rPr lang="en-US">
                <a:latin typeface="Garamond" charset="0"/>
              </a:rPr>
              <a:t>Traditional Model for Vth Change</a:t>
            </a:r>
          </a:p>
        </p:txBody>
      </p:sp>
      <p:sp>
        <p:nvSpPr>
          <p:cNvPr id="31747" name="Content Placeholder 2"/>
          <p:cNvSpPr>
            <a:spLocks noGrp="1"/>
          </p:cNvSpPr>
          <p:nvPr>
            <p:ph idx="1"/>
          </p:nvPr>
        </p:nvSpPr>
        <p:spPr>
          <a:xfrm>
            <a:off x="212725" y="4608513"/>
            <a:ext cx="8610600" cy="1058862"/>
          </a:xfrm>
        </p:spPr>
        <p:txBody>
          <a:bodyPr/>
          <a:lstStyle/>
          <a:p>
            <a:r>
              <a:rPr lang="en-US">
                <a:latin typeface="Tahoma" charset="0"/>
              </a:rPr>
              <a:t>Traditional model for victim cell threshold voltage change</a:t>
            </a:r>
          </a:p>
        </p:txBody>
      </p:sp>
      <p:grpSp>
        <p:nvGrpSpPr>
          <p:cNvPr id="250883" name="Group 76"/>
          <p:cNvGrpSpPr>
            <a:grpSpLocks/>
          </p:cNvGrpSpPr>
          <p:nvPr/>
        </p:nvGrpSpPr>
        <p:grpSpPr bwMode="auto">
          <a:xfrm>
            <a:off x="1317625" y="1443038"/>
            <a:ext cx="1828800" cy="914400"/>
            <a:chOff x="1219200" y="1447800"/>
            <a:chExt cx="1828800" cy="914400"/>
          </a:xfrm>
        </p:grpSpPr>
        <p:grpSp>
          <p:nvGrpSpPr>
            <p:cNvPr id="251130" name="Group 65"/>
            <p:cNvGrpSpPr>
              <a:grpSpLocks/>
            </p:cNvGrpSpPr>
            <p:nvPr/>
          </p:nvGrpSpPr>
          <p:grpSpPr bwMode="auto">
            <a:xfrm>
              <a:off x="1219200" y="1447800"/>
              <a:ext cx="914400" cy="914400"/>
              <a:chOff x="6248400" y="1524000"/>
              <a:chExt cx="914400" cy="914400"/>
            </a:xfrm>
          </p:grpSpPr>
          <p:grpSp>
            <p:nvGrpSpPr>
              <p:cNvPr id="251141" name="Group 38"/>
              <p:cNvGrpSpPr>
                <a:grpSpLocks/>
              </p:cNvGrpSpPr>
              <p:nvPr/>
            </p:nvGrpSpPr>
            <p:grpSpPr bwMode="auto">
              <a:xfrm>
                <a:off x="6553200" y="1752600"/>
                <a:ext cx="152400" cy="457200"/>
                <a:chOff x="6553200" y="1752600"/>
                <a:chExt cx="152400" cy="457200"/>
              </a:xfrm>
            </p:grpSpPr>
            <p:cxnSp>
              <p:nvCxnSpPr>
                <p:cNvPr id="251147" name="Straight Connector 3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48" name="Straight Connector 3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49" name="Straight Connector 3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142" name="Straight Connector 43"/>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43" name="Straight Connector 45"/>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44" name="Straight Connector 4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45" name="Straight Connector 49"/>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46" name="Straight Connector 50"/>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1131" name="Group 66"/>
            <p:cNvGrpSpPr>
              <a:grpSpLocks/>
            </p:cNvGrpSpPr>
            <p:nvPr/>
          </p:nvGrpSpPr>
          <p:grpSpPr bwMode="auto">
            <a:xfrm>
              <a:off x="2133600" y="1447800"/>
              <a:ext cx="914400" cy="914400"/>
              <a:chOff x="6248400" y="1524000"/>
              <a:chExt cx="914400" cy="914400"/>
            </a:xfrm>
          </p:grpSpPr>
          <p:grpSp>
            <p:nvGrpSpPr>
              <p:cNvPr id="251132" name="Group 38"/>
              <p:cNvGrpSpPr>
                <a:grpSpLocks/>
              </p:cNvGrpSpPr>
              <p:nvPr/>
            </p:nvGrpSpPr>
            <p:grpSpPr bwMode="auto">
              <a:xfrm>
                <a:off x="6553200" y="1752600"/>
                <a:ext cx="152400" cy="457200"/>
                <a:chOff x="6553200" y="1752600"/>
                <a:chExt cx="152400" cy="457200"/>
              </a:xfrm>
            </p:grpSpPr>
            <p:cxnSp>
              <p:nvCxnSpPr>
                <p:cNvPr id="251138" name="Straight Connector 73"/>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39" name="Straight Connector 74"/>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40" name="Straight Connector 75"/>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133" name="Straight Connector 68"/>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34" name="Straight Connector 69"/>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35" name="Straight Connector 70"/>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36" name="Straight Connector 71"/>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37" name="Straight Connector 72"/>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0884" name="Group 77"/>
          <p:cNvGrpSpPr>
            <a:grpSpLocks/>
          </p:cNvGrpSpPr>
          <p:nvPr/>
        </p:nvGrpSpPr>
        <p:grpSpPr bwMode="auto">
          <a:xfrm>
            <a:off x="3146425" y="1443038"/>
            <a:ext cx="1828800" cy="914400"/>
            <a:chOff x="1219200" y="1447800"/>
            <a:chExt cx="1828800" cy="914400"/>
          </a:xfrm>
        </p:grpSpPr>
        <p:grpSp>
          <p:nvGrpSpPr>
            <p:cNvPr id="251110" name="Group 65"/>
            <p:cNvGrpSpPr>
              <a:grpSpLocks/>
            </p:cNvGrpSpPr>
            <p:nvPr/>
          </p:nvGrpSpPr>
          <p:grpSpPr bwMode="auto">
            <a:xfrm>
              <a:off x="1219200" y="1447800"/>
              <a:ext cx="914400" cy="914400"/>
              <a:chOff x="6248400" y="1524000"/>
              <a:chExt cx="914400" cy="914400"/>
            </a:xfrm>
          </p:grpSpPr>
          <p:grpSp>
            <p:nvGrpSpPr>
              <p:cNvPr id="251121" name="Group 38"/>
              <p:cNvGrpSpPr>
                <a:grpSpLocks/>
              </p:cNvGrpSpPr>
              <p:nvPr/>
            </p:nvGrpSpPr>
            <p:grpSpPr bwMode="auto">
              <a:xfrm>
                <a:off x="6553200" y="1752600"/>
                <a:ext cx="152400" cy="457200"/>
                <a:chOff x="6553200" y="1752600"/>
                <a:chExt cx="152400" cy="457200"/>
              </a:xfrm>
            </p:grpSpPr>
            <p:cxnSp>
              <p:nvCxnSpPr>
                <p:cNvPr id="251127" name="Straight Connector 9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28" name="Straight Connector 9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29" name="Straight Connector 9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122" name="Straight Connector 9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23" name="Straight Connector 9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24" name="Straight Connector 9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25" name="Straight Connector 9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26" name="Straight Connector 9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1111" name="Group 66"/>
            <p:cNvGrpSpPr>
              <a:grpSpLocks/>
            </p:cNvGrpSpPr>
            <p:nvPr/>
          </p:nvGrpSpPr>
          <p:grpSpPr bwMode="auto">
            <a:xfrm>
              <a:off x="2133600" y="1447800"/>
              <a:ext cx="914400" cy="914400"/>
              <a:chOff x="6248400" y="1524000"/>
              <a:chExt cx="914400" cy="914400"/>
            </a:xfrm>
          </p:grpSpPr>
          <p:grpSp>
            <p:nvGrpSpPr>
              <p:cNvPr id="251112" name="Group 38"/>
              <p:cNvGrpSpPr>
                <a:grpSpLocks/>
              </p:cNvGrpSpPr>
              <p:nvPr/>
            </p:nvGrpSpPr>
            <p:grpSpPr bwMode="auto">
              <a:xfrm>
                <a:off x="6553200" y="1752600"/>
                <a:ext cx="152400" cy="457200"/>
                <a:chOff x="6553200" y="1752600"/>
                <a:chExt cx="152400" cy="457200"/>
              </a:xfrm>
            </p:grpSpPr>
            <p:cxnSp>
              <p:nvCxnSpPr>
                <p:cNvPr id="251118" name="Straight Connector 86"/>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19" name="Straight Connector 87"/>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20" name="Straight Connector 88"/>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113" name="Straight Connector 81"/>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14" name="Straight Connector 82"/>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15" name="Straight Connector 83"/>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16" name="Straight Connector 84"/>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17" name="Straight Connector 85"/>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0885" name="Group 76"/>
          <p:cNvGrpSpPr>
            <a:grpSpLocks/>
          </p:cNvGrpSpPr>
          <p:nvPr/>
        </p:nvGrpSpPr>
        <p:grpSpPr bwMode="auto">
          <a:xfrm>
            <a:off x="4975225" y="1443038"/>
            <a:ext cx="1828800" cy="914400"/>
            <a:chOff x="1219200" y="1447800"/>
            <a:chExt cx="1828800" cy="914400"/>
          </a:xfrm>
        </p:grpSpPr>
        <p:grpSp>
          <p:nvGrpSpPr>
            <p:cNvPr id="251090" name="Group 65"/>
            <p:cNvGrpSpPr>
              <a:grpSpLocks/>
            </p:cNvGrpSpPr>
            <p:nvPr/>
          </p:nvGrpSpPr>
          <p:grpSpPr bwMode="auto">
            <a:xfrm>
              <a:off x="1219200" y="1447800"/>
              <a:ext cx="914400" cy="914400"/>
              <a:chOff x="6248400" y="1524000"/>
              <a:chExt cx="914400" cy="914400"/>
            </a:xfrm>
          </p:grpSpPr>
          <p:grpSp>
            <p:nvGrpSpPr>
              <p:cNvPr id="251101" name="Group 38"/>
              <p:cNvGrpSpPr>
                <a:grpSpLocks/>
              </p:cNvGrpSpPr>
              <p:nvPr/>
            </p:nvGrpSpPr>
            <p:grpSpPr bwMode="auto">
              <a:xfrm>
                <a:off x="6553200" y="1752600"/>
                <a:ext cx="152400" cy="457200"/>
                <a:chOff x="6553200" y="1752600"/>
                <a:chExt cx="152400" cy="457200"/>
              </a:xfrm>
            </p:grpSpPr>
            <p:cxnSp>
              <p:nvCxnSpPr>
                <p:cNvPr id="251107" name="Straight Connector 3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08" name="Straight Connector 140"/>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09" name="Straight Connector 141"/>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102" name="Straight Connector 134"/>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03" name="Straight Connector 135"/>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04" name="Straight Connector 13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05" name="Straight Connector 137"/>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06" name="Straight Connector 138"/>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1091" name="Group 66"/>
            <p:cNvGrpSpPr>
              <a:grpSpLocks/>
            </p:cNvGrpSpPr>
            <p:nvPr/>
          </p:nvGrpSpPr>
          <p:grpSpPr bwMode="auto">
            <a:xfrm>
              <a:off x="2133600" y="1447800"/>
              <a:ext cx="914400" cy="914400"/>
              <a:chOff x="6248400" y="1524000"/>
              <a:chExt cx="914400" cy="914400"/>
            </a:xfrm>
          </p:grpSpPr>
          <p:grpSp>
            <p:nvGrpSpPr>
              <p:cNvPr id="251092" name="Group 38"/>
              <p:cNvGrpSpPr>
                <a:grpSpLocks/>
              </p:cNvGrpSpPr>
              <p:nvPr/>
            </p:nvGrpSpPr>
            <p:grpSpPr bwMode="auto">
              <a:xfrm>
                <a:off x="6553200" y="1752600"/>
                <a:ext cx="152400" cy="457200"/>
                <a:chOff x="6553200" y="1752600"/>
                <a:chExt cx="152400" cy="457200"/>
              </a:xfrm>
            </p:grpSpPr>
            <p:cxnSp>
              <p:nvCxnSpPr>
                <p:cNvPr id="251098" name="Straight Connector 130"/>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99" name="Straight Connector 131"/>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100" name="Straight Connector 132"/>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093" name="Straight Connector 125"/>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94" name="Straight Connector 126"/>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95" name="Straight Connector 127"/>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96" name="Straight Connector 128"/>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97" name="Straight Connector 129"/>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0886" name="Group 65"/>
          <p:cNvGrpSpPr>
            <a:grpSpLocks/>
          </p:cNvGrpSpPr>
          <p:nvPr/>
        </p:nvGrpSpPr>
        <p:grpSpPr bwMode="auto">
          <a:xfrm>
            <a:off x="6804025" y="1443038"/>
            <a:ext cx="914400" cy="914400"/>
            <a:chOff x="6248400" y="1524000"/>
            <a:chExt cx="914400" cy="914400"/>
          </a:xfrm>
        </p:grpSpPr>
        <p:grpSp>
          <p:nvGrpSpPr>
            <p:cNvPr id="251081" name="Group 38"/>
            <p:cNvGrpSpPr>
              <a:grpSpLocks/>
            </p:cNvGrpSpPr>
            <p:nvPr/>
          </p:nvGrpSpPr>
          <p:grpSpPr bwMode="auto">
            <a:xfrm>
              <a:off x="6553200" y="1752600"/>
              <a:ext cx="152400" cy="457200"/>
              <a:chOff x="6553200" y="1752600"/>
              <a:chExt cx="152400" cy="457200"/>
            </a:xfrm>
          </p:grpSpPr>
          <p:cxnSp>
            <p:nvCxnSpPr>
              <p:cNvPr id="251087" name="Straight Connector 119"/>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88" name="Straight Connector 120"/>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89" name="Straight Connector 121"/>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082" name="Straight Connector 114"/>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83" name="Straight Connector 115"/>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84" name="Straight Connector 11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85" name="Straight Connector 117"/>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86" name="Straight Connector 118"/>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0887" name="Group 98"/>
          <p:cNvGrpSpPr>
            <a:grpSpLocks/>
          </p:cNvGrpSpPr>
          <p:nvPr/>
        </p:nvGrpSpPr>
        <p:grpSpPr bwMode="auto">
          <a:xfrm>
            <a:off x="1317625" y="2281238"/>
            <a:ext cx="3657600" cy="914400"/>
            <a:chOff x="1219200" y="1447800"/>
            <a:chExt cx="3657600" cy="914400"/>
          </a:xfrm>
        </p:grpSpPr>
        <p:grpSp>
          <p:nvGrpSpPr>
            <p:cNvPr id="251039" name="Group 76"/>
            <p:cNvGrpSpPr>
              <a:grpSpLocks/>
            </p:cNvGrpSpPr>
            <p:nvPr/>
          </p:nvGrpSpPr>
          <p:grpSpPr bwMode="auto">
            <a:xfrm>
              <a:off x="1219200" y="1447800"/>
              <a:ext cx="1828800" cy="914400"/>
              <a:chOff x="1219200" y="1447800"/>
              <a:chExt cx="1828800" cy="914400"/>
            </a:xfrm>
          </p:grpSpPr>
          <p:grpSp>
            <p:nvGrpSpPr>
              <p:cNvPr id="251061" name="Group 65"/>
              <p:cNvGrpSpPr>
                <a:grpSpLocks/>
              </p:cNvGrpSpPr>
              <p:nvPr/>
            </p:nvGrpSpPr>
            <p:grpSpPr bwMode="auto">
              <a:xfrm>
                <a:off x="1219200" y="1447800"/>
                <a:ext cx="914400" cy="914400"/>
                <a:chOff x="6248400" y="1524000"/>
                <a:chExt cx="914400" cy="914400"/>
              </a:xfrm>
            </p:grpSpPr>
            <p:grpSp>
              <p:nvGrpSpPr>
                <p:cNvPr id="251072" name="Group 38"/>
                <p:cNvGrpSpPr>
                  <a:grpSpLocks/>
                </p:cNvGrpSpPr>
                <p:nvPr/>
              </p:nvGrpSpPr>
              <p:grpSpPr bwMode="auto">
                <a:xfrm>
                  <a:off x="6553200" y="1752600"/>
                  <a:ext cx="152400" cy="457200"/>
                  <a:chOff x="6553200" y="1752600"/>
                  <a:chExt cx="152400" cy="457200"/>
                </a:xfrm>
              </p:grpSpPr>
              <p:cxnSp>
                <p:nvCxnSpPr>
                  <p:cNvPr id="251078" name="Straight Connector 227"/>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79" name="Straight Connector 228"/>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80" name="Straight Connector 3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073" name="Straight Connector 222"/>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74" name="Straight Connector 223"/>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75" name="Straight Connector 4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76" name="Straight Connector 49"/>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77" name="Straight Connector 50"/>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1062" name="Group 66"/>
              <p:cNvGrpSpPr>
                <a:grpSpLocks/>
              </p:cNvGrpSpPr>
              <p:nvPr/>
            </p:nvGrpSpPr>
            <p:grpSpPr bwMode="auto">
              <a:xfrm>
                <a:off x="2133600" y="1447800"/>
                <a:ext cx="914400" cy="914400"/>
                <a:chOff x="6248400" y="1524000"/>
                <a:chExt cx="914400" cy="914400"/>
              </a:xfrm>
            </p:grpSpPr>
            <p:grpSp>
              <p:nvGrpSpPr>
                <p:cNvPr id="251063" name="Group 38"/>
                <p:cNvGrpSpPr>
                  <a:grpSpLocks/>
                </p:cNvGrpSpPr>
                <p:nvPr/>
              </p:nvGrpSpPr>
              <p:grpSpPr bwMode="auto">
                <a:xfrm>
                  <a:off x="6553200" y="1752600"/>
                  <a:ext cx="152400" cy="457200"/>
                  <a:chOff x="6553200" y="1752600"/>
                  <a:chExt cx="152400" cy="457200"/>
                </a:xfrm>
              </p:grpSpPr>
              <p:cxnSp>
                <p:nvCxnSpPr>
                  <p:cNvPr id="251069" name="Straight Connector 218"/>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70" name="Straight Connector 219"/>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71" name="Straight Connector 220"/>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064" name="Straight Connector 68"/>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65" name="Straight Connector 69"/>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66" name="Straight Connector 70"/>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67" name="Straight Connector 216"/>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68" name="Straight Connector 217"/>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1040" name="Group 77"/>
            <p:cNvGrpSpPr>
              <a:grpSpLocks/>
            </p:cNvGrpSpPr>
            <p:nvPr/>
          </p:nvGrpSpPr>
          <p:grpSpPr bwMode="auto">
            <a:xfrm>
              <a:off x="3048000" y="1447800"/>
              <a:ext cx="1828800" cy="914400"/>
              <a:chOff x="1219200" y="1447800"/>
              <a:chExt cx="1828800" cy="914400"/>
            </a:xfrm>
          </p:grpSpPr>
          <p:grpSp>
            <p:nvGrpSpPr>
              <p:cNvPr id="251041" name="Group 65"/>
              <p:cNvGrpSpPr>
                <a:grpSpLocks/>
              </p:cNvGrpSpPr>
              <p:nvPr/>
            </p:nvGrpSpPr>
            <p:grpSpPr bwMode="auto">
              <a:xfrm>
                <a:off x="1219200" y="1447800"/>
                <a:ext cx="914400" cy="914400"/>
                <a:chOff x="6248400" y="1524000"/>
                <a:chExt cx="914400" cy="914400"/>
              </a:xfrm>
            </p:grpSpPr>
            <p:grpSp>
              <p:nvGrpSpPr>
                <p:cNvPr id="251052" name="Group 38"/>
                <p:cNvGrpSpPr>
                  <a:grpSpLocks/>
                </p:cNvGrpSpPr>
                <p:nvPr/>
              </p:nvGrpSpPr>
              <p:grpSpPr bwMode="auto">
                <a:xfrm>
                  <a:off x="6553200" y="1752600"/>
                  <a:ext cx="152400" cy="457200"/>
                  <a:chOff x="6553200" y="1752600"/>
                  <a:chExt cx="152400" cy="457200"/>
                </a:xfrm>
              </p:grpSpPr>
              <p:cxnSp>
                <p:nvCxnSpPr>
                  <p:cNvPr id="251058" name="Straight Connector 207"/>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59" name="Straight Connector 208"/>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60" name="Straight Connector 209"/>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053" name="Straight Connector 202"/>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54" name="Straight Connector 203"/>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55" name="Straight Connector 204"/>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56" name="Straight Connector 205"/>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57" name="Straight Connector 206"/>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1042" name="Group 66"/>
              <p:cNvGrpSpPr>
                <a:grpSpLocks/>
              </p:cNvGrpSpPr>
              <p:nvPr/>
            </p:nvGrpSpPr>
            <p:grpSpPr bwMode="auto">
              <a:xfrm>
                <a:off x="2133600" y="1447800"/>
                <a:ext cx="914400" cy="914400"/>
                <a:chOff x="6248400" y="1524000"/>
                <a:chExt cx="914400" cy="914400"/>
              </a:xfrm>
            </p:grpSpPr>
            <p:grpSp>
              <p:nvGrpSpPr>
                <p:cNvPr id="251043" name="Group 38"/>
                <p:cNvGrpSpPr>
                  <a:grpSpLocks/>
                </p:cNvGrpSpPr>
                <p:nvPr/>
              </p:nvGrpSpPr>
              <p:grpSpPr bwMode="auto">
                <a:xfrm>
                  <a:off x="6553200" y="1752600"/>
                  <a:ext cx="152400" cy="457200"/>
                  <a:chOff x="6553200" y="1752600"/>
                  <a:chExt cx="152400" cy="457200"/>
                </a:xfrm>
              </p:grpSpPr>
              <p:cxnSp>
                <p:nvCxnSpPr>
                  <p:cNvPr id="251049" name="Straight Connector 198"/>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50" name="Straight Connector 199"/>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51" name="Straight Connector 200"/>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044" name="Straight Connector 193"/>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45" name="Straight Connector 194"/>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46" name="Straight Connector 195"/>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47" name="Straight Connector 196"/>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48" name="Straight Connector 197"/>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grpSp>
        <p:nvGrpSpPr>
          <p:cNvPr id="250888" name="Group 76"/>
          <p:cNvGrpSpPr>
            <a:grpSpLocks/>
          </p:cNvGrpSpPr>
          <p:nvPr/>
        </p:nvGrpSpPr>
        <p:grpSpPr bwMode="auto">
          <a:xfrm>
            <a:off x="4975225" y="2281238"/>
            <a:ext cx="1828800" cy="914400"/>
            <a:chOff x="1219200" y="1447800"/>
            <a:chExt cx="1828800" cy="914400"/>
          </a:xfrm>
        </p:grpSpPr>
        <p:grpSp>
          <p:nvGrpSpPr>
            <p:cNvPr id="251019" name="Group 65"/>
            <p:cNvGrpSpPr>
              <a:grpSpLocks/>
            </p:cNvGrpSpPr>
            <p:nvPr/>
          </p:nvGrpSpPr>
          <p:grpSpPr bwMode="auto">
            <a:xfrm>
              <a:off x="1219200" y="1447800"/>
              <a:ext cx="914400" cy="914400"/>
              <a:chOff x="6248400" y="1524000"/>
              <a:chExt cx="914400" cy="914400"/>
            </a:xfrm>
          </p:grpSpPr>
          <p:grpSp>
            <p:nvGrpSpPr>
              <p:cNvPr id="251030" name="Group 38"/>
              <p:cNvGrpSpPr>
                <a:grpSpLocks/>
              </p:cNvGrpSpPr>
              <p:nvPr/>
            </p:nvGrpSpPr>
            <p:grpSpPr bwMode="auto">
              <a:xfrm>
                <a:off x="6553200" y="1752600"/>
                <a:ext cx="152400" cy="457200"/>
                <a:chOff x="6553200" y="1752600"/>
                <a:chExt cx="152400" cy="457200"/>
              </a:xfrm>
            </p:grpSpPr>
            <p:cxnSp>
              <p:nvCxnSpPr>
                <p:cNvPr id="251036" name="Straight Connector 3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37" name="Straight Connector 18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38" name="Straight Connector 18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031" name="Straight Connector 18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32" name="Straight Connector 18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33" name="Straight Connector 18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34" name="Straight Connector 18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35" name="Straight Connector 18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1020" name="Group 66"/>
            <p:cNvGrpSpPr>
              <a:grpSpLocks/>
            </p:cNvGrpSpPr>
            <p:nvPr/>
          </p:nvGrpSpPr>
          <p:grpSpPr bwMode="auto">
            <a:xfrm>
              <a:off x="2133600" y="1447800"/>
              <a:ext cx="914400" cy="914400"/>
              <a:chOff x="6248400" y="1524000"/>
              <a:chExt cx="914400" cy="914400"/>
            </a:xfrm>
          </p:grpSpPr>
          <p:grpSp>
            <p:nvGrpSpPr>
              <p:cNvPr id="251021" name="Group 38"/>
              <p:cNvGrpSpPr>
                <a:grpSpLocks/>
              </p:cNvGrpSpPr>
              <p:nvPr/>
            </p:nvGrpSpPr>
            <p:grpSpPr bwMode="auto">
              <a:xfrm>
                <a:off x="6553200" y="1752600"/>
                <a:ext cx="152400" cy="457200"/>
                <a:chOff x="6553200" y="1752600"/>
                <a:chExt cx="152400" cy="457200"/>
              </a:xfrm>
            </p:grpSpPr>
            <p:cxnSp>
              <p:nvCxnSpPr>
                <p:cNvPr id="251027" name="Straight Connector 176"/>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28" name="Straight Connector 177"/>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29" name="Straight Connector 178"/>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022" name="Straight Connector 171"/>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23" name="Straight Connector 172"/>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24" name="Straight Connector 173"/>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25" name="Straight Connector 174"/>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26" name="Straight Connector 175"/>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0889" name="Group 65"/>
          <p:cNvGrpSpPr>
            <a:grpSpLocks/>
          </p:cNvGrpSpPr>
          <p:nvPr/>
        </p:nvGrpSpPr>
        <p:grpSpPr bwMode="auto">
          <a:xfrm>
            <a:off x="6804025" y="2281238"/>
            <a:ext cx="914400" cy="914400"/>
            <a:chOff x="6248400" y="1524000"/>
            <a:chExt cx="914400" cy="914400"/>
          </a:xfrm>
        </p:grpSpPr>
        <p:grpSp>
          <p:nvGrpSpPr>
            <p:cNvPr id="251010" name="Group 38"/>
            <p:cNvGrpSpPr>
              <a:grpSpLocks/>
            </p:cNvGrpSpPr>
            <p:nvPr/>
          </p:nvGrpSpPr>
          <p:grpSpPr bwMode="auto">
            <a:xfrm>
              <a:off x="6553200" y="1752600"/>
              <a:ext cx="152400" cy="457200"/>
              <a:chOff x="6553200" y="1752600"/>
              <a:chExt cx="152400" cy="457200"/>
            </a:xfrm>
          </p:grpSpPr>
          <p:cxnSp>
            <p:nvCxnSpPr>
              <p:cNvPr id="251016" name="Straight Connector 16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17" name="Straight Connector 16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18" name="Straight Connector 16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011" name="Straight Connector 16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12" name="Straight Connector 16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13" name="Straight Connector 16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14" name="Straight Connector 16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15" name="Straight Connector 16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0890" name="Group 235"/>
          <p:cNvGrpSpPr>
            <a:grpSpLocks/>
          </p:cNvGrpSpPr>
          <p:nvPr/>
        </p:nvGrpSpPr>
        <p:grpSpPr bwMode="auto">
          <a:xfrm>
            <a:off x="4102100" y="2357438"/>
            <a:ext cx="873125" cy="792162"/>
            <a:chOff x="5834082" y="2846798"/>
            <a:chExt cx="873030" cy="792355"/>
          </a:xfrm>
        </p:grpSpPr>
        <p:sp>
          <p:nvSpPr>
            <p:cNvPr id="251008" name="Oval 169"/>
            <p:cNvSpPr>
              <a:spLocks noChangeArrowheads="1"/>
            </p:cNvSpPr>
            <p:nvPr/>
          </p:nvSpPr>
          <p:spPr bwMode="auto">
            <a:xfrm>
              <a:off x="5858467" y="2846798"/>
              <a:ext cx="792511" cy="792355"/>
            </a:xfrm>
            <a:prstGeom prst="ellipse">
              <a:avLst/>
            </a:prstGeom>
            <a:solidFill>
              <a:srgbClr val="FF0000">
                <a:alpha val="49019"/>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1009" name="TextBox 171"/>
            <p:cNvSpPr txBox="1">
              <a:spLocks noChangeArrowheads="1"/>
            </p:cNvSpPr>
            <p:nvPr/>
          </p:nvSpPr>
          <p:spPr bwMode="auto">
            <a:xfrm>
              <a:off x="5834082" y="2956508"/>
              <a:ext cx="873030" cy="6462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Arial" charset="0"/>
                  <a:ea typeface="ＭＳ Ｐゴシック" charset="0"/>
                </a:rPr>
                <a:t>Victim</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Arial" charset="0"/>
                  <a:ea typeface="ＭＳ Ｐゴシック" charset="0"/>
                </a:rPr>
                <a:t> Cell</a:t>
              </a:r>
            </a:p>
          </p:txBody>
        </p:sp>
      </p:grpSp>
      <p:grpSp>
        <p:nvGrpSpPr>
          <p:cNvPr id="250891" name="Group 98"/>
          <p:cNvGrpSpPr>
            <a:grpSpLocks/>
          </p:cNvGrpSpPr>
          <p:nvPr/>
        </p:nvGrpSpPr>
        <p:grpSpPr bwMode="auto">
          <a:xfrm>
            <a:off x="1317625" y="3119438"/>
            <a:ext cx="3657600" cy="914400"/>
            <a:chOff x="1219200" y="1447800"/>
            <a:chExt cx="3657600" cy="914400"/>
          </a:xfrm>
        </p:grpSpPr>
        <p:grpSp>
          <p:nvGrpSpPr>
            <p:cNvPr id="250966" name="Group 76"/>
            <p:cNvGrpSpPr>
              <a:grpSpLocks/>
            </p:cNvGrpSpPr>
            <p:nvPr/>
          </p:nvGrpSpPr>
          <p:grpSpPr bwMode="auto">
            <a:xfrm>
              <a:off x="1219200" y="1447800"/>
              <a:ext cx="1828800" cy="914400"/>
              <a:chOff x="1219200" y="1447800"/>
              <a:chExt cx="1828800" cy="914400"/>
            </a:xfrm>
          </p:grpSpPr>
          <p:grpSp>
            <p:nvGrpSpPr>
              <p:cNvPr id="250988" name="Group 65"/>
              <p:cNvGrpSpPr>
                <a:grpSpLocks/>
              </p:cNvGrpSpPr>
              <p:nvPr/>
            </p:nvGrpSpPr>
            <p:grpSpPr bwMode="auto">
              <a:xfrm>
                <a:off x="1219200" y="1447800"/>
                <a:ext cx="914400" cy="914400"/>
                <a:chOff x="6248400" y="1524000"/>
                <a:chExt cx="914400" cy="914400"/>
              </a:xfrm>
            </p:grpSpPr>
            <p:grpSp>
              <p:nvGrpSpPr>
                <p:cNvPr id="250999" name="Group 38"/>
                <p:cNvGrpSpPr>
                  <a:grpSpLocks/>
                </p:cNvGrpSpPr>
                <p:nvPr/>
              </p:nvGrpSpPr>
              <p:grpSpPr bwMode="auto">
                <a:xfrm>
                  <a:off x="6553200" y="1752600"/>
                  <a:ext cx="152400" cy="457200"/>
                  <a:chOff x="6553200" y="1752600"/>
                  <a:chExt cx="152400" cy="457200"/>
                </a:xfrm>
              </p:grpSpPr>
              <p:cxnSp>
                <p:nvCxnSpPr>
                  <p:cNvPr id="251005" name="Straight Connector 327"/>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06" name="Straight Connector 328"/>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07" name="Straight Connector 3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1000" name="Straight Connector 322"/>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01" name="Straight Connector 323"/>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02" name="Straight Connector 4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03" name="Straight Connector 49"/>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1004" name="Straight Connector 50"/>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0989" name="Group 66"/>
              <p:cNvGrpSpPr>
                <a:grpSpLocks/>
              </p:cNvGrpSpPr>
              <p:nvPr/>
            </p:nvGrpSpPr>
            <p:grpSpPr bwMode="auto">
              <a:xfrm>
                <a:off x="2133600" y="1447800"/>
                <a:ext cx="914400" cy="914400"/>
                <a:chOff x="6248400" y="1524000"/>
                <a:chExt cx="914400" cy="914400"/>
              </a:xfrm>
            </p:grpSpPr>
            <p:grpSp>
              <p:nvGrpSpPr>
                <p:cNvPr id="250990" name="Group 38"/>
                <p:cNvGrpSpPr>
                  <a:grpSpLocks/>
                </p:cNvGrpSpPr>
                <p:nvPr/>
              </p:nvGrpSpPr>
              <p:grpSpPr bwMode="auto">
                <a:xfrm>
                  <a:off x="6553200" y="1752600"/>
                  <a:ext cx="152400" cy="457200"/>
                  <a:chOff x="6553200" y="1752600"/>
                  <a:chExt cx="152400" cy="457200"/>
                </a:xfrm>
              </p:grpSpPr>
              <p:cxnSp>
                <p:nvCxnSpPr>
                  <p:cNvPr id="250996" name="Straight Connector 318"/>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97" name="Straight Connector 319"/>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98" name="Straight Connector 320"/>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991" name="Straight Connector 68"/>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92" name="Straight Connector 69"/>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93" name="Straight Connector 70"/>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94" name="Straight Connector 316"/>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95" name="Straight Connector 317"/>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0967" name="Group 77"/>
            <p:cNvGrpSpPr>
              <a:grpSpLocks/>
            </p:cNvGrpSpPr>
            <p:nvPr/>
          </p:nvGrpSpPr>
          <p:grpSpPr bwMode="auto">
            <a:xfrm>
              <a:off x="3048000" y="1447800"/>
              <a:ext cx="1828800" cy="914400"/>
              <a:chOff x="1219200" y="1447800"/>
              <a:chExt cx="1828800" cy="914400"/>
            </a:xfrm>
          </p:grpSpPr>
          <p:grpSp>
            <p:nvGrpSpPr>
              <p:cNvPr id="250968" name="Group 65"/>
              <p:cNvGrpSpPr>
                <a:grpSpLocks/>
              </p:cNvGrpSpPr>
              <p:nvPr/>
            </p:nvGrpSpPr>
            <p:grpSpPr bwMode="auto">
              <a:xfrm>
                <a:off x="1219200" y="1447800"/>
                <a:ext cx="914400" cy="914400"/>
                <a:chOff x="6248400" y="1524000"/>
                <a:chExt cx="914400" cy="914400"/>
              </a:xfrm>
            </p:grpSpPr>
            <p:grpSp>
              <p:nvGrpSpPr>
                <p:cNvPr id="250979" name="Group 38"/>
                <p:cNvGrpSpPr>
                  <a:grpSpLocks/>
                </p:cNvGrpSpPr>
                <p:nvPr/>
              </p:nvGrpSpPr>
              <p:grpSpPr bwMode="auto">
                <a:xfrm>
                  <a:off x="6553200" y="1752600"/>
                  <a:ext cx="152400" cy="457200"/>
                  <a:chOff x="6553200" y="1752600"/>
                  <a:chExt cx="152400" cy="457200"/>
                </a:xfrm>
              </p:grpSpPr>
              <p:cxnSp>
                <p:nvCxnSpPr>
                  <p:cNvPr id="250985" name="Straight Connector 307"/>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86" name="Straight Connector 308"/>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87" name="Straight Connector 309"/>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980" name="Straight Connector 302"/>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81" name="Straight Connector 303"/>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82" name="Straight Connector 304"/>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83" name="Straight Connector 305"/>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84" name="Straight Connector 306"/>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0969" name="Group 66"/>
              <p:cNvGrpSpPr>
                <a:grpSpLocks/>
              </p:cNvGrpSpPr>
              <p:nvPr/>
            </p:nvGrpSpPr>
            <p:grpSpPr bwMode="auto">
              <a:xfrm>
                <a:off x="2133600" y="1447800"/>
                <a:ext cx="914400" cy="914400"/>
                <a:chOff x="6248400" y="1524000"/>
                <a:chExt cx="914400" cy="914400"/>
              </a:xfrm>
            </p:grpSpPr>
            <p:grpSp>
              <p:nvGrpSpPr>
                <p:cNvPr id="250970" name="Group 38"/>
                <p:cNvGrpSpPr>
                  <a:grpSpLocks/>
                </p:cNvGrpSpPr>
                <p:nvPr/>
              </p:nvGrpSpPr>
              <p:grpSpPr bwMode="auto">
                <a:xfrm>
                  <a:off x="6553200" y="1752600"/>
                  <a:ext cx="152400" cy="457200"/>
                  <a:chOff x="6553200" y="1752600"/>
                  <a:chExt cx="152400" cy="457200"/>
                </a:xfrm>
              </p:grpSpPr>
              <p:cxnSp>
                <p:nvCxnSpPr>
                  <p:cNvPr id="250976" name="Straight Connector 298"/>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77" name="Straight Connector 299"/>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78" name="Straight Connector 300"/>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971" name="Straight Connector 293"/>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72" name="Straight Connector 294"/>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73" name="Straight Connector 295"/>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74" name="Straight Connector 296"/>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75" name="Straight Connector 297"/>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grpSp>
        <p:nvGrpSpPr>
          <p:cNvPr id="250892" name="Group 76"/>
          <p:cNvGrpSpPr>
            <a:grpSpLocks/>
          </p:cNvGrpSpPr>
          <p:nvPr/>
        </p:nvGrpSpPr>
        <p:grpSpPr bwMode="auto">
          <a:xfrm>
            <a:off x="4975225" y="3119438"/>
            <a:ext cx="1828800" cy="914400"/>
            <a:chOff x="1219200" y="1447800"/>
            <a:chExt cx="1828800" cy="914400"/>
          </a:xfrm>
        </p:grpSpPr>
        <p:grpSp>
          <p:nvGrpSpPr>
            <p:cNvPr id="250946" name="Group 65"/>
            <p:cNvGrpSpPr>
              <a:grpSpLocks/>
            </p:cNvGrpSpPr>
            <p:nvPr/>
          </p:nvGrpSpPr>
          <p:grpSpPr bwMode="auto">
            <a:xfrm>
              <a:off x="1219200" y="1447800"/>
              <a:ext cx="914400" cy="914400"/>
              <a:chOff x="6248400" y="1524000"/>
              <a:chExt cx="914400" cy="914400"/>
            </a:xfrm>
          </p:grpSpPr>
          <p:grpSp>
            <p:nvGrpSpPr>
              <p:cNvPr id="250957" name="Group 38"/>
              <p:cNvGrpSpPr>
                <a:grpSpLocks/>
              </p:cNvGrpSpPr>
              <p:nvPr/>
            </p:nvGrpSpPr>
            <p:grpSpPr bwMode="auto">
              <a:xfrm>
                <a:off x="6553200" y="1752600"/>
                <a:ext cx="152400" cy="457200"/>
                <a:chOff x="6553200" y="1752600"/>
                <a:chExt cx="152400" cy="457200"/>
              </a:xfrm>
            </p:grpSpPr>
            <p:cxnSp>
              <p:nvCxnSpPr>
                <p:cNvPr id="250963" name="Straight Connector 3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64" name="Straight Connector 28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65" name="Straight Connector 28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958" name="Straight Connector 28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59" name="Straight Connector 28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60" name="Straight Connector 28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61" name="Straight Connector 28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62" name="Straight Connector 28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0947" name="Group 66"/>
            <p:cNvGrpSpPr>
              <a:grpSpLocks/>
            </p:cNvGrpSpPr>
            <p:nvPr/>
          </p:nvGrpSpPr>
          <p:grpSpPr bwMode="auto">
            <a:xfrm>
              <a:off x="2133600" y="1447800"/>
              <a:ext cx="914400" cy="914400"/>
              <a:chOff x="6248400" y="1524000"/>
              <a:chExt cx="914400" cy="914400"/>
            </a:xfrm>
          </p:grpSpPr>
          <p:grpSp>
            <p:nvGrpSpPr>
              <p:cNvPr id="250948" name="Group 38"/>
              <p:cNvGrpSpPr>
                <a:grpSpLocks/>
              </p:cNvGrpSpPr>
              <p:nvPr/>
            </p:nvGrpSpPr>
            <p:grpSpPr bwMode="auto">
              <a:xfrm>
                <a:off x="6553200" y="1752600"/>
                <a:ext cx="152400" cy="457200"/>
                <a:chOff x="6553200" y="1752600"/>
                <a:chExt cx="152400" cy="457200"/>
              </a:xfrm>
            </p:grpSpPr>
            <p:cxnSp>
              <p:nvCxnSpPr>
                <p:cNvPr id="250954" name="Straight Connector 276"/>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55" name="Straight Connector 277"/>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56" name="Straight Connector 278"/>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949" name="Straight Connector 271"/>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50" name="Straight Connector 272"/>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51" name="Straight Connector 273"/>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52" name="Straight Connector 274"/>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53" name="Straight Connector 275"/>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0893" name="Group 65"/>
          <p:cNvGrpSpPr>
            <a:grpSpLocks/>
          </p:cNvGrpSpPr>
          <p:nvPr/>
        </p:nvGrpSpPr>
        <p:grpSpPr bwMode="auto">
          <a:xfrm>
            <a:off x="6804025" y="3119438"/>
            <a:ext cx="914400" cy="914400"/>
            <a:chOff x="6248400" y="1524000"/>
            <a:chExt cx="914400" cy="914400"/>
          </a:xfrm>
        </p:grpSpPr>
        <p:grpSp>
          <p:nvGrpSpPr>
            <p:cNvPr id="250937" name="Group 38"/>
            <p:cNvGrpSpPr>
              <a:grpSpLocks/>
            </p:cNvGrpSpPr>
            <p:nvPr/>
          </p:nvGrpSpPr>
          <p:grpSpPr bwMode="auto">
            <a:xfrm>
              <a:off x="6553200" y="1752600"/>
              <a:ext cx="152400" cy="457200"/>
              <a:chOff x="6553200" y="1752600"/>
              <a:chExt cx="152400" cy="457200"/>
            </a:xfrm>
          </p:grpSpPr>
          <p:cxnSp>
            <p:nvCxnSpPr>
              <p:cNvPr id="250943" name="Straight Connector 26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44" name="Straight Connector 26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45" name="Straight Connector 26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0938" name="Straight Connector 26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39" name="Straight Connector 26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40" name="Straight Connector 26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41" name="Straight Connector 26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0942" name="Straight Connector 26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sp>
        <p:nvSpPr>
          <p:cNvPr id="250894" name="TextBox 466"/>
          <p:cNvSpPr txBox="1">
            <a:spLocks noChangeArrowheads="1"/>
          </p:cNvSpPr>
          <p:nvPr/>
        </p:nvSpPr>
        <p:spPr bwMode="auto">
          <a:xfrm>
            <a:off x="269875" y="3376613"/>
            <a:ext cx="94138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WL&lt;0&gt;</a:t>
            </a:r>
          </a:p>
        </p:txBody>
      </p:sp>
      <p:sp>
        <p:nvSpPr>
          <p:cNvPr id="250895" name="TextBox 467"/>
          <p:cNvSpPr txBox="1">
            <a:spLocks noChangeArrowheads="1"/>
          </p:cNvSpPr>
          <p:nvPr/>
        </p:nvSpPr>
        <p:spPr bwMode="auto">
          <a:xfrm>
            <a:off x="269875" y="2562225"/>
            <a:ext cx="94138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WL&lt;1&gt;</a:t>
            </a:r>
          </a:p>
        </p:txBody>
      </p:sp>
      <p:sp>
        <p:nvSpPr>
          <p:cNvPr id="250896" name="TextBox 468"/>
          <p:cNvSpPr txBox="1">
            <a:spLocks noChangeArrowheads="1"/>
          </p:cNvSpPr>
          <p:nvPr/>
        </p:nvSpPr>
        <p:spPr bwMode="auto">
          <a:xfrm>
            <a:off x="269875" y="1708150"/>
            <a:ext cx="94138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WL&lt;2&gt;</a:t>
            </a:r>
          </a:p>
        </p:txBody>
      </p:sp>
      <p:sp>
        <p:nvSpPr>
          <p:cNvPr id="250897" name="TextBox 477"/>
          <p:cNvSpPr txBox="1">
            <a:spLocks noChangeArrowheads="1"/>
          </p:cNvSpPr>
          <p:nvPr/>
        </p:nvSpPr>
        <p:spPr bwMode="auto">
          <a:xfrm>
            <a:off x="4594225" y="3016250"/>
            <a:ext cx="74771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0000"/>
                </a:solidFill>
                <a:effectLst/>
                <a:uLnTx/>
                <a:uFillTx/>
                <a:latin typeface="Arial" charset="0"/>
                <a:ea typeface="ＭＳ Ｐゴシック" charset="0"/>
              </a:rPr>
              <a:t>(n,j)</a:t>
            </a:r>
          </a:p>
        </p:txBody>
      </p:sp>
      <p:cxnSp>
        <p:nvCxnSpPr>
          <p:cNvPr id="250898" name="Straight Connector 493"/>
          <p:cNvCxnSpPr>
            <a:cxnSpLocks noChangeShapeType="1"/>
          </p:cNvCxnSpPr>
          <p:nvPr/>
        </p:nvCxnSpPr>
        <p:spPr bwMode="auto">
          <a:xfrm flipV="1">
            <a:off x="1933575" y="960438"/>
            <a:ext cx="0" cy="534987"/>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50899" name="Straight Connector 494"/>
          <p:cNvCxnSpPr>
            <a:cxnSpLocks noChangeShapeType="1"/>
          </p:cNvCxnSpPr>
          <p:nvPr/>
        </p:nvCxnSpPr>
        <p:spPr bwMode="auto">
          <a:xfrm flipV="1">
            <a:off x="2843213" y="915988"/>
            <a:ext cx="0" cy="536575"/>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50900" name="Straight Connector 495"/>
          <p:cNvCxnSpPr>
            <a:cxnSpLocks noChangeShapeType="1"/>
          </p:cNvCxnSpPr>
          <p:nvPr/>
        </p:nvCxnSpPr>
        <p:spPr bwMode="auto">
          <a:xfrm flipV="1">
            <a:off x="3757613" y="928688"/>
            <a:ext cx="0" cy="536575"/>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50901" name="Straight Connector 496"/>
          <p:cNvCxnSpPr>
            <a:cxnSpLocks noChangeShapeType="1"/>
          </p:cNvCxnSpPr>
          <p:nvPr/>
        </p:nvCxnSpPr>
        <p:spPr bwMode="auto">
          <a:xfrm flipV="1">
            <a:off x="4672013" y="955675"/>
            <a:ext cx="0" cy="534988"/>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50902" name="Straight Connector 497"/>
          <p:cNvCxnSpPr>
            <a:cxnSpLocks noChangeShapeType="1"/>
          </p:cNvCxnSpPr>
          <p:nvPr/>
        </p:nvCxnSpPr>
        <p:spPr bwMode="auto">
          <a:xfrm flipV="1">
            <a:off x="5586413" y="942975"/>
            <a:ext cx="0" cy="534988"/>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50903" name="Straight Connector 498"/>
          <p:cNvCxnSpPr>
            <a:cxnSpLocks noChangeShapeType="1"/>
          </p:cNvCxnSpPr>
          <p:nvPr/>
        </p:nvCxnSpPr>
        <p:spPr bwMode="auto">
          <a:xfrm flipV="1">
            <a:off x="6500813" y="955675"/>
            <a:ext cx="0" cy="534988"/>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50904" name="Straight Connector 499"/>
          <p:cNvCxnSpPr>
            <a:cxnSpLocks noChangeShapeType="1"/>
          </p:cNvCxnSpPr>
          <p:nvPr/>
        </p:nvCxnSpPr>
        <p:spPr bwMode="auto">
          <a:xfrm flipV="1">
            <a:off x="7415213" y="955675"/>
            <a:ext cx="0" cy="534988"/>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sp>
        <p:nvSpPr>
          <p:cNvPr id="250905" name="TextBox 508"/>
          <p:cNvSpPr txBox="1">
            <a:spLocks noChangeArrowheads="1"/>
          </p:cNvSpPr>
          <p:nvPr/>
        </p:nvSpPr>
        <p:spPr bwMode="auto">
          <a:xfrm>
            <a:off x="2773363" y="1120775"/>
            <a:ext cx="10763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(n+1,j-1)</a:t>
            </a:r>
          </a:p>
        </p:txBody>
      </p:sp>
      <p:sp>
        <p:nvSpPr>
          <p:cNvPr id="250906" name="TextBox 509"/>
          <p:cNvSpPr txBox="1">
            <a:spLocks noChangeArrowheads="1"/>
          </p:cNvSpPr>
          <p:nvPr/>
        </p:nvSpPr>
        <p:spPr bwMode="auto">
          <a:xfrm>
            <a:off x="3814763" y="1116013"/>
            <a:ext cx="8699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a:t>
            </a:r>
          </a:p>
        </p:txBody>
      </p:sp>
      <p:sp>
        <p:nvSpPr>
          <p:cNvPr id="250907" name="TextBox 510"/>
          <p:cNvSpPr txBox="1">
            <a:spLocks noChangeArrowheads="1"/>
          </p:cNvSpPr>
          <p:nvPr/>
        </p:nvSpPr>
        <p:spPr bwMode="auto">
          <a:xfrm>
            <a:off x="4584700" y="1116013"/>
            <a:ext cx="11334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(n+1,j+1)</a:t>
            </a:r>
          </a:p>
        </p:txBody>
      </p:sp>
      <p:sp>
        <p:nvSpPr>
          <p:cNvPr id="250908" name="TextBox 512"/>
          <p:cNvSpPr txBox="1">
            <a:spLocks noChangeArrowheads="1"/>
          </p:cNvSpPr>
          <p:nvPr/>
        </p:nvSpPr>
        <p:spPr bwMode="auto">
          <a:xfrm>
            <a:off x="7485063" y="3559175"/>
            <a:ext cx="8128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LSB:0</a:t>
            </a:r>
          </a:p>
        </p:txBody>
      </p:sp>
      <p:sp>
        <p:nvSpPr>
          <p:cNvPr id="250909" name="TextBox 513"/>
          <p:cNvSpPr txBox="1">
            <a:spLocks noChangeArrowheads="1"/>
          </p:cNvSpPr>
          <p:nvPr/>
        </p:nvSpPr>
        <p:spPr bwMode="auto">
          <a:xfrm>
            <a:off x="7472363" y="2744788"/>
            <a:ext cx="8128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LSB:1</a:t>
            </a:r>
          </a:p>
        </p:txBody>
      </p:sp>
      <p:sp>
        <p:nvSpPr>
          <p:cNvPr id="250910" name="TextBox 514"/>
          <p:cNvSpPr txBox="1">
            <a:spLocks noChangeArrowheads="1"/>
          </p:cNvSpPr>
          <p:nvPr/>
        </p:nvSpPr>
        <p:spPr bwMode="auto">
          <a:xfrm>
            <a:off x="7445375" y="3236913"/>
            <a:ext cx="87788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MSB:2</a:t>
            </a:r>
          </a:p>
        </p:txBody>
      </p:sp>
      <p:sp>
        <p:nvSpPr>
          <p:cNvPr id="250911" name="TextBox 515"/>
          <p:cNvSpPr txBox="1">
            <a:spLocks noChangeArrowheads="1"/>
          </p:cNvSpPr>
          <p:nvPr/>
        </p:nvSpPr>
        <p:spPr bwMode="auto">
          <a:xfrm>
            <a:off x="7445375" y="1892300"/>
            <a:ext cx="8128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LSB:3</a:t>
            </a:r>
          </a:p>
        </p:txBody>
      </p:sp>
      <p:sp>
        <p:nvSpPr>
          <p:cNvPr id="250912" name="TextBox 516"/>
          <p:cNvSpPr txBox="1">
            <a:spLocks noChangeArrowheads="1"/>
          </p:cNvSpPr>
          <p:nvPr/>
        </p:nvSpPr>
        <p:spPr bwMode="auto">
          <a:xfrm>
            <a:off x="7445375" y="2384425"/>
            <a:ext cx="87788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MSB:4</a:t>
            </a:r>
          </a:p>
        </p:txBody>
      </p:sp>
      <p:sp>
        <p:nvSpPr>
          <p:cNvPr id="250913" name="TextBox 517"/>
          <p:cNvSpPr txBox="1">
            <a:spLocks noChangeArrowheads="1"/>
          </p:cNvSpPr>
          <p:nvPr/>
        </p:nvSpPr>
        <p:spPr bwMode="auto">
          <a:xfrm>
            <a:off x="7432675" y="1547813"/>
            <a:ext cx="87788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MSB:6</a:t>
            </a:r>
          </a:p>
        </p:txBody>
      </p:sp>
      <p:sp>
        <p:nvSpPr>
          <p:cNvPr id="250914" name="TextBox 519"/>
          <p:cNvSpPr txBox="1">
            <a:spLocks noChangeArrowheads="1"/>
          </p:cNvSpPr>
          <p:nvPr/>
        </p:nvSpPr>
        <p:spPr bwMode="auto">
          <a:xfrm>
            <a:off x="2900363" y="3960813"/>
            <a:ext cx="101758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(n-1,j-1)</a:t>
            </a:r>
          </a:p>
        </p:txBody>
      </p:sp>
      <p:sp>
        <p:nvSpPr>
          <p:cNvPr id="250915" name="TextBox 520"/>
          <p:cNvSpPr txBox="1">
            <a:spLocks noChangeArrowheads="1"/>
          </p:cNvSpPr>
          <p:nvPr/>
        </p:nvSpPr>
        <p:spPr bwMode="auto">
          <a:xfrm>
            <a:off x="3967163" y="3960813"/>
            <a:ext cx="8128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a:t>
            </a:r>
          </a:p>
        </p:txBody>
      </p:sp>
      <p:sp>
        <p:nvSpPr>
          <p:cNvPr id="250916" name="TextBox 521"/>
          <p:cNvSpPr txBox="1">
            <a:spLocks noChangeArrowheads="1"/>
          </p:cNvSpPr>
          <p:nvPr/>
        </p:nvSpPr>
        <p:spPr bwMode="auto">
          <a:xfrm>
            <a:off x="4724400" y="3960813"/>
            <a:ext cx="10763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(n-1,j+1)</a:t>
            </a:r>
          </a:p>
        </p:txBody>
      </p:sp>
      <p:grpSp>
        <p:nvGrpSpPr>
          <p:cNvPr id="250917" name="Group 235"/>
          <p:cNvGrpSpPr>
            <a:grpSpLocks/>
          </p:cNvGrpSpPr>
          <p:nvPr/>
        </p:nvGrpSpPr>
        <p:grpSpPr bwMode="auto">
          <a:xfrm>
            <a:off x="5011738" y="2347913"/>
            <a:ext cx="800100" cy="792162"/>
            <a:chOff x="5858467" y="2846798"/>
            <a:chExt cx="800176" cy="792355"/>
          </a:xfrm>
        </p:grpSpPr>
        <p:sp>
          <p:nvSpPr>
            <p:cNvPr id="250935" name="Oval 169"/>
            <p:cNvSpPr>
              <a:spLocks noChangeArrowheads="1"/>
            </p:cNvSpPr>
            <p:nvPr/>
          </p:nvSpPr>
          <p:spPr bwMode="auto">
            <a:xfrm>
              <a:off x="5858467" y="2846798"/>
              <a:ext cx="792511" cy="792355"/>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0936" name="TextBox 171"/>
            <p:cNvSpPr txBox="1">
              <a:spLocks noChangeArrowheads="1"/>
            </p:cNvSpPr>
            <p:nvPr/>
          </p:nvSpPr>
          <p:spPr bwMode="auto">
            <a:xfrm>
              <a:off x="5882554" y="2956508"/>
              <a:ext cx="776089" cy="523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a:t>
              </a:r>
            </a:p>
          </p:txBody>
        </p:sp>
      </p:grpSp>
      <p:grpSp>
        <p:nvGrpSpPr>
          <p:cNvPr id="250918" name="Group 235"/>
          <p:cNvGrpSpPr>
            <a:grpSpLocks/>
          </p:cNvGrpSpPr>
          <p:nvPr/>
        </p:nvGrpSpPr>
        <p:grpSpPr bwMode="auto">
          <a:xfrm>
            <a:off x="3192463" y="2347913"/>
            <a:ext cx="800100" cy="792162"/>
            <a:chOff x="5858467" y="2846798"/>
            <a:chExt cx="800176" cy="792355"/>
          </a:xfrm>
        </p:grpSpPr>
        <p:sp>
          <p:nvSpPr>
            <p:cNvPr id="250933" name="Oval 169"/>
            <p:cNvSpPr>
              <a:spLocks noChangeArrowheads="1"/>
            </p:cNvSpPr>
            <p:nvPr/>
          </p:nvSpPr>
          <p:spPr bwMode="auto">
            <a:xfrm>
              <a:off x="5858467" y="2846798"/>
              <a:ext cx="792511" cy="792355"/>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0934" name="TextBox 171"/>
            <p:cNvSpPr txBox="1">
              <a:spLocks noChangeArrowheads="1"/>
            </p:cNvSpPr>
            <p:nvPr/>
          </p:nvSpPr>
          <p:spPr bwMode="auto">
            <a:xfrm>
              <a:off x="5882554" y="2956508"/>
              <a:ext cx="776089" cy="523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a:t>
              </a:r>
            </a:p>
          </p:txBody>
        </p:sp>
      </p:grpSp>
      <p:grpSp>
        <p:nvGrpSpPr>
          <p:cNvPr id="250919" name="Group 935"/>
          <p:cNvGrpSpPr>
            <a:grpSpLocks/>
          </p:cNvGrpSpPr>
          <p:nvPr/>
        </p:nvGrpSpPr>
        <p:grpSpPr bwMode="auto">
          <a:xfrm>
            <a:off x="4087813" y="1509713"/>
            <a:ext cx="793750" cy="792162"/>
            <a:chOff x="4088389" y="1712913"/>
            <a:chExt cx="792597" cy="792162"/>
          </a:xfrm>
        </p:grpSpPr>
        <p:sp>
          <p:nvSpPr>
            <p:cNvPr id="250931"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0932" name="TextBox 171"/>
            <p:cNvSpPr txBox="1">
              <a:spLocks noChangeArrowheads="1"/>
            </p:cNvSpPr>
            <p:nvPr/>
          </p:nvSpPr>
          <p:spPr bwMode="auto">
            <a:xfrm>
              <a:off x="4100098" y="1803546"/>
              <a:ext cx="762837"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y</a:t>
              </a:r>
            </a:p>
          </p:txBody>
        </p:sp>
      </p:grpSp>
      <p:grpSp>
        <p:nvGrpSpPr>
          <p:cNvPr id="250920" name="Group 942"/>
          <p:cNvGrpSpPr>
            <a:grpSpLocks/>
          </p:cNvGrpSpPr>
          <p:nvPr/>
        </p:nvGrpSpPr>
        <p:grpSpPr bwMode="auto">
          <a:xfrm>
            <a:off x="3151188" y="1471613"/>
            <a:ext cx="2708275" cy="792162"/>
            <a:chOff x="3150605" y="1674813"/>
            <a:chExt cx="2709448" cy="792162"/>
          </a:xfrm>
        </p:grpSpPr>
        <p:grpSp>
          <p:nvGrpSpPr>
            <p:cNvPr id="250925" name="Group 936"/>
            <p:cNvGrpSpPr>
              <a:grpSpLocks/>
            </p:cNvGrpSpPr>
            <p:nvPr/>
          </p:nvGrpSpPr>
          <p:grpSpPr bwMode="auto">
            <a:xfrm>
              <a:off x="3150605" y="1674813"/>
              <a:ext cx="909223" cy="792162"/>
              <a:chOff x="4026905" y="1712913"/>
              <a:chExt cx="909223" cy="792162"/>
            </a:xfrm>
          </p:grpSpPr>
          <p:sp>
            <p:nvSpPr>
              <p:cNvPr id="250929"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0930" name="TextBox 171"/>
              <p:cNvSpPr txBox="1">
                <a:spLocks noChangeArrowheads="1"/>
              </p:cNvSpPr>
              <p:nvPr/>
            </p:nvSpPr>
            <p:spPr bwMode="auto">
              <a:xfrm>
                <a:off x="4026905" y="1803546"/>
                <a:ext cx="9092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xy</a:t>
                </a:r>
              </a:p>
            </p:txBody>
          </p:sp>
        </p:grpSp>
        <p:grpSp>
          <p:nvGrpSpPr>
            <p:cNvPr id="250926" name="Group 939"/>
            <p:cNvGrpSpPr>
              <a:grpSpLocks/>
            </p:cNvGrpSpPr>
            <p:nvPr/>
          </p:nvGrpSpPr>
          <p:grpSpPr bwMode="auto">
            <a:xfrm>
              <a:off x="4950830" y="1674813"/>
              <a:ext cx="909223" cy="792162"/>
              <a:chOff x="4026905" y="1712913"/>
              <a:chExt cx="909223" cy="792162"/>
            </a:xfrm>
          </p:grpSpPr>
          <p:sp>
            <p:nvSpPr>
              <p:cNvPr id="250927"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0928" name="TextBox 171"/>
              <p:cNvSpPr txBox="1">
                <a:spLocks noChangeArrowheads="1"/>
              </p:cNvSpPr>
              <p:nvPr/>
            </p:nvSpPr>
            <p:spPr bwMode="auto">
              <a:xfrm>
                <a:off x="4026905" y="1803546"/>
                <a:ext cx="9092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xy</a:t>
                </a:r>
              </a:p>
            </p:txBody>
          </p:sp>
        </p:grpSp>
      </p:grpSp>
      <p:graphicFrame>
        <p:nvGraphicFramePr>
          <p:cNvPr id="279" name="Object 278"/>
          <p:cNvGraphicFramePr>
            <a:graphicFrameLocks noChangeAspect="1"/>
          </p:cNvGraphicFramePr>
          <p:nvPr/>
        </p:nvGraphicFramePr>
        <p:xfrm>
          <a:off x="801688" y="5121275"/>
          <a:ext cx="7381875" cy="628650"/>
        </p:xfrm>
        <a:graphic>
          <a:graphicData uri="http://schemas.openxmlformats.org/presentationml/2006/ole">
            <mc:AlternateContent xmlns:mc="http://schemas.openxmlformats.org/markup-compatibility/2006">
              <mc:Choice xmlns:v="urn:schemas-microsoft-com:vml" Requires="v">
                <p:oleObj name="Equation" r:id="rId2" imgW="2806700" imgH="241300" progId="Equation.3">
                  <p:embed/>
                </p:oleObj>
              </mc:Choice>
              <mc:Fallback>
                <p:oleObj name="Equation" r:id="rId2" imgW="2806700" imgH="241300" progId="Equation.3">
                  <p:embed/>
                  <p:pic>
                    <p:nvPicPr>
                      <p:cNvPr id="279" name="Object 27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688" y="5121275"/>
                        <a:ext cx="7381875" cy="628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250922"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0718AD03-B6B4-E74C-9B1B-1026EDACD69B}"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78</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2" name="Rectangle 1"/>
          <p:cNvSpPr>
            <a:spLocks noChangeArrowheads="1"/>
          </p:cNvSpPr>
          <p:nvPr/>
        </p:nvSpPr>
        <p:spPr bwMode="auto">
          <a:xfrm>
            <a:off x="1003300" y="5784850"/>
            <a:ext cx="77089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0000"/>
                </a:solidFill>
                <a:effectLst/>
                <a:uLnTx/>
                <a:uFillTx/>
                <a:latin typeface="Tahoma" charset="0"/>
                <a:ea typeface="+mn-ea"/>
                <a:cs typeface="+mn-cs"/>
                <a:sym typeface="Wingdings" charset="0"/>
              </a:rPr>
              <a:t>Not accurate and requires knowledge of coupling caps!</a:t>
            </a:r>
            <a:endParaRPr kumimoji="0" lang="en-US" sz="2000" b="1" i="0" u="none" strike="noStrike" kern="1200" cap="none" spc="0" normalizeH="0" baseline="0" noProof="0">
              <a:ln>
                <a:noFill/>
              </a:ln>
              <a:solidFill>
                <a:srgbClr val="FF0000"/>
              </a:solidFill>
              <a:effectLst/>
              <a:uLnTx/>
              <a:uFillTx/>
              <a:latin typeface="Tahoma" charset="0"/>
              <a:ea typeface="+mn-ea"/>
              <a:cs typeface="+mn-cs"/>
            </a:endParaRPr>
          </a:p>
        </p:txBody>
      </p:sp>
    </p:spTree>
    <p:extLst>
      <p:ext uri="{BB962C8B-B14F-4D97-AF65-F5344CB8AC3E}">
        <p14:creationId xmlns:p14="http://schemas.microsoft.com/office/powerpoint/2010/main" val="19684805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7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Title 1"/>
          <p:cNvSpPr>
            <a:spLocks noGrp="1"/>
          </p:cNvSpPr>
          <p:nvPr>
            <p:ph type="title"/>
          </p:nvPr>
        </p:nvSpPr>
        <p:spPr/>
        <p:txBody>
          <a:bodyPr/>
          <a:lstStyle/>
          <a:p>
            <a:r>
              <a:rPr lang="en-US">
                <a:latin typeface="Garamond" charset="0"/>
              </a:rPr>
              <a:t>Our Goal and Idea</a:t>
            </a:r>
          </a:p>
        </p:txBody>
      </p:sp>
      <p:sp>
        <p:nvSpPr>
          <p:cNvPr id="3" name="Content Placeholder 2"/>
          <p:cNvSpPr>
            <a:spLocks noGrp="1"/>
          </p:cNvSpPr>
          <p:nvPr>
            <p:ph idx="1"/>
          </p:nvPr>
        </p:nvSpPr>
        <p:spPr/>
        <p:txBody>
          <a:bodyPr/>
          <a:lstStyle/>
          <a:p>
            <a:r>
              <a:rPr lang="en-US">
                <a:latin typeface="Tahoma" charset="0"/>
              </a:rPr>
              <a:t>Develop </a:t>
            </a:r>
            <a:r>
              <a:rPr lang="en-US">
                <a:solidFill>
                  <a:srgbClr val="0000FF"/>
                </a:solidFill>
                <a:latin typeface="Tahoma" charset="0"/>
              </a:rPr>
              <a:t>a new, more accurate and easier to implement model for program interference</a:t>
            </a:r>
          </a:p>
          <a:p>
            <a:endParaRPr lang="en-US">
              <a:latin typeface="Tahoma" charset="0"/>
            </a:endParaRPr>
          </a:p>
          <a:p>
            <a:r>
              <a:rPr lang="en-US">
                <a:latin typeface="Tahoma" charset="0"/>
              </a:rPr>
              <a:t>Idea: </a:t>
            </a:r>
          </a:p>
          <a:p>
            <a:pPr lvl="1"/>
            <a:r>
              <a:rPr lang="en-US">
                <a:latin typeface="Tahoma" charset="0"/>
              </a:rPr>
              <a:t>Empirically characterize and </a:t>
            </a:r>
            <a:r>
              <a:rPr lang="en-US">
                <a:solidFill>
                  <a:srgbClr val="FF0000"/>
                </a:solidFill>
                <a:latin typeface="Tahoma" charset="0"/>
              </a:rPr>
              <a:t>model the effect of neighbor cell Vth changes on the Vth of the victim cell</a:t>
            </a:r>
          </a:p>
          <a:p>
            <a:pPr lvl="1"/>
            <a:r>
              <a:rPr lang="en-US">
                <a:latin typeface="Tahoma" charset="0"/>
              </a:rPr>
              <a:t>Fit neighbor Vth change to a </a:t>
            </a:r>
            <a:r>
              <a:rPr lang="en-US">
                <a:solidFill>
                  <a:srgbClr val="FF0000"/>
                </a:solidFill>
                <a:latin typeface="Tahoma" charset="0"/>
              </a:rPr>
              <a:t>linear regression model </a:t>
            </a:r>
            <a:r>
              <a:rPr lang="en-US">
                <a:latin typeface="Tahoma" charset="0"/>
              </a:rPr>
              <a:t>and find the coefficients of the model via empirical measurement</a:t>
            </a:r>
          </a:p>
        </p:txBody>
      </p:sp>
      <p:sp>
        <p:nvSpPr>
          <p:cNvPr id="251907"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D889F433-8B2A-7E4F-A6BE-56BB394381E6}"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79</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5" name="Oval 4"/>
          <p:cNvSpPr>
            <a:spLocks noChangeArrowheads="1"/>
          </p:cNvSpPr>
          <p:nvPr/>
        </p:nvSpPr>
        <p:spPr bwMode="auto">
          <a:xfrm>
            <a:off x="5495925" y="4987925"/>
            <a:ext cx="1844675" cy="577850"/>
          </a:xfrm>
          <a:prstGeom prst="ellipse">
            <a:avLst/>
          </a:prstGeom>
          <a:gradFill rotWithShape="1">
            <a:gsLst>
              <a:gs pos="0">
                <a:srgbClr val="FFDB85"/>
              </a:gs>
              <a:gs pos="100000">
                <a:srgbClr val="EBA800"/>
              </a:gs>
            </a:gsLst>
            <a:lin ang="5400000"/>
          </a:gradFill>
          <a:ln w="9525">
            <a:solidFill>
              <a:srgbClr val="CC9800"/>
            </a:solidFill>
            <a:round/>
            <a:headEnd/>
            <a:tailEnd/>
          </a:ln>
          <a:effectLst>
            <a:outerShdw blurRad="40000" dist="23000" dir="5400000" rotWithShape="0">
              <a:srgbClr val="000000">
                <a:alpha val="34998"/>
              </a:srgbClr>
            </a:outerShdw>
          </a:effec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aphicFrame>
        <p:nvGraphicFramePr>
          <p:cNvPr id="6" name="Object 3"/>
          <p:cNvGraphicFramePr>
            <a:graphicFrameLocks noChangeAspect="1"/>
          </p:cNvGraphicFramePr>
          <p:nvPr/>
        </p:nvGraphicFramePr>
        <p:xfrm>
          <a:off x="1066800" y="4921250"/>
          <a:ext cx="5886450" cy="781050"/>
        </p:xfrm>
        <a:graphic>
          <a:graphicData uri="http://schemas.openxmlformats.org/presentationml/2006/ole">
            <mc:AlternateContent xmlns:mc="http://schemas.openxmlformats.org/markup-compatibility/2006">
              <mc:Choice xmlns:v="urn:schemas-microsoft-com:vml" Requires="v">
                <p:oleObj name="Equation" r:id="rId2" imgW="3708400" imgH="444500" progId="Equation.3">
                  <p:embed/>
                </p:oleObj>
              </mc:Choice>
              <mc:Fallback>
                <p:oleObj name="Equation" r:id="rId2" imgW="3708400" imgH="444500" progId="Equation.3">
                  <p:embed/>
                  <p:pic>
                    <p:nvPicPr>
                      <p:cNvPr id="6"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4921250"/>
                        <a:ext cx="5886450" cy="781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7" name="Rectangle 6"/>
          <p:cNvSpPr>
            <a:spLocks noChangeArrowheads="1"/>
          </p:cNvSpPr>
          <p:nvPr/>
        </p:nvSpPr>
        <p:spPr bwMode="auto">
          <a:xfrm>
            <a:off x="4043363" y="4978400"/>
            <a:ext cx="1366837" cy="673100"/>
          </a:xfrm>
          <a:prstGeom prst="rect">
            <a:avLst/>
          </a:prstGeom>
          <a:noFill/>
          <a:ln w="38100">
            <a:solidFill>
              <a:schemeClr val="tx2">
                <a:lumMod val="75000"/>
              </a:schemeClr>
            </a:solidFill>
            <a:miter lim="800000"/>
            <a:headEnd/>
            <a:tailEnd/>
          </a:ln>
          <a:effectLst>
            <a:outerShdw blurRad="63500" dist="23000" dir="5400000" rotWithShape="0">
              <a:srgbClr val="00000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8" name="Rectangle 7"/>
          <p:cNvSpPr>
            <a:spLocks noChangeArrowheads="1"/>
          </p:cNvSpPr>
          <p:nvPr/>
        </p:nvSpPr>
        <p:spPr bwMode="auto">
          <a:xfrm>
            <a:off x="5821363" y="4991100"/>
            <a:ext cx="1366837" cy="673100"/>
          </a:xfrm>
          <a:prstGeom prst="rect">
            <a:avLst/>
          </a:prstGeom>
          <a:noFill/>
          <a:ln w="38100">
            <a:solidFill>
              <a:schemeClr val="tx2">
                <a:lumMod val="75000"/>
              </a:schemeClr>
            </a:solidFill>
            <a:miter lim="800000"/>
            <a:headEnd/>
            <a:tailEnd/>
          </a:ln>
          <a:effectLst>
            <a:outerShdw blurRad="63500" dist="23000" dir="5400000" rotWithShape="0">
              <a:srgbClr val="000000">
                <a:alpha val="34998"/>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9" name="TextBox 8"/>
          <p:cNvSpPr txBox="1"/>
          <p:nvPr/>
        </p:nvSpPr>
        <p:spPr>
          <a:xfrm>
            <a:off x="4495800" y="5765800"/>
            <a:ext cx="2019300" cy="369888"/>
          </a:xfrm>
          <a:prstGeom prst="rect">
            <a:avLst/>
          </a:prstGeom>
          <a:noFill/>
        </p:spPr>
        <p:txBody>
          <a:bodyPr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6633">
                    <a:lumMod val="75000"/>
                  </a:srgbClr>
                </a:solidFill>
                <a:effectLst/>
                <a:uLnTx/>
                <a:uFillTx/>
                <a:latin typeface="Tahoma"/>
                <a:ea typeface="+mn-ea"/>
                <a:cs typeface="+mn-cs"/>
              </a:rPr>
              <a:t>Can be measured</a:t>
            </a:r>
          </a:p>
        </p:txBody>
      </p:sp>
    </p:spTree>
    <p:extLst>
      <p:ext uri="{BB962C8B-B14F-4D97-AF65-F5344CB8AC3E}">
        <p14:creationId xmlns:p14="http://schemas.microsoft.com/office/powerpoint/2010/main" val="42361326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Title 1"/>
          <p:cNvSpPr>
            <a:spLocks noGrp="1"/>
          </p:cNvSpPr>
          <p:nvPr>
            <p:ph type="title"/>
          </p:nvPr>
        </p:nvSpPr>
        <p:spPr/>
        <p:txBody>
          <a:bodyPr/>
          <a:lstStyle/>
          <a:p>
            <a:pPr eaLnBrk="1" hangingPunct="1"/>
            <a:r>
              <a:rPr lang="en-US">
                <a:latin typeface="Calibri" charset="0"/>
              </a:rPr>
              <a:t>Flash Pass-Through</a:t>
            </a:r>
          </a:p>
        </p:txBody>
      </p:sp>
      <p:grpSp>
        <p:nvGrpSpPr>
          <p:cNvPr id="271362" name="Group 176"/>
          <p:cNvGrpSpPr>
            <a:grpSpLocks/>
          </p:cNvGrpSpPr>
          <p:nvPr/>
        </p:nvGrpSpPr>
        <p:grpSpPr bwMode="auto">
          <a:xfrm>
            <a:off x="2233613" y="1960563"/>
            <a:ext cx="1631950" cy="2693987"/>
            <a:chOff x="3079798" y="1981201"/>
            <a:chExt cx="1631998" cy="2694885"/>
          </a:xfrm>
        </p:grpSpPr>
        <p:cxnSp>
          <p:nvCxnSpPr>
            <p:cNvPr id="30" name="Straight Connector 29"/>
            <p:cNvCxnSpPr/>
            <p:nvPr/>
          </p:nvCxnSpPr>
          <p:spPr>
            <a:xfrm>
              <a:off x="4711796" y="1981201"/>
              <a:ext cx="0" cy="89723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202193" y="2878437"/>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02193" y="2878437"/>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202193" y="3774085"/>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11796" y="3778850"/>
              <a:ext cx="0" cy="89723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954536" y="2878437"/>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706878" y="2878437"/>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rot="16200000">
              <a:off x="3393338" y="3027014"/>
              <a:ext cx="0" cy="62708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1066800" y="2836863"/>
            <a:ext cx="1793875" cy="46196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 5 V</a:t>
            </a:r>
          </a:p>
        </p:txBody>
      </p:sp>
      <p:grpSp>
        <p:nvGrpSpPr>
          <p:cNvPr id="271364" name="Group 21"/>
          <p:cNvGrpSpPr>
            <a:grpSpLocks/>
          </p:cNvGrpSpPr>
          <p:nvPr/>
        </p:nvGrpSpPr>
        <p:grpSpPr bwMode="auto">
          <a:xfrm>
            <a:off x="5795963" y="1962150"/>
            <a:ext cx="1631950" cy="2693988"/>
            <a:chOff x="3079798" y="1981201"/>
            <a:chExt cx="1631998" cy="2694885"/>
          </a:xfrm>
        </p:grpSpPr>
        <p:cxnSp>
          <p:nvCxnSpPr>
            <p:cNvPr id="23" name="Straight Connector 22"/>
            <p:cNvCxnSpPr/>
            <p:nvPr/>
          </p:nvCxnSpPr>
          <p:spPr>
            <a:xfrm>
              <a:off x="4711796" y="1981201"/>
              <a:ext cx="0" cy="8972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4202193" y="2878438"/>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202193" y="2878438"/>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202193" y="3774086"/>
              <a:ext cx="5096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711796" y="3778849"/>
              <a:ext cx="0" cy="8972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954536" y="2878438"/>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706878" y="2878438"/>
              <a:ext cx="0" cy="8956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a:off x="3393338" y="3027013"/>
              <a:ext cx="0" cy="62708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 name="Straight Arrow Connector 3"/>
          <p:cNvCxnSpPr/>
          <p:nvPr/>
        </p:nvCxnSpPr>
        <p:spPr>
          <a:xfrm>
            <a:off x="3865563" y="1943100"/>
            <a:ext cx="0" cy="280035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178" name="Oval 177"/>
          <p:cNvSpPr/>
          <p:nvPr/>
        </p:nvSpPr>
        <p:spPr>
          <a:xfrm>
            <a:off x="3319463" y="2754313"/>
            <a:ext cx="1098550" cy="1096962"/>
          </a:xfrm>
          <a:prstGeom prst="ellipse">
            <a:avLst/>
          </a:prstGeom>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150" normalizeH="0" baseline="0" noProof="0" dirty="0">
                <a:ln>
                  <a:noFill/>
                </a:ln>
                <a:solidFill>
                  <a:prstClr val="white"/>
                </a:solidFill>
                <a:effectLst/>
                <a:uLnTx/>
                <a:uFillTx/>
                <a:latin typeface="Calibri"/>
                <a:ea typeface="+mn-ea"/>
                <a:cs typeface="+mn-cs"/>
              </a:rPr>
              <a:t>V</a:t>
            </a:r>
            <a:r>
              <a:rPr kumimoji="0" lang="en-US" sz="2400" b="0" i="0" u="none" strike="noStrike" kern="1200" cap="none" spc="-150" normalizeH="0" baseline="-25000" noProof="0" dirty="0">
                <a:ln>
                  <a:noFill/>
                </a:ln>
                <a:solidFill>
                  <a:prstClr val="white"/>
                </a:solidFill>
                <a:effectLst/>
                <a:uLnTx/>
                <a:uFillTx/>
                <a:latin typeface="Calibri"/>
                <a:ea typeface="+mn-ea"/>
                <a:cs typeface="+mn-cs"/>
              </a:rPr>
              <a:t>th</a:t>
            </a:r>
            <a:r>
              <a:rPr kumimoji="0" lang="en-US" sz="2400" b="0" i="0" u="none" strike="noStrike" kern="1200" cap="none" spc="-150" normalizeH="0" baseline="0" noProof="0" dirty="0">
                <a:ln>
                  <a:noFill/>
                </a:ln>
                <a:solidFill>
                  <a:prstClr val="white"/>
                </a:solidFill>
                <a:effectLst/>
                <a:uLnTx/>
                <a:uFillTx/>
                <a:latin typeface="Calibri"/>
                <a:ea typeface="+mn-ea"/>
                <a:cs typeface="+mn-cs"/>
              </a:rPr>
              <a:t> = 2 V</a:t>
            </a:r>
          </a:p>
        </p:txBody>
      </p:sp>
      <p:sp>
        <p:nvSpPr>
          <p:cNvPr id="41" name="TextBox 40"/>
          <p:cNvSpPr txBox="1"/>
          <p:nvPr/>
        </p:nvSpPr>
        <p:spPr>
          <a:xfrm>
            <a:off x="3441700" y="4826000"/>
            <a:ext cx="846138"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1</a:t>
            </a:r>
          </a:p>
        </p:txBody>
      </p:sp>
      <p:sp>
        <p:nvSpPr>
          <p:cNvPr id="43" name="TextBox 42"/>
          <p:cNvSpPr txBox="1"/>
          <p:nvPr/>
        </p:nvSpPr>
        <p:spPr>
          <a:xfrm>
            <a:off x="4611688" y="2836863"/>
            <a:ext cx="1792287" cy="46196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 5 V</a:t>
            </a:r>
          </a:p>
        </p:txBody>
      </p:sp>
      <p:sp>
        <p:nvSpPr>
          <p:cNvPr id="271369" name="Slide Number Placeholder 2"/>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8</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cxnSp>
        <p:nvCxnSpPr>
          <p:cNvPr id="39" name="Straight Arrow Connector 38"/>
          <p:cNvCxnSpPr>
            <a:stCxn id="44" idx="0"/>
          </p:cNvCxnSpPr>
          <p:nvPr/>
        </p:nvCxnSpPr>
        <p:spPr>
          <a:xfrm flipV="1">
            <a:off x="1811338" y="3335338"/>
            <a:ext cx="422275" cy="43497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082675" y="3770313"/>
            <a:ext cx="1457325"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Gate</a:t>
            </a:r>
          </a:p>
        </p:txBody>
      </p:sp>
      <p:cxnSp>
        <p:nvCxnSpPr>
          <p:cNvPr id="45" name="Straight Arrow Connector 44"/>
          <p:cNvCxnSpPr/>
          <p:nvPr/>
        </p:nvCxnSpPr>
        <p:spPr>
          <a:xfrm>
            <a:off x="7453313" y="1943100"/>
            <a:ext cx="0" cy="280035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7031038" y="4826000"/>
            <a:ext cx="846137"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1</a:t>
            </a:r>
          </a:p>
        </p:txBody>
      </p:sp>
      <p:sp>
        <p:nvSpPr>
          <p:cNvPr id="38" name="Oval 37"/>
          <p:cNvSpPr/>
          <p:nvPr/>
        </p:nvSpPr>
        <p:spPr>
          <a:xfrm>
            <a:off x="6883400" y="2755900"/>
            <a:ext cx="1096963" cy="1096963"/>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150" normalizeH="0" baseline="0" noProof="0" dirty="0">
                <a:ln>
                  <a:noFill/>
                </a:ln>
                <a:solidFill>
                  <a:prstClr val="white"/>
                </a:solidFill>
                <a:effectLst/>
                <a:uLnTx/>
                <a:uFillTx/>
                <a:latin typeface="Calibri"/>
                <a:ea typeface="+mn-ea"/>
                <a:cs typeface="+mn-cs"/>
              </a:rPr>
              <a:t>V</a:t>
            </a:r>
            <a:r>
              <a:rPr kumimoji="0" lang="en-US" sz="2400" b="0" i="0" u="none" strike="noStrike" kern="1200" cap="none" spc="-150" normalizeH="0" baseline="-25000" noProof="0" dirty="0">
                <a:ln>
                  <a:noFill/>
                </a:ln>
                <a:solidFill>
                  <a:prstClr val="white"/>
                </a:solidFill>
                <a:effectLst/>
                <a:uLnTx/>
                <a:uFillTx/>
                <a:latin typeface="Calibri"/>
                <a:ea typeface="+mn-ea"/>
                <a:cs typeface="+mn-cs"/>
              </a:rPr>
              <a:t>th</a:t>
            </a:r>
            <a:r>
              <a:rPr kumimoji="0" lang="en-US" sz="2400" b="0" i="0" u="none" strike="noStrike" kern="1200" cap="none" spc="-150" normalizeH="0" baseline="0" noProof="0" dirty="0">
                <a:ln>
                  <a:noFill/>
                </a:ln>
                <a:solidFill>
                  <a:prstClr val="white"/>
                </a:solidFill>
                <a:effectLst/>
                <a:uLnTx/>
                <a:uFillTx/>
                <a:latin typeface="Calibri"/>
                <a:ea typeface="+mn-ea"/>
                <a:cs typeface="+mn-cs"/>
              </a:rPr>
              <a:t> = 3 V</a:t>
            </a:r>
          </a:p>
        </p:txBody>
      </p:sp>
    </p:spTree>
    <p:extLst>
      <p:ext uri="{BB962C8B-B14F-4D97-AF65-F5344CB8AC3E}">
        <p14:creationId xmlns:p14="http://schemas.microsoft.com/office/powerpoint/2010/main" val="3269891319"/>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152400" y="981075"/>
            <a:ext cx="8831263" cy="525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a:lstStyle>
          <a:p>
            <a:pPr marL="342900" marR="0" lvl="0" indent="-342900" algn="l" defTabSz="914263"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400" b="0" i="0" u="none" strike="noStrike" kern="0" cap="none" spc="0" normalizeH="0" baseline="0" noProof="0" dirty="0">
                <a:ln>
                  <a:noFill/>
                </a:ln>
                <a:solidFill>
                  <a:srgbClr val="0000FF"/>
                </a:solidFill>
                <a:effectLst/>
                <a:uLnTx/>
                <a:uFillTx/>
                <a:latin typeface="Tahoma"/>
                <a:ea typeface="ＭＳ Ｐゴシック" pitchFamily="-106" charset="-128"/>
              </a:rPr>
              <a:t>Feature extraction for V</a:t>
            </a:r>
            <a:r>
              <a:rPr kumimoji="0" lang="en-US" altLang="en-US" sz="2400" b="0" i="0" u="none" strike="noStrike" kern="0" cap="none" spc="0" normalizeH="0" baseline="-25000" noProof="0" dirty="0">
                <a:ln>
                  <a:noFill/>
                </a:ln>
                <a:solidFill>
                  <a:srgbClr val="0000FF"/>
                </a:solidFill>
                <a:effectLst/>
                <a:uLnTx/>
                <a:uFillTx/>
                <a:latin typeface="Tahoma"/>
                <a:ea typeface="ＭＳ Ｐゴシック" pitchFamily="-106" charset="-128"/>
              </a:rPr>
              <a:t>th</a:t>
            </a:r>
            <a:r>
              <a:rPr kumimoji="0" lang="en-US" altLang="en-US" sz="2400" b="0" i="0" u="none" strike="noStrike" kern="0" cap="none" spc="0" normalizeH="0" baseline="0" noProof="0" dirty="0">
                <a:ln>
                  <a:noFill/>
                </a:ln>
                <a:solidFill>
                  <a:srgbClr val="0000FF"/>
                </a:solidFill>
                <a:effectLst/>
                <a:uLnTx/>
                <a:uFillTx/>
                <a:latin typeface="Tahoma"/>
                <a:ea typeface="ＭＳ Ｐゴシック" pitchFamily="-106" charset="-128"/>
              </a:rPr>
              <a:t> changes based on characterization</a:t>
            </a:r>
          </a:p>
          <a:p>
            <a:pPr marL="669925" marR="0" lvl="1" indent="-325438" algn="l" defTabSz="914263" rtl="0" eaLnBrk="0" fontAlgn="base" latinLnBrk="0" hangingPunct="0">
              <a:lnSpc>
                <a:spcPct val="100000"/>
              </a:lnSpc>
              <a:spcBef>
                <a:spcPct val="20000"/>
              </a:spcBef>
              <a:spcAft>
                <a:spcPct val="0"/>
              </a:spcAft>
              <a:buClr>
                <a:srgbClr val="3B812F"/>
              </a:buClr>
              <a:buSzPct val="60000"/>
              <a:buFont typeface="Wingdings" pitchFamily="2" charset="2"/>
              <a:buChar char="q"/>
              <a:tabLst/>
              <a:defRPr/>
            </a:pPr>
            <a:r>
              <a:rPr kumimoji="0" lang="en-US" altLang="en-US" sz="2200" b="0" i="0" u="none" strike="noStrike" kern="0" cap="none" spc="0" normalizeH="0" baseline="0" noProof="0" dirty="0">
                <a:ln>
                  <a:noFill/>
                </a:ln>
                <a:solidFill>
                  <a:srgbClr val="000000"/>
                </a:solidFill>
                <a:effectLst/>
                <a:uLnTx/>
                <a:uFillTx/>
                <a:latin typeface="Tahoma"/>
                <a:ea typeface="ＭＳ Ｐゴシック" pitchFamily="-106" charset="-128"/>
                <a:cs typeface="+mn-cs"/>
              </a:rPr>
              <a:t> Threshold voltage changes on aggressor cell</a:t>
            </a:r>
          </a:p>
          <a:p>
            <a:pPr marL="669925" marR="0" lvl="1" indent="-325438" algn="l" defTabSz="914263" rtl="0" eaLnBrk="0" fontAlgn="base" latinLnBrk="0" hangingPunct="0">
              <a:lnSpc>
                <a:spcPct val="100000"/>
              </a:lnSpc>
              <a:spcBef>
                <a:spcPct val="20000"/>
              </a:spcBef>
              <a:spcAft>
                <a:spcPct val="0"/>
              </a:spcAft>
              <a:buClr>
                <a:srgbClr val="3B812F"/>
              </a:buClr>
              <a:buSzPct val="60000"/>
              <a:buFont typeface="Wingdings" pitchFamily="2" charset="2"/>
              <a:buChar char="q"/>
              <a:tabLst/>
              <a:defRPr/>
            </a:pPr>
            <a:r>
              <a:rPr kumimoji="0" lang="en-US" altLang="en-US" sz="2200" b="0" i="0" u="none" strike="noStrike" kern="0" cap="none" spc="0" normalizeH="0" baseline="0" noProof="0" dirty="0">
                <a:ln>
                  <a:noFill/>
                </a:ln>
                <a:solidFill>
                  <a:srgbClr val="000000"/>
                </a:solidFill>
                <a:effectLst/>
                <a:uLnTx/>
                <a:uFillTx/>
                <a:latin typeface="Tahoma"/>
                <a:ea typeface="ＭＳ Ｐゴシック" pitchFamily="-106" charset="-128"/>
                <a:cs typeface="+mn-cs"/>
              </a:rPr>
              <a:t> Original state of victim cell</a:t>
            </a:r>
          </a:p>
          <a:p>
            <a:pPr marL="342900" marR="0" lvl="0" indent="-342900" algn="l" defTabSz="914263"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800" b="0" i="0" u="none" strike="noStrike" kern="0" cap="none" spc="0" normalizeH="0" baseline="0" noProof="0" dirty="0">
              <a:ln>
                <a:noFill/>
              </a:ln>
              <a:solidFill>
                <a:srgbClr val="000000"/>
              </a:solidFill>
              <a:effectLst/>
              <a:uLnTx/>
              <a:uFillTx/>
              <a:latin typeface="Tahoma"/>
              <a:ea typeface="ＭＳ Ｐゴシック" pitchFamily="-106" charset="-128"/>
            </a:endParaRPr>
          </a:p>
          <a:p>
            <a:pPr marL="342900" marR="0" lvl="0" indent="-342900" algn="l" defTabSz="914263"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400" b="0" i="0" u="none" strike="noStrike" kern="0" cap="none" spc="0" normalizeH="0" baseline="0" noProof="0" dirty="0">
                <a:ln>
                  <a:noFill/>
                </a:ln>
                <a:solidFill>
                  <a:srgbClr val="0000FF"/>
                </a:solidFill>
                <a:effectLst/>
                <a:uLnTx/>
                <a:uFillTx/>
                <a:latin typeface="Tahoma"/>
                <a:ea typeface="ＭＳ Ｐゴシック" pitchFamily="-106" charset="-128"/>
              </a:rPr>
              <a:t>Enhanced linear regression model</a:t>
            </a:r>
          </a:p>
          <a:p>
            <a:pPr marL="342900" marR="0" lvl="0" indent="-342900" algn="l" defTabSz="914263"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0" cap="none" spc="0" normalizeH="0" baseline="0" noProof="0" dirty="0">
              <a:ln>
                <a:noFill/>
              </a:ln>
              <a:solidFill>
                <a:srgbClr val="000000"/>
              </a:solidFill>
              <a:effectLst/>
              <a:uLnTx/>
              <a:uFillTx/>
              <a:latin typeface="Tahoma"/>
              <a:ea typeface="ＭＳ Ｐゴシック" pitchFamily="-106" charset="-128"/>
            </a:endParaRPr>
          </a:p>
          <a:p>
            <a:pPr marL="342900" marR="0" lvl="0" indent="-342900" algn="l" defTabSz="914263"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1200" b="0" i="0" u="none" strike="noStrike" kern="0" cap="none" spc="0" normalizeH="0" baseline="0" noProof="0" dirty="0">
              <a:ln>
                <a:noFill/>
              </a:ln>
              <a:solidFill>
                <a:srgbClr val="000000"/>
              </a:solidFill>
              <a:effectLst/>
              <a:uLnTx/>
              <a:uFillTx/>
              <a:latin typeface="Tahoma"/>
              <a:ea typeface="ＭＳ Ｐゴシック" pitchFamily="-106" charset="-128"/>
            </a:endParaRPr>
          </a:p>
          <a:p>
            <a:pPr marL="342900" marR="0" lvl="0" indent="-342900" algn="l" defTabSz="914263"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0" cap="none" spc="0" normalizeH="0" baseline="0" noProof="0" dirty="0">
              <a:ln>
                <a:noFill/>
              </a:ln>
              <a:solidFill>
                <a:srgbClr val="000000"/>
              </a:solidFill>
              <a:effectLst/>
              <a:uLnTx/>
              <a:uFillTx/>
              <a:latin typeface="Tahoma"/>
              <a:ea typeface="ＭＳ Ｐゴシック" pitchFamily="-106" charset="-128"/>
            </a:endParaRPr>
          </a:p>
          <a:p>
            <a:pPr marL="342900" marR="0" lvl="0" indent="-342900" algn="l" defTabSz="914263"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0" cap="none" spc="0" normalizeH="0" baseline="0" noProof="0" dirty="0">
              <a:ln>
                <a:noFill/>
              </a:ln>
              <a:solidFill>
                <a:srgbClr val="000000"/>
              </a:solidFill>
              <a:effectLst/>
              <a:uLnTx/>
              <a:uFillTx/>
              <a:latin typeface="Tahoma"/>
              <a:ea typeface="ＭＳ Ｐゴシック" pitchFamily="-106" charset="-128"/>
            </a:endParaRPr>
          </a:p>
          <a:p>
            <a:pPr marL="342900" marR="0" lvl="0" indent="-342900" algn="l" defTabSz="914263"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endParaRPr kumimoji="0" lang="en-US" altLang="en-US" sz="2400" b="0" i="0" u="none" strike="noStrike" kern="0" cap="none" spc="0" normalizeH="0" baseline="0" noProof="0" dirty="0">
              <a:ln>
                <a:noFill/>
              </a:ln>
              <a:solidFill>
                <a:srgbClr val="000000"/>
              </a:solidFill>
              <a:effectLst/>
              <a:uLnTx/>
              <a:uFillTx/>
              <a:latin typeface="Tahoma"/>
              <a:ea typeface="ＭＳ Ｐゴシック" pitchFamily="-106" charset="-128"/>
            </a:endParaRPr>
          </a:p>
          <a:p>
            <a:pPr marL="342900" marR="0" lvl="0" indent="-342900" algn="l" defTabSz="914263" rtl="0" eaLnBrk="0" fontAlgn="base" latinLnBrk="0" hangingPunct="0">
              <a:lnSpc>
                <a:spcPct val="100000"/>
              </a:lnSpc>
              <a:spcBef>
                <a:spcPct val="20000"/>
              </a:spcBef>
              <a:spcAft>
                <a:spcPct val="0"/>
              </a:spcAft>
              <a:buClr>
                <a:srgbClr val="CC9900"/>
              </a:buClr>
              <a:buSzPct val="65000"/>
              <a:buFont typeface="Wingdings" pitchFamily="2" charset="2"/>
              <a:buChar char="n"/>
              <a:tabLst/>
              <a:defRPr/>
            </a:pPr>
            <a:r>
              <a:rPr kumimoji="0" lang="en-US" altLang="en-US" sz="2400" b="0" i="0" u="none" strike="noStrike" kern="0" cap="none" spc="0" normalizeH="0" baseline="0" noProof="0" dirty="0">
                <a:ln>
                  <a:noFill/>
                </a:ln>
                <a:solidFill>
                  <a:srgbClr val="0000FF"/>
                </a:solidFill>
                <a:effectLst/>
                <a:uLnTx/>
                <a:uFillTx/>
                <a:latin typeface="Tahoma"/>
                <a:ea typeface="ＭＳ Ｐゴシック" pitchFamily="-106" charset="-128"/>
              </a:rPr>
              <a:t>Maximum likelihood estimation of the model coefficients</a:t>
            </a:r>
          </a:p>
        </p:txBody>
      </p:sp>
      <p:sp>
        <p:nvSpPr>
          <p:cNvPr id="12" name="Oval 11"/>
          <p:cNvSpPr>
            <a:spLocks noChangeArrowheads="1"/>
          </p:cNvSpPr>
          <p:nvPr/>
        </p:nvSpPr>
        <p:spPr bwMode="auto">
          <a:xfrm>
            <a:off x="5013325" y="3032125"/>
            <a:ext cx="1844675" cy="577850"/>
          </a:xfrm>
          <a:prstGeom prst="ellipse">
            <a:avLst/>
          </a:prstGeom>
          <a:gradFill rotWithShape="1">
            <a:gsLst>
              <a:gs pos="0">
                <a:srgbClr val="FFDB85"/>
              </a:gs>
              <a:gs pos="100000">
                <a:srgbClr val="EBA800"/>
              </a:gs>
            </a:gsLst>
            <a:lin ang="5400000"/>
          </a:gradFill>
          <a:ln w="9525">
            <a:solidFill>
              <a:srgbClr val="CC9800"/>
            </a:solidFill>
            <a:round/>
            <a:headEnd/>
            <a:tailEnd/>
          </a:ln>
          <a:effectLst>
            <a:outerShdw blurRad="40000" dist="23000" dir="5400000" rotWithShape="0">
              <a:srgbClr val="000000">
                <a:alpha val="34998"/>
              </a:srgbClr>
            </a:outerShdw>
          </a:effec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52931" name="Title 1"/>
          <p:cNvSpPr>
            <a:spLocks noGrp="1"/>
          </p:cNvSpPr>
          <p:nvPr>
            <p:ph type="title"/>
          </p:nvPr>
        </p:nvSpPr>
        <p:spPr>
          <a:xfrm>
            <a:off x="228600" y="152400"/>
            <a:ext cx="8915400" cy="1066800"/>
          </a:xfrm>
        </p:spPr>
        <p:txBody>
          <a:bodyPr/>
          <a:lstStyle/>
          <a:p>
            <a:r>
              <a:rPr lang="en-US" sz="3200">
                <a:latin typeface="Garamond" charset="0"/>
              </a:rPr>
              <a:t>Developing a New Model via Empirical Measurement</a:t>
            </a:r>
          </a:p>
        </p:txBody>
      </p:sp>
      <p:graphicFrame>
        <p:nvGraphicFramePr>
          <p:cNvPr id="252932" name="Object 3"/>
          <p:cNvGraphicFramePr>
            <a:graphicFrameLocks noChangeAspect="1"/>
          </p:cNvGraphicFramePr>
          <p:nvPr/>
        </p:nvGraphicFramePr>
        <p:xfrm>
          <a:off x="584200" y="2965450"/>
          <a:ext cx="5886450" cy="781050"/>
        </p:xfrm>
        <a:graphic>
          <a:graphicData uri="http://schemas.openxmlformats.org/presentationml/2006/ole">
            <mc:AlternateContent xmlns:mc="http://schemas.openxmlformats.org/markup-compatibility/2006">
              <mc:Choice xmlns:v="urn:schemas-microsoft-com:vml" Requires="v">
                <p:oleObj name="Equation" r:id="rId2" imgW="3708400" imgH="444500" progId="Equation.3">
                  <p:embed/>
                </p:oleObj>
              </mc:Choice>
              <mc:Fallback>
                <p:oleObj name="Equation" r:id="rId2" imgW="3708400" imgH="444500" progId="Equation.3">
                  <p:embed/>
                  <p:pic>
                    <p:nvPicPr>
                      <p:cNvPr id="252932"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965450"/>
                        <a:ext cx="5886450" cy="781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3994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3994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wrap="none" anchor="ctr">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aphicFrame>
        <p:nvGraphicFramePr>
          <p:cNvPr id="252935" name="Object 9"/>
          <p:cNvGraphicFramePr>
            <a:graphicFrameLocks noChangeAspect="1"/>
          </p:cNvGraphicFramePr>
          <p:nvPr/>
        </p:nvGraphicFramePr>
        <p:xfrm>
          <a:off x="585788" y="4014788"/>
          <a:ext cx="2241550" cy="495300"/>
        </p:xfrm>
        <a:graphic>
          <a:graphicData uri="http://schemas.openxmlformats.org/presentationml/2006/ole">
            <mc:AlternateContent xmlns:mc="http://schemas.openxmlformats.org/markup-compatibility/2006">
              <mc:Choice xmlns:v="urn:schemas-microsoft-com:vml" Requires="v">
                <p:oleObj name="Equation" r:id="rId4" imgW="736280" imgH="165028" progId="Equation.3">
                  <p:embed/>
                </p:oleObj>
              </mc:Choice>
              <mc:Fallback>
                <p:oleObj name="Equation" r:id="rId4" imgW="736280" imgH="165028" progId="Equation.3">
                  <p:embed/>
                  <p:pic>
                    <p:nvPicPr>
                      <p:cNvPr id="252935"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5788" y="4014788"/>
                        <a:ext cx="2241550" cy="495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252936" name="TextBox 10"/>
          <p:cNvSpPr txBox="1">
            <a:spLocks noChangeArrowheads="1"/>
          </p:cNvSpPr>
          <p:nvPr/>
        </p:nvSpPr>
        <p:spPr bwMode="auto">
          <a:xfrm>
            <a:off x="5402263" y="3968750"/>
            <a:ext cx="2805112"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charset="0"/>
                <a:ea typeface="ＭＳ Ｐゴシック" charset="0"/>
              </a:rPr>
              <a:t>(vector expression)</a:t>
            </a:r>
          </a:p>
        </p:txBody>
      </p:sp>
      <p:cxnSp>
        <p:nvCxnSpPr>
          <p:cNvPr id="14" name="Straight Arrow Connector 13"/>
          <p:cNvCxnSpPr>
            <a:cxnSpLocks noChangeShapeType="1"/>
          </p:cNvCxnSpPr>
          <p:nvPr/>
        </p:nvCxnSpPr>
        <p:spPr bwMode="auto">
          <a:xfrm flipH="1">
            <a:off x="2903538" y="4238625"/>
            <a:ext cx="2452687" cy="0"/>
          </a:xfrm>
          <a:prstGeom prst="straightConnector1">
            <a:avLst/>
          </a:prstGeom>
          <a:noFill/>
          <a:ln w="25400">
            <a:solidFill>
              <a:srgbClr val="0000FF"/>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graphicFrame>
        <p:nvGraphicFramePr>
          <p:cNvPr id="252938" name="Object 7"/>
          <p:cNvGraphicFramePr>
            <a:graphicFrameLocks noChangeAspect="1"/>
          </p:cNvGraphicFramePr>
          <p:nvPr/>
        </p:nvGraphicFramePr>
        <p:xfrm>
          <a:off x="1150938" y="5349875"/>
          <a:ext cx="4068762" cy="688975"/>
        </p:xfrm>
        <a:graphic>
          <a:graphicData uri="http://schemas.openxmlformats.org/presentationml/2006/ole">
            <mc:AlternateContent xmlns:mc="http://schemas.openxmlformats.org/markup-compatibility/2006">
              <mc:Choice xmlns:v="urn:schemas-microsoft-com:vml" Requires="v">
                <p:oleObj name="Equation" r:id="rId6" imgW="1816100" imgH="342900" progId="Equation.3">
                  <p:embed/>
                </p:oleObj>
              </mc:Choice>
              <mc:Fallback>
                <p:oleObj name="Equation" r:id="rId6" imgW="1816100" imgH="342900" progId="Equation.3">
                  <p:embed/>
                  <p:pic>
                    <p:nvPicPr>
                      <p:cNvPr id="252938"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50938" y="5349875"/>
                        <a:ext cx="4068762" cy="68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252939"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A399147-44CF-CA48-850B-DDA0D2884C92}"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80</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2064113317"/>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Title 1"/>
          <p:cNvSpPr>
            <a:spLocks noGrp="1"/>
          </p:cNvSpPr>
          <p:nvPr>
            <p:ph type="title"/>
          </p:nvPr>
        </p:nvSpPr>
        <p:spPr/>
        <p:txBody>
          <a:bodyPr/>
          <a:lstStyle/>
          <a:p>
            <a:r>
              <a:rPr lang="en-US" sz="3800">
                <a:latin typeface="Garamond" charset="0"/>
              </a:rPr>
              <a:t>Effect of Neighbor Voltages on the Victim</a:t>
            </a:r>
          </a:p>
        </p:txBody>
      </p:sp>
      <p:sp>
        <p:nvSpPr>
          <p:cNvPr id="44035" name="Content Placeholder 2"/>
          <p:cNvSpPr>
            <a:spLocks noGrp="1"/>
          </p:cNvSpPr>
          <p:nvPr>
            <p:ph idx="1"/>
          </p:nvPr>
        </p:nvSpPr>
        <p:spPr>
          <a:xfrm>
            <a:off x="228600" y="4419600"/>
            <a:ext cx="8610600" cy="1828800"/>
          </a:xfrm>
        </p:spPr>
        <p:txBody>
          <a:bodyPr/>
          <a:lstStyle/>
          <a:p>
            <a:r>
              <a:rPr lang="en-US">
                <a:latin typeface="Tahoma" charset="0"/>
              </a:rPr>
              <a:t>Immediately-above cell interference is dominant</a:t>
            </a:r>
          </a:p>
          <a:p>
            <a:r>
              <a:rPr lang="en-US">
                <a:latin typeface="Tahoma" charset="0"/>
              </a:rPr>
              <a:t>Immediately-diagonal neighbor is the second dominant</a:t>
            </a:r>
          </a:p>
          <a:p>
            <a:r>
              <a:rPr lang="en-US">
                <a:latin typeface="Tahoma" charset="0"/>
              </a:rPr>
              <a:t>Far neighbor cell interference exists</a:t>
            </a:r>
          </a:p>
          <a:p>
            <a:r>
              <a:rPr lang="en-US">
                <a:latin typeface="Tahoma" charset="0"/>
              </a:rPr>
              <a:t>Victim cell’</a:t>
            </a:r>
            <a:r>
              <a:rPr lang="en-US" altLang="ja-JP">
                <a:latin typeface="Tahoma" charset="0"/>
              </a:rPr>
              <a:t>s Vth has negative effect on interference</a:t>
            </a:r>
            <a:endParaRPr lang="en-US">
              <a:latin typeface="Tahoma" charset="0"/>
            </a:endParaRPr>
          </a:p>
        </p:txBody>
      </p:sp>
      <p:pic>
        <p:nvPicPr>
          <p:cNvPr id="25395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3925" y="968375"/>
            <a:ext cx="7289800" cy="3352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3956"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C59EEBAB-21F0-334B-9D2E-AEDF26A2C798}"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81</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4" name="Oval 3"/>
          <p:cNvSpPr>
            <a:spLocks noChangeArrowheads="1"/>
          </p:cNvSpPr>
          <p:nvPr/>
        </p:nvSpPr>
        <p:spPr bwMode="auto">
          <a:xfrm>
            <a:off x="3878263" y="2095500"/>
            <a:ext cx="1082675" cy="1066800"/>
          </a:xfrm>
          <a:prstGeom prst="ellipse">
            <a:avLst/>
          </a:prstGeom>
          <a:noFill/>
          <a:ln w="28575">
            <a:solidFill>
              <a:srgbClr val="0000FF"/>
            </a:solidFill>
            <a:prstDash val="dash"/>
            <a:round/>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nvGrpSpPr>
          <p:cNvPr id="5" name="Group 4"/>
          <p:cNvGrpSpPr>
            <a:grpSpLocks/>
          </p:cNvGrpSpPr>
          <p:nvPr/>
        </p:nvGrpSpPr>
        <p:grpSpPr bwMode="auto">
          <a:xfrm>
            <a:off x="2674938" y="2081213"/>
            <a:ext cx="3497262" cy="1096962"/>
            <a:chOff x="2674620" y="2081212"/>
            <a:chExt cx="3497580" cy="1096646"/>
          </a:xfrm>
        </p:grpSpPr>
        <p:sp>
          <p:nvSpPr>
            <p:cNvPr id="9" name="Oval 8"/>
            <p:cNvSpPr>
              <a:spLocks noChangeArrowheads="1"/>
            </p:cNvSpPr>
            <p:nvPr/>
          </p:nvSpPr>
          <p:spPr bwMode="auto">
            <a:xfrm>
              <a:off x="2674620" y="2081212"/>
              <a:ext cx="1082773" cy="1066493"/>
            </a:xfrm>
            <a:prstGeom prst="ellipse">
              <a:avLst/>
            </a:prstGeom>
            <a:noFill/>
            <a:ln w="28575">
              <a:solidFill>
                <a:srgbClr val="0000FF"/>
              </a:solidFill>
              <a:prstDash val="dash"/>
              <a:round/>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0" name="Oval 9"/>
            <p:cNvSpPr>
              <a:spLocks noChangeArrowheads="1"/>
            </p:cNvSpPr>
            <p:nvPr/>
          </p:nvSpPr>
          <p:spPr bwMode="auto">
            <a:xfrm>
              <a:off x="5089427" y="2111365"/>
              <a:ext cx="1082773" cy="1066493"/>
            </a:xfrm>
            <a:prstGeom prst="ellipse">
              <a:avLst/>
            </a:prstGeom>
            <a:noFill/>
            <a:ln w="28575">
              <a:solidFill>
                <a:srgbClr val="0000FF"/>
              </a:solidFill>
              <a:prstDash val="dash"/>
              <a:round/>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grpSp>
      <p:sp>
        <p:nvSpPr>
          <p:cNvPr id="12" name="Oval 11"/>
          <p:cNvSpPr>
            <a:spLocks noChangeArrowheads="1"/>
          </p:cNvSpPr>
          <p:nvPr/>
        </p:nvSpPr>
        <p:spPr bwMode="auto">
          <a:xfrm>
            <a:off x="3878263" y="1182688"/>
            <a:ext cx="1082675" cy="1065212"/>
          </a:xfrm>
          <a:prstGeom prst="ellipse">
            <a:avLst/>
          </a:prstGeom>
          <a:noFill/>
          <a:ln w="28575">
            <a:solidFill>
              <a:srgbClr val="0000FF"/>
            </a:solidFill>
            <a:prstDash val="dash"/>
            <a:round/>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3" name="Oval 12"/>
          <p:cNvSpPr>
            <a:spLocks noChangeArrowheads="1"/>
          </p:cNvSpPr>
          <p:nvPr/>
        </p:nvSpPr>
        <p:spPr bwMode="auto">
          <a:xfrm>
            <a:off x="3878263" y="3057525"/>
            <a:ext cx="1082675" cy="1065213"/>
          </a:xfrm>
          <a:prstGeom prst="ellipse">
            <a:avLst/>
          </a:prstGeom>
          <a:noFill/>
          <a:ln w="28575">
            <a:solidFill>
              <a:srgbClr val="0000FF"/>
            </a:solidFill>
            <a:prstDash val="dash"/>
            <a:round/>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53961" name="TextBox 13"/>
          <p:cNvSpPr txBox="1">
            <a:spLocks noChangeArrowheads="1"/>
          </p:cNvSpPr>
          <p:nvPr/>
        </p:nvSpPr>
        <p:spPr bwMode="auto">
          <a:xfrm>
            <a:off x="838200" y="6488113"/>
            <a:ext cx="8335963"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rPr>
              <a:t>Cai et al., </a:t>
            </a:r>
            <a:r>
              <a:rPr kumimoji="0" lang="en-US" altLang="ja-JP" sz="1800" b="0" i="0" u="none" strike="noStrike" kern="1200" cap="none" spc="0" normalizeH="0" baseline="0" noProof="0" dirty="0">
                <a:ln>
                  <a:noFill/>
                </a:ln>
                <a:solidFill>
                  <a:srgbClr val="0000FF"/>
                </a:solidFill>
                <a:effectLst/>
                <a:uLnTx/>
                <a:uFillTx/>
                <a:latin typeface="Arial" charset="0"/>
                <a:ea typeface="ＭＳ Ｐゴシック" charset="0"/>
              </a:rPr>
              <a:t>Program Interference in MLC NAND Flash Memory</a:t>
            </a:r>
            <a:r>
              <a:rPr kumimoji="0" lang="en-US" altLang="ja-JP" sz="1800" b="0" i="0" u="none" strike="noStrike" kern="1200" cap="none" spc="0" normalizeH="0" baseline="0" noProof="0" dirty="0">
                <a:ln>
                  <a:noFill/>
                </a:ln>
                <a:solidFill>
                  <a:srgbClr val="000000"/>
                </a:solidFill>
                <a:effectLst/>
                <a:uLnTx/>
                <a:uFillTx/>
                <a:latin typeface="Arial" charset="0"/>
                <a:ea typeface="ＭＳ Ｐゴシック" charset="0"/>
              </a:rPr>
              <a:t>, ICCD 2013</a:t>
            </a:r>
            <a:endParaRPr kumimoji="0" lang="en-US" sz="1800" b="0" i="0" u="none" strike="noStrike" kern="1200" cap="none" spc="0" normalizeH="0" baseline="0" noProof="0" dirty="0">
              <a:ln>
                <a:noFill/>
              </a:ln>
              <a:solidFill>
                <a:srgbClr val="000000"/>
              </a:solidFill>
              <a:effectLst/>
              <a:uLnTx/>
              <a:uFillTx/>
              <a:latin typeface="Arial" charset="0"/>
              <a:ea typeface="ＭＳ Ｐゴシック" charset="0"/>
            </a:endParaRPr>
          </a:p>
        </p:txBody>
      </p:sp>
      <p:sp>
        <p:nvSpPr>
          <p:cNvPr id="15" name="Oval 14"/>
          <p:cNvSpPr>
            <a:spLocks noChangeArrowheads="1"/>
          </p:cNvSpPr>
          <p:nvPr/>
        </p:nvSpPr>
        <p:spPr bwMode="auto">
          <a:xfrm>
            <a:off x="1465263" y="2109788"/>
            <a:ext cx="1082675" cy="1065212"/>
          </a:xfrm>
          <a:prstGeom prst="ellipse">
            <a:avLst/>
          </a:prstGeom>
          <a:noFill/>
          <a:ln w="28575">
            <a:solidFill>
              <a:srgbClr val="0000FF"/>
            </a:solidFill>
            <a:prstDash val="dash"/>
            <a:round/>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6" name="Oval 15"/>
          <p:cNvSpPr>
            <a:spLocks noChangeArrowheads="1"/>
          </p:cNvSpPr>
          <p:nvPr/>
        </p:nvSpPr>
        <p:spPr bwMode="auto">
          <a:xfrm>
            <a:off x="6265863" y="2084388"/>
            <a:ext cx="1082675" cy="1065212"/>
          </a:xfrm>
          <a:prstGeom prst="ellipse">
            <a:avLst/>
          </a:prstGeom>
          <a:noFill/>
          <a:ln w="28575">
            <a:solidFill>
              <a:srgbClr val="0000FF"/>
            </a:solidFill>
            <a:prstDash val="dash"/>
            <a:round/>
            <a:headEnd/>
            <a:tailEnd/>
          </a:ln>
          <a:effectLst>
            <a:outerShdw blurRad="40000" dist="23000" dir="5400000" rotWithShape="0">
              <a:srgbClr val="000000">
                <a:alpha val="34999"/>
              </a:srgbClr>
            </a:outerShdw>
          </a:effectLst>
          <a:extLst>
            <a:ext uri="{909E8E84-426E-40dd-AFC4-6F175D3DCCD1}">
              <a14:hiddenFill xmlns:a14="http://schemas.microsoft.com/office/drawing/2010/main" xmlns="">
                <a:solidFill>
                  <a:srgbClr val="FFFFFF"/>
                </a:solidFill>
              </a14:hiddenFill>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5283337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xit" presetSubtype="10" fill="hold" grpId="1" nodeType="clickEffect">
                                  <p:stCondLst>
                                    <p:cond delay="0"/>
                                  </p:stCondLst>
                                  <p:childTnLst>
                                    <p:animEffect transition="out" filter="blinds(horizontal)">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nodeType="clickEffect">
                                  <p:stCondLst>
                                    <p:cond delay="0"/>
                                  </p:stCondLst>
                                  <p:childTnLst>
                                    <p:set>
                                      <p:cBhvr>
                                        <p:cTn id="17" dur="1" fill="hold">
                                          <p:stCondLst>
                                            <p:cond delay="0"/>
                                          </p:stCondLst>
                                        </p:cTn>
                                        <p:tgtEl>
                                          <p:spTgt spid="44035">
                                            <p:txEl>
                                              <p:pRg st="1" end="1"/>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xit" presetSubtype="10" fill="hold" nodeType="clickEffect">
                                  <p:stCondLst>
                                    <p:cond delay="0"/>
                                  </p:stCondLst>
                                  <p:childTnLst>
                                    <p:animEffect transition="out" filter="blinds(horizontal)">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44035">
                                            <p:txEl>
                                              <p:pRg st="2" end="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xit" presetSubtype="10" fill="hold" grpId="1" nodeType="clickEffect">
                                  <p:stCondLst>
                                    <p:cond delay="0"/>
                                  </p:stCondLst>
                                  <p:childTnLst>
                                    <p:animEffect transition="out" filter="blinds(horizontal)">
                                      <p:cBhvr>
                                        <p:cTn id="38" dur="500"/>
                                        <p:tgtEl>
                                          <p:spTgt spid="15"/>
                                        </p:tgtEl>
                                      </p:cBhvr>
                                    </p:animEffect>
                                    <p:set>
                                      <p:cBhvr>
                                        <p:cTn id="39" dur="1" fill="hold">
                                          <p:stCondLst>
                                            <p:cond delay="499"/>
                                          </p:stCondLst>
                                        </p:cTn>
                                        <p:tgtEl>
                                          <p:spTgt spid="15"/>
                                        </p:tgtEl>
                                        <p:attrNameLst>
                                          <p:attrName>style.visibility</p:attrName>
                                        </p:attrNameLst>
                                      </p:cBhvr>
                                      <p:to>
                                        <p:strVal val="hidden"/>
                                      </p:to>
                                    </p:set>
                                  </p:childTnLst>
                                </p:cTn>
                              </p:par>
                              <p:par>
                                <p:cTn id="40" presetID="3" presetClass="exit" presetSubtype="10" fill="hold" grpId="1" nodeType="withEffect">
                                  <p:stCondLst>
                                    <p:cond delay="0"/>
                                  </p:stCondLst>
                                  <p:childTnLst>
                                    <p:animEffect transition="out" filter="blinds(horizontal)">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par>
                                <p:cTn id="43" presetID="3" presetClass="exit" presetSubtype="10" fill="hold" grpId="1" nodeType="withEffect">
                                  <p:stCondLst>
                                    <p:cond delay="0"/>
                                  </p:stCondLst>
                                  <p:childTnLst>
                                    <p:animEffect transition="out" filter="blinds(horizontal)">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nodeType="clickEffect">
                                  <p:stCondLst>
                                    <p:cond delay="0"/>
                                  </p:stCondLst>
                                  <p:childTnLst>
                                    <p:set>
                                      <p:cBhvr>
                                        <p:cTn id="49" dur="1" fill="hold">
                                          <p:stCondLst>
                                            <p:cond delay="0"/>
                                          </p:stCondLst>
                                        </p:cTn>
                                        <p:tgtEl>
                                          <p:spTgt spid="44035">
                                            <p:txEl>
                                              <p:pRg st="3" end="3"/>
                                            </p:txEl>
                                          </p:spTgt>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xit" presetSubtype="10" fill="hold" grpId="1" nodeType="clickEffect">
                                  <p:stCondLst>
                                    <p:cond delay="0"/>
                                  </p:stCondLst>
                                  <p:childTnLst>
                                    <p:animEffect transition="out" filter="blinds(horizontal)">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12" grpId="0" animBg="1"/>
      <p:bldP spid="12" grpId="1" animBg="1"/>
      <p:bldP spid="13" grpId="0" animBg="1"/>
      <p:bldP spid="13" grpId="1" animBg="1"/>
      <p:bldP spid="15" grpId="0" animBg="1"/>
      <p:bldP spid="15" grpId="1" animBg="1"/>
      <p:bldP spid="16" grpId="0" animBg="1"/>
      <p:bldP spid="16" grpId="1"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1317625" y="1084263"/>
            <a:ext cx="6305550" cy="1497012"/>
          </a:xfrm>
          <a:prstGeom prst="rect">
            <a:avLst/>
          </a:prstGeom>
          <a:gradFill rotWithShape="1">
            <a:gsLst>
              <a:gs pos="0">
                <a:srgbClr val="EBA800"/>
              </a:gs>
              <a:gs pos="100000">
                <a:srgbClr val="FFDB85"/>
              </a:gs>
            </a:gsLst>
            <a:lin ang="16200000"/>
          </a:gradFill>
          <a:ln>
            <a:noFill/>
          </a:ln>
          <a:effectLst>
            <a:outerShdw blurRad="40000" dist="23000" dir="5400000" rotWithShape="0">
              <a:srgbClr val="000000">
                <a:alpha val="34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marL="0" marR="0" lvl="0" indent="0" algn="ctr"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54978" name="Title 1"/>
          <p:cNvSpPr>
            <a:spLocks noGrp="1"/>
          </p:cNvSpPr>
          <p:nvPr>
            <p:ph type="title"/>
          </p:nvPr>
        </p:nvSpPr>
        <p:spPr/>
        <p:txBody>
          <a:bodyPr/>
          <a:lstStyle/>
          <a:p>
            <a:r>
              <a:rPr lang="en-US">
                <a:latin typeface="Garamond" charset="0"/>
              </a:rPr>
              <a:t>New Model for Program Interference</a:t>
            </a:r>
          </a:p>
        </p:txBody>
      </p:sp>
      <p:grpSp>
        <p:nvGrpSpPr>
          <p:cNvPr id="254979" name="Group 76"/>
          <p:cNvGrpSpPr>
            <a:grpSpLocks/>
          </p:cNvGrpSpPr>
          <p:nvPr/>
        </p:nvGrpSpPr>
        <p:grpSpPr bwMode="auto">
          <a:xfrm>
            <a:off x="1317625" y="1722438"/>
            <a:ext cx="1828800" cy="914400"/>
            <a:chOff x="1219200" y="1447800"/>
            <a:chExt cx="1828800" cy="914400"/>
          </a:xfrm>
        </p:grpSpPr>
        <p:grpSp>
          <p:nvGrpSpPr>
            <p:cNvPr id="255238" name="Group 65"/>
            <p:cNvGrpSpPr>
              <a:grpSpLocks/>
            </p:cNvGrpSpPr>
            <p:nvPr/>
          </p:nvGrpSpPr>
          <p:grpSpPr bwMode="auto">
            <a:xfrm>
              <a:off x="1219200" y="1447800"/>
              <a:ext cx="914400" cy="914400"/>
              <a:chOff x="6248400" y="1524000"/>
              <a:chExt cx="914400" cy="914400"/>
            </a:xfrm>
          </p:grpSpPr>
          <p:grpSp>
            <p:nvGrpSpPr>
              <p:cNvPr id="255249" name="Group 38"/>
              <p:cNvGrpSpPr>
                <a:grpSpLocks/>
              </p:cNvGrpSpPr>
              <p:nvPr/>
            </p:nvGrpSpPr>
            <p:grpSpPr bwMode="auto">
              <a:xfrm>
                <a:off x="6553200" y="1752600"/>
                <a:ext cx="152400" cy="457200"/>
                <a:chOff x="6553200" y="1752600"/>
                <a:chExt cx="152400" cy="457200"/>
              </a:xfrm>
            </p:grpSpPr>
            <p:cxnSp>
              <p:nvCxnSpPr>
                <p:cNvPr id="255255" name="Straight Connector 3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56" name="Straight Connector 3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57" name="Straight Connector 3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250" name="Straight Connector 43"/>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51" name="Straight Connector 45"/>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52" name="Straight Connector 4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53" name="Straight Connector 49"/>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54" name="Straight Connector 50"/>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5239" name="Group 66"/>
            <p:cNvGrpSpPr>
              <a:grpSpLocks/>
            </p:cNvGrpSpPr>
            <p:nvPr/>
          </p:nvGrpSpPr>
          <p:grpSpPr bwMode="auto">
            <a:xfrm>
              <a:off x="2133600" y="1447800"/>
              <a:ext cx="914400" cy="914400"/>
              <a:chOff x="6248400" y="1524000"/>
              <a:chExt cx="914400" cy="914400"/>
            </a:xfrm>
          </p:grpSpPr>
          <p:grpSp>
            <p:nvGrpSpPr>
              <p:cNvPr id="255240" name="Group 38"/>
              <p:cNvGrpSpPr>
                <a:grpSpLocks/>
              </p:cNvGrpSpPr>
              <p:nvPr/>
            </p:nvGrpSpPr>
            <p:grpSpPr bwMode="auto">
              <a:xfrm>
                <a:off x="6553200" y="1752600"/>
                <a:ext cx="152400" cy="457200"/>
                <a:chOff x="6553200" y="1752600"/>
                <a:chExt cx="152400" cy="457200"/>
              </a:xfrm>
            </p:grpSpPr>
            <p:cxnSp>
              <p:nvCxnSpPr>
                <p:cNvPr id="255246" name="Straight Connector 73"/>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47" name="Straight Connector 74"/>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48" name="Straight Connector 75"/>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241" name="Straight Connector 68"/>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42" name="Straight Connector 69"/>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43" name="Straight Connector 70"/>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44" name="Straight Connector 71"/>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45" name="Straight Connector 72"/>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4980" name="Group 77"/>
          <p:cNvGrpSpPr>
            <a:grpSpLocks/>
          </p:cNvGrpSpPr>
          <p:nvPr/>
        </p:nvGrpSpPr>
        <p:grpSpPr bwMode="auto">
          <a:xfrm>
            <a:off x="3146425" y="1722438"/>
            <a:ext cx="1828800" cy="914400"/>
            <a:chOff x="1219200" y="1447800"/>
            <a:chExt cx="1828800" cy="914400"/>
          </a:xfrm>
        </p:grpSpPr>
        <p:grpSp>
          <p:nvGrpSpPr>
            <p:cNvPr id="255218" name="Group 65"/>
            <p:cNvGrpSpPr>
              <a:grpSpLocks/>
            </p:cNvGrpSpPr>
            <p:nvPr/>
          </p:nvGrpSpPr>
          <p:grpSpPr bwMode="auto">
            <a:xfrm>
              <a:off x="1219200" y="1447800"/>
              <a:ext cx="914400" cy="914400"/>
              <a:chOff x="6248400" y="1524000"/>
              <a:chExt cx="914400" cy="914400"/>
            </a:xfrm>
          </p:grpSpPr>
          <p:grpSp>
            <p:nvGrpSpPr>
              <p:cNvPr id="255229" name="Group 38"/>
              <p:cNvGrpSpPr>
                <a:grpSpLocks/>
              </p:cNvGrpSpPr>
              <p:nvPr/>
            </p:nvGrpSpPr>
            <p:grpSpPr bwMode="auto">
              <a:xfrm>
                <a:off x="6553200" y="1752600"/>
                <a:ext cx="152400" cy="457200"/>
                <a:chOff x="6553200" y="1752600"/>
                <a:chExt cx="152400" cy="457200"/>
              </a:xfrm>
            </p:grpSpPr>
            <p:cxnSp>
              <p:nvCxnSpPr>
                <p:cNvPr id="255235" name="Straight Connector 9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36" name="Straight Connector 9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37" name="Straight Connector 9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230" name="Straight Connector 9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31" name="Straight Connector 9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32" name="Straight Connector 9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33" name="Straight Connector 9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34" name="Straight Connector 9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5219" name="Group 66"/>
            <p:cNvGrpSpPr>
              <a:grpSpLocks/>
            </p:cNvGrpSpPr>
            <p:nvPr/>
          </p:nvGrpSpPr>
          <p:grpSpPr bwMode="auto">
            <a:xfrm>
              <a:off x="2133600" y="1447800"/>
              <a:ext cx="914400" cy="914400"/>
              <a:chOff x="6248400" y="1524000"/>
              <a:chExt cx="914400" cy="914400"/>
            </a:xfrm>
          </p:grpSpPr>
          <p:grpSp>
            <p:nvGrpSpPr>
              <p:cNvPr id="255220" name="Group 38"/>
              <p:cNvGrpSpPr>
                <a:grpSpLocks/>
              </p:cNvGrpSpPr>
              <p:nvPr/>
            </p:nvGrpSpPr>
            <p:grpSpPr bwMode="auto">
              <a:xfrm>
                <a:off x="6553200" y="1752600"/>
                <a:ext cx="152400" cy="457200"/>
                <a:chOff x="6553200" y="1752600"/>
                <a:chExt cx="152400" cy="457200"/>
              </a:xfrm>
            </p:grpSpPr>
            <p:cxnSp>
              <p:nvCxnSpPr>
                <p:cNvPr id="255226" name="Straight Connector 86"/>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27" name="Straight Connector 87"/>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28" name="Straight Connector 88"/>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221" name="Straight Connector 81"/>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22" name="Straight Connector 82"/>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23" name="Straight Connector 83"/>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24" name="Straight Connector 84"/>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25" name="Straight Connector 85"/>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4981" name="Group 76"/>
          <p:cNvGrpSpPr>
            <a:grpSpLocks/>
          </p:cNvGrpSpPr>
          <p:nvPr/>
        </p:nvGrpSpPr>
        <p:grpSpPr bwMode="auto">
          <a:xfrm>
            <a:off x="4975225" y="1722438"/>
            <a:ext cx="1828800" cy="914400"/>
            <a:chOff x="1219200" y="1447800"/>
            <a:chExt cx="1828800" cy="914400"/>
          </a:xfrm>
        </p:grpSpPr>
        <p:grpSp>
          <p:nvGrpSpPr>
            <p:cNvPr id="255198" name="Group 65"/>
            <p:cNvGrpSpPr>
              <a:grpSpLocks/>
            </p:cNvGrpSpPr>
            <p:nvPr/>
          </p:nvGrpSpPr>
          <p:grpSpPr bwMode="auto">
            <a:xfrm>
              <a:off x="1219200" y="1447800"/>
              <a:ext cx="914400" cy="914400"/>
              <a:chOff x="6248400" y="1524000"/>
              <a:chExt cx="914400" cy="914400"/>
            </a:xfrm>
          </p:grpSpPr>
          <p:grpSp>
            <p:nvGrpSpPr>
              <p:cNvPr id="255209" name="Group 38"/>
              <p:cNvGrpSpPr>
                <a:grpSpLocks/>
              </p:cNvGrpSpPr>
              <p:nvPr/>
            </p:nvGrpSpPr>
            <p:grpSpPr bwMode="auto">
              <a:xfrm>
                <a:off x="6553200" y="1752600"/>
                <a:ext cx="152400" cy="457200"/>
                <a:chOff x="6553200" y="1752600"/>
                <a:chExt cx="152400" cy="457200"/>
              </a:xfrm>
            </p:grpSpPr>
            <p:cxnSp>
              <p:nvCxnSpPr>
                <p:cNvPr id="255215" name="Straight Connector 3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16" name="Straight Connector 140"/>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17" name="Straight Connector 141"/>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210" name="Straight Connector 134"/>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11" name="Straight Connector 135"/>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12" name="Straight Connector 13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13" name="Straight Connector 137"/>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14" name="Straight Connector 138"/>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5199" name="Group 66"/>
            <p:cNvGrpSpPr>
              <a:grpSpLocks/>
            </p:cNvGrpSpPr>
            <p:nvPr/>
          </p:nvGrpSpPr>
          <p:grpSpPr bwMode="auto">
            <a:xfrm>
              <a:off x="2133600" y="1447800"/>
              <a:ext cx="914400" cy="914400"/>
              <a:chOff x="6248400" y="1524000"/>
              <a:chExt cx="914400" cy="914400"/>
            </a:xfrm>
          </p:grpSpPr>
          <p:grpSp>
            <p:nvGrpSpPr>
              <p:cNvPr id="255200" name="Group 38"/>
              <p:cNvGrpSpPr>
                <a:grpSpLocks/>
              </p:cNvGrpSpPr>
              <p:nvPr/>
            </p:nvGrpSpPr>
            <p:grpSpPr bwMode="auto">
              <a:xfrm>
                <a:off x="6553200" y="1752600"/>
                <a:ext cx="152400" cy="457200"/>
                <a:chOff x="6553200" y="1752600"/>
                <a:chExt cx="152400" cy="457200"/>
              </a:xfrm>
            </p:grpSpPr>
            <p:cxnSp>
              <p:nvCxnSpPr>
                <p:cNvPr id="255206" name="Straight Connector 130"/>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07" name="Straight Connector 131"/>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08" name="Straight Connector 132"/>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201" name="Straight Connector 125"/>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02" name="Straight Connector 126"/>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03" name="Straight Connector 127"/>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04" name="Straight Connector 128"/>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205" name="Straight Connector 129"/>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4982" name="Group 65"/>
          <p:cNvGrpSpPr>
            <a:grpSpLocks/>
          </p:cNvGrpSpPr>
          <p:nvPr/>
        </p:nvGrpSpPr>
        <p:grpSpPr bwMode="auto">
          <a:xfrm>
            <a:off x="6804025" y="1722438"/>
            <a:ext cx="914400" cy="914400"/>
            <a:chOff x="6248400" y="1524000"/>
            <a:chExt cx="914400" cy="914400"/>
          </a:xfrm>
        </p:grpSpPr>
        <p:grpSp>
          <p:nvGrpSpPr>
            <p:cNvPr id="255189" name="Group 38"/>
            <p:cNvGrpSpPr>
              <a:grpSpLocks/>
            </p:cNvGrpSpPr>
            <p:nvPr/>
          </p:nvGrpSpPr>
          <p:grpSpPr bwMode="auto">
            <a:xfrm>
              <a:off x="6553200" y="1752600"/>
              <a:ext cx="152400" cy="457200"/>
              <a:chOff x="6553200" y="1752600"/>
              <a:chExt cx="152400" cy="457200"/>
            </a:xfrm>
          </p:grpSpPr>
          <p:cxnSp>
            <p:nvCxnSpPr>
              <p:cNvPr id="255195" name="Straight Connector 119"/>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96" name="Straight Connector 120"/>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97" name="Straight Connector 121"/>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190" name="Straight Connector 114"/>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91" name="Straight Connector 115"/>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92" name="Straight Connector 11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93" name="Straight Connector 117"/>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94" name="Straight Connector 118"/>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4983" name="Group 98"/>
          <p:cNvGrpSpPr>
            <a:grpSpLocks/>
          </p:cNvGrpSpPr>
          <p:nvPr/>
        </p:nvGrpSpPr>
        <p:grpSpPr bwMode="auto">
          <a:xfrm>
            <a:off x="1317625" y="2560638"/>
            <a:ext cx="3657600" cy="914400"/>
            <a:chOff x="1219200" y="1447800"/>
            <a:chExt cx="3657600" cy="914400"/>
          </a:xfrm>
        </p:grpSpPr>
        <p:grpSp>
          <p:nvGrpSpPr>
            <p:cNvPr id="255147" name="Group 76"/>
            <p:cNvGrpSpPr>
              <a:grpSpLocks/>
            </p:cNvGrpSpPr>
            <p:nvPr/>
          </p:nvGrpSpPr>
          <p:grpSpPr bwMode="auto">
            <a:xfrm>
              <a:off x="1219200" y="1447800"/>
              <a:ext cx="1828800" cy="914400"/>
              <a:chOff x="1219200" y="1447800"/>
              <a:chExt cx="1828800" cy="914400"/>
            </a:xfrm>
          </p:grpSpPr>
          <p:grpSp>
            <p:nvGrpSpPr>
              <p:cNvPr id="255169" name="Group 65"/>
              <p:cNvGrpSpPr>
                <a:grpSpLocks/>
              </p:cNvGrpSpPr>
              <p:nvPr/>
            </p:nvGrpSpPr>
            <p:grpSpPr bwMode="auto">
              <a:xfrm>
                <a:off x="1219200" y="1447800"/>
                <a:ext cx="914400" cy="914400"/>
                <a:chOff x="6248400" y="1524000"/>
                <a:chExt cx="914400" cy="914400"/>
              </a:xfrm>
            </p:grpSpPr>
            <p:grpSp>
              <p:nvGrpSpPr>
                <p:cNvPr id="255180" name="Group 38"/>
                <p:cNvGrpSpPr>
                  <a:grpSpLocks/>
                </p:cNvGrpSpPr>
                <p:nvPr/>
              </p:nvGrpSpPr>
              <p:grpSpPr bwMode="auto">
                <a:xfrm>
                  <a:off x="6553200" y="1752600"/>
                  <a:ext cx="152400" cy="457200"/>
                  <a:chOff x="6553200" y="1752600"/>
                  <a:chExt cx="152400" cy="457200"/>
                </a:xfrm>
              </p:grpSpPr>
              <p:cxnSp>
                <p:nvCxnSpPr>
                  <p:cNvPr id="255186" name="Straight Connector 227"/>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87" name="Straight Connector 228"/>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88" name="Straight Connector 3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181" name="Straight Connector 222"/>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82" name="Straight Connector 223"/>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83" name="Straight Connector 4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84" name="Straight Connector 49"/>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85" name="Straight Connector 50"/>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5170" name="Group 66"/>
              <p:cNvGrpSpPr>
                <a:grpSpLocks/>
              </p:cNvGrpSpPr>
              <p:nvPr/>
            </p:nvGrpSpPr>
            <p:grpSpPr bwMode="auto">
              <a:xfrm>
                <a:off x="2133600" y="1447800"/>
                <a:ext cx="914400" cy="914400"/>
                <a:chOff x="6248400" y="1524000"/>
                <a:chExt cx="914400" cy="914400"/>
              </a:xfrm>
            </p:grpSpPr>
            <p:grpSp>
              <p:nvGrpSpPr>
                <p:cNvPr id="255171" name="Group 38"/>
                <p:cNvGrpSpPr>
                  <a:grpSpLocks/>
                </p:cNvGrpSpPr>
                <p:nvPr/>
              </p:nvGrpSpPr>
              <p:grpSpPr bwMode="auto">
                <a:xfrm>
                  <a:off x="6553200" y="1752600"/>
                  <a:ext cx="152400" cy="457200"/>
                  <a:chOff x="6553200" y="1752600"/>
                  <a:chExt cx="152400" cy="457200"/>
                </a:xfrm>
              </p:grpSpPr>
              <p:cxnSp>
                <p:nvCxnSpPr>
                  <p:cNvPr id="255177" name="Straight Connector 218"/>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78" name="Straight Connector 219"/>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79" name="Straight Connector 220"/>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172" name="Straight Connector 68"/>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73" name="Straight Connector 69"/>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74" name="Straight Connector 70"/>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75" name="Straight Connector 216"/>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76" name="Straight Connector 217"/>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5148" name="Group 77"/>
            <p:cNvGrpSpPr>
              <a:grpSpLocks/>
            </p:cNvGrpSpPr>
            <p:nvPr/>
          </p:nvGrpSpPr>
          <p:grpSpPr bwMode="auto">
            <a:xfrm>
              <a:off x="3048000" y="1447800"/>
              <a:ext cx="1828800" cy="914400"/>
              <a:chOff x="1219200" y="1447800"/>
              <a:chExt cx="1828800" cy="914400"/>
            </a:xfrm>
          </p:grpSpPr>
          <p:grpSp>
            <p:nvGrpSpPr>
              <p:cNvPr id="255149" name="Group 65"/>
              <p:cNvGrpSpPr>
                <a:grpSpLocks/>
              </p:cNvGrpSpPr>
              <p:nvPr/>
            </p:nvGrpSpPr>
            <p:grpSpPr bwMode="auto">
              <a:xfrm>
                <a:off x="1219200" y="1447800"/>
                <a:ext cx="914400" cy="914400"/>
                <a:chOff x="6248400" y="1524000"/>
                <a:chExt cx="914400" cy="914400"/>
              </a:xfrm>
            </p:grpSpPr>
            <p:grpSp>
              <p:nvGrpSpPr>
                <p:cNvPr id="255160" name="Group 38"/>
                <p:cNvGrpSpPr>
                  <a:grpSpLocks/>
                </p:cNvGrpSpPr>
                <p:nvPr/>
              </p:nvGrpSpPr>
              <p:grpSpPr bwMode="auto">
                <a:xfrm>
                  <a:off x="6553200" y="1752600"/>
                  <a:ext cx="152400" cy="457200"/>
                  <a:chOff x="6553200" y="1752600"/>
                  <a:chExt cx="152400" cy="457200"/>
                </a:xfrm>
              </p:grpSpPr>
              <p:cxnSp>
                <p:nvCxnSpPr>
                  <p:cNvPr id="255166" name="Straight Connector 207"/>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67" name="Straight Connector 208"/>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68" name="Straight Connector 209"/>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161" name="Straight Connector 202"/>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62" name="Straight Connector 203"/>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63" name="Straight Connector 204"/>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64" name="Straight Connector 205"/>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65" name="Straight Connector 206"/>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5150" name="Group 66"/>
              <p:cNvGrpSpPr>
                <a:grpSpLocks/>
              </p:cNvGrpSpPr>
              <p:nvPr/>
            </p:nvGrpSpPr>
            <p:grpSpPr bwMode="auto">
              <a:xfrm>
                <a:off x="2133600" y="1447800"/>
                <a:ext cx="914400" cy="914400"/>
                <a:chOff x="6248400" y="1524000"/>
                <a:chExt cx="914400" cy="914400"/>
              </a:xfrm>
            </p:grpSpPr>
            <p:grpSp>
              <p:nvGrpSpPr>
                <p:cNvPr id="255151" name="Group 38"/>
                <p:cNvGrpSpPr>
                  <a:grpSpLocks/>
                </p:cNvGrpSpPr>
                <p:nvPr/>
              </p:nvGrpSpPr>
              <p:grpSpPr bwMode="auto">
                <a:xfrm>
                  <a:off x="6553200" y="1752600"/>
                  <a:ext cx="152400" cy="457200"/>
                  <a:chOff x="6553200" y="1752600"/>
                  <a:chExt cx="152400" cy="457200"/>
                </a:xfrm>
              </p:grpSpPr>
              <p:cxnSp>
                <p:nvCxnSpPr>
                  <p:cNvPr id="255157" name="Straight Connector 198"/>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58" name="Straight Connector 199"/>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59" name="Straight Connector 200"/>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152" name="Straight Connector 193"/>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53" name="Straight Connector 194"/>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54" name="Straight Connector 195"/>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55" name="Straight Connector 196"/>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56" name="Straight Connector 197"/>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grpSp>
        <p:nvGrpSpPr>
          <p:cNvPr id="254984" name="Group 76"/>
          <p:cNvGrpSpPr>
            <a:grpSpLocks/>
          </p:cNvGrpSpPr>
          <p:nvPr/>
        </p:nvGrpSpPr>
        <p:grpSpPr bwMode="auto">
          <a:xfrm>
            <a:off x="4975225" y="2560638"/>
            <a:ext cx="1828800" cy="914400"/>
            <a:chOff x="1219200" y="1447800"/>
            <a:chExt cx="1828800" cy="914400"/>
          </a:xfrm>
        </p:grpSpPr>
        <p:grpSp>
          <p:nvGrpSpPr>
            <p:cNvPr id="255127" name="Group 65"/>
            <p:cNvGrpSpPr>
              <a:grpSpLocks/>
            </p:cNvGrpSpPr>
            <p:nvPr/>
          </p:nvGrpSpPr>
          <p:grpSpPr bwMode="auto">
            <a:xfrm>
              <a:off x="1219200" y="1447800"/>
              <a:ext cx="914400" cy="914400"/>
              <a:chOff x="6248400" y="1524000"/>
              <a:chExt cx="914400" cy="914400"/>
            </a:xfrm>
          </p:grpSpPr>
          <p:grpSp>
            <p:nvGrpSpPr>
              <p:cNvPr id="255138" name="Group 38"/>
              <p:cNvGrpSpPr>
                <a:grpSpLocks/>
              </p:cNvGrpSpPr>
              <p:nvPr/>
            </p:nvGrpSpPr>
            <p:grpSpPr bwMode="auto">
              <a:xfrm>
                <a:off x="6553200" y="1752600"/>
                <a:ext cx="152400" cy="457200"/>
                <a:chOff x="6553200" y="1752600"/>
                <a:chExt cx="152400" cy="457200"/>
              </a:xfrm>
            </p:grpSpPr>
            <p:cxnSp>
              <p:nvCxnSpPr>
                <p:cNvPr id="255144" name="Straight Connector 3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45" name="Straight Connector 18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46" name="Straight Connector 18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139" name="Straight Connector 18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40" name="Straight Connector 18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41" name="Straight Connector 18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42" name="Straight Connector 18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43" name="Straight Connector 18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5128" name="Group 66"/>
            <p:cNvGrpSpPr>
              <a:grpSpLocks/>
            </p:cNvGrpSpPr>
            <p:nvPr/>
          </p:nvGrpSpPr>
          <p:grpSpPr bwMode="auto">
            <a:xfrm>
              <a:off x="2133600" y="1447800"/>
              <a:ext cx="914400" cy="914400"/>
              <a:chOff x="6248400" y="1524000"/>
              <a:chExt cx="914400" cy="914400"/>
            </a:xfrm>
          </p:grpSpPr>
          <p:grpSp>
            <p:nvGrpSpPr>
              <p:cNvPr id="255129" name="Group 38"/>
              <p:cNvGrpSpPr>
                <a:grpSpLocks/>
              </p:cNvGrpSpPr>
              <p:nvPr/>
            </p:nvGrpSpPr>
            <p:grpSpPr bwMode="auto">
              <a:xfrm>
                <a:off x="6553200" y="1752600"/>
                <a:ext cx="152400" cy="457200"/>
                <a:chOff x="6553200" y="1752600"/>
                <a:chExt cx="152400" cy="457200"/>
              </a:xfrm>
            </p:grpSpPr>
            <p:cxnSp>
              <p:nvCxnSpPr>
                <p:cNvPr id="255135" name="Straight Connector 176"/>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36" name="Straight Connector 177"/>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37" name="Straight Connector 178"/>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130" name="Straight Connector 171"/>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31" name="Straight Connector 172"/>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32" name="Straight Connector 173"/>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33" name="Straight Connector 174"/>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34" name="Straight Connector 175"/>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4985" name="Group 65"/>
          <p:cNvGrpSpPr>
            <a:grpSpLocks/>
          </p:cNvGrpSpPr>
          <p:nvPr/>
        </p:nvGrpSpPr>
        <p:grpSpPr bwMode="auto">
          <a:xfrm>
            <a:off x="6804025" y="2560638"/>
            <a:ext cx="914400" cy="914400"/>
            <a:chOff x="6248400" y="1524000"/>
            <a:chExt cx="914400" cy="914400"/>
          </a:xfrm>
        </p:grpSpPr>
        <p:grpSp>
          <p:nvGrpSpPr>
            <p:cNvPr id="255118" name="Group 38"/>
            <p:cNvGrpSpPr>
              <a:grpSpLocks/>
            </p:cNvGrpSpPr>
            <p:nvPr/>
          </p:nvGrpSpPr>
          <p:grpSpPr bwMode="auto">
            <a:xfrm>
              <a:off x="6553200" y="1752600"/>
              <a:ext cx="152400" cy="457200"/>
              <a:chOff x="6553200" y="1752600"/>
              <a:chExt cx="152400" cy="457200"/>
            </a:xfrm>
          </p:grpSpPr>
          <p:cxnSp>
            <p:nvCxnSpPr>
              <p:cNvPr id="255124" name="Straight Connector 16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25" name="Straight Connector 16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26" name="Straight Connector 16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119" name="Straight Connector 16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20" name="Straight Connector 16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21" name="Straight Connector 16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22" name="Straight Connector 16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23" name="Straight Connector 16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152" name="Group 235"/>
          <p:cNvGrpSpPr>
            <a:grpSpLocks/>
          </p:cNvGrpSpPr>
          <p:nvPr/>
        </p:nvGrpSpPr>
        <p:grpSpPr bwMode="auto">
          <a:xfrm>
            <a:off x="4102100" y="2636838"/>
            <a:ext cx="873125" cy="792162"/>
            <a:chOff x="5834082" y="2846798"/>
            <a:chExt cx="873030" cy="792355"/>
          </a:xfrm>
        </p:grpSpPr>
        <p:sp>
          <p:nvSpPr>
            <p:cNvPr id="255116" name="Oval 169"/>
            <p:cNvSpPr>
              <a:spLocks noChangeArrowheads="1"/>
            </p:cNvSpPr>
            <p:nvPr/>
          </p:nvSpPr>
          <p:spPr bwMode="auto">
            <a:xfrm>
              <a:off x="5858467" y="2846798"/>
              <a:ext cx="792511" cy="792355"/>
            </a:xfrm>
            <a:prstGeom prst="ellipse">
              <a:avLst/>
            </a:prstGeom>
            <a:solidFill>
              <a:srgbClr val="FF0000">
                <a:alpha val="49019"/>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5117" name="TextBox 171"/>
            <p:cNvSpPr txBox="1">
              <a:spLocks noChangeArrowheads="1"/>
            </p:cNvSpPr>
            <p:nvPr/>
          </p:nvSpPr>
          <p:spPr bwMode="auto">
            <a:xfrm>
              <a:off x="5834082" y="2956508"/>
              <a:ext cx="873030" cy="6462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Arial" charset="0"/>
                  <a:ea typeface="ＭＳ Ｐゴシック" charset="0"/>
                </a:rPr>
                <a:t>Victim</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Arial" charset="0"/>
                  <a:ea typeface="ＭＳ Ｐゴシック" charset="0"/>
                </a:rPr>
                <a:t> Cell</a:t>
              </a:r>
            </a:p>
          </p:txBody>
        </p:sp>
      </p:grpSp>
      <p:grpSp>
        <p:nvGrpSpPr>
          <p:cNvPr id="254987" name="Group 98"/>
          <p:cNvGrpSpPr>
            <a:grpSpLocks/>
          </p:cNvGrpSpPr>
          <p:nvPr/>
        </p:nvGrpSpPr>
        <p:grpSpPr bwMode="auto">
          <a:xfrm>
            <a:off x="1317625" y="3398838"/>
            <a:ext cx="3657600" cy="914400"/>
            <a:chOff x="1219200" y="1447800"/>
            <a:chExt cx="3657600" cy="914400"/>
          </a:xfrm>
        </p:grpSpPr>
        <p:grpSp>
          <p:nvGrpSpPr>
            <p:cNvPr id="255074" name="Group 76"/>
            <p:cNvGrpSpPr>
              <a:grpSpLocks/>
            </p:cNvGrpSpPr>
            <p:nvPr/>
          </p:nvGrpSpPr>
          <p:grpSpPr bwMode="auto">
            <a:xfrm>
              <a:off x="1219200" y="1447800"/>
              <a:ext cx="1828800" cy="914400"/>
              <a:chOff x="1219200" y="1447800"/>
              <a:chExt cx="1828800" cy="914400"/>
            </a:xfrm>
          </p:grpSpPr>
          <p:grpSp>
            <p:nvGrpSpPr>
              <p:cNvPr id="255096" name="Group 65"/>
              <p:cNvGrpSpPr>
                <a:grpSpLocks/>
              </p:cNvGrpSpPr>
              <p:nvPr/>
            </p:nvGrpSpPr>
            <p:grpSpPr bwMode="auto">
              <a:xfrm>
                <a:off x="1219200" y="1447800"/>
                <a:ext cx="914400" cy="914400"/>
                <a:chOff x="6248400" y="1524000"/>
                <a:chExt cx="914400" cy="914400"/>
              </a:xfrm>
            </p:grpSpPr>
            <p:grpSp>
              <p:nvGrpSpPr>
                <p:cNvPr id="255107" name="Group 38"/>
                <p:cNvGrpSpPr>
                  <a:grpSpLocks/>
                </p:cNvGrpSpPr>
                <p:nvPr/>
              </p:nvGrpSpPr>
              <p:grpSpPr bwMode="auto">
                <a:xfrm>
                  <a:off x="6553200" y="1752600"/>
                  <a:ext cx="152400" cy="457200"/>
                  <a:chOff x="6553200" y="1752600"/>
                  <a:chExt cx="152400" cy="457200"/>
                </a:xfrm>
              </p:grpSpPr>
              <p:cxnSp>
                <p:nvCxnSpPr>
                  <p:cNvPr id="255113" name="Straight Connector 327"/>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14" name="Straight Connector 328"/>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15" name="Straight Connector 3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108" name="Straight Connector 322"/>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09" name="Straight Connector 323"/>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10" name="Straight Connector 46"/>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11" name="Straight Connector 49"/>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12" name="Straight Connector 50"/>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5097" name="Group 66"/>
              <p:cNvGrpSpPr>
                <a:grpSpLocks/>
              </p:cNvGrpSpPr>
              <p:nvPr/>
            </p:nvGrpSpPr>
            <p:grpSpPr bwMode="auto">
              <a:xfrm>
                <a:off x="2133600" y="1447800"/>
                <a:ext cx="914400" cy="914400"/>
                <a:chOff x="6248400" y="1524000"/>
                <a:chExt cx="914400" cy="914400"/>
              </a:xfrm>
            </p:grpSpPr>
            <p:grpSp>
              <p:nvGrpSpPr>
                <p:cNvPr id="255098" name="Group 38"/>
                <p:cNvGrpSpPr>
                  <a:grpSpLocks/>
                </p:cNvGrpSpPr>
                <p:nvPr/>
              </p:nvGrpSpPr>
              <p:grpSpPr bwMode="auto">
                <a:xfrm>
                  <a:off x="6553200" y="1752600"/>
                  <a:ext cx="152400" cy="457200"/>
                  <a:chOff x="6553200" y="1752600"/>
                  <a:chExt cx="152400" cy="457200"/>
                </a:xfrm>
              </p:grpSpPr>
              <p:cxnSp>
                <p:nvCxnSpPr>
                  <p:cNvPr id="255104" name="Straight Connector 318"/>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05" name="Straight Connector 319"/>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06" name="Straight Connector 320"/>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099" name="Straight Connector 68"/>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00" name="Straight Connector 69"/>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01" name="Straight Connector 70"/>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02" name="Straight Connector 316"/>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103" name="Straight Connector 317"/>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5075" name="Group 77"/>
            <p:cNvGrpSpPr>
              <a:grpSpLocks/>
            </p:cNvGrpSpPr>
            <p:nvPr/>
          </p:nvGrpSpPr>
          <p:grpSpPr bwMode="auto">
            <a:xfrm>
              <a:off x="3048000" y="1447800"/>
              <a:ext cx="1828800" cy="914400"/>
              <a:chOff x="1219200" y="1447800"/>
              <a:chExt cx="1828800" cy="914400"/>
            </a:xfrm>
          </p:grpSpPr>
          <p:grpSp>
            <p:nvGrpSpPr>
              <p:cNvPr id="255076" name="Group 65"/>
              <p:cNvGrpSpPr>
                <a:grpSpLocks/>
              </p:cNvGrpSpPr>
              <p:nvPr/>
            </p:nvGrpSpPr>
            <p:grpSpPr bwMode="auto">
              <a:xfrm>
                <a:off x="1219200" y="1447800"/>
                <a:ext cx="914400" cy="914400"/>
                <a:chOff x="6248400" y="1524000"/>
                <a:chExt cx="914400" cy="914400"/>
              </a:xfrm>
            </p:grpSpPr>
            <p:grpSp>
              <p:nvGrpSpPr>
                <p:cNvPr id="255087" name="Group 38"/>
                <p:cNvGrpSpPr>
                  <a:grpSpLocks/>
                </p:cNvGrpSpPr>
                <p:nvPr/>
              </p:nvGrpSpPr>
              <p:grpSpPr bwMode="auto">
                <a:xfrm>
                  <a:off x="6553200" y="1752600"/>
                  <a:ext cx="152400" cy="457200"/>
                  <a:chOff x="6553200" y="1752600"/>
                  <a:chExt cx="152400" cy="457200"/>
                </a:xfrm>
              </p:grpSpPr>
              <p:cxnSp>
                <p:nvCxnSpPr>
                  <p:cNvPr id="255093" name="Straight Connector 307"/>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94" name="Straight Connector 308"/>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95" name="Straight Connector 309"/>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088" name="Straight Connector 302"/>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89" name="Straight Connector 303"/>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90" name="Straight Connector 304"/>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91" name="Straight Connector 305"/>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92" name="Straight Connector 306"/>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5077" name="Group 66"/>
              <p:cNvGrpSpPr>
                <a:grpSpLocks/>
              </p:cNvGrpSpPr>
              <p:nvPr/>
            </p:nvGrpSpPr>
            <p:grpSpPr bwMode="auto">
              <a:xfrm>
                <a:off x="2133600" y="1447800"/>
                <a:ext cx="914400" cy="914400"/>
                <a:chOff x="6248400" y="1524000"/>
                <a:chExt cx="914400" cy="914400"/>
              </a:xfrm>
            </p:grpSpPr>
            <p:grpSp>
              <p:nvGrpSpPr>
                <p:cNvPr id="255078" name="Group 38"/>
                <p:cNvGrpSpPr>
                  <a:grpSpLocks/>
                </p:cNvGrpSpPr>
                <p:nvPr/>
              </p:nvGrpSpPr>
              <p:grpSpPr bwMode="auto">
                <a:xfrm>
                  <a:off x="6553200" y="1752600"/>
                  <a:ext cx="152400" cy="457200"/>
                  <a:chOff x="6553200" y="1752600"/>
                  <a:chExt cx="152400" cy="457200"/>
                </a:xfrm>
              </p:grpSpPr>
              <p:cxnSp>
                <p:nvCxnSpPr>
                  <p:cNvPr id="255084" name="Straight Connector 298"/>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85" name="Straight Connector 299"/>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86" name="Straight Connector 300"/>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079" name="Straight Connector 293"/>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80" name="Straight Connector 294"/>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81" name="Straight Connector 295"/>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82" name="Straight Connector 296"/>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83" name="Straight Connector 297"/>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grpSp>
        <p:nvGrpSpPr>
          <p:cNvPr id="254988" name="Group 76"/>
          <p:cNvGrpSpPr>
            <a:grpSpLocks/>
          </p:cNvGrpSpPr>
          <p:nvPr/>
        </p:nvGrpSpPr>
        <p:grpSpPr bwMode="auto">
          <a:xfrm>
            <a:off x="4975225" y="3398838"/>
            <a:ext cx="1828800" cy="914400"/>
            <a:chOff x="1219200" y="1447800"/>
            <a:chExt cx="1828800" cy="914400"/>
          </a:xfrm>
        </p:grpSpPr>
        <p:grpSp>
          <p:nvGrpSpPr>
            <p:cNvPr id="255054" name="Group 65"/>
            <p:cNvGrpSpPr>
              <a:grpSpLocks/>
            </p:cNvGrpSpPr>
            <p:nvPr/>
          </p:nvGrpSpPr>
          <p:grpSpPr bwMode="auto">
            <a:xfrm>
              <a:off x="1219200" y="1447800"/>
              <a:ext cx="914400" cy="914400"/>
              <a:chOff x="6248400" y="1524000"/>
              <a:chExt cx="914400" cy="914400"/>
            </a:xfrm>
          </p:grpSpPr>
          <p:grpSp>
            <p:nvGrpSpPr>
              <p:cNvPr id="255065" name="Group 38"/>
              <p:cNvGrpSpPr>
                <a:grpSpLocks/>
              </p:cNvGrpSpPr>
              <p:nvPr/>
            </p:nvGrpSpPr>
            <p:grpSpPr bwMode="auto">
              <a:xfrm>
                <a:off x="6553200" y="1752600"/>
                <a:ext cx="152400" cy="457200"/>
                <a:chOff x="6553200" y="1752600"/>
                <a:chExt cx="152400" cy="457200"/>
              </a:xfrm>
            </p:grpSpPr>
            <p:cxnSp>
              <p:nvCxnSpPr>
                <p:cNvPr id="255071" name="Straight Connector 3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72" name="Straight Connector 28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73" name="Straight Connector 28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066" name="Straight Connector 28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67" name="Straight Connector 28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68" name="Straight Connector 28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69" name="Straight Connector 28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70" name="Straight Connector 28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nvGrpSpPr>
            <p:cNvPr id="255055" name="Group 66"/>
            <p:cNvGrpSpPr>
              <a:grpSpLocks/>
            </p:cNvGrpSpPr>
            <p:nvPr/>
          </p:nvGrpSpPr>
          <p:grpSpPr bwMode="auto">
            <a:xfrm>
              <a:off x="2133600" y="1447800"/>
              <a:ext cx="914400" cy="914400"/>
              <a:chOff x="6248400" y="1524000"/>
              <a:chExt cx="914400" cy="914400"/>
            </a:xfrm>
          </p:grpSpPr>
          <p:grpSp>
            <p:nvGrpSpPr>
              <p:cNvPr id="255056" name="Group 38"/>
              <p:cNvGrpSpPr>
                <a:grpSpLocks/>
              </p:cNvGrpSpPr>
              <p:nvPr/>
            </p:nvGrpSpPr>
            <p:grpSpPr bwMode="auto">
              <a:xfrm>
                <a:off x="6553200" y="1752600"/>
                <a:ext cx="152400" cy="457200"/>
                <a:chOff x="6553200" y="1752600"/>
                <a:chExt cx="152400" cy="457200"/>
              </a:xfrm>
            </p:grpSpPr>
            <p:cxnSp>
              <p:nvCxnSpPr>
                <p:cNvPr id="255062" name="Straight Connector 276"/>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63" name="Straight Connector 277"/>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64" name="Straight Connector 278"/>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057" name="Straight Connector 271"/>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58" name="Straight Connector 272"/>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59" name="Straight Connector 273"/>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60" name="Straight Connector 274"/>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61" name="Straight Connector 275"/>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grpSp>
      <p:grpSp>
        <p:nvGrpSpPr>
          <p:cNvPr id="254989" name="Group 65"/>
          <p:cNvGrpSpPr>
            <a:grpSpLocks/>
          </p:cNvGrpSpPr>
          <p:nvPr/>
        </p:nvGrpSpPr>
        <p:grpSpPr bwMode="auto">
          <a:xfrm>
            <a:off x="6804025" y="3398838"/>
            <a:ext cx="914400" cy="914400"/>
            <a:chOff x="6248400" y="1524000"/>
            <a:chExt cx="914400" cy="914400"/>
          </a:xfrm>
        </p:grpSpPr>
        <p:grpSp>
          <p:nvGrpSpPr>
            <p:cNvPr id="255045" name="Group 38"/>
            <p:cNvGrpSpPr>
              <a:grpSpLocks/>
            </p:cNvGrpSpPr>
            <p:nvPr/>
          </p:nvGrpSpPr>
          <p:grpSpPr bwMode="auto">
            <a:xfrm>
              <a:off x="6553200" y="1752600"/>
              <a:ext cx="152400" cy="457200"/>
              <a:chOff x="6553200" y="1752600"/>
              <a:chExt cx="152400" cy="457200"/>
            </a:xfrm>
          </p:grpSpPr>
          <p:cxnSp>
            <p:nvCxnSpPr>
              <p:cNvPr id="255051" name="Straight Connector 265"/>
              <p:cNvCxnSpPr>
                <a:cxnSpLocks noChangeShapeType="1"/>
              </p:cNvCxnSpPr>
              <p:nvPr/>
            </p:nvCxnSpPr>
            <p:spPr bwMode="auto">
              <a:xfrm>
                <a:off x="66294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52" name="Straight Connector 266"/>
              <p:cNvCxnSpPr>
                <a:cxnSpLocks noChangeShapeType="1"/>
              </p:cNvCxnSpPr>
              <p:nvPr/>
            </p:nvCxnSpPr>
            <p:spPr bwMode="auto">
              <a:xfrm>
                <a:off x="65532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53" name="Straight Connector 267"/>
              <p:cNvCxnSpPr>
                <a:cxnSpLocks noChangeShapeType="1"/>
              </p:cNvCxnSpPr>
              <p:nvPr/>
            </p:nvCxnSpPr>
            <p:spPr bwMode="auto">
              <a:xfrm>
                <a:off x="6705600" y="1752600"/>
                <a:ext cx="0" cy="4572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cxnSp>
          <p:nvCxnSpPr>
            <p:cNvPr id="255046" name="Straight Connector 260"/>
            <p:cNvCxnSpPr>
              <a:cxnSpLocks noChangeShapeType="1"/>
            </p:cNvCxnSpPr>
            <p:nvPr/>
          </p:nvCxnSpPr>
          <p:spPr bwMode="auto">
            <a:xfrm>
              <a:off x="6705600" y="17526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47" name="Straight Connector 261"/>
            <p:cNvCxnSpPr>
              <a:cxnSpLocks noChangeShapeType="1"/>
            </p:cNvCxnSpPr>
            <p:nvPr/>
          </p:nvCxnSpPr>
          <p:spPr bwMode="auto">
            <a:xfrm>
              <a:off x="6705600" y="2209800"/>
              <a:ext cx="152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48" name="Straight Connector 262"/>
            <p:cNvCxnSpPr>
              <a:cxnSpLocks noChangeShapeType="1"/>
            </p:cNvCxnSpPr>
            <p:nvPr/>
          </p:nvCxnSpPr>
          <p:spPr bwMode="auto">
            <a:xfrm>
              <a:off x="6248400" y="1981200"/>
              <a:ext cx="914400" cy="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49" name="Straight Connector 263"/>
            <p:cNvCxnSpPr>
              <a:cxnSpLocks noChangeShapeType="1"/>
            </p:cNvCxnSpPr>
            <p:nvPr/>
          </p:nvCxnSpPr>
          <p:spPr bwMode="auto">
            <a:xfrm flipV="1">
              <a:off x="6858000" y="15240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cxnSp>
          <p:nvCxnSpPr>
            <p:cNvPr id="255050" name="Straight Connector 264"/>
            <p:cNvCxnSpPr>
              <a:cxnSpLocks noChangeShapeType="1"/>
            </p:cNvCxnSpPr>
            <p:nvPr/>
          </p:nvCxnSpPr>
          <p:spPr bwMode="auto">
            <a:xfrm flipV="1">
              <a:off x="6858000" y="2209800"/>
              <a:ext cx="0" cy="228600"/>
            </a:xfrm>
            <a:prstGeom prst="line">
              <a:avLst/>
            </a:prstGeom>
            <a:noFill/>
            <a:ln w="38100">
              <a:solidFill>
                <a:schemeClr val="tx1"/>
              </a:solidFill>
              <a:round/>
              <a:headEnd/>
              <a:tailEnd/>
            </a:ln>
            <a:extLst>
              <a:ext uri="{909E8E84-426E-40dd-AFC4-6F175D3DCCD1}">
                <a14:hiddenFill xmlns:a14="http://schemas.microsoft.com/office/drawing/2010/main" xmlns="">
                  <a:noFill/>
                </a14:hiddenFill>
              </a:ext>
            </a:extLst>
          </p:spPr>
        </p:cxnSp>
      </p:grpSp>
      <p:sp>
        <p:nvSpPr>
          <p:cNvPr id="254990" name="TextBox 466"/>
          <p:cNvSpPr txBox="1">
            <a:spLocks noChangeArrowheads="1"/>
          </p:cNvSpPr>
          <p:nvPr/>
        </p:nvSpPr>
        <p:spPr bwMode="auto">
          <a:xfrm>
            <a:off x="269875" y="3656013"/>
            <a:ext cx="94138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WL&lt;0&gt;</a:t>
            </a:r>
          </a:p>
        </p:txBody>
      </p:sp>
      <p:sp>
        <p:nvSpPr>
          <p:cNvPr id="254991" name="TextBox 467"/>
          <p:cNvSpPr txBox="1">
            <a:spLocks noChangeArrowheads="1"/>
          </p:cNvSpPr>
          <p:nvPr/>
        </p:nvSpPr>
        <p:spPr bwMode="auto">
          <a:xfrm>
            <a:off x="269875" y="2841625"/>
            <a:ext cx="94138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WL&lt;1&gt;</a:t>
            </a:r>
          </a:p>
        </p:txBody>
      </p:sp>
      <p:sp>
        <p:nvSpPr>
          <p:cNvPr id="254992" name="TextBox 468"/>
          <p:cNvSpPr txBox="1">
            <a:spLocks noChangeArrowheads="1"/>
          </p:cNvSpPr>
          <p:nvPr/>
        </p:nvSpPr>
        <p:spPr bwMode="auto">
          <a:xfrm>
            <a:off x="269875" y="1987550"/>
            <a:ext cx="94138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WL&lt;2&gt;</a:t>
            </a:r>
          </a:p>
        </p:txBody>
      </p:sp>
      <p:sp>
        <p:nvSpPr>
          <p:cNvPr id="254993" name="TextBox 477"/>
          <p:cNvSpPr txBox="1">
            <a:spLocks noChangeArrowheads="1"/>
          </p:cNvSpPr>
          <p:nvPr/>
        </p:nvSpPr>
        <p:spPr bwMode="auto">
          <a:xfrm>
            <a:off x="4594225" y="3295650"/>
            <a:ext cx="747713"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0000"/>
                </a:solidFill>
                <a:effectLst/>
                <a:uLnTx/>
                <a:uFillTx/>
                <a:latin typeface="Arial" charset="0"/>
                <a:ea typeface="ＭＳ Ｐゴシック" charset="0"/>
              </a:rPr>
              <a:t>(n,j)</a:t>
            </a:r>
          </a:p>
        </p:txBody>
      </p:sp>
      <p:cxnSp>
        <p:nvCxnSpPr>
          <p:cNvPr id="254994" name="Straight Connector 493"/>
          <p:cNvCxnSpPr>
            <a:cxnSpLocks noChangeShapeType="1"/>
          </p:cNvCxnSpPr>
          <p:nvPr/>
        </p:nvCxnSpPr>
        <p:spPr bwMode="auto">
          <a:xfrm flipV="1">
            <a:off x="1933575" y="1239838"/>
            <a:ext cx="0" cy="534987"/>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54995" name="Straight Connector 494"/>
          <p:cNvCxnSpPr>
            <a:cxnSpLocks noChangeShapeType="1"/>
          </p:cNvCxnSpPr>
          <p:nvPr/>
        </p:nvCxnSpPr>
        <p:spPr bwMode="auto">
          <a:xfrm flipV="1">
            <a:off x="2843213" y="1195388"/>
            <a:ext cx="0" cy="536575"/>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54996" name="Straight Connector 495"/>
          <p:cNvCxnSpPr>
            <a:cxnSpLocks noChangeShapeType="1"/>
          </p:cNvCxnSpPr>
          <p:nvPr/>
        </p:nvCxnSpPr>
        <p:spPr bwMode="auto">
          <a:xfrm flipV="1">
            <a:off x="3757613" y="1208088"/>
            <a:ext cx="0" cy="536575"/>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54997" name="Straight Connector 496"/>
          <p:cNvCxnSpPr>
            <a:cxnSpLocks noChangeShapeType="1"/>
          </p:cNvCxnSpPr>
          <p:nvPr/>
        </p:nvCxnSpPr>
        <p:spPr bwMode="auto">
          <a:xfrm flipV="1">
            <a:off x="4672013" y="1235075"/>
            <a:ext cx="0" cy="534988"/>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54998" name="Straight Connector 497"/>
          <p:cNvCxnSpPr>
            <a:cxnSpLocks noChangeShapeType="1"/>
          </p:cNvCxnSpPr>
          <p:nvPr/>
        </p:nvCxnSpPr>
        <p:spPr bwMode="auto">
          <a:xfrm flipV="1">
            <a:off x="5586413" y="1222375"/>
            <a:ext cx="0" cy="534988"/>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54999" name="Straight Connector 498"/>
          <p:cNvCxnSpPr>
            <a:cxnSpLocks noChangeShapeType="1"/>
          </p:cNvCxnSpPr>
          <p:nvPr/>
        </p:nvCxnSpPr>
        <p:spPr bwMode="auto">
          <a:xfrm flipV="1">
            <a:off x="6500813" y="1235075"/>
            <a:ext cx="0" cy="534988"/>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cxnSp>
        <p:nvCxnSpPr>
          <p:cNvPr id="255000" name="Straight Connector 499"/>
          <p:cNvCxnSpPr>
            <a:cxnSpLocks noChangeShapeType="1"/>
          </p:cNvCxnSpPr>
          <p:nvPr/>
        </p:nvCxnSpPr>
        <p:spPr bwMode="auto">
          <a:xfrm flipV="1">
            <a:off x="7415213" y="1235075"/>
            <a:ext cx="0" cy="534988"/>
          </a:xfrm>
          <a:prstGeom prst="line">
            <a:avLst/>
          </a:prstGeom>
          <a:noFill/>
          <a:ln w="38100">
            <a:solidFill>
              <a:schemeClr val="tx1"/>
            </a:solidFill>
            <a:prstDash val="sysDot"/>
            <a:round/>
            <a:headEnd/>
            <a:tailEnd/>
          </a:ln>
          <a:extLst>
            <a:ext uri="{909E8E84-426E-40dd-AFC4-6F175D3DCCD1}">
              <a14:hiddenFill xmlns:a14="http://schemas.microsoft.com/office/drawing/2010/main" xmlns="">
                <a:noFill/>
              </a14:hiddenFill>
            </a:ext>
          </a:extLst>
        </p:spPr>
      </p:cxnSp>
      <p:sp>
        <p:nvSpPr>
          <p:cNvPr id="255001" name="TextBox 508"/>
          <p:cNvSpPr txBox="1">
            <a:spLocks noChangeArrowheads="1"/>
          </p:cNvSpPr>
          <p:nvPr/>
        </p:nvSpPr>
        <p:spPr bwMode="auto">
          <a:xfrm>
            <a:off x="2773363" y="1400175"/>
            <a:ext cx="107632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(n+1,j-1)</a:t>
            </a:r>
          </a:p>
        </p:txBody>
      </p:sp>
      <p:sp>
        <p:nvSpPr>
          <p:cNvPr id="255002" name="TextBox 509"/>
          <p:cNvSpPr txBox="1">
            <a:spLocks noChangeArrowheads="1"/>
          </p:cNvSpPr>
          <p:nvPr/>
        </p:nvSpPr>
        <p:spPr bwMode="auto">
          <a:xfrm>
            <a:off x="3814763" y="1395413"/>
            <a:ext cx="86995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a:t>
            </a:r>
          </a:p>
        </p:txBody>
      </p:sp>
      <p:sp>
        <p:nvSpPr>
          <p:cNvPr id="255003" name="TextBox 510"/>
          <p:cNvSpPr txBox="1">
            <a:spLocks noChangeArrowheads="1"/>
          </p:cNvSpPr>
          <p:nvPr/>
        </p:nvSpPr>
        <p:spPr bwMode="auto">
          <a:xfrm>
            <a:off x="4584700" y="1395413"/>
            <a:ext cx="1133475"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(n+1,j+1)</a:t>
            </a:r>
          </a:p>
        </p:txBody>
      </p:sp>
      <p:sp>
        <p:nvSpPr>
          <p:cNvPr id="255004" name="TextBox 512"/>
          <p:cNvSpPr txBox="1">
            <a:spLocks noChangeArrowheads="1"/>
          </p:cNvSpPr>
          <p:nvPr/>
        </p:nvSpPr>
        <p:spPr bwMode="auto">
          <a:xfrm>
            <a:off x="7485063" y="3838575"/>
            <a:ext cx="8128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LSB:0</a:t>
            </a:r>
          </a:p>
        </p:txBody>
      </p:sp>
      <p:sp>
        <p:nvSpPr>
          <p:cNvPr id="255005" name="TextBox 513"/>
          <p:cNvSpPr txBox="1">
            <a:spLocks noChangeArrowheads="1"/>
          </p:cNvSpPr>
          <p:nvPr/>
        </p:nvSpPr>
        <p:spPr bwMode="auto">
          <a:xfrm>
            <a:off x="7472363" y="3024188"/>
            <a:ext cx="812800"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LSB:1</a:t>
            </a:r>
          </a:p>
        </p:txBody>
      </p:sp>
      <p:sp>
        <p:nvSpPr>
          <p:cNvPr id="255006" name="TextBox 514"/>
          <p:cNvSpPr txBox="1">
            <a:spLocks noChangeArrowheads="1"/>
          </p:cNvSpPr>
          <p:nvPr/>
        </p:nvSpPr>
        <p:spPr bwMode="auto">
          <a:xfrm>
            <a:off x="7445375" y="3516313"/>
            <a:ext cx="87788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MSB:2</a:t>
            </a:r>
          </a:p>
        </p:txBody>
      </p:sp>
      <p:sp>
        <p:nvSpPr>
          <p:cNvPr id="255007" name="TextBox 515"/>
          <p:cNvSpPr txBox="1">
            <a:spLocks noChangeArrowheads="1"/>
          </p:cNvSpPr>
          <p:nvPr/>
        </p:nvSpPr>
        <p:spPr bwMode="auto">
          <a:xfrm>
            <a:off x="7445375" y="2171700"/>
            <a:ext cx="8128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LSB:3</a:t>
            </a:r>
          </a:p>
        </p:txBody>
      </p:sp>
      <p:sp>
        <p:nvSpPr>
          <p:cNvPr id="255008" name="TextBox 516"/>
          <p:cNvSpPr txBox="1">
            <a:spLocks noChangeArrowheads="1"/>
          </p:cNvSpPr>
          <p:nvPr/>
        </p:nvSpPr>
        <p:spPr bwMode="auto">
          <a:xfrm>
            <a:off x="7445375" y="2663825"/>
            <a:ext cx="87788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MSB:4</a:t>
            </a:r>
          </a:p>
        </p:txBody>
      </p:sp>
      <p:sp>
        <p:nvSpPr>
          <p:cNvPr id="255009" name="TextBox 517"/>
          <p:cNvSpPr txBox="1">
            <a:spLocks noChangeArrowheads="1"/>
          </p:cNvSpPr>
          <p:nvPr/>
        </p:nvSpPr>
        <p:spPr bwMode="auto">
          <a:xfrm>
            <a:off x="7432675" y="1827213"/>
            <a:ext cx="877888"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MSB:6</a:t>
            </a:r>
          </a:p>
        </p:txBody>
      </p:sp>
      <p:sp>
        <p:nvSpPr>
          <p:cNvPr id="255010" name="TextBox 519"/>
          <p:cNvSpPr txBox="1">
            <a:spLocks noChangeArrowheads="1"/>
          </p:cNvSpPr>
          <p:nvPr/>
        </p:nvSpPr>
        <p:spPr bwMode="auto">
          <a:xfrm>
            <a:off x="2900363" y="4240213"/>
            <a:ext cx="101758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(n-1,j-1)</a:t>
            </a:r>
          </a:p>
        </p:txBody>
      </p:sp>
      <p:sp>
        <p:nvSpPr>
          <p:cNvPr id="255011" name="TextBox 520"/>
          <p:cNvSpPr txBox="1">
            <a:spLocks noChangeArrowheads="1"/>
          </p:cNvSpPr>
          <p:nvPr/>
        </p:nvSpPr>
        <p:spPr bwMode="auto">
          <a:xfrm>
            <a:off x="3967163" y="4240213"/>
            <a:ext cx="8128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a:t>
            </a:r>
          </a:p>
        </p:txBody>
      </p:sp>
      <p:sp>
        <p:nvSpPr>
          <p:cNvPr id="255012" name="TextBox 521"/>
          <p:cNvSpPr txBox="1">
            <a:spLocks noChangeArrowheads="1"/>
          </p:cNvSpPr>
          <p:nvPr/>
        </p:nvSpPr>
        <p:spPr bwMode="auto">
          <a:xfrm>
            <a:off x="4724400" y="4240213"/>
            <a:ext cx="10763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(n-1,j+1)</a:t>
            </a:r>
          </a:p>
        </p:txBody>
      </p:sp>
      <p:grpSp>
        <p:nvGrpSpPr>
          <p:cNvPr id="253" name="Group 235"/>
          <p:cNvGrpSpPr>
            <a:grpSpLocks/>
          </p:cNvGrpSpPr>
          <p:nvPr/>
        </p:nvGrpSpPr>
        <p:grpSpPr bwMode="auto">
          <a:xfrm>
            <a:off x="5011738" y="2627313"/>
            <a:ext cx="800100" cy="792162"/>
            <a:chOff x="5858467" y="2846798"/>
            <a:chExt cx="800176" cy="792355"/>
          </a:xfrm>
        </p:grpSpPr>
        <p:sp>
          <p:nvSpPr>
            <p:cNvPr id="255043" name="Oval 169"/>
            <p:cNvSpPr>
              <a:spLocks noChangeArrowheads="1"/>
            </p:cNvSpPr>
            <p:nvPr/>
          </p:nvSpPr>
          <p:spPr bwMode="auto">
            <a:xfrm>
              <a:off x="5858467" y="2846798"/>
              <a:ext cx="792511" cy="792355"/>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5044" name="TextBox 171"/>
            <p:cNvSpPr txBox="1">
              <a:spLocks noChangeArrowheads="1"/>
            </p:cNvSpPr>
            <p:nvPr/>
          </p:nvSpPr>
          <p:spPr bwMode="auto">
            <a:xfrm>
              <a:off x="5882554" y="2956508"/>
              <a:ext cx="776089" cy="523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a:t>
              </a:r>
            </a:p>
          </p:txBody>
        </p:sp>
      </p:grpSp>
      <p:grpSp>
        <p:nvGrpSpPr>
          <p:cNvPr id="254" name="Group 235"/>
          <p:cNvGrpSpPr>
            <a:grpSpLocks/>
          </p:cNvGrpSpPr>
          <p:nvPr/>
        </p:nvGrpSpPr>
        <p:grpSpPr bwMode="auto">
          <a:xfrm>
            <a:off x="3192463" y="2627313"/>
            <a:ext cx="800100" cy="792162"/>
            <a:chOff x="5858467" y="2846798"/>
            <a:chExt cx="800176" cy="792355"/>
          </a:xfrm>
        </p:grpSpPr>
        <p:sp>
          <p:nvSpPr>
            <p:cNvPr id="255041" name="Oval 169"/>
            <p:cNvSpPr>
              <a:spLocks noChangeArrowheads="1"/>
            </p:cNvSpPr>
            <p:nvPr/>
          </p:nvSpPr>
          <p:spPr bwMode="auto">
            <a:xfrm>
              <a:off x="5858467" y="2846798"/>
              <a:ext cx="792511" cy="792355"/>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5042" name="TextBox 171"/>
            <p:cNvSpPr txBox="1">
              <a:spLocks noChangeArrowheads="1"/>
            </p:cNvSpPr>
            <p:nvPr/>
          </p:nvSpPr>
          <p:spPr bwMode="auto">
            <a:xfrm>
              <a:off x="5882554" y="2956508"/>
              <a:ext cx="776089" cy="523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a:t>
              </a:r>
            </a:p>
          </p:txBody>
        </p:sp>
      </p:grpSp>
      <p:grpSp>
        <p:nvGrpSpPr>
          <p:cNvPr id="259" name="Group 935"/>
          <p:cNvGrpSpPr>
            <a:grpSpLocks/>
          </p:cNvGrpSpPr>
          <p:nvPr/>
        </p:nvGrpSpPr>
        <p:grpSpPr bwMode="auto">
          <a:xfrm>
            <a:off x="4087813" y="1789113"/>
            <a:ext cx="793750" cy="792162"/>
            <a:chOff x="4088389" y="1712913"/>
            <a:chExt cx="792597" cy="792162"/>
          </a:xfrm>
        </p:grpSpPr>
        <p:sp>
          <p:nvSpPr>
            <p:cNvPr id="255039"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5040" name="TextBox 171"/>
            <p:cNvSpPr txBox="1">
              <a:spLocks noChangeArrowheads="1"/>
            </p:cNvSpPr>
            <p:nvPr/>
          </p:nvSpPr>
          <p:spPr bwMode="auto">
            <a:xfrm>
              <a:off x="4100098" y="1803546"/>
              <a:ext cx="762837"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y</a:t>
              </a:r>
            </a:p>
          </p:txBody>
        </p:sp>
      </p:grpSp>
      <p:grpSp>
        <p:nvGrpSpPr>
          <p:cNvPr id="262" name="Group 942"/>
          <p:cNvGrpSpPr>
            <a:grpSpLocks/>
          </p:cNvGrpSpPr>
          <p:nvPr/>
        </p:nvGrpSpPr>
        <p:grpSpPr bwMode="auto">
          <a:xfrm>
            <a:off x="3151188" y="1751013"/>
            <a:ext cx="2708275" cy="792162"/>
            <a:chOff x="3150605" y="1674813"/>
            <a:chExt cx="2709448" cy="792162"/>
          </a:xfrm>
        </p:grpSpPr>
        <p:grpSp>
          <p:nvGrpSpPr>
            <p:cNvPr id="255033" name="Group 936"/>
            <p:cNvGrpSpPr>
              <a:grpSpLocks/>
            </p:cNvGrpSpPr>
            <p:nvPr/>
          </p:nvGrpSpPr>
          <p:grpSpPr bwMode="auto">
            <a:xfrm>
              <a:off x="3150605" y="1674813"/>
              <a:ext cx="909223" cy="792162"/>
              <a:chOff x="4026905" y="1712913"/>
              <a:chExt cx="909223" cy="792162"/>
            </a:xfrm>
          </p:grpSpPr>
          <p:sp>
            <p:nvSpPr>
              <p:cNvPr id="255037"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5038" name="TextBox 171"/>
              <p:cNvSpPr txBox="1">
                <a:spLocks noChangeArrowheads="1"/>
              </p:cNvSpPr>
              <p:nvPr/>
            </p:nvSpPr>
            <p:spPr bwMode="auto">
              <a:xfrm>
                <a:off x="4026905" y="1803546"/>
                <a:ext cx="9092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xy</a:t>
                </a:r>
              </a:p>
            </p:txBody>
          </p:sp>
        </p:grpSp>
        <p:grpSp>
          <p:nvGrpSpPr>
            <p:cNvPr id="255034" name="Group 939"/>
            <p:cNvGrpSpPr>
              <a:grpSpLocks/>
            </p:cNvGrpSpPr>
            <p:nvPr/>
          </p:nvGrpSpPr>
          <p:grpSpPr bwMode="auto">
            <a:xfrm>
              <a:off x="4950830" y="1674813"/>
              <a:ext cx="909223" cy="792162"/>
              <a:chOff x="4026905" y="1712913"/>
              <a:chExt cx="909223" cy="792162"/>
            </a:xfrm>
          </p:grpSpPr>
          <p:sp>
            <p:nvSpPr>
              <p:cNvPr id="255035"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5036" name="TextBox 171"/>
              <p:cNvSpPr txBox="1">
                <a:spLocks noChangeArrowheads="1"/>
              </p:cNvSpPr>
              <p:nvPr/>
            </p:nvSpPr>
            <p:spPr bwMode="auto">
              <a:xfrm>
                <a:off x="4026905" y="1803546"/>
                <a:ext cx="9092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xy</a:t>
                </a:r>
              </a:p>
            </p:txBody>
          </p:sp>
        </p:grpSp>
      </p:grpSp>
      <p:grpSp>
        <p:nvGrpSpPr>
          <p:cNvPr id="269" name="Group 942"/>
          <p:cNvGrpSpPr>
            <a:grpSpLocks/>
          </p:cNvGrpSpPr>
          <p:nvPr/>
        </p:nvGrpSpPr>
        <p:grpSpPr bwMode="auto">
          <a:xfrm>
            <a:off x="3159125" y="3519488"/>
            <a:ext cx="2708275" cy="792162"/>
            <a:chOff x="3150605" y="1674813"/>
            <a:chExt cx="2709448" cy="792162"/>
          </a:xfrm>
        </p:grpSpPr>
        <p:grpSp>
          <p:nvGrpSpPr>
            <p:cNvPr id="255027" name="Group 936"/>
            <p:cNvGrpSpPr>
              <a:grpSpLocks/>
            </p:cNvGrpSpPr>
            <p:nvPr/>
          </p:nvGrpSpPr>
          <p:grpSpPr bwMode="auto">
            <a:xfrm>
              <a:off x="3150605" y="1674813"/>
              <a:ext cx="909223" cy="792162"/>
              <a:chOff x="4026905" y="1712913"/>
              <a:chExt cx="909223" cy="792162"/>
            </a:xfrm>
          </p:grpSpPr>
          <p:sp>
            <p:nvSpPr>
              <p:cNvPr id="255031"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5032" name="TextBox 171"/>
              <p:cNvSpPr txBox="1">
                <a:spLocks noChangeArrowheads="1"/>
              </p:cNvSpPr>
              <p:nvPr/>
            </p:nvSpPr>
            <p:spPr bwMode="auto">
              <a:xfrm>
                <a:off x="4026905" y="1803546"/>
                <a:ext cx="9092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xy</a:t>
                </a:r>
              </a:p>
            </p:txBody>
          </p:sp>
        </p:grpSp>
        <p:grpSp>
          <p:nvGrpSpPr>
            <p:cNvPr id="255028" name="Group 939"/>
            <p:cNvGrpSpPr>
              <a:grpSpLocks/>
            </p:cNvGrpSpPr>
            <p:nvPr/>
          </p:nvGrpSpPr>
          <p:grpSpPr bwMode="auto">
            <a:xfrm>
              <a:off x="4950830" y="1674813"/>
              <a:ext cx="909223" cy="792162"/>
              <a:chOff x="4026905" y="1712913"/>
              <a:chExt cx="909223" cy="792162"/>
            </a:xfrm>
          </p:grpSpPr>
          <p:sp>
            <p:nvSpPr>
              <p:cNvPr id="255029"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5030" name="TextBox 171"/>
              <p:cNvSpPr txBox="1">
                <a:spLocks noChangeArrowheads="1"/>
              </p:cNvSpPr>
              <p:nvPr/>
            </p:nvSpPr>
            <p:spPr bwMode="auto">
              <a:xfrm>
                <a:off x="4026905" y="1803546"/>
                <a:ext cx="909223"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xy</a:t>
                </a:r>
              </a:p>
            </p:txBody>
          </p:sp>
        </p:grpSp>
      </p:grpSp>
      <p:grpSp>
        <p:nvGrpSpPr>
          <p:cNvPr id="276" name="Group 935"/>
          <p:cNvGrpSpPr>
            <a:grpSpLocks/>
          </p:cNvGrpSpPr>
          <p:nvPr/>
        </p:nvGrpSpPr>
        <p:grpSpPr bwMode="auto">
          <a:xfrm>
            <a:off x="4095750" y="3503613"/>
            <a:ext cx="793750" cy="792162"/>
            <a:chOff x="4088389" y="1712913"/>
            <a:chExt cx="792597" cy="792162"/>
          </a:xfrm>
        </p:grpSpPr>
        <p:sp>
          <p:nvSpPr>
            <p:cNvPr id="255025" name="Oval 169"/>
            <p:cNvSpPr>
              <a:spLocks noChangeArrowheads="1"/>
            </p:cNvSpPr>
            <p:nvPr/>
          </p:nvSpPr>
          <p:spPr bwMode="auto">
            <a:xfrm>
              <a:off x="4088389" y="1712913"/>
              <a:ext cx="792597" cy="792162"/>
            </a:xfrm>
            <a:prstGeom prst="ellipse">
              <a:avLst/>
            </a:prstGeom>
            <a:solidFill>
              <a:srgbClr val="4F4E12">
                <a:alpha val="48627"/>
              </a:srgbClr>
            </a:solidFill>
            <a:ln w="9525">
              <a:solidFill>
                <a:schemeClr val="tx1"/>
              </a:solidFill>
              <a:round/>
              <a:headEnd/>
              <a:tailEnd/>
            </a:ln>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55026" name="TextBox 171"/>
            <p:cNvSpPr txBox="1">
              <a:spLocks noChangeArrowheads="1"/>
            </p:cNvSpPr>
            <p:nvPr/>
          </p:nvSpPr>
          <p:spPr bwMode="auto">
            <a:xfrm>
              <a:off x="4100098" y="1803546"/>
              <a:ext cx="762837"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FF00"/>
                  </a:solidFill>
                  <a:effectLst/>
                  <a:uLnTx/>
                  <a:uFillTx/>
                  <a:latin typeface="Arial" charset="0"/>
                  <a:ea typeface="ＭＳ Ｐゴシック" charset="0"/>
                </a:rPr>
                <a:t>∆V</a:t>
              </a:r>
              <a:r>
                <a:rPr kumimoji="0" lang="en-US" sz="2800" b="1" i="0" u="none" strike="noStrike" kern="1200" cap="none" spc="0" normalizeH="0" baseline="-25000" noProof="0">
                  <a:ln>
                    <a:noFill/>
                  </a:ln>
                  <a:solidFill>
                    <a:srgbClr val="FFFF00"/>
                  </a:solidFill>
                  <a:effectLst/>
                  <a:uLnTx/>
                  <a:uFillTx/>
                  <a:latin typeface="Arial" charset="0"/>
                  <a:ea typeface="ＭＳ Ｐゴシック" charset="0"/>
                </a:rPr>
                <a:t>y</a:t>
              </a:r>
            </a:p>
          </p:txBody>
        </p:sp>
      </p:grpSp>
      <p:sp>
        <p:nvSpPr>
          <p:cNvPr id="255019"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AA06793E-0BDF-934C-BD40-F7142F434401}"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82</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
        <p:nvSpPr>
          <p:cNvPr id="2871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graphicFrame>
        <p:nvGraphicFramePr>
          <p:cNvPr id="3" name="Object 2"/>
          <p:cNvGraphicFramePr>
            <a:graphicFrameLocks noChangeAspect="1"/>
          </p:cNvGraphicFramePr>
          <p:nvPr/>
        </p:nvGraphicFramePr>
        <p:xfrm>
          <a:off x="403225" y="4914900"/>
          <a:ext cx="8294688" cy="1066800"/>
        </p:xfrm>
        <a:graphic>
          <a:graphicData uri="http://schemas.openxmlformats.org/presentationml/2006/ole">
            <mc:AlternateContent xmlns:mc="http://schemas.openxmlformats.org/markup-compatibility/2006">
              <mc:Choice xmlns:v="urn:schemas-microsoft-com:vml" Requires="v">
                <p:oleObj name="Equation" r:id="rId2" imgW="3708400" imgH="444500" progId="Equation.3">
                  <p:embed/>
                </p:oleObj>
              </mc:Choice>
              <mc:Fallback>
                <p:oleObj name="Equation" r:id="rId2" imgW="3708400" imgH="444500" progId="Equation.3">
                  <p:embed/>
                  <p:pic>
                    <p:nvPicPr>
                      <p:cNvPr id="3"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225" y="4914900"/>
                        <a:ext cx="8294688"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
        <p:nvSpPr>
          <p:cNvPr id="283" name="TextBox 282"/>
          <p:cNvSpPr txBox="1">
            <a:spLocks noChangeArrowheads="1"/>
          </p:cNvSpPr>
          <p:nvPr/>
        </p:nvSpPr>
        <p:spPr bwMode="auto">
          <a:xfrm>
            <a:off x="838200" y="6488113"/>
            <a:ext cx="8335963"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Arial" charset="0"/>
                <a:ea typeface="ＭＳ Ｐゴシック" charset="0"/>
              </a:rPr>
              <a:t>Cai et al., </a:t>
            </a:r>
            <a:r>
              <a:rPr kumimoji="0" lang="en-US" altLang="ja-JP" sz="1800" b="0" i="0" u="none" strike="noStrike" kern="1200" cap="none" spc="0" normalizeH="0" baseline="0" noProof="0" dirty="0">
                <a:ln>
                  <a:noFill/>
                </a:ln>
                <a:solidFill>
                  <a:srgbClr val="0000FF"/>
                </a:solidFill>
                <a:effectLst/>
                <a:uLnTx/>
                <a:uFillTx/>
                <a:latin typeface="Arial" charset="0"/>
                <a:ea typeface="ＭＳ Ｐゴシック" charset="0"/>
              </a:rPr>
              <a:t>Program Interference in MLC NAND Flash Memory</a:t>
            </a:r>
            <a:r>
              <a:rPr kumimoji="0" lang="en-US" altLang="ja-JP" sz="1800" b="0" i="0" u="none" strike="noStrike" kern="1200" cap="none" spc="0" normalizeH="0" baseline="0" noProof="0" dirty="0">
                <a:ln>
                  <a:noFill/>
                </a:ln>
                <a:solidFill>
                  <a:srgbClr val="000000"/>
                </a:solidFill>
                <a:effectLst/>
                <a:uLnTx/>
                <a:uFillTx/>
                <a:latin typeface="Arial" charset="0"/>
                <a:ea typeface="ＭＳ Ｐゴシック" charset="0"/>
              </a:rPr>
              <a:t>, ICCD 2013</a:t>
            </a:r>
            <a:endParaRPr kumimoji="0" lang="en-US" sz="1800" b="0" i="0" u="none" strike="noStrike" kern="1200" cap="none" spc="0" normalizeH="0" baseline="0" noProof="0" dirty="0">
              <a:ln>
                <a:noFill/>
              </a:ln>
              <a:solidFill>
                <a:srgbClr val="000000"/>
              </a:solidFill>
              <a:effectLst/>
              <a:uLnTx/>
              <a:uFillTx/>
              <a:latin typeface="Arial" charset="0"/>
              <a:ea typeface="ＭＳ Ｐゴシック" charset="0"/>
            </a:endParaRPr>
          </a:p>
        </p:txBody>
      </p:sp>
      <p:sp>
        <p:nvSpPr>
          <p:cNvPr id="255023" name="Content Placeholder 1"/>
          <p:cNvSpPr>
            <a:spLocks noGrp="1"/>
          </p:cNvSpPr>
          <p:nvPr>
            <p:ph idx="1"/>
          </p:nvPr>
        </p:nvSpPr>
        <p:spPr/>
        <p:txBody>
          <a:bodyPr/>
          <a:lstStyle/>
          <a:p>
            <a:endParaRPr lang="en-US">
              <a:latin typeface="Tahoma" charset="0"/>
            </a:endParaRPr>
          </a:p>
        </p:txBody>
      </p:sp>
    </p:spTree>
    <p:extLst>
      <p:ext uri="{BB962C8B-B14F-4D97-AF65-F5344CB8AC3E}">
        <p14:creationId xmlns:p14="http://schemas.microsoft.com/office/powerpoint/2010/main" val="37893756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5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53"/>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xit" presetSubtype="10" fill="hold" nodeType="clickEffect">
                                  <p:stCondLst>
                                    <p:cond delay="0"/>
                                  </p:stCondLst>
                                  <p:childTnLst>
                                    <p:animEffect transition="out" filter="blinds(horizontal)">
                                      <p:cBhvr>
                                        <p:cTn id="24" dur="500"/>
                                        <p:tgtEl>
                                          <p:spTgt spid="269"/>
                                        </p:tgtEl>
                                      </p:cBhvr>
                                    </p:animEffect>
                                    <p:set>
                                      <p:cBhvr>
                                        <p:cTn id="25" dur="1" fill="hold">
                                          <p:stCondLst>
                                            <p:cond delay="499"/>
                                          </p:stCondLst>
                                        </p:cTn>
                                        <p:tgtEl>
                                          <p:spTgt spid="269"/>
                                        </p:tgtEl>
                                        <p:attrNameLst>
                                          <p:attrName>style.visibility</p:attrName>
                                        </p:attrNameLst>
                                      </p:cBhvr>
                                      <p:to>
                                        <p:strVal val="hidden"/>
                                      </p:to>
                                    </p:set>
                                  </p:childTnLst>
                                </p:cTn>
                              </p:par>
                              <p:par>
                                <p:cTn id="26" presetID="3" presetClass="exit" presetSubtype="10" fill="hold" nodeType="withEffect">
                                  <p:stCondLst>
                                    <p:cond delay="0"/>
                                  </p:stCondLst>
                                  <p:childTnLst>
                                    <p:animEffect transition="out" filter="blinds(horizontal)">
                                      <p:cBhvr>
                                        <p:cTn id="27" dur="500"/>
                                        <p:tgtEl>
                                          <p:spTgt spid="276"/>
                                        </p:tgtEl>
                                      </p:cBhvr>
                                    </p:animEffect>
                                    <p:set>
                                      <p:cBhvr>
                                        <p:cTn id="28" dur="1" fill="hold">
                                          <p:stCondLst>
                                            <p:cond delay="499"/>
                                          </p:stCondLst>
                                        </p:cTn>
                                        <p:tgtEl>
                                          <p:spTgt spid="276"/>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xit" presetSubtype="0" fill="hold" nodeType="clickEffect">
                                  <p:stCondLst>
                                    <p:cond delay="0"/>
                                  </p:stCondLst>
                                  <p:childTnLst>
                                    <p:animEffect transition="out" filter="fade">
                                      <p:cBhvr>
                                        <p:cTn id="32" dur="500"/>
                                        <p:tgtEl>
                                          <p:spTgt spid="254"/>
                                        </p:tgtEl>
                                      </p:cBhvr>
                                    </p:animEffect>
                                    <p:set>
                                      <p:cBhvr>
                                        <p:cTn id="33" dur="1" fill="hold">
                                          <p:stCondLst>
                                            <p:cond delay="499"/>
                                          </p:stCondLst>
                                        </p:cTn>
                                        <p:tgtEl>
                                          <p:spTgt spid="254"/>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253"/>
                                        </p:tgtEl>
                                      </p:cBhvr>
                                    </p:animEffect>
                                    <p:set>
                                      <p:cBhvr>
                                        <p:cTn id="36" dur="1" fill="hold">
                                          <p:stCondLst>
                                            <p:cond delay="499"/>
                                          </p:stCondLst>
                                        </p:cTn>
                                        <p:tgtEl>
                                          <p:spTgt spid="253"/>
                                        </p:tgtEl>
                                        <p:attrNameLst>
                                          <p:attrName>style.visibility</p:attrName>
                                        </p:attrNameLst>
                                      </p:cBhvr>
                                      <p:to>
                                        <p:strVal val="hidden"/>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83"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Title 1"/>
          <p:cNvSpPr>
            <a:spLocks noGrp="1"/>
          </p:cNvSpPr>
          <p:nvPr>
            <p:ph type="title"/>
          </p:nvPr>
        </p:nvSpPr>
        <p:spPr/>
        <p:txBody>
          <a:bodyPr/>
          <a:lstStyle/>
          <a:p>
            <a:r>
              <a:rPr lang="en-US">
                <a:latin typeface="Garamond" charset="0"/>
              </a:rPr>
              <a:t>Model Accuracy</a:t>
            </a:r>
          </a:p>
        </p:txBody>
      </p:sp>
      <p:sp>
        <p:nvSpPr>
          <p:cNvPr id="256002"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B216813B-A8A1-4C45-A7CE-81A3F49682AC}"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83</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4506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8" y="1085850"/>
            <a:ext cx="8585200" cy="285591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506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5" y="3633788"/>
            <a:ext cx="8858250" cy="28765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8" name="Group 7"/>
          <p:cNvGrpSpPr>
            <a:grpSpLocks/>
          </p:cNvGrpSpPr>
          <p:nvPr/>
        </p:nvGrpSpPr>
        <p:grpSpPr bwMode="auto">
          <a:xfrm>
            <a:off x="5622925" y="1785938"/>
            <a:ext cx="2725738" cy="989012"/>
            <a:chOff x="5623243" y="1697038"/>
            <a:chExt cx="2725737" cy="989012"/>
          </a:xfrm>
        </p:grpSpPr>
        <p:sp>
          <p:nvSpPr>
            <p:cNvPr id="256019" name="TextBox 3"/>
            <p:cNvSpPr txBox="1">
              <a:spLocks noChangeArrowheads="1"/>
            </p:cNvSpPr>
            <p:nvPr/>
          </p:nvSpPr>
          <p:spPr bwMode="auto">
            <a:xfrm>
              <a:off x="5623243" y="2346325"/>
              <a:ext cx="2725737"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ＭＳ Ｐゴシック" charset="0"/>
                </a:rPr>
                <a:t>Ideal if no interference</a:t>
              </a:r>
            </a:p>
          </p:txBody>
        </p:sp>
        <p:cxnSp>
          <p:nvCxnSpPr>
            <p:cNvPr id="256020" name="Straight Arrow Connector 6"/>
            <p:cNvCxnSpPr>
              <a:cxnSpLocks noChangeShapeType="1"/>
            </p:cNvCxnSpPr>
            <p:nvPr/>
          </p:nvCxnSpPr>
          <p:spPr bwMode="auto">
            <a:xfrm flipV="1">
              <a:off x="7383780" y="1697038"/>
              <a:ext cx="0" cy="660401"/>
            </a:xfrm>
            <a:prstGeom prst="straightConnector1">
              <a:avLst/>
            </a:prstGeom>
            <a:noFill/>
            <a:ln w="28575">
              <a:solidFill>
                <a:schemeClr val="tx1"/>
              </a:solidFill>
              <a:round/>
              <a:headEnd/>
              <a:tailEnd type="arrow" w="med" len="med"/>
            </a:ln>
            <a:extLst>
              <a:ext uri="{909E8E84-426E-40dd-AFC4-6F175D3DCCD1}">
                <a14:hiddenFill xmlns:a14="http://schemas.microsoft.com/office/drawing/2010/main" xmlns="">
                  <a:noFill/>
                </a14:hiddenFill>
              </a:ext>
            </a:extLst>
          </p:spPr>
        </p:cxnSp>
      </p:grpSp>
      <p:grpSp>
        <p:nvGrpSpPr>
          <p:cNvPr id="7" name="Group 6"/>
          <p:cNvGrpSpPr>
            <a:grpSpLocks/>
          </p:cNvGrpSpPr>
          <p:nvPr/>
        </p:nvGrpSpPr>
        <p:grpSpPr bwMode="auto">
          <a:xfrm>
            <a:off x="990600" y="1198563"/>
            <a:ext cx="7005638" cy="806450"/>
            <a:chOff x="990918" y="1109663"/>
            <a:chExt cx="7005637" cy="806450"/>
          </a:xfrm>
        </p:grpSpPr>
        <p:sp>
          <p:nvSpPr>
            <p:cNvPr id="256017" name="TextBox 8"/>
            <p:cNvSpPr txBox="1">
              <a:spLocks noChangeArrowheads="1"/>
            </p:cNvSpPr>
            <p:nvPr/>
          </p:nvSpPr>
          <p:spPr bwMode="auto">
            <a:xfrm>
              <a:off x="990918" y="1109663"/>
              <a:ext cx="7005637"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ＭＳ Ｐゴシック" charset="0"/>
                  <a:cs typeface="Arial" charset="0"/>
                </a:rPr>
                <a:t>(x,y)=(measured before interference, measured after interference)</a:t>
              </a:r>
            </a:p>
          </p:txBody>
        </p:sp>
        <p:cxnSp>
          <p:nvCxnSpPr>
            <p:cNvPr id="256018" name="Straight Arrow Connector 11"/>
            <p:cNvCxnSpPr>
              <a:cxnSpLocks noChangeShapeType="1"/>
            </p:cNvCxnSpPr>
            <p:nvPr/>
          </p:nvCxnSpPr>
          <p:spPr bwMode="auto">
            <a:xfrm>
              <a:off x="2384743" y="1477963"/>
              <a:ext cx="152400" cy="438150"/>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xmlns="">
                  <a:noFill/>
                </a14:hiddenFill>
              </a:ext>
            </a:extLst>
          </p:spPr>
        </p:cxnSp>
      </p:grpSp>
      <p:grpSp>
        <p:nvGrpSpPr>
          <p:cNvPr id="29" name="Group 28"/>
          <p:cNvGrpSpPr>
            <a:grpSpLocks/>
          </p:cNvGrpSpPr>
          <p:nvPr/>
        </p:nvGrpSpPr>
        <p:grpSpPr bwMode="auto">
          <a:xfrm>
            <a:off x="4622800" y="4386263"/>
            <a:ext cx="3840163" cy="1085850"/>
            <a:chOff x="4623118" y="4297998"/>
            <a:chExt cx="3840162" cy="1085850"/>
          </a:xfrm>
        </p:grpSpPr>
        <p:sp>
          <p:nvSpPr>
            <p:cNvPr id="256015" name="TextBox 9"/>
            <p:cNvSpPr txBox="1">
              <a:spLocks noChangeArrowheads="1"/>
            </p:cNvSpPr>
            <p:nvPr/>
          </p:nvSpPr>
          <p:spPr bwMode="auto">
            <a:xfrm>
              <a:off x="4623118" y="5044123"/>
              <a:ext cx="3840162"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ＭＳ Ｐゴシック" charset="0"/>
                </a:rPr>
                <a:t>Ideal if prediction is 100% accurate </a:t>
              </a:r>
            </a:p>
          </p:txBody>
        </p:sp>
        <p:cxnSp>
          <p:nvCxnSpPr>
            <p:cNvPr id="256016" name="Straight Arrow Connector 12"/>
            <p:cNvCxnSpPr>
              <a:cxnSpLocks noChangeShapeType="1"/>
            </p:cNvCxnSpPr>
            <p:nvPr/>
          </p:nvCxnSpPr>
          <p:spPr bwMode="auto">
            <a:xfrm flipV="1">
              <a:off x="7498080" y="4297998"/>
              <a:ext cx="0" cy="746125"/>
            </a:xfrm>
            <a:prstGeom prst="straightConnector1">
              <a:avLst/>
            </a:prstGeom>
            <a:noFill/>
            <a:ln w="28575">
              <a:solidFill>
                <a:schemeClr val="tx1"/>
              </a:solidFill>
              <a:round/>
              <a:headEnd/>
              <a:tailEnd type="arrow" w="med" len="med"/>
            </a:ln>
            <a:extLst>
              <a:ext uri="{909E8E84-426E-40dd-AFC4-6F175D3DCCD1}">
                <a14:hiddenFill xmlns:a14="http://schemas.microsoft.com/office/drawing/2010/main" xmlns="">
                  <a:noFill/>
                </a14:hiddenFill>
              </a:ext>
            </a:extLst>
          </p:spPr>
        </p:cxnSp>
      </p:grpSp>
      <p:grpSp>
        <p:nvGrpSpPr>
          <p:cNvPr id="28" name="Group 27"/>
          <p:cNvGrpSpPr>
            <a:grpSpLocks/>
          </p:cNvGrpSpPr>
          <p:nvPr/>
        </p:nvGrpSpPr>
        <p:grpSpPr bwMode="auto">
          <a:xfrm>
            <a:off x="1189038" y="3940175"/>
            <a:ext cx="6710362" cy="885825"/>
            <a:chOff x="1189355" y="3851910"/>
            <a:chExt cx="6710362" cy="885825"/>
          </a:xfrm>
        </p:grpSpPr>
        <p:sp>
          <p:nvSpPr>
            <p:cNvPr id="256013" name="TextBox 14"/>
            <p:cNvSpPr txBox="1">
              <a:spLocks noChangeArrowheads="1"/>
            </p:cNvSpPr>
            <p:nvPr/>
          </p:nvSpPr>
          <p:spPr bwMode="auto">
            <a:xfrm>
              <a:off x="1189355" y="3851910"/>
              <a:ext cx="671036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0000"/>
                  </a:solidFill>
                  <a:effectLst/>
                  <a:uLnTx/>
                  <a:uFillTx/>
                  <a:latin typeface="Arial" charset="0"/>
                  <a:ea typeface="ＭＳ Ｐゴシック" charset="0"/>
                  <a:cs typeface="Arial" charset="0"/>
                </a:rPr>
                <a:t>(x,y)=(measured before interference</a:t>
              </a:r>
              <a:r>
                <a:rPr kumimoji="0" lang="en-US" sz="1800" b="1" i="0" u="none" strike="noStrike" kern="1200" cap="none" spc="0" normalizeH="0" baseline="0" noProof="0">
                  <a:ln>
                    <a:noFill/>
                  </a:ln>
                  <a:solidFill>
                    <a:srgbClr val="FF0000"/>
                  </a:solidFill>
                  <a:effectLst/>
                  <a:uLnTx/>
                  <a:uFillTx/>
                  <a:latin typeface="Arial" charset="0"/>
                  <a:ea typeface="ＭＳ Ｐゴシック" charset="0"/>
                  <a:cs typeface="Arial" charset="0"/>
                </a:rPr>
                <a:t>, predicted with model</a:t>
              </a:r>
              <a:r>
                <a:rPr kumimoji="0" lang="en-US" sz="1800" b="0" i="0" u="none" strike="noStrike" kern="1200" cap="none" spc="0" normalizeH="0" baseline="0" noProof="0">
                  <a:ln>
                    <a:noFill/>
                  </a:ln>
                  <a:solidFill>
                    <a:srgbClr val="FF0000"/>
                  </a:solidFill>
                  <a:effectLst/>
                  <a:uLnTx/>
                  <a:uFillTx/>
                  <a:latin typeface="Arial" charset="0"/>
                  <a:ea typeface="ＭＳ Ｐゴシック" charset="0"/>
                  <a:cs typeface="Arial" charset="0"/>
                </a:rPr>
                <a:t>)</a:t>
              </a:r>
            </a:p>
          </p:txBody>
        </p:sp>
        <p:cxnSp>
          <p:nvCxnSpPr>
            <p:cNvPr id="256014" name="Straight Arrow Connector 17"/>
            <p:cNvCxnSpPr>
              <a:cxnSpLocks noChangeShapeType="1"/>
            </p:cNvCxnSpPr>
            <p:nvPr/>
          </p:nvCxnSpPr>
          <p:spPr bwMode="auto">
            <a:xfrm>
              <a:off x="2553018" y="4297998"/>
              <a:ext cx="152400" cy="439737"/>
            </a:xfrm>
            <a:prstGeom prst="straightConnector1">
              <a:avLst/>
            </a:prstGeom>
            <a:noFill/>
            <a:ln w="28575">
              <a:solidFill>
                <a:srgbClr val="FF0000"/>
              </a:solidFill>
              <a:round/>
              <a:headEnd/>
              <a:tailEnd type="arrow" w="med" len="med"/>
            </a:ln>
            <a:extLst>
              <a:ext uri="{909E8E84-426E-40dd-AFC4-6F175D3DCCD1}">
                <a14:hiddenFill xmlns:a14="http://schemas.microsoft.com/office/drawing/2010/main" xmlns="">
                  <a:noFill/>
                </a14:hiddenFill>
              </a:ext>
            </a:extLst>
          </p:spPr>
        </p:cxnSp>
      </p:grpSp>
      <p:sp>
        <p:nvSpPr>
          <p:cNvPr id="30" name="TextBox 29"/>
          <p:cNvSpPr txBox="1">
            <a:spLocks noChangeArrowheads="1"/>
          </p:cNvSpPr>
          <p:nvPr/>
        </p:nvSpPr>
        <p:spPr bwMode="auto">
          <a:xfrm>
            <a:off x="2447925" y="2782888"/>
            <a:ext cx="6103938"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000FF"/>
                </a:solidFill>
                <a:effectLst/>
                <a:uLnTx/>
                <a:uFillTx/>
                <a:latin typeface="Arial" charset="0"/>
                <a:ea typeface="ＭＳ Ｐゴシック" charset="0"/>
              </a:rPr>
              <a:t>Interference causes systematic Vth shift</a:t>
            </a:r>
          </a:p>
        </p:txBody>
      </p:sp>
      <p:sp>
        <p:nvSpPr>
          <p:cNvPr id="45" name="TextBox 44"/>
          <p:cNvSpPr txBox="1">
            <a:spLocks noChangeArrowheads="1"/>
          </p:cNvSpPr>
          <p:nvPr/>
        </p:nvSpPr>
        <p:spPr bwMode="auto">
          <a:xfrm>
            <a:off x="2252663" y="5457825"/>
            <a:ext cx="6478587"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0000FF"/>
                </a:solidFill>
                <a:effectLst/>
                <a:uLnTx/>
                <a:uFillTx/>
                <a:latin typeface="Arial" charset="0"/>
                <a:ea typeface="ＭＳ Ｐゴシック" charset="0"/>
              </a:rPr>
              <a:t>Model corrects for the Vth shift: 96.8% acc.</a:t>
            </a:r>
          </a:p>
        </p:txBody>
      </p:sp>
      <p:sp>
        <p:nvSpPr>
          <p:cNvPr id="256011" name="TextBox 1"/>
          <p:cNvSpPr txBox="1">
            <a:spLocks noChangeArrowheads="1"/>
          </p:cNvSpPr>
          <p:nvPr/>
        </p:nvSpPr>
        <p:spPr bwMode="auto">
          <a:xfrm>
            <a:off x="3175000" y="876300"/>
            <a:ext cx="5556250" cy="33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1" u="none" strike="noStrike" kern="1200" cap="none" spc="0" normalizeH="0" baseline="0" noProof="0">
                <a:ln>
                  <a:noFill/>
                </a:ln>
                <a:solidFill>
                  <a:srgbClr val="000000"/>
                </a:solidFill>
                <a:effectLst/>
                <a:uLnTx/>
                <a:uFillTx/>
                <a:latin typeface="Arial" charset="0"/>
                <a:ea typeface="ＭＳ Ｐゴシック" charset="0"/>
              </a:rPr>
              <a:t>Characterized on 2Y-nm chips using the read-retry feature</a:t>
            </a:r>
          </a:p>
        </p:txBody>
      </p:sp>
    </p:spTree>
    <p:extLst>
      <p:ext uri="{BB962C8B-B14F-4D97-AF65-F5344CB8AC3E}">
        <p14:creationId xmlns:p14="http://schemas.microsoft.com/office/powerpoint/2010/main" val="12882661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506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5063"/>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Title 1"/>
          <p:cNvSpPr>
            <a:spLocks noGrp="1"/>
          </p:cNvSpPr>
          <p:nvPr>
            <p:ph type="title"/>
          </p:nvPr>
        </p:nvSpPr>
        <p:spPr/>
        <p:txBody>
          <a:bodyPr/>
          <a:lstStyle/>
          <a:p>
            <a:r>
              <a:rPr lang="en-US">
                <a:latin typeface="Garamond" charset="0"/>
              </a:rPr>
              <a:t>Many Other Results in the Paper</a:t>
            </a:r>
          </a:p>
        </p:txBody>
      </p:sp>
      <p:sp>
        <p:nvSpPr>
          <p:cNvPr id="258050" name="Content Placeholder 2"/>
          <p:cNvSpPr>
            <a:spLocks noGrp="1"/>
          </p:cNvSpPr>
          <p:nvPr>
            <p:ph idx="1"/>
          </p:nvPr>
        </p:nvSpPr>
        <p:spPr/>
        <p:txBody>
          <a:bodyPr/>
          <a:lstStyle/>
          <a:p>
            <a:r>
              <a:rPr lang="en-US" sz="2200" dirty="0">
                <a:latin typeface="Tahoma" charset="0"/>
              </a:rPr>
              <a:t>Yu </a:t>
            </a:r>
            <a:r>
              <a:rPr lang="en-US" sz="2200" dirty="0" err="1">
                <a:latin typeface="Tahoma" charset="0"/>
              </a:rPr>
              <a:t>Cai</a:t>
            </a:r>
            <a:r>
              <a:rPr lang="en-US" sz="2200" dirty="0">
                <a:latin typeface="Tahoma" charset="0"/>
              </a:rPr>
              <a:t>, Onur Mutlu, Erich F. </a:t>
            </a:r>
            <a:r>
              <a:rPr lang="en-US" sz="2200" dirty="0" err="1">
                <a:latin typeface="Tahoma" charset="0"/>
              </a:rPr>
              <a:t>Haratsch</a:t>
            </a:r>
            <a:r>
              <a:rPr lang="en-US" sz="2200" dirty="0">
                <a:latin typeface="Tahoma" charset="0"/>
              </a:rPr>
              <a:t>, and Ken Mai,</a:t>
            </a:r>
            <a:br>
              <a:rPr lang="en-US" sz="2200" dirty="0">
                <a:latin typeface="Tahoma" charset="0"/>
              </a:rPr>
            </a:br>
            <a:r>
              <a:rPr lang="en-US" sz="2200" b="1" dirty="0">
                <a:latin typeface="Tahoma" charset="0"/>
                <a:hlinkClick r:id="rId2"/>
              </a:rPr>
              <a:t>"Program Interference in MLC NAND Flash Memory: Characterization, Modeling, and Mitigation"</a:t>
            </a:r>
            <a:br>
              <a:rPr lang="en-US" sz="2200" dirty="0">
                <a:latin typeface="Tahoma" charset="0"/>
              </a:rPr>
            </a:br>
            <a:r>
              <a:rPr lang="en-US" sz="2200" i="1" dirty="0">
                <a:latin typeface="Tahoma" charset="0"/>
              </a:rPr>
              <a:t>Proceedings of the </a:t>
            </a:r>
            <a:r>
              <a:rPr lang="en-US" sz="2200" i="1" dirty="0">
                <a:latin typeface="Tahoma" charset="0"/>
                <a:hlinkClick r:id="rId3"/>
              </a:rPr>
              <a:t>31st IEEE International Conference on Computer Design</a:t>
            </a:r>
            <a:r>
              <a:rPr lang="en-US" sz="2200" i="1" dirty="0">
                <a:latin typeface="Tahoma" charset="0"/>
              </a:rPr>
              <a:t> (</a:t>
            </a:r>
            <a:r>
              <a:rPr lang="en-US" sz="2200" b="1" i="1" dirty="0">
                <a:latin typeface="Tahoma" charset="0"/>
              </a:rPr>
              <a:t>ICCD</a:t>
            </a:r>
            <a:r>
              <a:rPr lang="en-US" sz="2200" i="1" dirty="0">
                <a:latin typeface="Tahoma" charset="0"/>
              </a:rPr>
              <a:t>)</a:t>
            </a:r>
            <a:r>
              <a:rPr lang="en-US" sz="2200" dirty="0">
                <a:latin typeface="Tahoma" charset="0"/>
              </a:rPr>
              <a:t>, Asheville, NC, October 2013. </a:t>
            </a:r>
            <a:r>
              <a:rPr lang="en-US" sz="2200" dirty="0">
                <a:latin typeface="Tahoma" charset="0"/>
                <a:hlinkClick r:id="rId4"/>
              </a:rPr>
              <a:t>Slides (pptx)</a:t>
            </a:r>
            <a:r>
              <a:rPr lang="en-US" sz="2200" dirty="0">
                <a:latin typeface="Tahoma" charset="0"/>
              </a:rPr>
              <a:t> </a:t>
            </a:r>
            <a:r>
              <a:rPr lang="en-US" sz="2200" dirty="0">
                <a:latin typeface="Tahoma" charset="0"/>
                <a:hlinkClick r:id="rId5"/>
              </a:rPr>
              <a:t>(pdf)</a:t>
            </a:r>
            <a:r>
              <a:rPr lang="en-US" sz="2200" dirty="0">
                <a:latin typeface="Tahoma" charset="0"/>
              </a:rPr>
              <a:t> </a:t>
            </a:r>
            <a:r>
              <a:rPr lang="en-US" sz="2200" dirty="0">
                <a:latin typeface="Tahoma" charset="0"/>
                <a:hlinkClick r:id="rId6"/>
              </a:rPr>
              <a:t>Lightning Session Slides (pdf)</a:t>
            </a:r>
            <a:r>
              <a:rPr lang="en-US" sz="2200" dirty="0">
                <a:latin typeface="Tahoma" charset="0"/>
              </a:rPr>
              <a:t> </a:t>
            </a:r>
          </a:p>
        </p:txBody>
      </p:sp>
      <p:sp>
        <p:nvSpPr>
          <p:cNvPr id="258051"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90534129-4809-0E43-96F3-175CEEA280A2}"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84</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2" name="Picture 1"/>
          <p:cNvPicPr>
            <a:picLocks noChangeAspect="1"/>
          </p:cNvPicPr>
          <p:nvPr/>
        </p:nvPicPr>
        <p:blipFill>
          <a:blip r:embed="rId7"/>
          <a:stretch>
            <a:fillRect/>
          </a:stretch>
        </p:blipFill>
        <p:spPr>
          <a:xfrm>
            <a:off x="0" y="4437112"/>
            <a:ext cx="9144000" cy="1751960"/>
          </a:xfrm>
          <a:prstGeom prst="rect">
            <a:avLst/>
          </a:prstGeom>
        </p:spPr>
      </p:pic>
    </p:spTree>
    <p:extLst>
      <p:ext uri="{BB962C8B-B14F-4D97-AF65-F5344CB8AC3E}">
        <p14:creationId xmlns:p14="http://schemas.microsoft.com/office/powerpoint/2010/main" val="1583823662"/>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Title 1"/>
          <p:cNvSpPr>
            <a:spLocks noGrp="1"/>
          </p:cNvSpPr>
          <p:nvPr>
            <p:ph type="title"/>
          </p:nvPr>
        </p:nvSpPr>
        <p:spPr/>
        <p:txBody>
          <a:bodyPr/>
          <a:lstStyle/>
          <a:p>
            <a:pPr eaLnBrk="1" hangingPunct="1"/>
            <a:r>
              <a:rPr lang="en-US">
                <a:latin typeface="Garamond" charset="0"/>
              </a:rPr>
              <a:t>Agenda</a:t>
            </a:r>
          </a:p>
        </p:txBody>
      </p:sp>
      <p:sp>
        <p:nvSpPr>
          <p:cNvPr id="259074" name="Content Placeholder 2"/>
          <p:cNvSpPr>
            <a:spLocks noGrp="1"/>
          </p:cNvSpPr>
          <p:nvPr>
            <p:ph idx="1"/>
          </p:nvPr>
        </p:nvSpPr>
        <p:spPr>
          <a:xfrm>
            <a:off x="228600" y="1096963"/>
            <a:ext cx="8793163" cy="4876800"/>
          </a:xfrm>
        </p:spPr>
        <p:txBody>
          <a:bodyPr/>
          <a:lstStyle/>
          <a:p>
            <a:pPr eaLnBrk="1" hangingPunct="1"/>
            <a:r>
              <a:rPr lang="en-US" dirty="0">
                <a:latin typeface="Tahoma" charset="0"/>
              </a:rPr>
              <a:t>Background, Motivation and Approach</a:t>
            </a:r>
          </a:p>
          <a:p>
            <a:pPr eaLnBrk="1" hangingPunct="1"/>
            <a:r>
              <a:rPr lang="en-US" dirty="0">
                <a:solidFill>
                  <a:srgbClr val="000000"/>
                </a:solidFill>
                <a:latin typeface="Tahoma" charset="0"/>
              </a:rPr>
              <a:t>Experimental Characterization Methodology</a:t>
            </a:r>
          </a:p>
          <a:p>
            <a:pPr eaLnBrk="1" hangingPunct="1"/>
            <a:r>
              <a:rPr lang="en-US" dirty="0">
                <a:solidFill>
                  <a:srgbClr val="0000FF"/>
                </a:solidFill>
                <a:latin typeface="Tahoma" charset="0"/>
              </a:rPr>
              <a:t>Error Analysis and Management </a:t>
            </a:r>
          </a:p>
          <a:p>
            <a:pPr lvl="1" eaLnBrk="1" hangingPunct="1"/>
            <a:r>
              <a:rPr lang="en-US" dirty="0">
                <a:solidFill>
                  <a:srgbClr val="000000"/>
                </a:solidFill>
                <a:latin typeface="Tahoma" charset="0"/>
                <a:cs typeface="ＭＳ Ｐゴシック" charset="0"/>
              </a:rPr>
              <a:t>Main Characterization Results</a:t>
            </a:r>
          </a:p>
          <a:p>
            <a:pPr lvl="1" eaLnBrk="1" hangingPunct="1"/>
            <a:r>
              <a:rPr lang="en-US" dirty="0">
                <a:latin typeface="Tahoma" charset="0"/>
                <a:cs typeface="ＭＳ Ｐゴシック" charset="0"/>
              </a:rPr>
              <a:t>Retention-Aware Error Management</a:t>
            </a:r>
          </a:p>
          <a:p>
            <a:pPr lvl="1" eaLnBrk="1" hangingPunct="1"/>
            <a:r>
              <a:rPr lang="en-US" dirty="0">
                <a:latin typeface="Tahoma" charset="0"/>
                <a:cs typeface="ＭＳ Ｐゴシック" charset="0"/>
              </a:rPr>
              <a:t>Threshold Voltage and Program Interference Analysis</a:t>
            </a:r>
          </a:p>
          <a:p>
            <a:pPr lvl="1" eaLnBrk="1" hangingPunct="1"/>
            <a:r>
              <a:rPr lang="en-US" dirty="0">
                <a:solidFill>
                  <a:srgbClr val="0000FF"/>
                </a:solidFill>
                <a:latin typeface="Tahoma" charset="0"/>
                <a:cs typeface="ＭＳ Ｐゴシック" charset="0"/>
              </a:rPr>
              <a:t>Read Reference Voltage Prediction</a:t>
            </a:r>
          </a:p>
          <a:p>
            <a:pPr lvl="1" eaLnBrk="1" hangingPunct="1"/>
            <a:r>
              <a:rPr lang="en-US" dirty="0">
                <a:solidFill>
                  <a:srgbClr val="000000"/>
                </a:solidFill>
                <a:latin typeface="Tahoma" charset="0"/>
                <a:cs typeface="ＭＳ Ｐゴシック" charset="0"/>
              </a:rPr>
              <a:t>Neighbor-Assisted Error Correction</a:t>
            </a:r>
          </a:p>
          <a:p>
            <a:pPr lvl="1" eaLnBrk="1" hangingPunct="1"/>
            <a:r>
              <a:rPr lang="en-US" dirty="0">
                <a:latin typeface="Tahoma" charset="0"/>
                <a:cs typeface="ＭＳ Ｐゴシック" charset="0"/>
              </a:rPr>
              <a:t>Read Disturb Error Handling</a:t>
            </a:r>
          </a:p>
          <a:p>
            <a:pPr lvl="1" eaLnBrk="1" hangingPunct="1"/>
            <a:r>
              <a:rPr lang="en-US" dirty="0">
                <a:latin typeface="Tahoma" charset="0"/>
                <a:cs typeface="ＭＳ Ｐゴシック" charset="0"/>
              </a:rPr>
              <a:t>Retention Error Handling</a:t>
            </a:r>
          </a:p>
          <a:p>
            <a:pPr lvl="1" eaLnBrk="1" hangingPunct="1"/>
            <a:r>
              <a:rPr lang="en-US" dirty="0">
                <a:latin typeface="Tahoma" charset="0"/>
                <a:cs typeface="ＭＳ Ｐゴシック" charset="0"/>
              </a:rPr>
              <a:t>3D NAND Flash Memory Reliability</a:t>
            </a:r>
            <a:endParaRPr lang="en-US" dirty="0">
              <a:solidFill>
                <a:srgbClr val="000000"/>
              </a:solidFill>
              <a:latin typeface="Tahoma" charset="0"/>
              <a:cs typeface="ＭＳ Ｐゴシック" charset="0"/>
            </a:endParaRPr>
          </a:p>
          <a:p>
            <a:pPr eaLnBrk="1" hangingPunct="1"/>
            <a:r>
              <a:rPr lang="en-US" dirty="0">
                <a:latin typeface="Tahoma" charset="0"/>
              </a:rPr>
              <a:t>Summary</a:t>
            </a:r>
          </a:p>
          <a:p>
            <a:pPr eaLnBrk="1" hangingPunct="1"/>
            <a:endParaRPr lang="en-US" dirty="0">
              <a:latin typeface="Tahoma" charset="0"/>
            </a:endParaRPr>
          </a:p>
          <a:p>
            <a:pPr eaLnBrk="1" hangingPunct="1"/>
            <a:endParaRPr lang="en-US" dirty="0">
              <a:latin typeface="Tahoma" charset="0"/>
            </a:endParaRPr>
          </a:p>
        </p:txBody>
      </p:sp>
      <p:sp>
        <p:nvSpPr>
          <p:cNvPr id="259075"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4D35D447-C2B5-BF42-BE9D-048248345FFA}"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85</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1065290107"/>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le 1"/>
          <p:cNvSpPr>
            <a:spLocks noGrp="1"/>
          </p:cNvSpPr>
          <p:nvPr>
            <p:ph type="title"/>
          </p:nvPr>
        </p:nvSpPr>
        <p:spPr/>
        <p:txBody>
          <a:bodyPr/>
          <a:lstStyle/>
          <a:p>
            <a:r>
              <a:rPr lang="en-US">
                <a:latin typeface="Garamond" charset="0"/>
              </a:rPr>
              <a:t>Mitigation: Applying the Model</a:t>
            </a:r>
          </a:p>
        </p:txBody>
      </p:sp>
      <p:sp>
        <p:nvSpPr>
          <p:cNvPr id="3" name="Content Placeholder 2"/>
          <p:cNvSpPr>
            <a:spLocks noGrp="1"/>
          </p:cNvSpPr>
          <p:nvPr>
            <p:ph idx="1"/>
          </p:nvPr>
        </p:nvSpPr>
        <p:spPr>
          <a:xfrm>
            <a:off x="228600" y="1181100"/>
            <a:ext cx="8610600" cy="5067300"/>
          </a:xfrm>
        </p:spPr>
        <p:txBody>
          <a:bodyPr/>
          <a:lstStyle/>
          <a:p>
            <a:r>
              <a:rPr lang="en-US">
                <a:latin typeface="Tahoma" charset="0"/>
              </a:rPr>
              <a:t>So, what can we do with the model?</a:t>
            </a:r>
          </a:p>
          <a:p>
            <a:endParaRPr lang="en-US">
              <a:latin typeface="Tahoma" charset="0"/>
            </a:endParaRPr>
          </a:p>
          <a:p>
            <a:r>
              <a:rPr lang="en-US">
                <a:latin typeface="Tahoma" charset="0"/>
              </a:rPr>
              <a:t>Goal: Mitigate the effects of program interference caused voltage shifts</a:t>
            </a:r>
          </a:p>
        </p:txBody>
      </p:sp>
      <p:sp>
        <p:nvSpPr>
          <p:cNvPr id="26112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B830E43E-380F-A447-A757-2ABFFD6ABD3E}"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86</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20664680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Title 1"/>
          <p:cNvSpPr>
            <a:spLocks noGrp="1"/>
          </p:cNvSpPr>
          <p:nvPr>
            <p:ph type="title"/>
          </p:nvPr>
        </p:nvSpPr>
        <p:spPr/>
        <p:txBody>
          <a:bodyPr/>
          <a:lstStyle/>
          <a:p>
            <a:r>
              <a:rPr lang="en-US" sz="3800">
                <a:latin typeface="Garamond" charset="0"/>
              </a:rPr>
              <a:t>Optimum Read Reference for Flash Memory</a:t>
            </a:r>
          </a:p>
        </p:txBody>
      </p:sp>
      <p:sp>
        <p:nvSpPr>
          <p:cNvPr id="5" name="Content Placeholder 2"/>
          <p:cNvSpPr>
            <a:spLocks noGrp="1"/>
          </p:cNvSpPr>
          <p:nvPr>
            <p:ph idx="1"/>
          </p:nvPr>
        </p:nvSpPr>
        <p:spPr>
          <a:xfrm>
            <a:off x="206375" y="939800"/>
            <a:ext cx="8845550" cy="5765800"/>
          </a:xfrm>
        </p:spPr>
        <p:txBody>
          <a:bodyPr/>
          <a:lstStyle/>
          <a:p>
            <a:r>
              <a:rPr lang="en-US">
                <a:latin typeface="Tahoma" charset="0"/>
              </a:rPr>
              <a:t>Read reference voltage affects the raw bit error rate</a:t>
            </a:r>
          </a:p>
          <a:p>
            <a:endParaRPr lang="en-US">
              <a:latin typeface="Tahoma" charset="0"/>
            </a:endParaRPr>
          </a:p>
          <a:p>
            <a:endParaRPr lang="en-US">
              <a:latin typeface="Tahoma" charset="0"/>
            </a:endParaRPr>
          </a:p>
          <a:p>
            <a:endParaRPr lang="en-US">
              <a:latin typeface="Tahoma" charset="0"/>
            </a:endParaRPr>
          </a:p>
          <a:p>
            <a:endParaRPr lang="en-US">
              <a:latin typeface="Tahoma" charset="0"/>
            </a:endParaRPr>
          </a:p>
          <a:p>
            <a:endParaRPr lang="en-US">
              <a:latin typeface="Tahoma" charset="0"/>
            </a:endParaRPr>
          </a:p>
          <a:p>
            <a:endParaRPr lang="en-US">
              <a:latin typeface="Tahoma" charset="0"/>
            </a:endParaRPr>
          </a:p>
          <a:p>
            <a:endParaRPr lang="en-US">
              <a:latin typeface="Tahoma" charset="0"/>
            </a:endParaRPr>
          </a:p>
          <a:p>
            <a:endParaRPr lang="en-US">
              <a:latin typeface="Tahoma" charset="0"/>
            </a:endParaRPr>
          </a:p>
          <a:p>
            <a:r>
              <a:rPr lang="en-US">
                <a:latin typeface="Tahoma" charset="0"/>
              </a:rPr>
              <a:t>There exists an optimal read reference voltage</a:t>
            </a:r>
          </a:p>
          <a:p>
            <a:pPr lvl="1"/>
            <a:r>
              <a:rPr lang="en-US">
                <a:latin typeface="Tahoma" charset="0"/>
              </a:rPr>
              <a:t>Predictable if the statistics (i.e. mean, variance) of threshold voltage distributions are characterized and modeled</a:t>
            </a:r>
          </a:p>
        </p:txBody>
      </p:sp>
      <p:grpSp>
        <p:nvGrpSpPr>
          <p:cNvPr id="262147" name="Group 57"/>
          <p:cNvGrpSpPr>
            <a:grpSpLocks/>
          </p:cNvGrpSpPr>
          <p:nvPr/>
        </p:nvGrpSpPr>
        <p:grpSpPr bwMode="auto">
          <a:xfrm>
            <a:off x="695325" y="1684338"/>
            <a:ext cx="3857625" cy="2406650"/>
            <a:chOff x="999744" y="1395114"/>
            <a:chExt cx="2572512" cy="1784474"/>
          </a:xfrm>
        </p:grpSpPr>
        <p:cxnSp>
          <p:nvCxnSpPr>
            <p:cNvPr id="262194" name="Straight Connector 27"/>
            <p:cNvCxnSpPr>
              <a:cxnSpLocks noChangeShapeType="1"/>
            </p:cNvCxnSpPr>
            <p:nvPr/>
          </p:nvCxnSpPr>
          <p:spPr bwMode="auto">
            <a:xfrm>
              <a:off x="999744" y="2836599"/>
              <a:ext cx="2572512" cy="0"/>
            </a:xfrm>
            <a:prstGeom prst="line">
              <a:avLst/>
            </a:prstGeom>
            <a:noFill/>
            <a:ln w="2857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62195" name="TextBox 35"/>
            <p:cNvSpPr txBox="1">
              <a:spLocks noChangeArrowheads="1"/>
            </p:cNvSpPr>
            <p:nvPr/>
          </p:nvSpPr>
          <p:spPr bwMode="auto">
            <a:xfrm>
              <a:off x="3102121" y="2470827"/>
              <a:ext cx="43473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600" b="0" i="0" u="none" strike="noStrike" kern="1200" cap="none" spc="0" normalizeH="0" baseline="-25000" noProof="0">
                  <a:ln>
                    <a:noFill/>
                  </a:ln>
                  <a:solidFill>
                    <a:srgbClr val="000000"/>
                  </a:solidFill>
                  <a:effectLst/>
                  <a:uLnTx/>
                  <a:uFillTx/>
                  <a:latin typeface="Arial" charset="0"/>
                  <a:ea typeface="ＭＳ Ｐゴシック" charset="0"/>
                </a:rPr>
                <a:t>th</a:t>
              </a:r>
            </a:p>
          </p:txBody>
        </p:sp>
        <p:cxnSp>
          <p:nvCxnSpPr>
            <p:cNvPr id="262196" name="Straight Connector 38"/>
            <p:cNvCxnSpPr>
              <a:cxnSpLocks noChangeShapeType="1"/>
            </p:cNvCxnSpPr>
            <p:nvPr/>
          </p:nvCxnSpPr>
          <p:spPr bwMode="auto">
            <a:xfrm rot="5400000" flipH="1" flipV="1">
              <a:off x="1468417" y="2184344"/>
              <a:ext cx="1292320" cy="0"/>
            </a:xfrm>
            <a:prstGeom prst="line">
              <a:avLst/>
            </a:prstGeom>
            <a:noFill/>
            <a:ln w="19050">
              <a:solidFill>
                <a:schemeClr val="tx1"/>
              </a:solidFill>
              <a:prstDash val="lgDash"/>
              <a:round/>
              <a:headEnd/>
              <a:tailEnd/>
            </a:ln>
            <a:extLst>
              <a:ext uri="{909E8E84-426E-40dd-AFC4-6F175D3DCCD1}">
                <a14:hiddenFill xmlns:a14="http://schemas.microsoft.com/office/drawing/2010/main" xmlns="">
                  <a:noFill/>
                </a14:hiddenFill>
              </a:ext>
            </a:extLst>
          </p:spPr>
        </p:cxnSp>
        <p:grpSp>
          <p:nvGrpSpPr>
            <p:cNvPr id="10" name="Group 33"/>
            <p:cNvGrpSpPr/>
            <p:nvPr/>
          </p:nvGrpSpPr>
          <p:grpSpPr bwMode="auto">
            <a:xfrm>
              <a:off x="1231352" y="1669735"/>
              <a:ext cx="1103381" cy="1152082"/>
              <a:chOff x="4218432" y="3608832"/>
              <a:chExt cx="1103376" cy="1152144"/>
            </a:xfrm>
            <a:noFill/>
          </p:grpSpPr>
          <p:sp>
            <p:nvSpPr>
              <p:cNvPr id="19" name="Freeform 18"/>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20" name="Freeform 19"/>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grpSp>
          <p:nvGrpSpPr>
            <p:cNvPr id="11" name="Group 33"/>
            <p:cNvGrpSpPr/>
            <p:nvPr/>
          </p:nvGrpSpPr>
          <p:grpSpPr bwMode="auto">
            <a:xfrm>
              <a:off x="1920207" y="1675831"/>
              <a:ext cx="1103381" cy="1152082"/>
              <a:chOff x="4218432" y="3608832"/>
              <a:chExt cx="1103376" cy="1152144"/>
            </a:xfrm>
            <a:noFill/>
          </p:grpSpPr>
          <p:sp>
            <p:nvSpPr>
              <p:cNvPr id="17" name="Freeform 16"/>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18" name="Freeform 40"/>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262199" name="TextBox 80"/>
            <p:cNvSpPr txBox="1">
              <a:spLocks noChangeArrowheads="1"/>
            </p:cNvSpPr>
            <p:nvPr/>
          </p:nvSpPr>
          <p:spPr bwMode="auto">
            <a:xfrm>
              <a:off x="1577850" y="1396083"/>
              <a:ext cx="51809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f(x)</a:t>
              </a:r>
            </a:p>
          </p:txBody>
        </p:sp>
        <p:sp>
          <p:nvSpPr>
            <p:cNvPr id="262200" name="TextBox 80"/>
            <p:cNvSpPr txBox="1">
              <a:spLocks noChangeArrowheads="1"/>
            </p:cNvSpPr>
            <p:nvPr/>
          </p:nvSpPr>
          <p:spPr bwMode="auto">
            <a:xfrm>
              <a:off x="2295386" y="1395114"/>
              <a:ext cx="58221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g(x)</a:t>
              </a:r>
            </a:p>
          </p:txBody>
        </p:sp>
        <p:sp>
          <p:nvSpPr>
            <p:cNvPr id="262201" name="TextBox 54"/>
            <p:cNvSpPr txBox="1">
              <a:spLocks noChangeArrowheads="1"/>
            </p:cNvSpPr>
            <p:nvPr/>
          </p:nvSpPr>
          <p:spPr bwMode="auto">
            <a:xfrm>
              <a:off x="1597152" y="2791968"/>
              <a:ext cx="38504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800" b="0" i="0" u="none" strike="noStrike" kern="1200" cap="none" spc="0" normalizeH="0" baseline="-25000" noProof="0">
                  <a:ln>
                    <a:noFill/>
                  </a:ln>
                  <a:solidFill>
                    <a:srgbClr val="000000"/>
                  </a:solidFill>
                  <a:effectLst/>
                  <a:uLnTx/>
                  <a:uFillTx/>
                  <a:latin typeface="Arial" charset="0"/>
                  <a:ea typeface="ＭＳ Ｐゴシック" charset="0"/>
                </a:rPr>
                <a:t>0</a:t>
              </a:r>
            </a:p>
          </p:txBody>
        </p:sp>
        <p:sp>
          <p:nvSpPr>
            <p:cNvPr id="262202" name="TextBox 55"/>
            <p:cNvSpPr txBox="1">
              <a:spLocks noChangeArrowheads="1"/>
            </p:cNvSpPr>
            <p:nvPr/>
          </p:nvSpPr>
          <p:spPr bwMode="auto">
            <a:xfrm>
              <a:off x="2286000" y="2798064"/>
              <a:ext cx="38504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800" b="0" i="0" u="none" strike="noStrike" kern="1200" cap="none" spc="0" normalizeH="0" baseline="-25000" noProof="0">
                  <a:ln>
                    <a:noFill/>
                  </a:ln>
                  <a:solidFill>
                    <a:srgbClr val="000000"/>
                  </a:solidFill>
                  <a:effectLst/>
                  <a:uLnTx/>
                  <a:uFillTx/>
                  <a:latin typeface="Arial" charset="0"/>
                  <a:ea typeface="ＭＳ Ｐゴシック" charset="0"/>
                </a:rPr>
                <a:t>1</a:t>
              </a:r>
            </a:p>
          </p:txBody>
        </p:sp>
        <p:sp>
          <p:nvSpPr>
            <p:cNvPr id="262203" name="TextBox 56"/>
            <p:cNvSpPr txBox="1">
              <a:spLocks noChangeArrowheads="1"/>
            </p:cNvSpPr>
            <p:nvPr/>
          </p:nvSpPr>
          <p:spPr bwMode="auto">
            <a:xfrm>
              <a:off x="1895856" y="2810256"/>
              <a:ext cx="47961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800" b="0" i="0" u="none" strike="noStrike" kern="1200" cap="none" spc="0" normalizeH="0" baseline="-25000" noProof="0">
                  <a:ln>
                    <a:noFill/>
                  </a:ln>
                  <a:solidFill>
                    <a:srgbClr val="000000"/>
                  </a:solidFill>
                  <a:effectLst/>
                  <a:uLnTx/>
                  <a:uFillTx/>
                  <a:latin typeface="Arial" charset="0"/>
                  <a:ea typeface="ＭＳ Ｐゴシック" charset="0"/>
                </a:rPr>
                <a:t>ref</a:t>
              </a:r>
            </a:p>
          </p:txBody>
        </p:sp>
      </p:grpSp>
      <p:graphicFrame>
        <p:nvGraphicFramePr>
          <p:cNvPr id="49157" name="Object 2"/>
          <p:cNvGraphicFramePr>
            <a:graphicFrameLocks noChangeAspect="1"/>
          </p:cNvGraphicFramePr>
          <p:nvPr/>
        </p:nvGraphicFramePr>
        <p:xfrm>
          <a:off x="441325" y="3983038"/>
          <a:ext cx="3859213" cy="717550"/>
        </p:xfrm>
        <a:graphic>
          <a:graphicData uri="http://schemas.openxmlformats.org/presentationml/2006/ole">
            <mc:AlternateContent xmlns:mc="http://schemas.openxmlformats.org/markup-compatibility/2006">
              <mc:Choice xmlns:v="urn:schemas-microsoft-com:vml" Requires="v">
                <p:oleObj name="Equation" r:id="rId3" imgW="1981200" imgH="368300" progId="Equation.3">
                  <p:embed/>
                </p:oleObj>
              </mc:Choice>
              <mc:Fallback>
                <p:oleObj name="Equation" r:id="rId3" imgW="1981200" imgH="368300" progId="Equation.3">
                  <p:embed/>
                  <p:pic>
                    <p:nvPicPr>
                      <p:cNvPr id="49157"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325" y="3983038"/>
                        <a:ext cx="3859213" cy="7175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49158" name="Object 3"/>
          <p:cNvGraphicFramePr>
            <a:graphicFrameLocks noChangeAspect="1"/>
          </p:cNvGraphicFramePr>
          <p:nvPr/>
        </p:nvGraphicFramePr>
        <p:xfrm>
          <a:off x="4840288" y="3971925"/>
          <a:ext cx="4006850" cy="717550"/>
        </p:xfrm>
        <a:graphic>
          <a:graphicData uri="http://schemas.openxmlformats.org/presentationml/2006/ole">
            <mc:AlternateContent xmlns:mc="http://schemas.openxmlformats.org/markup-compatibility/2006">
              <mc:Choice xmlns:v="urn:schemas-microsoft-com:vml" Requires="v">
                <p:oleObj name="Equation" r:id="rId5" imgW="2057400" imgH="368300" progId="Equation.3">
                  <p:embed/>
                </p:oleObj>
              </mc:Choice>
              <mc:Fallback>
                <p:oleObj name="Equation" r:id="rId5" imgW="2057400" imgH="368300" progId="Equation.3">
                  <p:embed/>
                  <p:pic>
                    <p:nvPicPr>
                      <p:cNvPr id="49158"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40288" y="3971925"/>
                        <a:ext cx="4006850" cy="7175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pSp>
        <p:nvGrpSpPr>
          <p:cNvPr id="262150" name="Group 57"/>
          <p:cNvGrpSpPr>
            <a:grpSpLocks/>
          </p:cNvGrpSpPr>
          <p:nvPr/>
        </p:nvGrpSpPr>
        <p:grpSpPr bwMode="auto">
          <a:xfrm>
            <a:off x="4972050" y="1676400"/>
            <a:ext cx="3857625" cy="2286000"/>
            <a:chOff x="999744" y="1389019"/>
            <a:chExt cx="2572512" cy="1695179"/>
          </a:xfrm>
        </p:grpSpPr>
        <p:cxnSp>
          <p:nvCxnSpPr>
            <p:cNvPr id="262186" name="Straight Connector 27"/>
            <p:cNvCxnSpPr>
              <a:cxnSpLocks noChangeShapeType="1"/>
            </p:cNvCxnSpPr>
            <p:nvPr/>
          </p:nvCxnSpPr>
          <p:spPr bwMode="auto">
            <a:xfrm>
              <a:off x="999744" y="2836599"/>
              <a:ext cx="2572512" cy="0"/>
            </a:xfrm>
            <a:prstGeom prst="line">
              <a:avLst/>
            </a:prstGeom>
            <a:noFill/>
            <a:ln w="2857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62187" name="TextBox 35"/>
            <p:cNvSpPr txBox="1">
              <a:spLocks noChangeArrowheads="1"/>
            </p:cNvSpPr>
            <p:nvPr/>
          </p:nvSpPr>
          <p:spPr bwMode="auto">
            <a:xfrm>
              <a:off x="3102121" y="2470827"/>
              <a:ext cx="43473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600" b="0" i="0" u="none" strike="noStrike" kern="1200" cap="none" spc="0" normalizeH="0" baseline="-25000" noProof="0">
                  <a:ln>
                    <a:noFill/>
                  </a:ln>
                  <a:solidFill>
                    <a:srgbClr val="000000"/>
                  </a:solidFill>
                  <a:effectLst/>
                  <a:uLnTx/>
                  <a:uFillTx/>
                  <a:latin typeface="Arial" charset="0"/>
                  <a:ea typeface="ＭＳ Ｐゴシック" charset="0"/>
                </a:rPr>
                <a:t>th</a:t>
              </a:r>
            </a:p>
          </p:txBody>
        </p:sp>
        <p:cxnSp>
          <p:nvCxnSpPr>
            <p:cNvPr id="262188" name="Straight Connector 38"/>
            <p:cNvCxnSpPr>
              <a:cxnSpLocks noChangeShapeType="1"/>
            </p:cNvCxnSpPr>
            <p:nvPr/>
          </p:nvCxnSpPr>
          <p:spPr bwMode="auto">
            <a:xfrm rot="5400000" flipH="1" flipV="1">
              <a:off x="1360435" y="2184344"/>
              <a:ext cx="1292320" cy="0"/>
            </a:xfrm>
            <a:prstGeom prst="line">
              <a:avLst/>
            </a:prstGeom>
            <a:noFill/>
            <a:ln w="19050">
              <a:solidFill>
                <a:schemeClr val="tx1"/>
              </a:solidFill>
              <a:prstDash val="lgDash"/>
              <a:round/>
              <a:headEnd/>
              <a:tailEnd/>
            </a:ln>
            <a:extLst>
              <a:ext uri="{909E8E84-426E-40dd-AFC4-6F175D3DCCD1}">
                <a14:hiddenFill xmlns:a14="http://schemas.microsoft.com/office/drawing/2010/main" xmlns="">
                  <a:noFill/>
                </a14:hiddenFill>
              </a:ext>
            </a:extLst>
          </p:spPr>
        </p:cxnSp>
        <p:grpSp>
          <p:nvGrpSpPr>
            <p:cNvPr id="27" name="Group 33"/>
            <p:cNvGrpSpPr/>
            <p:nvPr/>
          </p:nvGrpSpPr>
          <p:grpSpPr bwMode="auto">
            <a:xfrm>
              <a:off x="1231352" y="1669735"/>
              <a:ext cx="1103381" cy="1152082"/>
              <a:chOff x="4218432" y="3608832"/>
              <a:chExt cx="1103376" cy="1152144"/>
            </a:xfrm>
            <a:noFill/>
          </p:grpSpPr>
          <p:sp>
            <p:nvSpPr>
              <p:cNvPr id="34" name="Freeform 33"/>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35" name="Freeform 34"/>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grpSp>
          <p:nvGrpSpPr>
            <p:cNvPr id="28" name="Group 33"/>
            <p:cNvGrpSpPr/>
            <p:nvPr/>
          </p:nvGrpSpPr>
          <p:grpSpPr bwMode="auto">
            <a:xfrm>
              <a:off x="1920207" y="1675831"/>
              <a:ext cx="1103381" cy="1152082"/>
              <a:chOff x="4218432" y="3608832"/>
              <a:chExt cx="1103376" cy="1152144"/>
            </a:xfrm>
            <a:noFill/>
          </p:grpSpPr>
          <p:sp>
            <p:nvSpPr>
              <p:cNvPr id="32" name="Freeform 31"/>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33" name="Freeform 40"/>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262191" name="TextBox 80"/>
            <p:cNvSpPr txBox="1">
              <a:spLocks noChangeArrowheads="1"/>
            </p:cNvSpPr>
            <p:nvPr/>
          </p:nvSpPr>
          <p:spPr bwMode="auto">
            <a:xfrm>
              <a:off x="1571498" y="1389019"/>
              <a:ext cx="51809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f(x)</a:t>
              </a:r>
            </a:p>
          </p:txBody>
        </p:sp>
        <p:sp>
          <p:nvSpPr>
            <p:cNvPr id="262192" name="TextBox 80"/>
            <p:cNvSpPr txBox="1">
              <a:spLocks noChangeArrowheads="1"/>
            </p:cNvSpPr>
            <p:nvPr/>
          </p:nvSpPr>
          <p:spPr bwMode="auto">
            <a:xfrm>
              <a:off x="2276331" y="1402181"/>
              <a:ext cx="58221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g(x)</a:t>
              </a:r>
            </a:p>
          </p:txBody>
        </p:sp>
        <p:sp>
          <p:nvSpPr>
            <p:cNvPr id="262193" name="TextBox 56"/>
            <p:cNvSpPr txBox="1">
              <a:spLocks noChangeArrowheads="1"/>
            </p:cNvSpPr>
            <p:nvPr/>
          </p:nvSpPr>
          <p:spPr bwMode="auto">
            <a:xfrm>
              <a:off x="1953023" y="2810258"/>
              <a:ext cx="354048" cy="2739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a:t>
              </a:r>
              <a:r>
                <a:rPr kumimoji="0" lang="ja-JP" altLang="en-US" sz="1800" b="0" i="0" u="none" strike="noStrike" kern="1200" cap="none" spc="0" normalizeH="0" baseline="0" noProof="0">
                  <a:ln>
                    <a:noFill/>
                  </a:ln>
                  <a:solidFill>
                    <a:srgbClr val="000000"/>
                  </a:solidFill>
                  <a:effectLst/>
                  <a:uLnTx/>
                  <a:uFillTx/>
                  <a:latin typeface="Arial" charset="0"/>
                  <a:ea typeface="ＭＳ Ｐゴシック" charset="0"/>
                </a:rPr>
                <a:t>’</a:t>
              </a:r>
              <a:r>
                <a:rPr kumimoji="0" lang="en-US" altLang="ja-JP" sz="1800" b="0" i="0" u="none" strike="noStrike" kern="1200" cap="none" spc="0" normalizeH="0" baseline="-25000" noProof="0">
                  <a:ln>
                    <a:noFill/>
                  </a:ln>
                  <a:solidFill>
                    <a:srgbClr val="000000"/>
                  </a:solidFill>
                  <a:effectLst/>
                  <a:uLnTx/>
                  <a:uFillTx/>
                  <a:latin typeface="Arial" charset="0"/>
                  <a:ea typeface="ＭＳ Ｐゴシック" charset="0"/>
                </a:rPr>
                <a:t>ref</a:t>
              </a:r>
              <a:endParaRPr kumimoji="0" lang="en-US" sz="1800" b="0" i="0" u="none" strike="noStrike" kern="1200" cap="none" spc="0" normalizeH="0" baseline="-25000" noProof="0">
                <a:ln>
                  <a:noFill/>
                </a:ln>
                <a:solidFill>
                  <a:srgbClr val="000000"/>
                </a:solidFill>
                <a:effectLst/>
                <a:uLnTx/>
                <a:uFillTx/>
                <a:latin typeface="Arial" charset="0"/>
                <a:ea typeface="ＭＳ Ｐゴシック" charset="0"/>
              </a:endParaRPr>
            </a:p>
          </p:txBody>
        </p:sp>
      </p:grpSp>
      <p:sp>
        <p:nvSpPr>
          <p:cNvPr id="262151" name="TextBox 54"/>
          <p:cNvSpPr txBox="1">
            <a:spLocks noChangeArrowheads="1"/>
          </p:cNvSpPr>
          <p:nvPr/>
        </p:nvSpPr>
        <p:spPr bwMode="auto">
          <a:xfrm>
            <a:off x="6057900" y="3597275"/>
            <a:ext cx="385763"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800" b="0" i="0" u="none" strike="noStrike" kern="1200" cap="none" spc="0" normalizeH="0" baseline="-25000" noProof="0">
                <a:ln>
                  <a:noFill/>
                </a:ln>
                <a:solidFill>
                  <a:srgbClr val="000000"/>
                </a:solidFill>
                <a:effectLst/>
                <a:uLnTx/>
                <a:uFillTx/>
                <a:latin typeface="Arial" charset="0"/>
                <a:ea typeface="ＭＳ Ｐゴシック" charset="0"/>
              </a:rPr>
              <a:t>0</a:t>
            </a:r>
          </a:p>
        </p:txBody>
      </p:sp>
      <p:sp>
        <p:nvSpPr>
          <p:cNvPr id="262152" name="TextBox 54"/>
          <p:cNvSpPr txBox="1">
            <a:spLocks noChangeArrowheads="1"/>
          </p:cNvSpPr>
          <p:nvPr/>
        </p:nvSpPr>
        <p:spPr bwMode="auto">
          <a:xfrm>
            <a:off x="6829425" y="3597275"/>
            <a:ext cx="385763"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800" b="0" i="0" u="none" strike="noStrike" kern="1200" cap="none" spc="0" normalizeH="0" baseline="-25000" noProof="0">
                <a:ln>
                  <a:noFill/>
                </a:ln>
                <a:solidFill>
                  <a:srgbClr val="000000"/>
                </a:solidFill>
                <a:effectLst/>
                <a:uLnTx/>
                <a:uFillTx/>
                <a:latin typeface="Arial" charset="0"/>
                <a:ea typeface="ＭＳ Ｐゴシック" charset="0"/>
              </a:rPr>
              <a:t>1</a:t>
            </a:r>
          </a:p>
        </p:txBody>
      </p:sp>
      <p:grpSp>
        <p:nvGrpSpPr>
          <p:cNvPr id="38" name="Group 88"/>
          <p:cNvGrpSpPr>
            <a:grpSpLocks/>
          </p:cNvGrpSpPr>
          <p:nvPr/>
        </p:nvGrpSpPr>
        <p:grpSpPr bwMode="auto">
          <a:xfrm>
            <a:off x="2352675" y="2681288"/>
            <a:ext cx="276225" cy="857250"/>
            <a:chOff x="2352675" y="2438400"/>
            <a:chExt cx="276225" cy="857250"/>
          </a:xfrm>
        </p:grpSpPr>
        <p:cxnSp>
          <p:nvCxnSpPr>
            <p:cNvPr id="262180" name="Straight Connector 76"/>
            <p:cNvCxnSpPr>
              <a:cxnSpLocks noChangeShapeType="1"/>
            </p:cNvCxnSpPr>
            <p:nvPr/>
          </p:nvCxnSpPr>
          <p:spPr bwMode="auto">
            <a:xfrm flipH="1">
              <a:off x="2371725" y="2438400"/>
              <a:ext cx="76200" cy="666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81" name="Straight Connector 78"/>
            <p:cNvCxnSpPr>
              <a:cxnSpLocks noChangeShapeType="1"/>
            </p:cNvCxnSpPr>
            <p:nvPr/>
          </p:nvCxnSpPr>
          <p:spPr bwMode="auto">
            <a:xfrm flipH="1">
              <a:off x="2381250" y="2590800"/>
              <a:ext cx="123825" cy="666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82" name="Straight Connector 80"/>
            <p:cNvCxnSpPr>
              <a:cxnSpLocks noChangeShapeType="1"/>
            </p:cNvCxnSpPr>
            <p:nvPr/>
          </p:nvCxnSpPr>
          <p:spPr bwMode="auto">
            <a:xfrm flipH="1">
              <a:off x="2362200" y="2743200"/>
              <a:ext cx="190500" cy="8572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83" name="Straight Connector 82"/>
            <p:cNvCxnSpPr>
              <a:cxnSpLocks noChangeShapeType="1"/>
            </p:cNvCxnSpPr>
            <p:nvPr/>
          </p:nvCxnSpPr>
          <p:spPr bwMode="auto">
            <a:xfrm flipH="1">
              <a:off x="2352675" y="2895600"/>
              <a:ext cx="238125" cy="1047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84" name="Straight Connector 84"/>
            <p:cNvCxnSpPr>
              <a:cxnSpLocks noChangeShapeType="1"/>
            </p:cNvCxnSpPr>
            <p:nvPr/>
          </p:nvCxnSpPr>
          <p:spPr bwMode="auto">
            <a:xfrm flipV="1">
              <a:off x="2371725" y="3095625"/>
              <a:ext cx="228600" cy="666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85" name="Straight Connector 86"/>
            <p:cNvCxnSpPr>
              <a:cxnSpLocks noChangeShapeType="1"/>
            </p:cNvCxnSpPr>
            <p:nvPr/>
          </p:nvCxnSpPr>
          <p:spPr bwMode="auto">
            <a:xfrm flipV="1">
              <a:off x="2362200" y="3228975"/>
              <a:ext cx="266700" cy="666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grpSp>
      <p:grpSp>
        <p:nvGrpSpPr>
          <p:cNvPr id="45" name="Group 101"/>
          <p:cNvGrpSpPr>
            <a:grpSpLocks/>
          </p:cNvGrpSpPr>
          <p:nvPr/>
        </p:nvGrpSpPr>
        <p:grpSpPr bwMode="auto">
          <a:xfrm>
            <a:off x="2085975" y="2709863"/>
            <a:ext cx="295275" cy="819150"/>
            <a:chOff x="2085975" y="2466975"/>
            <a:chExt cx="295275" cy="819150"/>
          </a:xfrm>
        </p:grpSpPr>
        <p:cxnSp>
          <p:nvCxnSpPr>
            <p:cNvPr id="262174" name="Straight Connector 90"/>
            <p:cNvCxnSpPr>
              <a:cxnSpLocks noChangeShapeType="1"/>
            </p:cNvCxnSpPr>
            <p:nvPr/>
          </p:nvCxnSpPr>
          <p:spPr bwMode="auto">
            <a:xfrm flipH="1" flipV="1">
              <a:off x="2314575" y="2466975"/>
              <a:ext cx="66675" cy="38100"/>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75" name="Straight Connector 92"/>
            <p:cNvCxnSpPr>
              <a:cxnSpLocks noChangeShapeType="1"/>
            </p:cNvCxnSpPr>
            <p:nvPr/>
          </p:nvCxnSpPr>
          <p:spPr bwMode="auto">
            <a:xfrm flipH="1" flipV="1">
              <a:off x="2247900" y="2609850"/>
              <a:ext cx="123825" cy="57150"/>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76" name="Straight Connector 94"/>
            <p:cNvCxnSpPr>
              <a:cxnSpLocks noChangeShapeType="1"/>
            </p:cNvCxnSpPr>
            <p:nvPr/>
          </p:nvCxnSpPr>
          <p:spPr bwMode="auto">
            <a:xfrm flipH="1" flipV="1">
              <a:off x="2209800" y="2771775"/>
              <a:ext cx="142875" cy="47625"/>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77" name="Straight Connector 96"/>
            <p:cNvCxnSpPr>
              <a:cxnSpLocks noChangeShapeType="1"/>
            </p:cNvCxnSpPr>
            <p:nvPr/>
          </p:nvCxnSpPr>
          <p:spPr bwMode="auto">
            <a:xfrm flipH="1" flipV="1">
              <a:off x="2171700" y="2933700"/>
              <a:ext cx="171450" cy="57150"/>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78" name="Straight Connector 98"/>
            <p:cNvCxnSpPr>
              <a:cxnSpLocks noChangeShapeType="1"/>
            </p:cNvCxnSpPr>
            <p:nvPr/>
          </p:nvCxnSpPr>
          <p:spPr bwMode="auto">
            <a:xfrm flipH="1" flipV="1">
              <a:off x="2114550" y="3105150"/>
              <a:ext cx="257175" cy="57150"/>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79" name="Straight Connector 100"/>
            <p:cNvCxnSpPr>
              <a:cxnSpLocks noChangeShapeType="1"/>
            </p:cNvCxnSpPr>
            <p:nvPr/>
          </p:nvCxnSpPr>
          <p:spPr bwMode="auto">
            <a:xfrm flipH="1" flipV="1">
              <a:off x="2085975" y="3238500"/>
              <a:ext cx="276225" cy="47625"/>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grpSp>
      <p:grpSp>
        <p:nvGrpSpPr>
          <p:cNvPr id="52" name="Group 116"/>
          <p:cNvGrpSpPr>
            <a:grpSpLocks/>
          </p:cNvGrpSpPr>
          <p:nvPr/>
        </p:nvGrpSpPr>
        <p:grpSpPr bwMode="auto">
          <a:xfrm>
            <a:off x="6486525" y="2452688"/>
            <a:ext cx="428625" cy="1085850"/>
            <a:chOff x="6486525" y="2209800"/>
            <a:chExt cx="428625" cy="1085850"/>
          </a:xfrm>
        </p:grpSpPr>
        <p:cxnSp>
          <p:nvCxnSpPr>
            <p:cNvPr id="262167" name="Straight Connector 103"/>
            <p:cNvCxnSpPr>
              <a:cxnSpLocks noChangeShapeType="1"/>
            </p:cNvCxnSpPr>
            <p:nvPr/>
          </p:nvCxnSpPr>
          <p:spPr bwMode="auto">
            <a:xfrm flipV="1">
              <a:off x="6486525" y="2209800"/>
              <a:ext cx="95250" cy="666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68" name="Straight Connector 105"/>
            <p:cNvCxnSpPr>
              <a:cxnSpLocks noChangeShapeType="1"/>
            </p:cNvCxnSpPr>
            <p:nvPr/>
          </p:nvCxnSpPr>
          <p:spPr bwMode="auto">
            <a:xfrm flipV="1">
              <a:off x="6496050" y="2333625"/>
              <a:ext cx="190500" cy="1047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69" name="Straight Connector 107"/>
            <p:cNvCxnSpPr>
              <a:cxnSpLocks noChangeShapeType="1"/>
            </p:cNvCxnSpPr>
            <p:nvPr/>
          </p:nvCxnSpPr>
          <p:spPr bwMode="auto">
            <a:xfrm flipV="1">
              <a:off x="6505575" y="2505075"/>
              <a:ext cx="238125" cy="114300"/>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70" name="Straight Connector 109"/>
            <p:cNvCxnSpPr>
              <a:cxnSpLocks noChangeShapeType="1"/>
            </p:cNvCxnSpPr>
            <p:nvPr/>
          </p:nvCxnSpPr>
          <p:spPr bwMode="auto">
            <a:xfrm flipV="1">
              <a:off x="6505575" y="2686050"/>
              <a:ext cx="304800" cy="12382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71" name="Straight Connector 111"/>
            <p:cNvCxnSpPr>
              <a:cxnSpLocks noChangeShapeType="1"/>
            </p:cNvCxnSpPr>
            <p:nvPr/>
          </p:nvCxnSpPr>
          <p:spPr bwMode="auto">
            <a:xfrm flipV="1">
              <a:off x="6496050" y="2886075"/>
              <a:ext cx="342900" cy="114300"/>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72" name="Straight Connector 113"/>
            <p:cNvCxnSpPr>
              <a:cxnSpLocks noChangeShapeType="1"/>
            </p:cNvCxnSpPr>
            <p:nvPr/>
          </p:nvCxnSpPr>
          <p:spPr bwMode="auto">
            <a:xfrm flipV="1">
              <a:off x="6486525" y="3048000"/>
              <a:ext cx="390525" cy="1047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73" name="Straight Connector 115"/>
            <p:cNvCxnSpPr>
              <a:cxnSpLocks noChangeShapeType="1"/>
            </p:cNvCxnSpPr>
            <p:nvPr/>
          </p:nvCxnSpPr>
          <p:spPr bwMode="auto">
            <a:xfrm flipV="1">
              <a:off x="6496050" y="3200400"/>
              <a:ext cx="419100" cy="95250"/>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grpSp>
      <p:grpSp>
        <p:nvGrpSpPr>
          <p:cNvPr id="60" name="Group 123"/>
          <p:cNvGrpSpPr>
            <a:grpSpLocks/>
          </p:cNvGrpSpPr>
          <p:nvPr/>
        </p:nvGrpSpPr>
        <p:grpSpPr bwMode="auto">
          <a:xfrm>
            <a:off x="6343650" y="3224213"/>
            <a:ext cx="152400" cy="304800"/>
            <a:chOff x="6353175" y="2962275"/>
            <a:chExt cx="152400" cy="304800"/>
          </a:xfrm>
        </p:grpSpPr>
        <p:cxnSp>
          <p:nvCxnSpPr>
            <p:cNvPr id="262164" name="Straight Connector 118"/>
            <p:cNvCxnSpPr>
              <a:cxnSpLocks noChangeShapeType="1"/>
            </p:cNvCxnSpPr>
            <p:nvPr/>
          </p:nvCxnSpPr>
          <p:spPr bwMode="auto">
            <a:xfrm>
              <a:off x="6429375" y="2962275"/>
              <a:ext cx="66675" cy="38100"/>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65" name="Straight Connector 120"/>
            <p:cNvCxnSpPr>
              <a:cxnSpLocks noChangeShapeType="1"/>
            </p:cNvCxnSpPr>
            <p:nvPr/>
          </p:nvCxnSpPr>
          <p:spPr bwMode="auto">
            <a:xfrm>
              <a:off x="6400800" y="3076575"/>
              <a:ext cx="104775" cy="66675"/>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66" name="Straight Connector 122"/>
            <p:cNvCxnSpPr>
              <a:cxnSpLocks noChangeShapeType="1"/>
            </p:cNvCxnSpPr>
            <p:nvPr/>
          </p:nvCxnSpPr>
          <p:spPr bwMode="auto">
            <a:xfrm flipH="1" flipV="1">
              <a:off x="6353175" y="3219450"/>
              <a:ext cx="133350" cy="47625"/>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grpSp>
      <p:sp>
        <p:nvSpPr>
          <p:cNvPr id="262157" name="TextBox 63"/>
          <p:cNvSpPr txBox="1">
            <a:spLocks noChangeArrowheads="1"/>
          </p:cNvSpPr>
          <p:nvPr/>
        </p:nvSpPr>
        <p:spPr bwMode="auto">
          <a:xfrm>
            <a:off x="258763" y="2046288"/>
            <a:ext cx="103981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9A7500"/>
                </a:solidFill>
                <a:effectLst/>
                <a:uLnTx/>
                <a:uFillTx/>
                <a:latin typeface="Arial" charset="0"/>
                <a:ea typeface="ＭＳ Ｐゴシック" charset="0"/>
              </a:rPr>
              <a:t>State-A</a:t>
            </a:r>
          </a:p>
        </p:txBody>
      </p:sp>
      <p:sp>
        <p:nvSpPr>
          <p:cNvPr id="262158" name="TextBox 64"/>
          <p:cNvSpPr txBox="1">
            <a:spLocks noChangeArrowheads="1"/>
          </p:cNvSpPr>
          <p:nvPr/>
        </p:nvSpPr>
        <p:spPr bwMode="auto">
          <a:xfrm>
            <a:off x="4789488" y="2046288"/>
            <a:ext cx="10382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9A7500"/>
                </a:solidFill>
                <a:effectLst/>
                <a:uLnTx/>
                <a:uFillTx/>
                <a:latin typeface="Arial" charset="0"/>
                <a:ea typeface="ＭＳ Ｐゴシック" charset="0"/>
              </a:rPr>
              <a:t>State-A</a:t>
            </a:r>
          </a:p>
        </p:txBody>
      </p:sp>
      <p:sp>
        <p:nvSpPr>
          <p:cNvPr id="262159" name="TextBox 65"/>
          <p:cNvSpPr txBox="1">
            <a:spLocks noChangeArrowheads="1"/>
          </p:cNvSpPr>
          <p:nvPr/>
        </p:nvSpPr>
        <p:spPr bwMode="auto">
          <a:xfrm>
            <a:off x="3290888" y="2046288"/>
            <a:ext cx="103981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9A7500"/>
                </a:solidFill>
                <a:effectLst/>
                <a:uLnTx/>
                <a:uFillTx/>
                <a:latin typeface="Arial" charset="0"/>
                <a:ea typeface="ＭＳ Ｐゴシック" charset="0"/>
              </a:rPr>
              <a:t>State-B</a:t>
            </a:r>
          </a:p>
        </p:txBody>
      </p:sp>
      <p:sp>
        <p:nvSpPr>
          <p:cNvPr id="262160" name="TextBox 66"/>
          <p:cNvSpPr txBox="1">
            <a:spLocks noChangeArrowheads="1"/>
          </p:cNvSpPr>
          <p:nvPr/>
        </p:nvSpPr>
        <p:spPr bwMode="auto">
          <a:xfrm>
            <a:off x="7553325" y="2046288"/>
            <a:ext cx="10382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9A7500"/>
                </a:solidFill>
                <a:effectLst/>
                <a:uLnTx/>
                <a:uFillTx/>
                <a:latin typeface="Arial" charset="0"/>
                <a:ea typeface="ＭＳ Ｐゴシック" charset="0"/>
              </a:rPr>
              <a:t>State-B</a:t>
            </a:r>
          </a:p>
        </p:txBody>
      </p:sp>
      <p:sp>
        <p:nvSpPr>
          <p:cNvPr id="262161"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090BFA3-BA2B-574A-ABDC-AC17E49F4629}"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87</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69" name="Picture 68" descr="X_mark.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284913" y="1397000"/>
            <a:ext cx="428625" cy="506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0" name="Picture 69" descr="checkmark.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025650" y="1319213"/>
            <a:ext cx="654050" cy="571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8010790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ox(in)">
                                      <p:cBhvr>
                                        <p:cTn id="7" dur="500"/>
                                        <p:tgtEl>
                                          <p:spTgt spid="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ox(in)">
                                      <p:cBhvr>
                                        <p:cTn id="12" dur="500"/>
                                        <p:tgtEl>
                                          <p:spTgt spid="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915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70"/>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box(in)">
                                      <p:cBhvr>
                                        <p:cTn id="25" dur="500"/>
                                        <p:tgtEl>
                                          <p:spTgt spid="6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box(in)">
                                      <p:cBhvr>
                                        <p:cTn id="30" dur="500"/>
                                        <p:tgtEl>
                                          <p:spTgt spid="5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49158"/>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6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Title 1"/>
          <p:cNvSpPr>
            <a:spLocks noGrp="1"/>
          </p:cNvSpPr>
          <p:nvPr>
            <p:ph type="title"/>
          </p:nvPr>
        </p:nvSpPr>
        <p:spPr/>
        <p:txBody>
          <a:bodyPr/>
          <a:lstStyle/>
          <a:p>
            <a:r>
              <a:rPr lang="en-US" sz="3600">
                <a:latin typeface="Garamond" charset="0"/>
              </a:rPr>
              <a:t>Optimum Read Reference Voltage Prediction</a:t>
            </a:r>
          </a:p>
        </p:txBody>
      </p:sp>
      <p:sp>
        <p:nvSpPr>
          <p:cNvPr id="20483" name="Content Placeholder 2"/>
          <p:cNvSpPr>
            <a:spLocks noGrp="1"/>
          </p:cNvSpPr>
          <p:nvPr>
            <p:ph idx="1"/>
          </p:nvPr>
        </p:nvSpPr>
        <p:spPr>
          <a:xfrm>
            <a:off x="212725" y="3898900"/>
            <a:ext cx="8231188" cy="2024063"/>
          </a:xfrm>
        </p:spPr>
        <p:txBody>
          <a:bodyPr/>
          <a:lstStyle/>
          <a:p>
            <a:r>
              <a:rPr lang="en-US">
                <a:latin typeface="Tahoma" charset="0"/>
              </a:rPr>
              <a:t>Vth shift learning (done every ~1k P/E cycles)</a:t>
            </a:r>
          </a:p>
          <a:p>
            <a:pPr lvl="1"/>
            <a:r>
              <a:rPr lang="en-US" sz="1800">
                <a:latin typeface="Tahoma" charset="0"/>
              </a:rPr>
              <a:t>Program sample cells with known data pattern and test Vth</a:t>
            </a:r>
          </a:p>
          <a:p>
            <a:pPr lvl="1"/>
            <a:r>
              <a:rPr lang="en-US" sz="1800">
                <a:latin typeface="Tahoma" charset="0"/>
              </a:rPr>
              <a:t>Program aggressor neighbor cells and test victim Vth after interference</a:t>
            </a:r>
          </a:p>
          <a:p>
            <a:pPr lvl="1"/>
            <a:r>
              <a:rPr lang="en-US" sz="1800">
                <a:solidFill>
                  <a:srgbClr val="FF0000"/>
                </a:solidFill>
                <a:latin typeface="Tahoma" charset="0"/>
              </a:rPr>
              <a:t>Characterize the mean shift in Vth (i.e., program interference noise)</a:t>
            </a:r>
          </a:p>
          <a:p>
            <a:endParaRPr lang="en-US" sz="800">
              <a:solidFill>
                <a:srgbClr val="FF0000"/>
              </a:solidFill>
              <a:latin typeface="Tahoma" charset="0"/>
            </a:endParaRPr>
          </a:p>
          <a:p>
            <a:r>
              <a:rPr lang="en-US">
                <a:latin typeface="Tahoma" charset="0"/>
              </a:rPr>
              <a:t>Optimum read reference voltage prediction</a:t>
            </a:r>
          </a:p>
          <a:p>
            <a:pPr lvl="1"/>
            <a:r>
              <a:rPr lang="en-US">
                <a:latin typeface="Tahoma" charset="0"/>
              </a:rPr>
              <a:t> </a:t>
            </a:r>
            <a:r>
              <a:rPr lang="en-US" sz="1800">
                <a:latin typeface="Tahoma" charset="0"/>
              </a:rPr>
              <a:t>Default read reference voltage + </a:t>
            </a:r>
            <a:r>
              <a:rPr lang="en-US" sz="1800">
                <a:solidFill>
                  <a:srgbClr val="FF0000"/>
                </a:solidFill>
                <a:latin typeface="Tahoma" charset="0"/>
              </a:rPr>
              <a:t>Predicted mean Vth shift by model</a:t>
            </a:r>
          </a:p>
        </p:txBody>
      </p:sp>
      <p:pic>
        <p:nvPicPr>
          <p:cNvPr id="2048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2575" y="2581275"/>
            <a:ext cx="6978650" cy="12827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48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2575" y="1028700"/>
            <a:ext cx="6934200" cy="15494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extBox 1"/>
          <p:cNvSpPr txBox="1">
            <a:spLocks noChangeArrowheads="1"/>
          </p:cNvSpPr>
          <p:nvPr/>
        </p:nvSpPr>
        <p:spPr bwMode="auto">
          <a:xfrm>
            <a:off x="0" y="2768600"/>
            <a:ext cx="17240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After program </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interference</a:t>
            </a:r>
          </a:p>
        </p:txBody>
      </p:sp>
      <p:cxnSp>
        <p:nvCxnSpPr>
          <p:cNvPr id="7" name="Straight Arrow Connector 6"/>
          <p:cNvCxnSpPr>
            <a:cxnSpLocks noChangeShapeType="1"/>
          </p:cNvCxnSpPr>
          <p:nvPr/>
        </p:nvCxnSpPr>
        <p:spPr bwMode="auto">
          <a:xfrm flipH="1" flipV="1">
            <a:off x="6129338" y="2587625"/>
            <a:ext cx="385762" cy="15875"/>
          </a:xfrm>
          <a:prstGeom prst="straightConnector1">
            <a:avLst/>
          </a:prstGeom>
          <a:noFill/>
          <a:ln w="38100">
            <a:solidFill>
              <a:srgbClr val="660066"/>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6" name="TextBox 5"/>
          <p:cNvSpPr txBox="1">
            <a:spLocks noChangeArrowheads="1"/>
          </p:cNvSpPr>
          <p:nvPr/>
        </p:nvSpPr>
        <p:spPr bwMode="auto">
          <a:xfrm>
            <a:off x="6515100" y="2324100"/>
            <a:ext cx="10318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660066"/>
                </a:solidFill>
                <a:effectLst/>
                <a:uLnTx/>
                <a:uFillTx/>
                <a:latin typeface="Arial" charset="0"/>
                <a:ea typeface="ＭＳ Ｐゴシック" charset="0"/>
              </a:rPr>
              <a:t>Vth shift</a:t>
            </a:r>
          </a:p>
        </p:txBody>
      </p:sp>
    </p:spTree>
    <p:extLst>
      <p:ext uri="{BB962C8B-B14F-4D97-AF65-F5344CB8AC3E}">
        <p14:creationId xmlns:p14="http://schemas.microsoft.com/office/powerpoint/2010/main" val="29809503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48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48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20483">
                                            <p:txEl>
                                              <p:pRg st="5" end="5"/>
                                            </p:txEl>
                                          </p:spTgt>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2048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7" name="Picture 16" descr="raw_ber_dac_prediction_1.bmp"/>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969963"/>
            <a:ext cx="9144000" cy="4714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5218" name="Title 1"/>
          <p:cNvSpPr>
            <a:spLocks noGrp="1"/>
          </p:cNvSpPr>
          <p:nvPr>
            <p:ph type="title"/>
          </p:nvPr>
        </p:nvSpPr>
        <p:spPr/>
        <p:txBody>
          <a:bodyPr/>
          <a:lstStyle/>
          <a:p>
            <a:r>
              <a:rPr lang="en-US" sz="3800">
                <a:latin typeface="Garamond" charset="0"/>
              </a:rPr>
              <a:t>Effect of Read Reference Voltage Prediction</a:t>
            </a:r>
          </a:p>
        </p:txBody>
      </p:sp>
      <p:sp>
        <p:nvSpPr>
          <p:cNvPr id="21508" name="Content Placeholder 2"/>
          <p:cNvSpPr>
            <a:spLocks noGrp="1"/>
          </p:cNvSpPr>
          <p:nvPr>
            <p:ph idx="1"/>
          </p:nvPr>
        </p:nvSpPr>
        <p:spPr>
          <a:xfrm>
            <a:off x="142875" y="5505450"/>
            <a:ext cx="8791575" cy="819150"/>
          </a:xfrm>
        </p:spPr>
        <p:txBody>
          <a:bodyPr/>
          <a:lstStyle/>
          <a:p>
            <a:r>
              <a:rPr lang="en-US">
                <a:latin typeface="Tahoma" charset="0"/>
              </a:rPr>
              <a:t>Read reference voltage prediction reduces raw BER (by 64%) and increases the P/E cycle lifetime (by 30%)</a:t>
            </a:r>
          </a:p>
        </p:txBody>
      </p:sp>
      <p:cxnSp>
        <p:nvCxnSpPr>
          <p:cNvPr id="21509" name="Straight Connector 5"/>
          <p:cNvCxnSpPr>
            <a:cxnSpLocks noChangeShapeType="1"/>
          </p:cNvCxnSpPr>
          <p:nvPr/>
        </p:nvCxnSpPr>
        <p:spPr bwMode="auto">
          <a:xfrm flipV="1">
            <a:off x="963613" y="3201988"/>
            <a:ext cx="7864475" cy="12700"/>
          </a:xfrm>
          <a:prstGeom prst="line">
            <a:avLst/>
          </a:prstGeom>
          <a:noFill/>
          <a:ln w="38100">
            <a:solidFill>
              <a:schemeClr val="tx1"/>
            </a:solidFill>
            <a:prstDash val="sysDash"/>
            <a:round/>
            <a:headEnd/>
            <a:tailEnd/>
          </a:ln>
          <a:extLst>
            <a:ext uri="{909E8E84-426E-40dd-AFC4-6F175D3DCCD1}">
              <a14:hiddenFill xmlns:a14="http://schemas.microsoft.com/office/drawing/2010/main" xmlns="">
                <a:noFill/>
              </a14:hiddenFill>
            </a:ext>
          </a:extLst>
        </p:spPr>
      </p:cxnSp>
      <p:sp>
        <p:nvSpPr>
          <p:cNvPr id="21510" name="TextBox 9"/>
          <p:cNvSpPr txBox="1">
            <a:spLocks noChangeArrowheads="1"/>
          </p:cNvSpPr>
          <p:nvPr/>
        </p:nvSpPr>
        <p:spPr bwMode="auto">
          <a:xfrm>
            <a:off x="1020763" y="2324100"/>
            <a:ext cx="3498850" cy="76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000000"/>
                </a:solidFill>
                <a:effectLst/>
                <a:uLnTx/>
                <a:uFillTx/>
                <a:latin typeface="Arial" charset="0"/>
                <a:ea typeface="ＭＳ Ｐゴシック" charset="0"/>
              </a:rPr>
              <a:t>32k-bit BCH Code</a:t>
            </a:r>
          </a:p>
          <a:p>
            <a:pPr marL="0" marR="0" lvl="0" indent="0" algn="ctr" defTabSz="914263"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000000"/>
                </a:solidFill>
                <a:effectLst/>
                <a:uLnTx/>
                <a:uFillTx/>
                <a:latin typeface="Arial" charset="0"/>
                <a:ea typeface="ＭＳ Ｐゴシック" charset="0"/>
              </a:rPr>
              <a:t>(acceptable BER = 2x10</a:t>
            </a:r>
            <a:r>
              <a:rPr kumimoji="0" lang="en-US" sz="2200" b="0" i="0" u="none" strike="noStrike" kern="1200" cap="none" spc="0" normalizeH="0" baseline="30000" noProof="0">
                <a:ln>
                  <a:noFill/>
                </a:ln>
                <a:solidFill>
                  <a:srgbClr val="000000"/>
                </a:solidFill>
                <a:effectLst/>
                <a:uLnTx/>
                <a:uFillTx/>
                <a:latin typeface="Arial" charset="0"/>
                <a:ea typeface="ＭＳ Ｐゴシック" charset="0"/>
              </a:rPr>
              <a:t>-3</a:t>
            </a:r>
            <a:r>
              <a:rPr kumimoji="0" lang="en-US" sz="2200" b="0" i="0" u="none" strike="noStrike" kern="1200" cap="none" spc="0" normalizeH="0" baseline="0" noProof="0">
                <a:ln>
                  <a:noFill/>
                </a:ln>
                <a:solidFill>
                  <a:srgbClr val="000000"/>
                </a:solidFill>
                <a:effectLst/>
                <a:uLnTx/>
                <a:uFillTx/>
                <a:latin typeface="Arial" charset="0"/>
                <a:ea typeface="ＭＳ Ｐゴシック" charset="0"/>
              </a:rPr>
              <a:t>)</a:t>
            </a:r>
          </a:p>
        </p:txBody>
      </p:sp>
      <p:grpSp>
        <p:nvGrpSpPr>
          <p:cNvPr id="2" name="Group 1"/>
          <p:cNvGrpSpPr>
            <a:grpSpLocks/>
          </p:cNvGrpSpPr>
          <p:nvPr/>
        </p:nvGrpSpPr>
        <p:grpSpPr bwMode="auto">
          <a:xfrm>
            <a:off x="5092700" y="1584325"/>
            <a:ext cx="3433763" cy="1625600"/>
            <a:chOff x="5092700" y="1393825"/>
            <a:chExt cx="3433763" cy="1625600"/>
          </a:xfrm>
        </p:grpSpPr>
        <p:cxnSp>
          <p:nvCxnSpPr>
            <p:cNvPr id="265228" name="Straight Arrow Connector 11"/>
            <p:cNvCxnSpPr>
              <a:cxnSpLocks noChangeShapeType="1"/>
            </p:cNvCxnSpPr>
            <p:nvPr/>
          </p:nvCxnSpPr>
          <p:spPr bwMode="auto">
            <a:xfrm>
              <a:off x="5130800" y="3005138"/>
              <a:ext cx="1365250" cy="14287"/>
            </a:xfrm>
            <a:prstGeom prst="straightConnector1">
              <a:avLst/>
            </a:prstGeom>
            <a:noFill/>
            <a:ln w="57150">
              <a:solidFill>
                <a:srgbClr val="A50021"/>
              </a:solidFill>
              <a:round/>
              <a:headEnd/>
              <a:tailEnd type="arrow" w="med" len="med"/>
            </a:ln>
            <a:extLst>
              <a:ext uri="{909E8E84-426E-40dd-AFC4-6F175D3DCCD1}">
                <a14:hiddenFill xmlns:a14="http://schemas.microsoft.com/office/drawing/2010/main" xmlns="">
                  <a:noFill/>
                </a14:hiddenFill>
              </a:ext>
            </a:extLst>
          </p:spPr>
        </p:cxnSp>
        <p:sp>
          <p:nvSpPr>
            <p:cNvPr id="265229" name="TextBox 12"/>
            <p:cNvSpPr txBox="1">
              <a:spLocks noChangeArrowheads="1"/>
            </p:cNvSpPr>
            <p:nvPr/>
          </p:nvSpPr>
          <p:spPr bwMode="auto">
            <a:xfrm>
              <a:off x="5092700" y="1393825"/>
              <a:ext cx="3433763" cy="430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a:ln>
                    <a:noFill/>
                  </a:ln>
                  <a:solidFill>
                    <a:srgbClr val="000000"/>
                  </a:solidFill>
                  <a:effectLst/>
                  <a:uLnTx/>
                  <a:uFillTx/>
                  <a:latin typeface="Arial" charset="0"/>
                  <a:ea typeface="ＭＳ Ｐゴシック" charset="0"/>
                </a:rPr>
                <a:t>30% lifetime improvement</a:t>
              </a:r>
            </a:p>
          </p:txBody>
        </p:sp>
        <p:cxnSp>
          <p:nvCxnSpPr>
            <p:cNvPr id="265230" name="Straight Arrow Connector 14"/>
            <p:cNvCxnSpPr>
              <a:cxnSpLocks noChangeShapeType="1"/>
            </p:cNvCxnSpPr>
            <p:nvPr/>
          </p:nvCxnSpPr>
          <p:spPr bwMode="auto">
            <a:xfrm flipH="1">
              <a:off x="5935663" y="1906588"/>
              <a:ext cx="196850" cy="1096962"/>
            </a:xfrm>
            <a:prstGeom prst="straightConnector1">
              <a:avLst/>
            </a:prstGeom>
            <a:noFill/>
            <a:ln w="38100">
              <a:solidFill>
                <a:schemeClr val="tx1"/>
              </a:solidFill>
              <a:round/>
              <a:headEnd/>
              <a:tailEnd type="arrow" w="med" len="med"/>
            </a:ln>
            <a:extLst>
              <a:ext uri="{909E8E84-426E-40dd-AFC4-6F175D3DCCD1}">
                <a14:hiddenFill xmlns:a14="http://schemas.microsoft.com/office/drawing/2010/main" xmlns="">
                  <a:noFill/>
                </a14:hiddenFill>
              </a:ext>
            </a:extLst>
          </p:spPr>
        </p:cxnSp>
      </p:grpSp>
      <p:sp>
        <p:nvSpPr>
          <p:cNvPr id="265223" name="Rectangle 1"/>
          <p:cNvSpPr>
            <a:spLocks noChangeArrowheads="1"/>
          </p:cNvSpPr>
          <p:nvPr/>
        </p:nvSpPr>
        <p:spPr bwMode="auto">
          <a:xfrm>
            <a:off x="114300" y="1727200"/>
            <a:ext cx="433388" cy="2598738"/>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3" name="TextBox 2"/>
          <p:cNvSpPr txBox="1"/>
          <p:nvPr/>
        </p:nvSpPr>
        <p:spPr>
          <a:xfrm>
            <a:off x="115580" y="1710386"/>
            <a:ext cx="523220" cy="2275623"/>
          </a:xfrm>
          <a:prstGeom prst="rect">
            <a:avLst/>
          </a:prstGeom>
          <a:noFill/>
        </p:spPr>
        <p:txBody>
          <a:bodyPr vert="vert270" wrap="none">
            <a:spAutoFit/>
          </a:body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Tahoma"/>
                <a:ea typeface="ＭＳ Ｐゴシック" pitchFamily="34" charset="-128"/>
                <a:cs typeface="+mn-cs"/>
              </a:rPr>
              <a:t>Raw bit error rate</a:t>
            </a:r>
          </a:p>
        </p:txBody>
      </p:sp>
      <p:sp>
        <p:nvSpPr>
          <p:cNvPr id="265225" name="Rectangle 3"/>
          <p:cNvSpPr>
            <a:spLocks noChangeArrowheads="1"/>
          </p:cNvSpPr>
          <p:nvPr/>
        </p:nvSpPr>
        <p:spPr bwMode="auto">
          <a:xfrm>
            <a:off x="4902200" y="4097338"/>
            <a:ext cx="3844925" cy="517525"/>
          </a:xfrm>
          <a:prstGeom prst="rect">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265226" name="TextBox 4"/>
          <p:cNvSpPr txBox="1">
            <a:spLocks noChangeArrowheads="1"/>
          </p:cNvSpPr>
          <p:nvPr/>
        </p:nvSpPr>
        <p:spPr bwMode="auto">
          <a:xfrm>
            <a:off x="4811713" y="4021138"/>
            <a:ext cx="391636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No read reference voltage prediction</a:t>
            </a:r>
          </a:p>
        </p:txBody>
      </p:sp>
      <p:sp>
        <p:nvSpPr>
          <p:cNvPr id="265227" name="TextBox 13"/>
          <p:cNvSpPr txBox="1">
            <a:spLocks noChangeArrowheads="1"/>
          </p:cNvSpPr>
          <p:nvPr/>
        </p:nvSpPr>
        <p:spPr bwMode="auto">
          <a:xfrm>
            <a:off x="4819650" y="4305300"/>
            <a:ext cx="408305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With read reference voltage prediction</a:t>
            </a:r>
          </a:p>
        </p:txBody>
      </p:sp>
    </p:spTree>
    <p:extLst>
      <p:ext uri="{BB962C8B-B14F-4D97-AF65-F5344CB8AC3E}">
        <p14:creationId xmlns:p14="http://schemas.microsoft.com/office/powerpoint/2010/main" val="21785357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50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0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build="p"/>
      <p:bldP spid="215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Rectangle 246"/>
          <p:cNvSpPr/>
          <p:nvPr/>
        </p:nvSpPr>
        <p:spPr>
          <a:xfrm>
            <a:off x="2655888" y="6146800"/>
            <a:ext cx="4757737" cy="32702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43" name="Straight Connector 242"/>
          <p:cNvCxnSpPr/>
          <p:nvPr/>
        </p:nvCxnSpPr>
        <p:spPr>
          <a:xfrm>
            <a:off x="1676400" y="1981200"/>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a:off x="1676400" y="3103563"/>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a:off x="1676400" y="4217988"/>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a:off x="1676400" y="5340350"/>
            <a:ext cx="6096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73414" name="Group 5"/>
          <p:cNvGrpSpPr>
            <a:grpSpLocks/>
          </p:cNvGrpSpPr>
          <p:nvPr/>
        </p:nvGrpSpPr>
        <p:grpSpPr bwMode="auto">
          <a:xfrm>
            <a:off x="2135188" y="1173163"/>
            <a:ext cx="4852987" cy="4964112"/>
            <a:chOff x="2135597" y="1172654"/>
            <a:chExt cx="4853090" cy="4964723"/>
          </a:xfrm>
        </p:grpSpPr>
        <p:grpSp>
          <p:nvGrpSpPr>
            <p:cNvPr id="273493" name="Group 176"/>
            <p:cNvGrpSpPr>
              <a:grpSpLocks/>
            </p:cNvGrpSpPr>
            <p:nvPr/>
          </p:nvGrpSpPr>
          <p:grpSpPr bwMode="auto">
            <a:xfrm>
              <a:off x="2135599" y="1182643"/>
              <a:ext cx="970237" cy="1602133"/>
              <a:chOff x="3079798" y="1981201"/>
              <a:chExt cx="1631998" cy="2694885"/>
            </a:xfrm>
          </p:grpSpPr>
          <p:cxnSp>
            <p:nvCxnSpPr>
              <p:cNvPr id="30" name="Straight Connector 29"/>
              <p:cNvCxnSpPr/>
              <p:nvPr/>
            </p:nvCxnSpPr>
            <p:spPr>
              <a:xfrm>
                <a:off x="4711365" y="198042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a:off x="4201333" y="2877744"/>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01333"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4201333" y="3772394"/>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4711365" y="3777735"/>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952992"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707321"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rot="16200000">
                <a:off x="3393558" y="3025993"/>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494" name="Group 40"/>
            <p:cNvGrpSpPr>
              <a:grpSpLocks/>
            </p:cNvGrpSpPr>
            <p:nvPr/>
          </p:nvGrpSpPr>
          <p:grpSpPr bwMode="auto">
            <a:xfrm>
              <a:off x="3429647" y="1172654"/>
              <a:ext cx="970237" cy="1602133"/>
              <a:chOff x="3079798" y="1981201"/>
              <a:chExt cx="1631998" cy="2694885"/>
            </a:xfrm>
          </p:grpSpPr>
          <p:cxnSp>
            <p:nvCxnSpPr>
              <p:cNvPr id="42" name="Straight Connector 41"/>
              <p:cNvCxnSpPr/>
              <p:nvPr/>
            </p:nvCxnSpPr>
            <p:spPr>
              <a:xfrm>
                <a:off x="4711016" y="198120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4200982" y="287852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20098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4200982" y="377317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4711016" y="377851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395264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3706971"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a:off x="3393208" y="3026770"/>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495" name="Group 50"/>
            <p:cNvGrpSpPr>
              <a:grpSpLocks/>
            </p:cNvGrpSpPr>
            <p:nvPr/>
          </p:nvGrpSpPr>
          <p:grpSpPr bwMode="auto">
            <a:xfrm>
              <a:off x="4724401" y="1182643"/>
              <a:ext cx="970237" cy="1602133"/>
              <a:chOff x="3079798" y="1981201"/>
              <a:chExt cx="1631998" cy="2694885"/>
            </a:xfrm>
          </p:grpSpPr>
          <p:cxnSp>
            <p:nvCxnSpPr>
              <p:cNvPr id="52" name="Straight Connector 51"/>
              <p:cNvCxnSpPr/>
              <p:nvPr/>
            </p:nvCxnSpPr>
            <p:spPr>
              <a:xfrm>
                <a:off x="4712149" y="198042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4202115" y="2877744"/>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4202115"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4202115" y="3772394"/>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712149" y="3777735"/>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3953776"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3708105" y="2877744"/>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16200000">
                <a:off x="3394342" y="3025992"/>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496" name="Group 60"/>
            <p:cNvGrpSpPr>
              <a:grpSpLocks/>
            </p:cNvGrpSpPr>
            <p:nvPr/>
          </p:nvGrpSpPr>
          <p:grpSpPr bwMode="auto">
            <a:xfrm>
              <a:off x="6018450" y="1172654"/>
              <a:ext cx="970237" cy="1602133"/>
              <a:chOff x="3079798" y="1981201"/>
              <a:chExt cx="1631998" cy="2694885"/>
            </a:xfrm>
          </p:grpSpPr>
          <p:cxnSp>
            <p:nvCxnSpPr>
              <p:cNvPr id="62" name="Straight Connector 61"/>
              <p:cNvCxnSpPr/>
              <p:nvPr/>
            </p:nvCxnSpPr>
            <p:spPr>
              <a:xfrm>
                <a:off x="4711796" y="198120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4201764" y="287852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4201764"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4201764" y="377317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4711796" y="377851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95342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3707752" y="287852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a:off x="3393989" y="302677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497" name="Group 70"/>
            <p:cNvGrpSpPr>
              <a:grpSpLocks/>
            </p:cNvGrpSpPr>
            <p:nvPr/>
          </p:nvGrpSpPr>
          <p:grpSpPr bwMode="auto">
            <a:xfrm>
              <a:off x="2135599" y="2301726"/>
              <a:ext cx="970237" cy="1602133"/>
              <a:chOff x="3079798" y="1981201"/>
              <a:chExt cx="1631998" cy="2694885"/>
            </a:xfrm>
          </p:grpSpPr>
          <p:cxnSp>
            <p:nvCxnSpPr>
              <p:cNvPr id="72" name="Straight Connector 71"/>
              <p:cNvCxnSpPr/>
              <p:nvPr/>
            </p:nvCxnSpPr>
            <p:spPr>
              <a:xfrm>
                <a:off x="4711365" y="19808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4201333" y="2878151"/>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4201333"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a:off x="4201333" y="377280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711365" y="377814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3952992"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3707321"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16200000">
                <a:off x="3393558" y="302640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498" name="Group 80"/>
            <p:cNvGrpSpPr>
              <a:grpSpLocks/>
            </p:cNvGrpSpPr>
            <p:nvPr/>
          </p:nvGrpSpPr>
          <p:grpSpPr bwMode="auto">
            <a:xfrm>
              <a:off x="3429647" y="2291737"/>
              <a:ext cx="970237" cy="1602133"/>
              <a:chOff x="3079798" y="1981201"/>
              <a:chExt cx="1631998" cy="2694885"/>
            </a:xfrm>
          </p:grpSpPr>
          <p:cxnSp>
            <p:nvCxnSpPr>
              <p:cNvPr id="82" name="Straight Connector 81"/>
              <p:cNvCxnSpPr/>
              <p:nvPr/>
            </p:nvCxnSpPr>
            <p:spPr>
              <a:xfrm>
                <a:off x="4711016" y="1981608"/>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flipH="1">
                <a:off x="4200982" y="287893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420098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4200982" y="3773581"/>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711016" y="377892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395264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3706971"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16200000">
                <a:off x="3393208" y="3027179"/>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499" name="Group 90"/>
            <p:cNvGrpSpPr>
              <a:grpSpLocks/>
            </p:cNvGrpSpPr>
            <p:nvPr/>
          </p:nvGrpSpPr>
          <p:grpSpPr bwMode="auto">
            <a:xfrm>
              <a:off x="4724401" y="2301726"/>
              <a:ext cx="970237" cy="1602133"/>
              <a:chOff x="3079798" y="1981201"/>
              <a:chExt cx="1631998" cy="2694885"/>
            </a:xfrm>
          </p:grpSpPr>
          <p:cxnSp>
            <p:nvCxnSpPr>
              <p:cNvPr id="92" name="Straight Connector 91"/>
              <p:cNvCxnSpPr/>
              <p:nvPr/>
            </p:nvCxnSpPr>
            <p:spPr>
              <a:xfrm>
                <a:off x="4712149" y="19808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H="1">
                <a:off x="4202115" y="2878151"/>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202115"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4202115" y="377280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4712149" y="377814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3953776"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3708105" y="2878151"/>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rot="16200000">
                <a:off x="3394342" y="3026400"/>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0" name="Group 100"/>
            <p:cNvGrpSpPr>
              <a:grpSpLocks/>
            </p:cNvGrpSpPr>
            <p:nvPr/>
          </p:nvGrpSpPr>
          <p:grpSpPr bwMode="auto">
            <a:xfrm>
              <a:off x="6018450" y="2291737"/>
              <a:ext cx="970237" cy="1602133"/>
              <a:chOff x="3079798" y="1981201"/>
              <a:chExt cx="1631998" cy="2694885"/>
            </a:xfrm>
          </p:grpSpPr>
          <p:cxnSp>
            <p:nvCxnSpPr>
              <p:cNvPr id="102" name="Straight Connector 101"/>
              <p:cNvCxnSpPr/>
              <p:nvPr/>
            </p:nvCxnSpPr>
            <p:spPr>
              <a:xfrm>
                <a:off x="4711796" y="1981608"/>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H="1">
                <a:off x="4201764" y="287893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4201764"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4201764" y="3773581"/>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p:cNvCxnSpPr/>
              <p:nvPr/>
            </p:nvCxnSpPr>
            <p:spPr>
              <a:xfrm>
                <a:off x="4711796" y="377892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395342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a:off x="3707752" y="287893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rot="16200000">
                <a:off x="3393989" y="3027181"/>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1" name="Group 110"/>
            <p:cNvGrpSpPr>
              <a:grpSpLocks/>
            </p:cNvGrpSpPr>
            <p:nvPr/>
          </p:nvGrpSpPr>
          <p:grpSpPr bwMode="auto">
            <a:xfrm>
              <a:off x="2135598" y="3413921"/>
              <a:ext cx="970237" cy="1602133"/>
              <a:chOff x="3079798" y="1981201"/>
              <a:chExt cx="1631998" cy="2694885"/>
            </a:xfrm>
          </p:grpSpPr>
          <p:cxnSp>
            <p:nvCxnSpPr>
              <p:cNvPr id="112" name="Straight Connector 111"/>
              <p:cNvCxnSpPr/>
              <p:nvPr/>
            </p:nvCxnSpPr>
            <p:spPr>
              <a:xfrm>
                <a:off x="4711367" y="198214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H="1">
                <a:off x="4201335" y="287946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a:off x="4201335"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H="1">
                <a:off x="4201335" y="377411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4711367" y="377945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3952993"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3707323"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rot="16200000">
                <a:off x="3393560" y="302771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2" name="Group 120"/>
            <p:cNvGrpSpPr>
              <a:grpSpLocks/>
            </p:cNvGrpSpPr>
            <p:nvPr/>
          </p:nvGrpSpPr>
          <p:grpSpPr bwMode="auto">
            <a:xfrm>
              <a:off x="3429646" y="3403932"/>
              <a:ext cx="970237" cy="1602133"/>
              <a:chOff x="3079798" y="1981201"/>
              <a:chExt cx="1631998" cy="2694885"/>
            </a:xfrm>
          </p:grpSpPr>
          <p:cxnSp>
            <p:nvCxnSpPr>
              <p:cNvPr id="122" name="Straight Connector 121"/>
              <p:cNvCxnSpPr/>
              <p:nvPr/>
            </p:nvCxnSpPr>
            <p:spPr>
              <a:xfrm>
                <a:off x="4711017" y="198024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H="1">
                <a:off x="4200983" y="287757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4200983"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H="1">
                <a:off x="4200983" y="3772222"/>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4711017" y="377756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3952643"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3706973"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rot="16200000">
                <a:off x="3393210" y="3025820"/>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3" name="Group 130"/>
            <p:cNvGrpSpPr>
              <a:grpSpLocks/>
            </p:cNvGrpSpPr>
            <p:nvPr/>
          </p:nvGrpSpPr>
          <p:grpSpPr bwMode="auto">
            <a:xfrm>
              <a:off x="4724401" y="3413921"/>
              <a:ext cx="970237" cy="1602133"/>
              <a:chOff x="3079798" y="1981201"/>
              <a:chExt cx="1631998" cy="2694885"/>
            </a:xfrm>
          </p:grpSpPr>
          <p:cxnSp>
            <p:nvCxnSpPr>
              <p:cNvPr id="132" name="Straight Connector 131"/>
              <p:cNvCxnSpPr/>
              <p:nvPr/>
            </p:nvCxnSpPr>
            <p:spPr>
              <a:xfrm>
                <a:off x="4712149" y="1982141"/>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flipH="1">
                <a:off x="4202115" y="287946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4202115"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4202115" y="377411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4712149" y="377945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3953776"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3708105" y="287946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rot="16200000">
                <a:off x="3394342" y="3027711"/>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4" name="Group 140"/>
            <p:cNvGrpSpPr>
              <a:grpSpLocks/>
            </p:cNvGrpSpPr>
            <p:nvPr/>
          </p:nvGrpSpPr>
          <p:grpSpPr bwMode="auto">
            <a:xfrm>
              <a:off x="6018449" y="3403932"/>
              <a:ext cx="970237" cy="1602133"/>
              <a:chOff x="3079798" y="1981201"/>
              <a:chExt cx="1631998" cy="2694885"/>
            </a:xfrm>
          </p:grpSpPr>
          <p:cxnSp>
            <p:nvCxnSpPr>
              <p:cNvPr id="142" name="Straight Connector 141"/>
              <p:cNvCxnSpPr/>
              <p:nvPr/>
            </p:nvCxnSpPr>
            <p:spPr>
              <a:xfrm>
                <a:off x="4711798" y="198024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H="1">
                <a:off x="4201766" y="287757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4201766"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H="1">
                <a:off x="4201766" y="3772222"/>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a:off x="4711798" y="3777563"/>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3953424"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3707754" y="2877570"/>
                <a:ext cx="0" cy="8946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rot="16200000">
                <a:off x="3393990" y="3025822"/>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5" name="Group 150"/>
            <p:cNvGrpSpPr>
              <a:grpSpLocks/>
            </p:cNvGrpSpPr>
            <p:nvPr/>
          </p:nvGrpSpPr>
          <p:grpSpPr bwMode="auto">
            <a:xfrm>
              <a:off x="2135597" y="4535244"/>
              <a:ext cx="970237" cy="1602133"/>
              <a:chOff x="3079798" y="1981201"/>
              <a:chExt cx="1631998" cy="2694885"/>
            </a:xfrm>
          </p:grpSpPr>
          <p:cxnSp>
            <p:nvCxnSpPr>
              <p:cNvPr id="152" name="Straight Connector 151"/>
              <p:cNvCxnSpPr/>
              <p:nvPr/>
            </p:nvCxnSpPr>
            <p:spPr>
              <a:xfrm>
                <a:off x="4711369" y="198145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flipH="1">
                <a:off x="4201337" y="287877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a:off x="420133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flipH="1">
                <a:off x="4201337" y="3773423"/>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a:off x="4711369" y="377876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a:off x="3952995"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3707325"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rot="16200000">
                <a:off x="3393561" y="3027023"/>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6" name="Group 161"/>
            <p:cNvGrpSpPr>
              <a:grpSpLocks/>
            </p:cNvGrpSpPr>
            <p:nvPr/>
          </p:nvGrpSpPr>
          <p:grpSpPr bwMode="auto">
            <a:xfrm>
              <a:off x="3429645" y="4525256"/>
              <a:ext cx="970237" cy="1602133"/>
              <a:chOff x="3079798" y="1981201"/>
              <a:chExt cx="1631998" cy="2694885"/>
            </a:xfrm>
          </p:grpSpPr>
          <p:cxnSp>
            <p:nvCxnSpPr>
              <p:cNvPr id="163" name="Straight Connector 162"/>
              <p:cNvCxnSpPr/>
              <p:nvPr/>
            </p:nvCxnSpPr>
            <p:spPr>
              <a:xfrm>
                <a:off x="4711019" y="19822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H="1">
                <a:off x="4200985" y="287955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a:off x="420098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H="1">
                <a:off x="4200985" y="3774200"/>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a:off x="4711019" y="377954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395264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370697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rot="16200000">
                <a:off x="3393211" y="3027798"/>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7" name="Group 171"/>
            <p:cNvGrpSpPr>
              <a:grpSpLocks/>
            </p:cNvGrpSpPr>
            <p:nvPr/>
          </p:nvGrpSpPr>
          <p:grpSpPr bwMode="auto">
            <a:xfrm>
              <a:off x="4724400" y="4535244"/>
              <a:ext cx="970237" cy="1602133"/>
              <a:chOff x="3079798" y="1981201"/>
              <a:chExt cx="1631998" cy="2694885"/>
            </a:xfrm>
          </p:grpSpPr>
          <p:cxnSp>
            <p:nvCxnSpPr>
              <p:cNvPr id="173" name="Straight Connector 172"/>
              <p:cNvCxnSpPr/>
              <p:nvPr/>
            </p:nvCxnSpPr>
            <p:spPr>
              <a:xfrm>
                <a:off x="4712151" y="198145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H="1">
                <a:off x="4202117" y="287877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420211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flipH="1">
                <a:off x="4202117" y="3773423"/>
                <a:ext cx="5100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4712151" y="3778764"/>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395377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3708107" y="2878773"/>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a:off x="3394344" y="3027021"/>
                <a:ext cx="0" cy="62752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3508" name="Group 183"/>
            <p:cNvGrpSpPr>
              <a:grpSpLocks/>
            </p:cNvGrpSpPr>
            <p:nvPr/>
          </p:nvGrpSpPr>
          <p:grpSpPr bwMode="auto">
            <a:xfrm>
              <a:off x="6018448" y="4525256"/>
              <a:ext cx="970237" cy="1602133"/>
              <a:chOff x="3079798" y="1981201"/>
              <a:chExt cx="1631998" cy="2694885"/>
            </a:xfrm>
          </p:grpSpPr>
          <p:cxnSp>
            <p:nvCxnSpPr>
              <p:cNvPr id="185" name="Straight Connector 184"/>
              <p:cNvCxnSpPr/>
              <p:nvPr/>
            </p:nvCxnSpPr>
            <p:spPr>
              <a:xfrm>
                <a:off x="4711799" y="1982229"/>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flipH="1">
                <a:off x="4201767" y="287955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4201767"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flipH="1">
                <a:off x="4201767" y="3774200"/>
                <a:ext cx="510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4711799" y="3779542"/>
                <a:ext cx="0" cy="89732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a:off x="3953426"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p:cNvCxnSpPr/>
              <p:nvPr/>
            </p:nvCxnSpPr>
            <p:spPr>
              <a:xfrm>
                <a:off x="3707755" y="2879550"/>
                <a:ext cx="0" cy="8946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p:nvPr/>
            </p:nvCxnSpPr>
            <p:spPr>
              <a:xfrm rot="16200000">
                <a:off x="3393992" y="3027800"/>
                <a:ext cx="0" cy="62752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209" name="Straight Connector 208"/>
          <p:cNvCxnSpPr/>
          <p:nvPr/>
        </p:nvCxnSpPr>
        <p:spPr>
          <a:xfrm>
            <a:off x="1676400" y="1981200"/>
            <a:ext cx="60960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a:off x="1676400" y="3103563"/>
            <a:ext cx="60960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a:off x="1676400" y="4217988"/>
            <a:ext cx="60960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a:off x="1676400" y="5340350"/>
            <a:ext cx="6096000"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273419" name="Group 224"/>
          <p:cNvGrpSpPr>
            <a:grpSpLocks/>
          </p:cNvGrpSpPr>
          <p:nvPr/>
        </p:nvGrpSpPr>
        <p:grpSpPr bwMode="auto">
          <a:xfrm>
            <a:off x="2781300" y="1643063"/>
            <a:ext cx="4535488" cy="4016375"/>
            <a:chOff x="3851647" y="1427070"/>
            <a:chExt cx="4535195" cy="4014933"/>
          </a:xfrm>
        </p:grpSpPr>
        <p:sp>
          <p:nvSpPr>
            <p:cNvPr id="226" name="Oval 225"/>
            <p:cNvSpPr/>
            <p:nvPr/>
          </p:nvSpPr>
          <p:spPr>
            <a:xfrm>
              <a:off x="3851647" y="1436592"/>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27" name="Oval 226"/>
            <p:cNvSpPr/>
            <p:nvPr/>
          </p:nvSpPr>
          <p:spPr>
            <a:xfrm>
              <a:off x="5145376" y="1427070"/>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28" name="Oval 227"/>
            <p:cNvSpPr/>
            <p:nvPr/>
          </p:nvSpPr>
          <p:spPr>
            <a:xfrm>
              <a:off x="6440693" y="1436592"/>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29" name="Oval 228"/>
            <p:cNvSpPr/>
            <p:nvPr/>
          </p:nvSpPr>
          <p:spPr>
            <a:xfrm>
              <a:off x="7734421" y="1427070"/>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0" name="Oval 229"/>
            <p:cNvSpPr/>
            <p:nvPr/>
          </p:nvSpPr>
          <p:spPr>
            <a:xfrm>
              <a:off x="3851647" y="2555377"/>
              <a:ext cx="652421" cy="65381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1" name="Oval 230"/>
            <p:cNvSpPr/>
            <p:nvPr/>
          </p:nvSpPr>
          <p:spPr>
            <a:xfrm>
              <a:off x="5145376" y="2545855"/>
              <a:ext cx="652420"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2" name="Oval 231"/>
            <p:cNvSpPr/>
            <p:nvPr/>
          </p:nvSpPr>
          <p:spPr>
            <a:xfrm>
              <a:off x="6440693" y="2555377"/>
              <a:ext cx="652420" cy="65381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3" name="Oval 232"/>
            <p:cNvSpPr/>
            <p:nvPr/>
          </p:nvSpPr>
          <p:spPr>
            <a:xfrm>
              <a:off x="7734421" y="2545855"/>
              <a:ext cx="652421"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4" name="Oval 233"/>
            <p:cNvSpPr/>
            <p:nvPr/>
          </p:nvSpPr>
          <p:spPr>
            <a:xfrm>
              <a:off x="3851647" y="3667815"/>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5" name="Oval 234"/>
            <p:cNvSpPr/>
            <p:nvPr/>
          </p:nvSpPr>
          <p:spPr>
            <a:xfrm>
              <a:off x="5145376" y="3658294"/>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6" name="Oval 235"/>
            <p:cNvSpPr/>
            <p:nvPr/>
          </p:nvSpPr>
          <p:spPr>
            <a:xfrm>
              <a:off x="6440693" y="3667815"/>
              <a:ext cx="652420"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7" name="Oval 236"/>
            <p:cNvSpPr/>
            <p:nvPr/>
          </p:nvSpPr>
          <p:spPr>
            <a:xfrm>
              <a:off x="7734421" y="3658294"/>
              <a:ext cx="652421" cy="65222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8" name="Oval 237"/>
            <p:cNvSpPr/>
            <p:nvPr/>
          </p:nvSpPr>
          <p:spPr>
            <a:xfrm>
              <a:off x="3851647" y="4789774"/>
              <a:ext cx="652421"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39" name="Oval 238"/>
            <p:cNvSpPr/>
            <p:nvPr/>
          </p:nvSpPr>
          <p:spPr>
            <a:xfrm>
              <a:off x="5145376" y="4780253"/>
              <a:ext cx="652420"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40" name="Oval 239"/>
            <p:cNvSpPr/>
            <p:nvPr/>
          </p:nvSpPr>
          <p:spPr>
            <a:xfrm>
              <a:off x="6440693" y="4789774"/>
              <a:ext cx="652420"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241" name="Oval 240"/>
            <p:cNvSpPr/>
            <p:nvPr/>
          </p:nvSpPr>
          <p:spPr>
            <a:xfrm>
              <a:off x="7734421" y="4780253"/>
              <a:ext cx="652421" cy="652229"/>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grpSp>
      <p:cxnSp>
        <p:nvCxnSpPr>
          <p:cNvPr id="215" name="Straight Arrow Connector 214"/>
          <p:cNvCxnSpPr/>
          <p:nvPr/>
        </p:nvCxnSpPr>
        <p:spPr>
          <a:xfrm>
            <a:off x="6973888" y="1165225"/>
            <a:ext cx="4762" cy="502920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216" name="Straight Arrow Connector 215"/>
          <p:cNvCxnSpPr/>
          <p:nvPr/>
        </p:nvCxnSpPr>
        <p:spPr>
          <a:xfrm>
            <a:off x="4384675" y="1165225"/>
            <a:ext cx="4763" cy="1644650"/>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17" name="Straight Arrow Connector 216"/>
          <p:cNvCxnSpPr/>
          <p:nvPr/>
        </p:nvCxnSpPr>
        <p:spPr>
          <a:xfrm>
            <a:off x="3094038" y="1152525"/>
            <a:ext cx="4762" cy="1646238"/>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214" name="Straight Arrow Connector 213"/>
          <p:cNvCxnSpPr/>
          <p:nvPr/>
        </p:nvCxnSpPr>
        <p:spPr>
          <a:xfrm>
            <a:off x="5694363" y="1173163"/>
            <a:ext cx="0" cy="5029200"/>
          </a:xfrm>
          <a:prstGeom prst="straightConnector1">
            <a:avLst/>
          </a:prstGeom>
          <a:ln w="76200">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273424" name="Title 1"/>
          <p:cNvSpPr>
            <a:spLocks noGrp="1"/>
          </p:cNvSpPr>
          <p:nvPr>
            <p:ph type="title"/>
          </p:nvPr>
        </p:nvSpPr>
        <p:spPr/>
        <p:txBody>
          <a:bodyPr/>
          <a:lstStyle/>
          <a:p>
            <a:pPr eaLnBrk="1" hangingPunct="1"/>
            <a:r>
              <a:rPr lang="en-US">
                <a:latin typeface="Calibri" charset="0"/>
              </a:rPr>
              <a:t>Read from Flash Cell Array</a:t>
            </a:r>
          </a:p>
        </p:txBody>
      </p:sp>
      <p:grpSp>
        <p:nvGrpSpPr>
          <p:cNvPr id="15" name="Group 14"/>
          <p:cNvGrpSpPr>
            <a:grpSpLocks/>
          </p:cNvGrpSpPr>
          <p:nvPr/>
        </p:nvGrpSpPr>
        <p:grpSpPr bwMode="auto">
          <a:xfrm>
            <a:off x="2781300" y="1644650"/>
            <a:ext cx="4535488" cy="4014788"/>
            <a:chOff x="3851647" y="1427070"/>
            <a:chExt cx="4535195" cy="4014933"/>
          </a:xfrm>
        </p:grpSpPr>
        <p:sp>
          <p:nvSpPr>
            <p:cNvPr id="178" name="Oval 177"/>
            <p:cNvSpPr/>
            <p:nvPr/>
          </p:nvSpPr>
          <p:spPr>
            <a:xfrm>
              <a:off x="3851647" y="1436595"/>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50" name="Oval 49"/>
            <p:cNvSpPr/>
            <p:nvPr/>
          </p:nvSpPr>
          <p:spPr>
            <a:xfrm>
              <a:off x="5145376" y="1427070"/>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60" name="Oval 59"/>
            <p:cNvSpPr/>
            <p:nvPr/>
          </p:nvSpPr>
          <p:spPr>
            <a:xfrm>
              <a:off x="6440693" y="1436595"/>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70" name="Oval 69"/>
            <p:cNvSpPr/>
            <p:nvPr/>
          </p:nvSpPr>
          <p:spPr>
            <a:xfrm>
              <a:off x="7734421" y="1427070"/>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80" name="Oval 79"/>
            <p:cNvSpPr/>
            <p:nvPr/>
          </p:nvSpPr>
          <p:spPr>
            <a:xfrm>
              <a:off x="3851647" y="2555824"/>
              <a:ext cx="652421" cy="652486"/>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90" name="Oval 89"/>
            <p:cNvSpPr/>
            <p:nvPr/>
          </p:nvSpPr>
          <p:spPr>
            <a:xfrm>
              <a:off x="5145376" y="2546298"/>
              <a:ext cx="652420" cy="652486"/>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00" name="Oval 99"/>
            <p:cNvSpPr/>
            <p:nvPr/>
          </p:nvSpPr>
          <p:spPr>
            <a:xfrm>
              <a:off x="6440693" y="2555824"/>
              <a:ext cx="652420"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10" name="Oval 109"/>
            <p:cNvSpPr/>
            <p:nvPr/>
          </p:nvSpPr>
          <p:spPr>
            <a:xfrm>
              <a:off x="7734421" y="2546298"/>
              <a:ext cx="652421"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20" name="Oval 119"/>
            <p:cNvSpPr/>
            <p:nvPr/>
          </p:nvSpPr>
          <p:spPr>
            <a:xfrm>
              <a:off x="3851647" y="3668701"/>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30" name="Oval 129"/>
            <p:cNvSpPr/>
            <p:nvPr/>
          </p:nvSpPr>
          <p:spPr>
            <a:xfrm>
              <a:off x="5145376" y="3657589"/>
              <a:ext cx="652420"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40" name="Oval 139"/>
            <p:cNvSpPr/>
            <p:nvPr/>
          </p:nvSpPr>
          <p:spPr>
            <a:xfrm>
              <a:off x="6440693" y="3668701"/>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50" name="Oval 149"/>
            <p:cNvSpPr/>
            <p:nvPr/>
          </p:nvSpPr>
          <p:spPr>
            <a:xfrm>
              <a:off x="7734421" y="3657589"/>
              <a:ext cx="652421" cy="652486"/>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61" name="Oval 160"/>
            <p:cNvSpPr/>
            <p:nvPr/>
          </p:nvSpPr>
          <p:spPr>
            <a:xfrm>
              <a:off x="3851647" y="4789516"/>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71" name="Oval 170"/>
            <p:cNvSpPr/>
            <p:nvPr/>
          </p:nvSpPr>
          <p:spPr>
            <a:xfrm>
              <a:off x="5145376" y="4779991"/>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83" name="Oval 182"/>
            <p:cNvSpPr/>
            <p:nvPr/>
          </p:nvSpPr>
          <p:spPr>
            <a:xfrm>
              <a:off x="6440693" y="4789516"/>
              <a:ext cx="652420"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sp>
          <p:nvSpPr>
            <p:cNvPr id="193" name="Oval 192"/>
            <p:cNvSpPr/>
            <p:nvPr/>
          </p:nvSpPr>
          <p:spPr>
            <a:xfrm>
              <a:off x="7734421" y="4779991"/>
              <a:ext cx="652421" cy="652487"/>
            </a:xfrm>
            <a:prstGeom prst="ellipse">
              <a:avLst/>
            </a:prstGeom>
            <a:solidFill>
              <a:schemeClr val="tx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150" normalizeH="0" baseline="0" noProof="0" dirty="0">
                <a:ln>
                  <a:noFill/>
                </a:ln>
                <a:solidFill>
                  <a:prstClr val="white"/>
                </a:solidFill>
                <a:effectLst/>
                <a:uLnTx/>
                <a:uFillTx/>
                <a:latin typeface="Calibri"/>
                <a:ea typeface="+mn-ea"/>
                <a:cs typeface="+mn-cs"/>
              </a:endParaRPr>
            </a:p>
          </p:txBody>
        </p:sp>
      </p:grpSp>
      <p:sp>
        <p:nvSpPr>
          <p:cNvPr id="3" name="TextBox 2"/>
          <p:cNvSpPr txBox="1"/>
          <p:nvPr/>
        </p:nvSpPr>
        <p:spPr>
          <a:xfrm>
            <a:off x="2732088" y="172720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3.0V</a:t>
            </a:r>
          </a:p>
        </p:txBody>
      </p:sp>
      <p:sp>
        <p:nvSpPr>
          <p:cNvPr id="194" name="TextBox 193"/>
          <p:cNvSpPr txBox="1"/>
          <p:nvPr/>
        </p:nvSpPr>
        <p:spPr>
          <a:xfrm>
            <a:off x="4035425" y="172720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3.8V</a:t>
            </a:r>
          </a:p>
        </p:txBody>
      </p:sp>
      <p:sp>
        <p:nvSpPr>
          <p:cNvPr id="195" name="TextBox 194"/>
          <p:cNvSpPr txBox="1"/>
          <p:nvPr/>
        </p:nvSpPr>
        <p:spPr>
          <a:xfrm>
            <a:off x="5322888" y="172720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3.9V</a:t>
            </a:r>
          </a:p>
        </p:txBody>
      </p:sp>
      <p:sp>
        <p:nvSpPr>
          <p:cNvPr id="196" name="TextBox 195"/>
          <p:cNvSpPr txBox="1"/>
          <p:nvPr/>
        </p:nvSpPr>
        <p:spPr>
          <a:xfrm>
            <a:off x="6610350" y="172720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4.8V</a:t>
            </a:r>
          </a:p>
        </p:txBody>
      </p:sp>
      <p:sp>
        <p:nvSpPr>
          <p:cNvPr id="197" name="TextBox 196"/>
          <p:cNvSpPr txBox="1"/>
          <p:nvPr/>
        </p:nvSpPr>
        <p:spPr>
          <a:xfrm>
            <a:off x="2732088" y="286385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3.5V</a:t>
            </a:r>
          </a:p>
        </p:txBody>
      </p:sp>
      <p:sp>
        <p:nvSpPr>
          <p:cNvPr id="198" name="TextBox 197"/>
          <p:cNvSpPr txBox="1"/>
          <p:nvPr/>
        </p:nvSpPr>
        <p:spPr>
          <a:xfrm>
            <a:off x="4035425" y="286385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2.9V</a:t>
            </a:r>
          </a:p>
        </p:txBody>
      </p:sp>
      <p:sp>
        <p:nvSpPr>
          <p:cNvPr id="199" name="TextBox 198"/>
          <p:cNvSpPr txBox="1"/>
          <p:nvPr/>
        </p:nvSpPr>
        <p:spPr>
          <a:xfrm>
            <a:off x="5322888" y="2863850"/>
            <a:ext cx="747712"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2.4V</a:t>
            </a:r>
          </a:p>
        </p:txBody>
      </p:sp>
      <p:sp>
        <p:nvSpPr>
          <p:cNvPr id="200" name="TextBox 199"/>
          <p:cNvSpPr txBox="1"/>
          <p:nvPr/>
        </p:nvSpPr>
        <p:spPr>
          <a:xfrm>
            <a:off x="6610350" y="2863850"/>
            <a:ext cx="7477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2.1V</a:t>
            </a:r>
          </a:p>
        </p:txBody>
      </p:sp>
      <p:sp>
        <p:nvSpPr>
          <p:cNvPr id="201" name="TextBox 200"/>
          <p:cNvSpPr txBox="1"/>
          <p:nvPr/>
        </p:nvSpPr>
        <p:spPr>
          <a:xfrm>
            <a:off x="2733675" y="3976688"/>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2.2V</a:t>
            </a:r>
          </a:p>
        </p:txBody>
      </p:sp>
      <p:sp>
        <p:nvSpPr>
          <p:cNvPr id="202" name="TextBox 201"/>
          <p:cNvSpPr txBox="1"/>
          <p:nvPr/>
        </p:nvSpPr>
        <p:spPr>
          <a:xfrm>
            <a:off x="4037013" y="3976688"/>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4.3V</a:t>
            </a:r>
          </a:p>
        </p:txBody>
      </p:sp>
      <p:sp>
        <p:nvSpPr>
          <p:cNvPr id="203" name="TextBox 202"/>
          <p:cNvSpPr txBox="1"/>
          <p:nvPr/>
        </p:nvSpPr>
        <p:spPr>
          <a:xfrm>
            <a:off x="5324475" y="3976688"/>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4.6V</a:t>
            </a:r>
          </a:p>
        </p:txBody>
      </p:sp>
      <p:sp>
        <p:nvSpPr>
          <p:cNvPr id="204" name="TextBox 203"/>
          <p:cNvSpPr txBox="1"/>
          <p:nvPr/>
        </p:nvSpPr>
        <p:spPr>
          <a:xfrm>
            <a:off x="6611938" y="3976688"/>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1.8V</a:t>
            </a:r>
          </a:p>
        </p:txBody>
      </p:sp>
      <p:sp>
        <p:nvSpPr>
          <p:cNvPr id="205" name="TextBox 204"/>
          <p:cNvSpPr txBox="1"/>
          <p:nvPr/>
        </p:nvSpPr>
        <p:spPr>
          <a:xfrm>
            <a:off x="2732088" y="5097463"/>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3.5V</a:t>
            </a:r>
          </a:p>
        </p:txBody>
      </p:sp>
      <p:sp>
        <p:nvSpPr>
          <p:cNvPr id="206" name="TextBox 205"/>
          <p:cNvSpPr txBox="1"/>
          <p:nvPr/>
        </p:nvSpPr>
        <p:spPr>
          <a:xfrm>
            <a:off x="4035425" y="5097463"/>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2.3V</a:t>
            </a:r>
          </a:p>
        </p:txBody>
      </p:sp>
      <p:sp>
        <p:nvSpPr>
          <p:cNvPr id="207" name="TextBox 206"/>
          <p:cNvSpPr txBox="1"/>
          <p:nvPr/>
        </p:nvSpPr>
        <p:spPr>
          <a:xfrm>
            <a:off x="5322888" y="5097463"/>
            <a:ext cx="747712"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1.9V</a:t>
            </a:r>
          </a:p>
        </p:txBody>
      </p:sp>
      <p:sp>
        <p:nvSpPr>
          <p:cNvPr id="208" name="TextBox 207"/>
          <p:cNvSpPr txBox="1"/>
          <p:nvPr/>
        </p:nvSpPr>
        <p:spPr>
          <a:xfrm>
            <a:off x="6610350" y="5097463"/>
            <a:ext cx="747713"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ＭＳ Ｐゴシック" charset="0"/>
                <a:cs typeface="ＭＳ Ｐゴシック" charset="0"/>
              </a:rPr>
              <a:t>4.3V</a:t>
            </a:r>
          </a:p>
        </p:txBody>
      </p:sp>
      <p:sp>
        <p:nvSpPr>
          <p:cNvPr id="213" name="TextBox 212"/>
          <p:cNvSpPr txBox="1"/>
          <p:nvPr/>
        </p:nvSpPr>
        <p:spPr>
          <a:xfrm>
            <a:off x="254000" y="2657475"/>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FF"/>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00FF"/>
                </a:solidFill>
                <a:effectLst/>
                <a:uLnTx/>
                <a:uFillTx/>
                <a:latin typeface="Calibri"/>
                <a:ea typeface="ＭＳ Ｐゴシック" charset="0"/>
                <a:cs typeface="ＭＳ Ｐゴシック" charset="0"/>
              </a:rPr>
              <a:t>read</a:t>
            </a: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 = 2.5 V</a:t>
            </a:r>
          </a:p>
        </p:txBody>
      </p:sp>
      <p:sp>
        <p:nvSpPr>
          <p:cNvPr id="219" name="TextBox 218"/>
          <p:cNvSpPr txBox="1"/>
          <p:nvPr/>
        </p:nvSpPr>
        <p:spPr>
          <a:xfrm>
            <a:off x="254000" y="1530350"/>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5.0 V</a:t>
            </a:r>
          </a:p>
        </p:txBody>
      </p:sp>
      <p:sp>
        <p:nvSpPr>
          <p:cNvPr id="220" name="TextBox 219"/>
          <p:cNvSpPr txBox="1"/>
          <p:nvPr/>
        </p:nvSpPr>
        <p:spPr>
          <a:xfrm>
            <a:off x="254000" y="3751263"/>
            <a:ext cx="1835150" cy="46196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5.0 V</a:t>
            </a:r>
          </a:p>
        </p:txBody>
      </p:sp>
      <p:sp>
        <p:nvSpPr>
          <p:cNvPr id="221" name="TextBox 220"/>
          <p:cNvSpPr txBox="1"/>
          <p:nvPr/>
        </p:nvSpPr>
        <p:spPr>
          <a:xfrm>
            <a:off x="254000" y="4862513"/>
            <a:ext cx="1835150" cy="4603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B050">
                    <a:lumMod val="75000"/>
                  </a:srgbClr>
                </a:solidFill>
                <a:effectLst/>
                <a:uLnTx/>
                <a:uFillTx/>
                <a:latin typeface="Calibri"/>
                <a:ea typeface="ＭＳ Ｐゴシック" charset="0"/>
                <a:cs typeface="ＭＳ Ｐゴシック" charset="0"/>
              </a:rPr>
              <a:t>V</a:t>
            </a:r>
            <a:r>
              <a:rPr kumimoji="0" lang="en-US" sz="2400" b="0" i="0" u="none" strike="noStrike" kern="1200" cap="none" spc="0" normalizeH="0" baseline="-25000" noProof="0" dirty="0" err="1">
                <a:ln>
                  <a:noFill/>
                </a:ln>
                <a:solidFill>
                  <a:srgbClr val="00B050">
                    <a:lumMod val="75000"/>
                  </a:srgbClr>
                </a:solidFill>
                <a:effectLst/>
                <a:uLnTx/>
                <a:uFillTx/>
                <a:latin typeface="Calibri"/>
                <a:ea typeface="ＭＳ Ｐゴシック" charset="0"/>
                <a:cs typeface="ＭＳ Ｐゴシック" charset="0"/>
              </a:rPr>
              <a:t>pass</a:t>
            </a:r>
            <a:r>
              <a:rPr kumimoji="0" lang="en-US" sz="2400" b="0" i="0" u="none" strike="noStrike" kern="1200" cap="none" spc="0" normalizeH="0" baseline="0" noProof="0" dirty="0">
                <a:ln>
                  <a:noFill/>
                </a:ln>
                <a:solidFill>
                  <a:srgbClr val="00B050">
                    <a:lumMod val="75000"/>
                  </a:srgbClr>
                </a:solidFill>
                <a:effectLst/>
                <a:uLnTx/>
                <a:uFillTx/>
                <a:latin typeface="Calibri"/>
                <a:ea typeface="ＭＳ Ｐゴシック" charset="0"/>
                <a:cs typeface="ＭＳ Ｐゴシック" charset="0"/>
              </a:rPr>
              <a:t> = 5.0 V</a:t>
            </a:r>
          </a:p>
        </p:txBody>
      </p:sp>
      <p:sp>
        <p:nvSpPr>
          <p:cNvPr id="218" name="TextBox 217"/>
          <p:cNvSpPr txBox="1"/>
          <p:nvPr/>
        </p:nvSpPr>
        <p:spPr>
          <a:xfrm>
            <a:off x="5272088" y="6030913"/>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solidFill>
                <a:effectLst/>
                <a:uLnTx/>
                <a:uFillTx/>
                <a:latin typeface="Calibri"/>
                <a:ea typeface="ＭＳ Ｐゴシック" charset="0"/>
                <a:cs typeface="ＭＳ Ｐゴシック" charset="0"/>
              </a:rPr>
              <a:t>1</a:t>
            </a:r>
          </a:p>
        </p:txBody>
      </p:sp>
      <p:sp>
        <p:nvSpPr>
          <p:cNvPr id="222" name="TextBox 221"/>
          <p:cNvSpPr txBox="1"/>
          <p:nvPr/>
        </p:nvSpPr>
        <p:spPr>
          <a:xfrm>
            <a:off x="6569075" y="6030913"/>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B050"/>
                </a:solidFill>
                <a:effectLst/>
                <a:uLnTx/>
                <a:uFillTx/>
                <a:latin typeface="Calibri"/>
                <a:ea typeface="ＭＳ Ｐゴシック" charset="0"/>
                <a:cs typeface="ＭＳ Ｐゴシック" charset="0"/>
              </a:rPr>
              <a:t>1</a:t>
            </a:r>
          </a:p>
        </p:txBody>
      </p:sp>
      <p:sp>
        <p:nvSpPr>
          <p:cNvPr id="223" name="TextBox 222"/>
          <p:cNvSpPr txBox="1"/>
          <p:nvPr/>
        </p:nvSpPr>
        <p:spPr>
          <a:xfrm>
            <a:off x="3978275" y="6030913"/>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0</a:t>
            </a:r>
          </a:p>
        </p:txBody>
      </p:sp>
      <p:sp>
        <p:nvSpPr>
          <p:cNvPr id="224" name="TextBox 223"/>
          <p:cNvSpPr txBox="1"/>
          <p:nvPr/>
        </p:nvSpPr>
        <p:spPr>
          <a:xfrm>
            <a:off x="2668588" y="6030913"/>
            <a:ext cx="844550" cy="5842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0000"/>
                </a:solidFill>
                <a:effectLst/>
                <a:uLnTx/>
                <a:uFillTx/>
                <a:latin typeface="Calibri"/>
                <a:ea typeface="ＭＳ Ｐゴシック" charset="0"/>
                <a:cs typeface="ＭＳ Ｐゴシック" charset="0"/>
              </a:rPr>
              <a:t>0</a:t>
            </a:r>
          </a:p>
        </p:txBody>
      </p:sp>
      <p:sp>
        <p:nvSpPr>
          <p:cNvPr id="242" name="TextBox 241"/>
          <p:cNvSpPr txBox="1"/>
          <p:nvPr/>
        </p:nvSpPr>
        <p:spPr>
          <a:xfrm>
            <a:off x="463550" y="5969000"/>
            <a:ext cx="2268538" cy="83026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FF"/>
                </a:solidFill>
                <a:effectLst/>
                <a:uLnTx/>
                <a:uFillTx/>
                <a:latin typeface="Calibri"/>
                <a:ea typeface="ＭＳ Ｐゴシック" charset="0"/>
                <a:cs typeface="ＭＳ Ｐゴシック" charset="0"/>
              </a:rPr>
              <a:t>Correct values for page 2:</a:t>
            </a:r>
          </a:p>
        </p:txBody>
      </p:sp>
      <p:sp>
        <p:nvSpPr>
          <p:cNvPr id="273451" name="Slide Number Placeholder 6"/>
          <p:cNvSpPr>
            <a:spLocks noGrp="1"/>
          </p:cNvSpPr>
          <p:nvPr>
            <p:ph type="sldNum" sz="quarter" idx="12"/>
          </p:nvPr>
        </p:nvSpPr>
        <p:spPr bwMode="auto">
          <a:xfrm>
            <a:off x="7010400" y="6488113"/>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bodyPr>
          <a:lstStyle>
            <a:defPPr>
              <a:defRPr lang="en-US"/>
            </a:defPPr>
            <a:lvl1pPr algn="r" rtl="0" eaLnBrk="0" fontAlgn="base" hangingPunct="0">
              <a:spcBef>
                <a:spcPct val="0"/>
              </a:spcBef>
              <a:spcAft>
                <a:spcPct val="0"/>
              </a:spcAft>
              <a:defRPr sz="1200" kern="1200">
                <a:solidFill>
                  <a:prstClr val="black">
                    <a:tint val="75000"/>
                  </a:prstClr>
                </a:solidFill>
                <a:latin typeface="Calibri"/>
                <a:ea typeface="ＭＳ Ｐゴシック" charset="0"/>
                <a:cs typeface="ＭＳ Ｐゴシック"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a:lstStyle>
          <a:p>
            <a:pPr marL="0" marR="0" lvl="0" indent="0" algn="r" defTabSz="914263" rtl="0" eaLnBrk="1" fontAlgn="base" latinLnBrk="0" hangingPunct="1">
              <a:lnSpc>
                <a:spcPct val="100000"/>
              </a:lnSpc>
              <a:spcBef>
                <a:spcPct val="0"/>
              </a:spcBef>
              <a:spcAft>
                <a:spcPct val="0"/>
              </a:spcAft>
              <a:buClrTx/>
              <a:buSzTx/>
              <a:buFontTx/>
              <a:buNone/>
              <a:tabLst/>
              <a:defRPr/>
            </a:pPr>
            <a:fld id="{4A6961CF-A6F8-FD4A-A828-0B1E1D4CA4C3}" type="slidenum">
              <a:rPr lang="en-US" smtClean="0"/>
              <a:pPr>
                <a:defRPr/>
              </a:pPr>
              <a:t>9</a:t>
            </a:fld>
            <a:endParaRPr kumimoji="0" lang="en-US" sz="1200" b="0" i="0" u="none" strike="noStrike" kern="1200" cap="none" spc="0" normalizeH="0" baseline="0" noProof="0">
              <a:ln>
                <a:noFill/>
              </a:ln>
              <a:solidFill>
                <a:srgbClr val="898989"/>
              </a:solidFill>
              <a:effectLst/>
              <a:uLnTx/>
              <a:uFillTx/>
              <a:latin typeface="Calibri" charset="0"/>
              <a:ea typeface="ＭＳ Ｐゴシック" charset="0"/>
            </a:endParaRPr>
          </a:p>
        </p:txBody>
      </p:sp>
      <p:sp>
        <p:nvSpPr>
          <p:cNvPr id="251" name="TextBox 250"/>
          <p:cNvSpPr txBox="1"/>
          <p:nvPr/>
        </p:nvSpPr>
        <p:spPr>
          <a:xfrm>
            <a:off x="7772400" y="176212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1</a:t>
            </a:r>
          </a:p>
        </p:txBody>
      </p:sp>
      <p:sp>
        <p:nvSpPr>
          <p:cNvPr id="252" name="TextBox 251"/>
          <p:cNvSpPr txBox="1"/>
          <p:nvPr/>
        </p:nvSpPr>
        <p:spPr>
          <a:xfrm>
            <a:off x="7772400" y="287337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2</a:t>
            </a:r>
          </a:p>
        </p:txBody>
      </p:sp>
      <p:sp>
        <p:nvSpPr>
          <p:cNvPr id="253" name="TextBox 252"/>
          <p:cNvSpPr txBox="1"/>
          <p:nvPr/>
        </p:nvSpPr>
        <p:spPr>
          <a:xfrm>
            <a:off x="7772400" y="4010025"/>
            <a:ext cx="1004888"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3</a:t>
            </a:r>
          </a:p>
        </p:txBody>
      </p:sp>
      <p:sp>
        <p:nvSpPr>
          <p:cNvPr id="254" name="TextBox 253"/>
          <p:cNvSpPr txBox="1"/>
          <p:nvPr/>
        </p:nvSpPr>
        <p:spPr>
          <a:xfrm>
            <a:off x="7772400" y="5100638"/>
            <a:ext cx="1004888" cy="4619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ＭＳ Ｐゴシック" charset="0"/>
                <a:cs typeface="ＭＳ Ｐゴシック" charset="0"/>
              </a:rPr>
              <a:t>Page 4</a:t>
            </a:r>
          </a:p>
        </p:txBody>
      </p:sp>
      <p:sp>
        <p:nvSpPr>
          <p:cNvPr id="259" name="Rectangle 258"/>
          <p:cNvSpPr/>
          <p:nvPr/>
        </p:nvSpPr>
        <p:spPr>
          <a:xfrm>
            <a:off x="1676400" y="3875088"/>
            <a:ext cx="6096000" cy="6588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Pass (5V)</a:t>
            </a:r>
          </a:p>
        </p:txBody>
      </p:sp>
      <p:sp>
        <p:nvSpPr>
          <p:cNvPr id="260" name="Rectangle 259"/>
          <p:cNvSpPr/>
          <p:nvPr/>
        </p:nvSpPr>
        <p:spPr>
          <a:xfrm>
            <a:off x="1676400" y="2767013"/>
            <a:ext cx="6096000" cy="6588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Read (2.5V)</a:t>
            </a:r>
          </a:p>
        </p:txBody>
      </p:sp>
      <p:sp>
        <p:nvSpPr>
          <p:cNvPr id="261" name="Rectangle 260"/>
          <p:cNvSpPr/>
          <p:nvPr/>
        </p:nvSpPr>
        <p:spPr>
          <a:xfrm>
            <a:off x="1676400" y="1646238"/>
            <a:ext cx="6096000" cy="6588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Pass (5V)</a:t>
            </a:r>
          </a:p>
        </p:txBody>
      </p:sp>
      <p:sp>
        <p:nvSpPr>
          <p:cNvPr id="262" name="Rectangle 261"/>
          <p:cNvSpPr/>
          <p:nvPr/>
        </p:nvSpPr>
        <p:spPr>
          <a:xfrm>
            <a:off x="1676400" y="4995863"/>
            <a:ext cx="6096000" cy="660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Calibri"/>
                <a:ea typeface="+mn-ea"/>
                <a:cs typeface="+mn-cs"/>
              </a:rPr>
              <a:t>Pass (5V)</a:t>
            </a:r>
          </a:p>
        </p:txBody>
      </p:sp>
    </p:spTree>
    <p:custDataLst>
      <p:tags r:id="rId1"/>
    </p:custDataLst>
    <p:extLst>
      <p:ext uri="{BB962C8B-B14F-4D97-AF65-F5344CB8AC3E}">
        <p14:creationId xmlns:p14="http://schemas.microsoft.com/office/powerpoint/2010/main" val="20697019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fade">
                                      <p:cBhvr>
                                        <p:cTn id="7" dur="500"/>
                                        <p:tgtEl>
                                          <p:spTgt spid="26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0"/>
                                        </p:tgtEl>
                                        <p:attrNameLst>
                                          <p:attrName>style.visibility</p:attrName>
                                        </p:attrNameLst>
                                      </p:cBhvr>
                                      <p:to>
                                        <p:strVal val="visible"/>
                                      </p:to>
                                    </p:set>
                                    <p:animEffect transition="in" filter="fade">
                                      <p:cBhvr>
                                        <p:cTn id="10" dur="500"/>
                                        <p:tgtEl>
                                          <p:spTgt spid="26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1"/>
                                        </p:tgtEl>
                                        <p:attrNameLst>
                                          <p:attrName>style.visibility</p:attrName>
                                        </p:attrNameLst>
                                      </p:cBhvr>
                                      <p:to>
                                        <p:strVal val="visible"/>
                                      </p:to>
                                    </p:set>
                                    <p:animEffect transition="in" filter="fade">
                                      <p:cBhvr>
                                        <p:cTn id="13" dur="500"/>
                                        <p:tgtEl>
                                          <p:spTgt spid="26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9"/>
                                        </p:tgtEl>
                                        <p:attrNameLst>
                                          <p:attrName>style.visibility</p:attrName>
                                        </p:attrNameLst>
                                      </p:cBhvr>
                                      <p:to>
                                        <p:strVal val="visible"/>
                                      </p:to>
                                    </p:set>
                                    <p:animEffect transition="in" filter="fade">
                                      <p:cBhvr>
                                        <p:cTn id="16" dur="500"/>
                                        <p:tgtEl>
                                          <p:spTgt spid="25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xit" presetSubtype="0" fill="hold" grpId="1" nodeType="clickEffect">
                                  <p:stCondLst>
                                    <p:cond delay="0"/>
                                  </p:stCondLst>
                                  <p:childTnLst>
                                    <p:animEffect transition="out" filter="fade">
                                      <p:cBhvr>
                                        <p:cTn id="20" dur="500"/>
                                        <p:tgtEl>
                                          <p:spTgt spid="262"/>
                                        </p:tgtEl>
                                      </p:cBhvr>
                                    </p:animEffect>
                                    <p:set>
                                      <p:cBhvr>
                                        <p:cTn id="21" dur="1" fill="hold">
                                          <p:stCondLst>
                                            <p:cond delay="499"/>
                                          </p:stCondLst>
                                        </p:cTn>
                                        <p:tgtEl>
                                          <p:spTgt spid="262"/>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260"/>
                                        </p:tgtEl>
                                      </p:cBhvr>
                                    </p:animEffect>
                                    <p:set>
                                      <p:cBhvr>
                                        <p:cTn id="24" dur="1" fill="hold">
                                          <p:stCondLst>
                                            <p:cond delay="499"/>
                                          </p:stCondLst>
                                        </p:cTn>
                                        <p:tgtEl>
                                          <p:spTgt spid="260"/>
                                        </p:tgtEl>
                                        <p:attrNameLst>
                                          <p:attrName>style.visibility</p:attrName>
                                        </p:attrNameLst>
                                      </p:cBhvr>
                                      <p:to>
                                        <p:strVal val="hidden"/>
                                      </p:to>
                                    </p:set>
                                  </p:childTnLst>
                                </p:cTn>
                              </p:par>
                              <p:par>
                                <p:cTn id="25" presetID="10" presetClass="exit" presetSubtype="0" fill="hold" grpId="1" nodeType="withEffect">
                                  <p:stCondLst>
                                    <p:cond delay="0"/>
                                  </p:stCondLst>
                                  <p:childTnLst>
                                    <p:animEffect transition="out" filter="fade">
                                      <p:cBhvr>
                                        <p:cTn id="26" dur="500"/>
                                        <p:tgtEl>
                                          <p:spTgt spid="261"/>
                                        </p:tgtEl>
                                      </p:cBhvr>
                                    </p:animEffect>
                                    <p:set>
                                      <p:cBhvr>
                                        <p:cTn id="27" dur="1" fill="hold">
                                          <p:stCondLst>
                                            <p:cond delay="499"/>
                                          </p:stCondLst>
                                        </p:cTn>
                                        <p:tgtEl>
                                          <p:spTgt spid="261"/>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259"/>
                                        </p:tgtEl>
                                      </p:cBhvr>
                                    </p:animEffect>
                                    <p:set>
                                      <p:cBhvr>
                                        <p:cTn id="30" dur="1" fill="hold">
                                          <p:stCondLst>
                                            <p:cond delay="499"/>
                                          </p:stCondLst>
                                        </p:cTn>
                                        <p:tgtEl>
                                          <p:spTgt spid="259"/>
                                        </p:tgtEl>
                                        <p:attrNameLst>
                                          <p:attrName>style.visibility</p:attrName>
                                        </p:attrNameLst>
                                      </p:cBhvr>
                                      <p:to>
                                        <p:strVal val="hidden"/>
                                      </p:to>
                                    </p:set>
                                  </p:childTnLst>
                                </p:cTn>
                              </p:par>
                            </p:childTnLst>
                          </p:cTn>
                        </p:par>
                        <p:par>
                          <p:cTn id="31" fill="hold" nodeType="afterGroup">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219"/>
                                        </p:tgtEl>
                                        <p:attrNameLst>
                                          <p:attrName>style.visibility</p:attrName>
                                        </p:attrNameLst>
                                      </p:cBhvr>
                                      <p:to>
                                        <p:strVal val="visible"/>
                                      </p:to>
                                    </p:set>
                                    <p:animEffect transition="in" filter="fade">
                                      <p:cBhvr>
                                        <p:cTn id="34" dur="500"/>
                                        <p:tgtEl>
                                          <p:spTgt spid="2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3"/>
                                        </p:tgtEl>
                                        <p:attrNameLst>
                                          <p:attrName>style.visibility</p:attrName>
                                        </p:attrNameLst>
                                      </p:cBhvr>
                                      <p:to>
                                        <p:strVal val="visible"/>
                                      </p:to>
                                    </p:set>
                                    <p:animEffect transition="in" filter="fade">
                                      <p:cBhvr>
                                        <p:cTn id="37" dur="500"/>
                                        <p:tgtEl>
                                          <p:spTgt spid="2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0"/>
                                        </p:tgtEl>
                                        <p:attrNameLst>
                                          <p:attrName>style.visibility</p:attrName>
                                        </p:attrNameLst>
                                      </p:cBhvr>
                                      <p:to>
                                        <p:strVal val="visible"/>
                                      </p:to>
                                    </p:set>
                                    <p:animEffect transition="in" filter="fade">
                                      <p:cBhvr>
                                        <p:cTn id="40" dur="500"/>
                                        <p:tgtEl>
                                          <p:spTgt spid="2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21"/>
                                        </p:tgtEl>
                                        <p:attrNameLst>
                                          <p:attrName>style.visibility</p:attrName>
                                        </p:attrNameLst>
                                      </p:cBhvr>
                                      <p:to>
                                        <p:strVal val="visible"/>
                                      </p:to>
                                    </p:set>
                                    <p:animEffect transition="in" filter="fade">
                                      <p:cBhvr>
                                        <p:cTn id="43" dur="500"/>
                                        <p:tgtEl>
                                          <p:spTgt spid="221"/>
                                        </p:tgtEl>
                                      </p:cBhvr>
                                    </p:animEffect>
                                  </p:childTnLst>
                                </p:cTn>
                              </p:par>
                              <p:par>
                                <p:cTn id="44" presetID="10" presetClass="entr" presetSubtype="0" fill="hold" nodeType="withEffect">
                                  <p:stCondLst>
                                    <p:cond delay="0"/>
                                  </p:stCondLst>
                                  <p:childTnLst>
                                    <p:set>
                                      <p:cBhvr>
                                        <p:cTn id="45" dur="1" fill="hold">
                                          <p:stCondLst>
                                            <p:cond delay="0"/>
                                          </p:stCondLst>
                                        </p:cTn>
                                        <p:tgtEl>
                                          <p:spTgt spid="209"/>
                                        </p:tgtEl>
                                        <p:attrNameLst>
                                          <p:attrName>style.visibility</p:attrName>
                                        </p:attrNameLst>
                                      </p:cBhvr>
                                      <p:to>
                                        <p:strVal val="visible"/>
                                      </p:to>
                                    </p:set>
                                    <p:animEffect transition="in" filter="fade">
                                      <p:cBhvr>
                                        <p:cTn id="46" dur="500"/>
                                        <p:tgtEl>
                                          <p:spTgt spid="209"/>
                                        </p:tgtEl>
                                      </p:cBhvr>
                                    </p:animEffect>
                                  </p:childTnLst>
                                </p:cTn>
                              </p:par>
                              <p:par>
                                <p:cTn id="47" presetID="10" presetClass="entr" presetSubtype="0" fill="hold" nodeType="withEffect">
                                  <p:stCondLst>
                                    <p:cond delay="0"/>
                                  </p:stCondLst>
                                  <p:childTnLst>
                                    <p:set>
                                      <p:cBhvr>
                                        <p:cTn id="48" dur="1" fill="hold">
                                          <p:stCondLst>
                                            <p:cond delay="0"/>
                                          </p:stCondLst>
                                        </p:cTn>
                                        <p:tgtEl>
                                          <p:spTgt spid="210"/>
                                        </p:tgtEl>
                                        <p:attrNameLst>
                                          <p:attrName>style.visibility</p:attrName>
                                        </p:attrNameLst>
                                      </p:cBhvr>
                                      <p:to>
                                        <p:strVal val="visible"/>
                                      </p:to>
                                    </p:set>
                                    <p:animEffect transition="in" filter="fade">
                                      <p:cBhvr>
                                        <p:cTn id="49" dur="500"/>
                                        <p:tgtEl>
                                          <p:spTgt spid="210"/>
                                        </p:tgtEl>
                                      </p:cBhvr>
                                    </p:animEffect>
                                  </p:childTnLst>
                                </p:cTn>
                              </p:par>
                              <p:par>
                                <p:cTn id="50" presetID="10" presetClass="entr" presetSubtype="0" fill="hold" nodeType="withEffect">
                                  <p:stCondLst>
                                    <p:cond delay="0"/>
                                  </p:stCondLst>
                                  <p:childTnLst>
                                    <p:set>
                                      <p:cBhvr>
                                        <p:cTn id="51" dur="1" fill="hold">
                                          <p:stCondLst>
                                            <p:cond delay="0"/>
                                          </p:stCondLst>
                                        </p:cTn>
                                        <p:tgtEl>
                                          <p:spTgt spid="211"/>
                                        </p:tgtEl>
                                        <p:attrNameLst>
                                          <p:attrName>style.visibility</p:attrName>
                                        </p:attrNameLst>
                                      </p:cBhvr>
                                      <p:to>
                                        <p:strVal val="visible"/>
                                      </p:to>
                                    </p:set>
                                    <p:animEffect transition="in" filter="fade">
                                      <p:cBhvr>
                                        <p:cTn id="52" dur="500"/>
                                        <p:tgtEl>
                                          <p:spTgt spid="211"/>
                                        </p:tgtEl>
                                      </p:cBhvr>
                                    </p:animEffect>
                                  </p:childTnLst>
                                </p:cTn>
                              </p:par>
                              <p:par>
                                <p:cTn id="53" presetID="10" presetClass="entr" presetSubtype="0" fill="hold" nodeType="withEffect">
                                  <p:stCondLst>
                                    <p:cond delay="0"/>
                                  </p:stCondLst>
                                  <p:childTnLst>
                                    <p:set>
                                      <p:cBhvr>
                                        <p:cTn id="54" dur="1" fill="hold">
                                          <p:stCondLst>
                                            <p:cond delay="0"/>
                                          </p:stCondLst>
                                        </p:cTn>
                                        <p:tgtEl>
                                          <p:spTgt spid="212"/>
                                        </p:tgtEl>
                                        <p:attrNameLst>
                                          <p:attrName>style.visibility</p:attrName>
                                        </p:attrNameLst>
                                      </p:cBhvr>
                                      <p:to>
                                        <p:strVal val="visible"/>
                                      </p:to>
                                    </p:set>
                                    <p:animEffect transition="in" filter="fade">
                                      <p:cBhvr>
                                        <p:cTn id="55" dur="500"/>
                                        <p:tgtEl>
                                          <p:spTgt spid="212"/>
                                        </p:tgtEl>
                                      </p:cBhvr>
                                    </p:animEffect>
                                  </p:childTnLst>
                                </p:cTn>
                              </p:par>
                            </p:childTnLst>
                          </p:cTn>
                        </p:par>
                        <p:par>
                          <p:cTn id="56" fill="hold" nodeType="afterGroup">
                            <p:stCondLst>
                              <p:cond delay="1000"/>
                            </p:stCondLst>
                            <p:childTnLst>
                              <p:par>
                                <p:cTn id="57" presetID="10" presetClass="entr" presetSubtype="0"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1" fill="hold" nodeType="clickEffect">
                                  <p:stCondLst>
                                    <p:cond delay="0"/>
                                  </p:stCondLst>
                                  <p:childTnLst>
                                    <p:set>
                                      <p:cBhvr>
                                        <p:cTn id="63" dur="1" fill="hold">
                                          <p:stCondLst>
                                            <p:cond delay="0"/>
                                          </p:stCondLst>
                                        </p:cTn>
                                        <p:tgtEl>
                                          <p:spTgt spid="217"/>
                                        </p:tgtEl>
                                        <p:attrNameLst>
                                          <p:attrName>style.visibility</p:attrName>
                                        </p:attrNameLst>
                                      </p:cBhvr>
                                      <p:to>
                                        <p:strVal val="visible"/>
                                      </p:to>
                                    </p:set>
                                    <p:animEffect transition="in" filter="wipe(up)">
                                      <p:cBhvr>
                                        <p:cTn id="64" dur="500"/>
                                        <p:tgtEl>
                                          <p:spTgt spid="217"/>
                                        </p:tgtEl>
                                      </p:cBhvr>
                                    </p:animEffect>
                                  </p:childTnLst>
                                </p:cTn>
                              </p:par>
                              <p:par>
                                <p:cTn id="65" presetID="22" presetClass="entr" presetSubtype="1" fill="hold" nodeType="withEffect">
                                  <p:stCondLst>
                                    <p:cond delay="0"/>
                                  </p:stCondLst>
                                  <p:childTnLst>
                                    <p:set>
                                      <p:cBhvr>
                                        <p:cTn id="66" dur="1" fill="hold">
                                          <p:stCondLst>
                                            <p:cond delay="0"/>
                                          </p:stCondLst>
                                        </p:cTn>
                                        <p:tgtEl>
                                          <p:spTgt spid="216"/>
                                        </p:tgtEl>
                                        <p:attrNameLst>
                                          <p:attrName>style.visibility</p:attrName>
                                        </p:attrNameLst>
                                      </p:cBhvr>
                                      <p:to>
                                        <p:strVal val="visible"/>
                                      </p:to>
                                    </p:set>
                                    <p:animEffect transition="in" filter="wipe(up)">
                                      <p:cBhvr>
                                        <p:cTn id="67" dur="500"/>
                                        <p:tgtEl>
                                          <p:spTgt spid="216"/>
                                        </p:tgtEl>
                                      </p:cBhvr>
                                    </p:animEffect>
                                  </p:childTnLst>
                                </p:cTn>
                              </p:par>
                              <p:par>
                                <p:cTn id="68" presetID="22" presetClass="entr" presetSubtype="1" fill="hold" nodeType="withEffect">
                                  <p:stCondLst>
                                    <p:cond delay="0"/>
                                  </p:stCondLst>
                                  <p:childTnLst>
                                    <p:set>
                                      <p:cBhvr>
                                        <p:cTn id="69" dur="1" fill="hold">
                                          <p:stCondLst>
                                            <p:cond delay="0"/>
                                          </p:stCondLst>
                                        </p:cTn>
                                        <p:tgtEl>
                                          <p:spTgt spid="214"/>
                                        </p:tgtEl>
                                        <p:attrNameLst>
                                          <p:attrName>style.visibility</p:attrName>
                                        </p:attrNameLst>
                                      </p:cBhvr>
                                      <p:to>
                                        <p:strVal val="visible"/>
                                      </p:to>
                                    </p:set>
                                    <p:animEffect transition="in" filter="wipe(up)">
                                      <p:cBhvr>
                                        <p:cTn id="70" dur="500"/>
                                        <p:tgtEl>
                                          <p:spTgt spid="214"/>
                                        </p:tgtEl>
                                      </p:cBhvr>
                                    </p:animEffect>
                                  </p:childTnLst>
                                </p:cTn>
                              </p:par>
                              <p:par>
                                <p:cTn id="71" presetID="22" presetClass="entr" presetSubtype="1" fill="hold" nodeType="withEffect">
                                  <p:stCondLst>
                                    <p:cond delay="0"/>
                                  </p:stCondLst>
                                  <p:childTnLst>
                                    <p:set>
                                      <p:cBhvr>
                                        <p:cTn id="72" dur="1" fill="hold">
                                          <p:stCondLst>
                                            <p:cond delay="0"/>
                                          </p:stCondLst>
                                        </p:cTn>
                                        <p:tgtEl>
                                          <p:spTgt spid="215"/>
                                        </p:tgtEl>
                                        <p:attrNameLst>
                                          <p:attrName>style.visibility</p:attrName>
                                        </p:attrNameLst>
                                      </p:cBhvr>
                                      <p:to>
                                        <p:strVal val="visible"/>
                                      </p:to>
                                    </p:set>
                                    <p:animEffect transition="in" filter="wipe(up)">
                                      <p:cBhvr>
                                        <p:cTn id="73" dur="500"/>
                                        <p:tgtEl>
                                          <p:spTgt spid="215"/>
                                        </p:tgtEl>
                                      </p:cBhvr>
                                    </p:animEffect>
                                  </p:childTnLst>
                                </p:cTn>
                              </p:par>
                            </p:childTnLst>
                          </p:cTn>
                        </p:par>
                        <p:par>
                          <p:cTn id="74" fill="hold" nodeType="afterGroup">
                            <p:stCondLst>
                              <p:cond delay="500"/>
                            </p:stCondLst>
                            <p:childTnLst>
                              <p:par>
                                <p:cTn id="75" presetID="22" presetClass="entr" presetSubtype="1" fill="hold" grpId="0" nodeType="afterEffect">
                                  <p:stCondLst>
                                    <p:cond delay="0"/>
                                  </p:stCondLst>
                                  <p:childTnLst>
                                    <p:set>
                                      <p:cBhvr>
                                        <p:cTn id="76" dur="1" fill="hold">
                                          <p:stCondLst>
                                            <p:cond delay="0"/>
                                          </p:stCondLst>
                                        </p:cTn>
                                        <p:tgtEl>
                                          <p:spTgt spid="222"/>
                                        </p:tgtEl>
                                        <p:attrNameLst>
                                          <p:attrName>style.visibility</p:attrName>
                                        </p:attrNameLst>
                                      </p:cBhvr>
                                      <p:to>
                                        <p:strVal val="visible"/>
                                      </p:to>
                                    </p:set>
                                    <p:animEffect transition="in" filter="wipe(up)">
                                      <p:cBhvr>
                                        <p:cTn id="77" dur="500"/>
                                        <p:tgtEl>
                                          <p:spTgt spid="222"/>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218"/>
                                        </p:tgtEl>
                                        <p:attrNameLst>
                                          <p:attrName>style.visibility</p:attrName>
                                        </p:attrNameLst>
                                      </p:cBhvr>
                                      <p:to>
                                        <p:strVal val="visible"/>
                                      </p:to>
                                    </p:set>
                                    <p:animEffect transition="in" filter="wipe(up)">
                                      <p:cBhvr>
                                        <p:cTn id="80" dur="500"/>
                                        <p:tgtEl>
                                          <p:spTgt spid="218"/>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223"/>
                                        </p:tgtEl>
                                        <p:attrNameLst>
                                          <p:attrName>style.visibility</p:attrName>
                                        </p:attrNameLst>
                                      </p:cBhvr>
                                      <p:to>
                                        <p:strVal val="visible"/>
                                      </p:to>
                                    </p:set>
                                    <p:animEffect transition="in" filter="wipe(up)">
                                      <p:cBhvr>
                                        <p:cTn id="83" dur="500"/>
                                        <p:tgtEl>
                                          <p:spTgt spid="223"/>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224"/>
                                        </p:tgtEl>
                                        <p:attrNameLst>
                                          <p:attrName>style.visibility</p:attrName>
                                        </p:attrNameLst>
                                      </p:cBhvr>
                                      <p:to>
                                        <p:strVal val="visible"/>
                                      </p:to>
                                    </p:set>
                                    <p:animEffect transition="in" filter="wipe(up)">
                                      <p:cBhvr>
                                        <p:cTn id="86" dur="500"/>
                                        <p:tgtEl>
                                          <p:spTgt spid="22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42"/>
                                        </p:tgtEl>
                                        <p:attrNameLst>
                                          <p:attrName>style.visibility</p:attrName>
                                        </p:attrNameLst>
                                      </p:cBhvr>
                                      <p:to>
                                        <p:strVal val="visible"/>
                                      </p:to>
                                    </p:set>
                                    <p:animEffect transition="in" filter="fade">
                                      <p:cBhvr>
                                        <p:cTn id="89" dur="500"/>
                                        <p:tgtEl>
                                          <p:spTgt spid="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9" grpId="0"/>
      <p:bldP spid="220" grpId="0"/>
      <p:bldP spid="221" grpId="0"/>
      <p:bldP spid="218" grpId="0"/>
      <p:bldP spid="222" grpId="0"/>
      <p:bldP spid="223" grpId="0"/>
      <p:bldP spid="224" grpId="0"/>
      <p:bldP spid="242" grpId="0"/>
      <p:bldP spid="259" grpId="0" animBg="1"/>
      <p:bldP spid="259" grpId="1" animBg="1"/>
      <p:bldP spid="260" grpId="0" animBg="1"/>
      <p:bldP spid="260" grpId="1" animBg="1"/>
      <p:bldP spid="261" grpId="0" animBg="1"/>
      <p:bldP spid="261" grpId="1" animBg="1"/>
      <p:bldP spid="262" grpId="0" animBg="1"/>
      <p:bldP spid="262" grpId="1"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Title 1"/>
          <p:cNvSpPr>
            <a:spLocks noGrp="1"/>
          </p:cNvSpPr>
          <p:nvPr>
            <p:ph type="title"/>
          </p:nvPr>
        </p:nvSpPr>
        <p:spPr>
          <a:xfrm>
            <a:off x="228600" y="152400"/>
            <a:ext cx="8915400" cy="1066800"/>
          </a:xfrm>
        </p:spPr>
        <p:txBody>
          <a:bodyPr/>
          <a:lstStyle/>
          <a:p>
            <a:r>
              <a:rPr lang="en-US">
                <a:latin typeface="Garamond" charset="0"/>
              </a:rPr>
              <a:t>More on Read Reference Voltage Prediction</a:t>
            </a:r>
          </a:p>
        </p:txBody>
      </p:sp>
      <p:sp>
        <p:nvSpPr>
          <p:cNvPr id="266242" name="Content Placeholder 2"/>
          <p:cNvSpPr>
            <a:spLocks noGrp="1"/>
          </p:cNvSpPr>
          <p:nvPr>
            <p:ph idx="1"/>
          </p:nvPr>
        </p:nvSpPr>
        <p:spPr/>
        <p:txBody>
          <a:bodyPr/>
          <a:lstStyle/>
          <a:p>
            <a:r>
              <a:rPr lang="en-US">
                <a:latin typeface="Tahoma" charset="0"/>
              </a:rPr>
              <a:t>Yu Cai, Onur Mutlu, Erich F. Haratsch, and Ken Mai,</a:t>
            </a:r>
            <a:br>
              <a:rPr lang="en-US">
                <a:latin typeface="Tahoma" charset="0"/>
              </a:rPr>
            </a:br>
            <a:r>
              <a:rPr lang="en-US" b="1">
                <a:latin typeface="Tahoma" charset="0"/>
                <a:hlinkClick r:id="rId2"/>
              </a:rPr>
              <a:t>"Program Interference in MLC NAND Flash Memory: Characterization, Modeling, and Mitigation"</a:t>
            </a:r>
            <a:br>
              <a:rPr lang="en-US">
                <a:latin typeface="Tahoma" charset="0"/>
              </a:rPr>
            </a:br>
            <a:r>
              <a:rPr lang="en-US" i="1">
                <a:latin typeface="Tahoma" charset="0"/>
              </a:rPr>
              <a:t>Proceedings of the </a:t>
            </a:r>
            <a:r>
              <a:rPr lang="en-US" i="1">
                <a:latin typeface="Tahoma" charset="0"/>
                <a:hlinkClick r:id="rId3"/>
              </a:rPr>
              <a:t>31st IEEE International Conference on Computer Design</a:t>
            </a:r>
            <a:r>
              <a:rPr lang="en-US" i="1">
                <a:latin typeface="Tahoma" charset="0"/>
              </a:rPr>
              <a:t> (</a:t>
            </a:r>
            <a:r>
              <a:rPr lang="en-US" b="1" i="1">
                <a:latin typeface="Tahoma" charset="0"/>
              </a:rPr>
              <a:t>ICCD</a:t>
            </a:r>
            <a:r>
              <a:rPr lang="en-US" i="1">
                <a:latin typeface="Tahoma" charset="0"/>
              </a:rPr>
              <a:t>)</a:t>
            </a:r>
            <a:r>
              <a:rPr lang="en-US">
                <a:latin typeface="Tahoma" charset="0"/>
              </a:rPr>
              <a:t>, Asheville, NC, October 2013. </a:t>
            </a:r>
            <a:r>
              <a:rPr lang="en-US">
                <a:latin typeface="Tahoma" charset="0"/>
                <a:hlinkClick r:id="rId4"/>
              </a:rPr>
              <a:t>Slides (pptx)</a:t>
            </a:r>
            <a:r>
              <a:rPr lang="en-US">
                <a:latin typeface="Tahoma" charset="0"/>
              </a:rPr>
              <a:t> </a:t>
            </a:r>
            <a:r>
              <a:rPr lang="en-US">
                <a:latin typeface="Tahoma" charset="0"/>
                <a:hlinkClick r:id="rId5"/>
              </a:rPr>
              <a:t>(pdf)</a:t>
            </a:r>
            <a:r>
              <a:rPr lang="en-US">
                <a:latin typeface="Tahoma" charset="0"/>
              </a:rPr>
              <a:t> </a:t>
            </a:r>
            <a:r>
              <a:rPr lang="en-US">
                <a:latin typeface="Tahoma" charset="0"/>
                <a:hlinkClick r:id="rId6"/>
              </a:rPr>
              <a:t>Lightning Session Slides (pdf)</a:t>
            </a:r>
            <a:r>
              <a:rPr lang="en-US">
                <a:latin typeface="Tahoma" charset="0"/>
              </a:rPr>
              <a:t> </a:t>
            </a:r>
          </a:p>
        </p:txBody>
      </p:sp>
      <p:sp>
        <p:nvSpPr>
          <p:cNvPr id="26624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8666C632-2AB3-BE41-B63C-DC9C00931982}"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90</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2" name="Picture 1"/>
          <p:cNvPicPr>
            <a:picLocks noChangeAspect="1"/>
          </p:cNvPicPr>
          <p:nvPr/>
        </p:nvPicPr>
        <p:blipFill>
          <a:blip r:embed="rId7"/>
          <a:stretch>
            <a:fillRect/>
          </a:stretch>
        </p:blipFill>
        <p:spPr>
          <a:xfrm>
            <a:off x="0" y="4509120"/>
            <a:ext cx="9144000" cy="1751960"/>
          </a:xfrm>
          <a:prstGeom prst="rect">
            <a:avLst/>
          </a:prstGeom>
        </p:spPr>
      </p:pic>
    </p:spTree>
    <p:extLst>
      <p:ext uri="{BB962C8B-B14F-4D97-AF65-F5344CB8AC3E}">
        <p14:creationId xmlns:p14="http://schemas.microsoft.com/office/powerpoint/2010/main" val="1277367784"/>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sz="3800" dirty="0"/>
              <a:t>More Accurate and Online Channel Modeling</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28456-B93E-5440-A8F9-7EDDF5DA4557}"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
        <p:nvSpPr>
          <p:cNvPr id="8" name="Content Placeholder 2"/>
          <p:cNvSpPr>
            <a:spLocks noGrp="1"/>
          </p:cNvSpPr>
          <p:nvPr>
            <p:ph idx="1"/>
          </p:nvPr>
        </p:nvSpPr>
        <p:spPr>
          <a:xfrm>
            <a:off x="228600" y="1055688"/>
            <a:ext cx="8915400" cy="5037608"/>
          </a:xfrm>
        </p:spPr>
        <p:txBody>
          <a:bodyPr/>
          <a:lstStyle/>
          <a:p>
            <a:r>
              <a:rPr lang="en-US" sz="2000" dirty="0" err="1"/>
              <a:t>Yixin</a:t>
            </a:r>
            <a:r>
              <a:rPr lang="en-US" sz="2000" dirty="0"/>
              <a:t> Luo, </a:t>
            </a:r>
            <a:r>
              <a:rPr lang="en-US" sz="2000" dirty="0" err="1"/>
              <a:t>Saugata</a:t>
            </a:r>
            <a:r>
              <a:rPr lang="en-US" sz="2000" dirty="0"/>
              <a:t> </a:t>
            </a:r>
            <a:r>
              <a:rPr lang="en-US" sz="2000" dirty="0" err="1"/>
              <a:t>Ghose</a:t>
            </a:r>
            <a:r>
              <a:rPr lang="en-US" sz="2000" dirty="0"/>
              <a:t>, Yu Cai, Erich F. </a:t>
            </a:r>
            <a:r>
              <a:rPr lang="en-US" sz="2000" dirty="0" err="1"/>
              <a:t>Haratsch</a:t>
            </a:r>
            <a:r>
              <a:rPr lang="en-US" sz="2000" dirty="0"/>
              <a:t>, and </a:t>
            </a:r>
            <a:r>
              <a:rPr lang="en-US" sz="2000" u="sng" dirty="0"/>
              <a:t>Onur Mutlu</a:t>
            </a:r>
            <a:r>
              <a:rPr lang="en-US" sz="2000" dirty="0"/>
              <a:t>,</a:t>
            </a:r>
            <a:br>
              <a:rPr lang="en-US" sz="2000" dirty="0"/>
            </a:br>
            <a:r>
              <a:rPr lang="en-US" sz="2000" b="1" dirty="0">
                <a:hlinkClick r:id="rId2"/>
              </a:rPr>
              <a:t>"Enabling Accurate and Practical Online Flash Channel Modeling for Modern MLC NAND Flash Memory"</a:t>
            </a:r>
            <a:br>
              <a:rPr lang="en-US" sz="2000" dirty="0"/>
            </a:br>
            <a:r>
              <a:rPr lang="en-US" sz="2000" i="1" dirty="0"/>
              <a:t>to appear in </a:t>
            </a:r>
            <a:r>
              <a:rPr lang="en-US" sz="2000" i="1" dirty="0">
                <a:hlinkClick r:id="rId3"/>
              </a:rPr>
              <a:t>IEEE Journal on Selected Areas in Communications</a:t>
            </a:r>
            <a:r>
              <a:rPr lang="en-US" sz="2000" i="1" dirty="0"/>
              <a:t> (</a:t>
            </a:r>
            <a:r>
              <a:rPr lang="en-US" sz="2000" b="1" i="1" dirty="0"/>
              <a:t>JSAC</a:t>
            </a:r>
            <a:r>
              <a:rPr lang="en-US" sz="2000" i="1" dirty="0"/>
              <a:t>)</a:t>
            </a:r>
            <a:r>
              <a:rPr lang="en-US" sz="2000" dirty="0"/>
              <a:t>, 2016. </a:t>
            </a:r>
            <a:endParaRPr lang="en-US" dirty="0">
              <a:latin typeface="Tahoma" charset="0"/>
            </a:endParaRPr>
          </a:p>
          <a:p>
            <a:endParaRPr lang="en-US" dirty="0">
              <a:latin typeface="Tahoma" charset="0"/>
            </a:endParaRPr>
          </a:p>
          <a:p>
            <a:endParaRPr lang="en-US" dirty="0">
              <a:latin typeface="Tahoma" charset="0"/>
            </a:endParaRPr>
          </a:p>
        </p:txBody>
      </p:sp>
      <p:pic>
        <p:nvPicPr>
          <p:cNvPr id="3" name="Picture 2"/>
          <p:cNvPicPr>
            <a:picLocks noChangeAspect="1"/>
          </p:cNvPicPr>
          <p:nvPr/>
        </p:nvPicPr>
        <p:blipFill>
          <a:blip r:embed="rId4"/>
          <a:stretch>
            <a:fillRect/>
          </a:stretch>
        </p:blipFill>
        <p:spPr>
          <a:xfrm>
            <a:off x="292100" y="3726780"/>
            <a:ext cx="8559800" cy="2222500"/>
          </a:xfrm>
          <a:prstGeom prst="rect">
            <a:avLst/>
          </a:prstGeom>
        </p:spPr>
      </p:pic>
    </p:spTree>
    <p:extLst>
      <p:ext uri="{BB962C8B-B14F-4D97-AF65-F5344CB8AC3E}">
        <p14:creationId xmlns:p14="http://schemas.microsoft.com/office/powerpoint/2010/main" val="2518250368"/>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4"/>
          <p:cNvSpPr>
            <a:spLocks noGrp="1" noChangeArrowheads="1"/>
          </p:cNvSpPr>
          <p:nvPr>
            <p:ph type="ctrTitle"/>
          </p:nvPr>
        </p:nvSpPr>
        <p:spPr>
          <a:xfrm>
            <a:off x="366716" y="1828800"/>
            <a:ext cx="8428037" cy="822325"/>
          </a:xfrm>
        </p:spPr>
        <p:txBody>
          <a:bodyPr/>
          <a:lstStyle/>
          <a:p>
            <a:pPr algn="ctr" eaLnBrk="1" hangingPunct="1"/>
            <a:r>
              <a:rPr lang="en-US" sz="4000" dirty="0">
                <a:latin typeface="Garamond" charset="0"/>
              </a:rPr>
              <a:t>Readings on Flash Memory</a:t>
            </a:r>
          </a:p>
        </p:txBody>
      </p:sp>
      <p:sp>
        <p:nvSpPr>
          <p:cNvPr id="74754" name="Rectangle 5"/>
          <p:cNvSpPr>
            <a:spLocks noGrp="1" noChangeArrowheads="1"/>
          </p:cNvSpPr>
          <p:nvPr>
            <p:ph type="subTitle" idx="1"/>
          </p:nvPr>
        </p:nvSpPr>
        <p:spPr>
          <a:xfrm>
            <a:off x="685800" y="3581400"/>
            <a:ext cx="7848600" cy="2900363"/>
          </a:xfrm>
        </p:spPr>
        <p:txBody>
          <a:bodyPr/>
          <a:lstStyle/>
          <a:p>
            <a:pPr eaLnBrk="1" hangingPunct="1">
              <a:buFont typeface="Wingdings" charset="0"/>
              <a:buNone/>
            </a:pPr>
            <a:endParaRPr lang="en-US" i="1">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p:txBody>
      </p:sp>
    </p:spTree>
    <p:extLst>
      <p:ext uri="{BB962C8B-B14F-4D97-AF65-F5344CB8AC3E}">
        <p14:creationId xmlns:p14="http://schemas.microsoft.com/office/powerpoint/2010/main" val="3431887508"/>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tps://pbs.twimg.com/media/DKHLt24W0AAE5Fd.jpg:lar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11" y="948688"/>
            <a:ext cx="8316416" cy="5080875"/>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endParaRPr>
          </a:p>
        </p:txBody>
      </p:sp>
      <p:sp>
        <p:nvSpPr>
          <p:cNvPr id="8" name="Rectangle 7">
            <a:hlinkClick r:id="rId3"/>
          </p:cNvPr>
          <p:cNvSpPr/>
          <p:nvPr/>
        </p:nvSpPr>
        <p:spPr>
          <a:xfrm>
            <a:off x="1619672" y="6021288"/>
            <a:ext cx="6048672" cy="415498"/>
          </a:xfrm>
          <a:prstGeom prst="rect">
            <a:avLst/>
          </a:prstGeom>
        </p:spPr>
        <p:txBody>
          <a:bodyPr wrap="square">
            <a:spAutoFit/>
          </a:bodyPr>
          <a:lstStyle/>
          <a:p>
            <a:pPr marL="0" marR="0" lvl="0" indent="0" algn="ctr" defTabSz="914400" rtl="0" eaLnBrk="1" fontAlgn="auto" latinLnBrk="0" hangingPunct="1">
              <a:lnSpc>
                <a:spcPct val="100000"/>
              </a:lnSpc>
              <a:spcBef>
                <a:spcPts val="450"/>
              </a:spcBef>
              <a:spcAft>
                <a:spcPts val="0"/>
              </a:spcAft>
              <a:buClrTx/>
              <a:buSzTx/>
              <a:buFontTx/>
              <a:buNone/>
              <a:tabLst/>
              <a:defRPr/>
            </a:pPr>
            <a:r>
              <a:rPr kumimoji="0" lang="en-US" sz="2100" b="1" i="0" u="none" strike="noStrike" kern="1200" cap="none" spc="0" normalizeH="0" baseline="0" noProof="0" dirty="0">
                <a:ln>
                  <a:noFill/>
                </a:ln>
                <a:solidFill>
                  <a:srgbClr val="0000FF"/>
                </a:solidFill>
                <a:effectLst/>
                <a:uLnTx/>
                <a:uFillTx/>
                <a:latin typeface="Adobe Garamond Pro" panose="02020502060506020403" pitchFamily="18" charset="0"/>
                <a:ea typeface="ＭＳ Ｐゴシック" panose="020B0600070205080204" pitchFamily="34" charset="-128"/>
                <a:cs typeface="+mn-cs"/>
                <a:hlinkClick r:id="rId3"/>
              </a:rPr>
              <a:t>https://arxiv.org/pdf/1706.08642</a:t>
            </a:r>
            <a:r>
              <a:rPr kumimoji="0" lang="en-US" sz="2100" b="1" i="0" u="none" strike="noStrike" kern="1200" cap="none" spc="0" normalizeH="0" baseline="0" noProof="0" dirty="0">
                <a:ln>
                  <a:noFill/>
                </a:ln>
                <a:solidFill>
                  <a:srgbClr val="0000FF"/>
                </a:solidFill>
                <a:effectLst/>
                <a:uLnTx/>
                <a:uFillTx/>
                <a:latin typeface="Adobe Garamond Pro" panose="02020502060506020403" pitchFamily="18" charset="0"/>
                <a:ea typeface="ＭＳ Ｐゴシック" panose="020B0600070205080204" pitchFamily="34" charset="-128"/>
                <a:cs typeface="+mn-cs"/>
              </a:rPr>
              <a:t>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4585" y="1009676"/>
            <a:ext cx="1915268" cy="1915268"/>
          </a:xfrm>
          <a:prstGeom prst="rect">
            <a:avLst/>
          </a:prstGeom>
        </p:spPr>
      </p:pic>
      <p:sp>
        <p:nvSpPr>
          <p:cNvPr id="9" name="TextBox 8"/>
          <p:cNvSpPr txBox="1"/>
          <p:nvPr/>
        </p:nvSpPr>
        <p:spPr>
          <a:xfrm>
            <a:off x="2483768" y="1340768"/>
            <a:ext cx="387413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FF0000"/>
                </a:solidFill>
                <a:effectLst/>
                <a:uLnTx/>
                <a:uFillTx/>
                <a:latin typeface="Tahoma"/>
                <a:ea typeface="ＭＳ Ｐゴシック" panose="020B0600070205080204" pitchFamily="34" charset="-128"/>
                <a:cs typeface="+mn-cs"/>
              </a:rPr>
              <a:t>Proceedings of the IEEE, Sept. 2017</a:t>
            </a:r>
          </a:p>
        </p:txBody>
      </p:sp>
      <p:sp>
        <p:nvSpPr>
          <p:cNvPr id="10" name="Title 1"/>
          <p:cNvSpPr>
            <a:spLocks noGrp="1"/>
          </p:cNvSpPr>
          <p:nvPr>
            <p:ph type="title"/>
          </p:nvPr>
        </p:nvSpPr>
        <p:spPr>
          <a:xfrm>
            <a:off x="228600" y="152400"/>
            <a:ext cx="8915400" cy="1066800"/>
          </a:xfrm>
        </p:spPr>
        <p:txBody>
          <a:bodyPr/>
          <a:lstStyle/>
          <a:p>
            <a:r>
              <a:rPr lang="en-US" dirty="0"/>
              <a:t>More Background and State-of-the-Art</a:t>
            </a:r>
            <a:endParaRPr lang="en-US" sz="3000" b="1" dirty="0"/>
          </a:p>
        </p:txBody>
      </p:sp>
    </p:spTree>
    <p:extLst>
      <p:ext uri="{BB962C8B-B14F-4D97-AF65-F5344CB8AC3E}">
        <p14:creationId xmlns:p14="http://schemas.microsoft.com/office/powerpoint/2010/main" val="335346795"/>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D83ED-8D61-7D4B-8BDA-299FED5D00C8}"/>
              </a:ext>
            </a:extLst>
          </p:cNvPr>
          <p:cNvSpPr>
            <a:spLocks noGrp="1"/>
          </p:cNvSpPr>
          <p:nvPr>
            <p:ph type="title"/>
          </p:nvPr>
        </p:nvSpPr>
        <p:spPr>
          <a:xfrm>
            <a:off x="228600" y="152400"/>
            <a:ext cx="8915400" cy="1066800"/>
          </a:xfrm>
        </p:spPr>
        <p:txBody>
          <a:bodyPr/>
          <a:lstStyle/>
          <a:p>
            <a:r>
              <a:rPr lang="en-US" dirty="0"/>
              <a:t>More Up-to-date Version </a:t>
            </a:r>
          </a:p>
        </p:txBody>
      </p:sp>
      <p:sp>
        <p:nvSpPr>
          <p:cNvPr id="3" name="Content Placeholder 2">
            <a:extLst>
              <a:ext uri="{FF2B5EF4-FFF2-40B4-BE49-F238E27FC236}">
                <a16:creationId xmlns:a16="http://schemas.microsoft.com/office/drawing/2014/main" id="{F51F3C2B-FBF5-604C-A420-89D4E30F398F}"/>
              </a:ext>
            </a:extLst>
          </p:cNvPr>
          <p:cNvSpPr>
            <a:spLocks noGrp="1"/>
          </p:cNvSpPr>
          <p:nvPr>
            <p:ph idx="1"/>
          </p:nvPr>
        </p:nvSpPr>
        <p:spPr>
          <a:xfrm>
            <a:off x="228600" y="990600"/>
            <a:ext cx="8610600" cy="4876800"/>
          </a:xfrm>
        </p:spPr>
        <p:txBody>
          <a:bodyPr/>
          <a:lstStyle/>
          <a:p>
            <a:r>
              <a:rPr lang="en-US" sz="2000" dirty="0"/>
              <a:t>Yu Cai, Saugata Ghose, Erich F. </a:t>
            </a:r>
            <a:r>
              <a:rPr lang="en-US" sz="2000" dirty="0" err="1"/>
              <a:t>Haratsch</a:t>
            </a:r>
            <a:r>
              <a:rPr lang="en-US" sz="2000" dirty="0"/>
              <a:t>, Yixin Luo, and Onur Mutlu,</a:t>
            </a:r>
            <a:br>
              <a:rPr lang="en-US" sz="2000" dirty="0"/>
            </a:br>
            <a:r>
              <a:rPr lang="en-US" sz="2000" b="1" dirty="0">
                <a:hlinkClick r:id="rId2"/>
              </a:rPr>
              <a:t>"Errors in Flash-Memory-Based Solid-State Drives: Analysis, Mitigation, and Recovery"</a:t>
            </a:r>
            <a:br>
              <a:rPr lang="en-US" sz="2000" dirty="0"/>
            </a:br>
            <a:r>
              <a:rPr lang="en-US" sz="2000" i="1" dirty="0"/>
              <a:t>Invited Book Chapter in </a:t>
            </a:r>
            <a:r>
              <a:rPr lang="en-US" sz="2000" i="1" dirty="0">
                <a:hlinkClick r:id="rId3"/>
              </a:rPr>
              <a:t>Inside Solid State Drives</a:t>
            </a:r>
            <a:r>
              <a:rPr lang="en-US" sz="2000" dirty="0"/>
              <a:t>, 2018. </a:t>
            </a:r>
            <a:br>
              <a:rPr lang="en-US" sz="2000" dirty="0"/>
            </a:br>
            <a:r>
              <a:rPr lang="en-US" sz="2000" dirty="0"/>
              <a:t>[</a:t>
            </a:r>
            <a:r>
              <a:rPr lang="en-US" sz="2000" dirty="0">
                <a:hlinkClick r:id="rId2"/>
              </a:rPr>
              <a:t>Preliminary arxiv.org version</a:t>
            </a:r>
            <a:r>
              <a:rPr lang="en-US" sz="2000" dirty="0"/>
              <a:t>] </a:t>
            </a:r>
          </a:p>
        </p:txBody>
      </p:sp>
      <p:sp>
        <p:nvSpPr>
          <p:cNvPr id="4" name="Slide Number Placeholder 3">
            <a:extLst>
              <a:ext uri="{FF2B5EF4-FFF2-40B4-BE49-F238E27FC236}">
                <a16:creationId xmlns:a16="http://schemas.microsoft.com/office/drawing/2014/main" id="{30327C0F-6FA8-934A-A9EA-A9F8B37EA0AA}"/>
              </a:ext>
            </a:extLst>
          </p:cNvPr>
          <p:cNvSpPr>
            <a:spLocks noGrp="1"/>
          </p:cNvSpPr>
          <p:nvPr>
            <p:ph type="sldNum" sz="quarter" idx="11"/>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94</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ＭＳ Ｐゴシック" panose="020B0600070205080204" pitchFamily="34" charset="-128"/>
              <a:cs typeface="+mn-cs"/>
            </a:endParaRPr>
          </a:p>
        </p:txBody>
      </p:sp>
      <p:pic>
        <p:nvPicPr>
          <p:cNvPr id="5" name="Picture 4">
            <a:extLst>
              <a:ext uri="{FF2B5EF4-FFF2-40B4-BE49-F238E27FC236}">
                <a16:creationId xmlns:a16="http://schemas.microsoft.com/office/drawing/2014/main" id="{B58D9410-9D17-1D47-9E39-319FC10A30EF}"/>
              </a:ext>
            </a:extLst>
          </p:cNvPr>
          <p:cNvPicPr>
            <a:picLocks noChangeAspect="1"/>
          </p:cNvPicPr>
          <p:nvPr/>
        </p:nvPicPr>
        <p:blipFill>
          <a:blip r:embed="rId4"/>
          <a:stretch>
            <a:fillRect/>
          </a:stretch>
        </p:blipFill>
        <p:spPr>
          <a:xfrm>
            <a:off x="1409700" y="2743200"/>
            <a:ext cx="6667500" cy="3962400"/>
          </a:xfrm>
          <a:prstGeom prst="rect">
            <a:avLst/>
          </a:prstGeom>
        </p:spPr>
      </p:pic>
    </p:spTree>
    <p:extLst>
      <p:ext uri="{BB962C8B-B14F-4D97-AF65-F5344CB8AC3E}">
        <p14:creationId xmlns:p14="http://schemas.microsoft.com/office/powerpoint/2010/main" val="3708702010"/>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4"/>
          <p:cNvSpPr>
            <a:spLocks noGrp="1" noChangeArrowheads="1"/>
          </p:cNvSpPr>
          <p:nvPr>
            <p:ph type="ctrTitle"/>
          </p:nvPr>
        </p:nvSpPr>
        <p:spPr>
          <a:xfrm>
            <a:off x="366716" y="1828800"/>
            <a:ext cx="8428037" cy="822325"/>
          </a:xfrm>
        </p:spPr>
        <p:txBody>
          <a:bodyPr/>
          <a:lstStyle/>
          <a:p>
            <a:pPr algn="ctr" eaLnBrk="1" hangingPunct="1"/>
            <a:r>
              <a:rPr lang="en-US" sz="4000" dirty="0">
                <a:latin typeface="Garamond" charset="0"/>
              </a:rPr>
              <a:t>Flash Memory Reliability</a:t>
            </a:r>
          </a:p>
        </p:txBody>
      </p:sp>
      <p:sp>
        <p:nvSpPr>
          <p:cNvPr id="74754" name="Rectangle 5"/>
          <p:cNvSpPr>
            <a:spLocks noGrp="1" noChangeArrowheads="1"/>
          </p:cNvSpPr>
          <p:nvPr>
            <p:ph type="subTitle" idx="1"/>
          </p:nvPr>
        </p:nvSpPr>
        <p:spPr>
          <a:xfrm>
            <a:off x="685800" y="3581400"/>
            <a:ext cx="7848600" cy="2900363"/>
          </a:xfrm>
        </p:spPr>
        <p:txBody>
          <a:bodyPr/>
          <a:lstStyle/>
          <a:p>
            <a:pPr eaLnBrk="1" hangingPunct="1">
              <a:buFont typeface="Wingdings" charset="0"/>
              <a:buNone/>
            </a:pPr>
            <a:endParaRPr lang="en-US" i="1">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a:p>
            <a:pPr eaLnBrk="1" hangingPunct="1">
              <a:buFont typeface="Wingdings" charset="0"/>
              <a:buNone/>
            </a:pPr>
            <a:endParaRPr lang="en-US">
              <a:latin typeface="Tahoma" charset="0"/>
            </a:endParaRPr>
          </a:p>
        </p:txBody>
      </p:sp>
    </p:spTree>
    <p:extLst>
      <p:ext uri="{BB962C8B-B14F-4D97-AF65-F5344CB8AC3E}">
        <p14:creationId xmlns:p14="http://schemas.microsoft.com/office/powerpoint/2010/main" val="1080928430"/>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Title 1"/>
          <p:cNvSpPr>
            <a:spLocks noGrp="1"/>
          </p:cNvSpPr>
          <p:nvPr>
            <p:ph type="title"/>
          </p:nvPr>
        </p:nvSpPr>
        <p:spPr/>
        <p:txBody>
          <a:bodyPr/>
          <a:lstStyle/>
          <a:p>
            <a:pPr eaLnBrk="1" hangingPunct="1"/>
            <a:r>
              <a:rPr lang="en-US">
                <a:latin typeface="Garamond" charset="0"/>
              </a:rPr>
              <a:t>Agenda</a:t>
            </a:r>
          </a:p>
        </p:txBody>
      </p:sp>
      <p:sp>
        <p:nvSpPr>
          <p:cNvPr id="259074" name="Content Placeholder 2"/>
          <p:cNvSpPr>
            <a:spLocks noGrp="1"/>
          </p:cNvSpPr>
          <p:nvPr>
            <p:ph idx="1"/>
          </p:nvPr>
        </p:nvSpPr>
        <p:spPr>
          <a:xfrm>
            <a:off x="228600" y="1096963"/>
            <a:ext cx="8793163" cy="4876800"/>
          </a:xfrm>
        </p:spPr>
        <p:txBody>
          <a:bodyPr/>
          <a:lstStyle/>
          <a:p>
            <a:pPr eaLnBrk="1" hangingPunct="1"/>
            <a:r>
              <a:rPr lang="en-US" dirty="0">
                <a:latin typeface="Tahoma" charset="0"/>
              </a:rPr>
              <a:t>Background, Motivation and Approach</a:t>
            </a:r>
          </a:p>
          <a:p>
            <a:pPr eaLnBrk="1" hangingPunct="1"/>
            <a:r>
              <a:rPr lang="en-US" dirty="0">
                <a:solidFill>
                  <a:srgbClr val="000000"/>
                </a:solidFill>
                <a:latin typeface="Tahoma" charset="0"/>
              </a:rPr>
              <a:t>Experimental Characterization Methodology</a:t>
            </a:r>
          </a:p>
          <a:p>
            <a:pPr eaLnBrk="1" hangingPunct="1"/>
            <a:r>
              <a:rPr lang="en-US" dirty="0">
                <a:solidFill>
                  <a:srgbClr val="0000FF"/>
                </a:solidFill>
                <a:latin typeface="Tahoma" charset="0"/>
              </a:rPr>
              <a:t>Error Analysis and Management </a:t>
            </a:r>
          </a:p>
          <a:p>
            <a:pPr lvl="1" eaLnBrk="1" hangingPunct="1"/>
            <a:r>
              <a:rPr lang="en-US" dirty="0">
                <a:solidFill>
                  <a:srgbClr val="000000"/>
                </a:solidFill>
                <a:latin typeface="Tahoma" charset="0"/>
                <a:cs typeface="ＭＳ Ｐゴシック" charset="0"/>
              </a:rPr>
              <a:t>Main Characterization Results</a:t>
            </a:r>
          </a:p>
          <a:p>
            <a:pPr lvl="1" eaLnBrk="1" hangingPunct="1"/>
            <a:r>
              <a:rPr lang="en-US" dirty="0">
                <a:latin typeface="Tahoma" charset="0"/>
                <a:cs typeface="ＭＳ Ｐゴシック" charset="0"/>
              </a:rPr>
              <a:t>Retention-Aware Error Management</a:t>
            </a:r>
          </a:p>
          <a:p>
            <a:pPr lvl="1" eaLnBrk="1" hangingPunct="1"/>
            <a:r>
              <a:rPr lang="en-US" dirty="0">
                <a:latin typeface="Tahoma" charset="0"/>
                <a:cs typeface="ＭＳ Ｐゴシック" charset="0"/>
              </a:rPr>
              <a:t>Threshold Voltage and Program Interference Analysis</a:t>
            </a:r>
          </a:p>
          <a:p>
            <a:pPr lvl="1" eaLnBrk="1" hangingPunct="1"/>
            <a:r>
              <a:rPr lang="en-US" dirty="0">
                <a:solidFill>
                  <a:srgbClr val="0000FF"/>
                </a:solidFill>
                <a:latin typeface="Tahoma" charset="0"/>
                <a:cs typeface="ＭＳ Ｐゴシック" charset="0"/>
              </a:rPr>
              <a:t>Read Reference Voltage Prediction</a:t>
            </a:r>
          </a:p>
          <a:p>
            <a:pPr lvl="1" eaLnBrk="1" hangingPunct="1"/>
            <a:r>
              <a:rPr lang="en-US" dirty="0">
                <a:solidFill>
                  <a:srgbClr val="000000"/>
                </a:solidFill>
                <a:latin typeface="Tahoma" charset="0"/>
                <a:cs typeface="ＭＳ Ｐゴシック" charset="0"/>
              </a:rPr>
              <a:t>Neighbor-Assisted Error Correction</a:t>
            </a:r>
          </a:p>
          <a:p>
            <a:pPr lvl="1" eaLnBrk="1" hangingPunct="1"/>
            <a:r>
              <a:rPr lang="en-US" dirty="0">
                <a:latin typeface="Tahoma" charset="0"/>
                <a:cs typeface="ＭＳ Ｐゴシック" charset="0"/>
              </a:rPr>
              <a:t>Read Disturb Error Handling</a:t>
            </a:r>
          </a:p>
          <a:p>
            <a:pPr lvl="1" eaLnBrk="1" hangingPunct="1"/>
            <a:r>
              <a:rPr lang="en-US" dirty="0">
                <a:latin typeface="Tahoma" charset="0"/>
                <a:cs typeface="ＭＳ Ｐゴシック" charset="0"/>
              </a:rPr>
              <a:t>Retention Error Handling</a:t>
            </a:r>
          </a:p>
          <a:p>
            <a:pPr lvl="1" eaLnBrk="1" hangingPunct="1"/>
            <a:r>
              <a:rPr lang="en-US" dirty="0">
                <a:latin typeface="Tahoma" charset="0"/>
                <a:cs typeface="ＭＳ Ｐゴシック" charset="0"/>
              </a:rPr>
              <a:t>3D NAND Flash Memory Reliability</a:t>
            </a:r>
            <a:endParaRPr lang="en-US" dirty="0">
              <a:solidFill>
                <a:srgbClr val="000000"/>
              </a:solidFill>
              <a:latin typeface="Tahoma" charset="0"/>
              <a:cs typeface="ＭＳ Ｐゴシック" charset="0"/>
            </a:endParaRPr>
          </a:p>
          <a:p>
            <a:pPr eaLnBrk="1" hangingPunct="1"/>
            <a:r>
              <a:rPr lang="en-US" dirty="0">
                <a:latin typeface="Tahoma" charset="0"/>
              </a:rPr>
              <a:t>Summary</a:t>
            </a:r>
          </a:p>
          <a:p>
            <a:pPr eaLnBrk="1" hangingPunct="1"/>
            <a:endParaRPr lang="en-US" dirty="0">
              <a:latin typeface="Tahoma" charset="0"/>
            </a:endParaRPr>
          </a:p>
          <a:p>
            <a:pPr eaLnBrk="1" hangingPunct="1"/>
            <a:endParaRPr lang="en-US" dirty="0">
              <a:latin typeface="Tahoma" charset="0"/>
            </a:endParaRPr>
          </a:p>
        </p:txBody>
      </p:sp>
      <p:sp>
        <p:nvSpPr>
          <p:cNvPr id="259075"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4D35D447-C2B5-BF42-BE9D-048248345FFA}"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96</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4147738952"/>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Title 1"/>
          <p:cNvSpPr>
            <a:spLocks noGrp="1"/>
          </p:cNvSpPr>
          <p:nvPr>
            <p:ph type="title"/>
          </p:nvPr>
        </p:nvSpPr>
        <p:spPr/>
        <p:txBody>
          <a:bodyPr/>
          <a:lstStyle/>
          <a:p>
            <a:r>
              <a:rPr lang="en-US" dirty="0">
                <a:latin typeface="Garamond" charset="0"/>
              </a:rPr>
              <a:t>Using the Vth Distribution Models</a:t>
            </a:r>
          </a:p>
        </p:txBody>
      </p:sp>
      <p:sp>
        <p:nvSpPr>
          <p:cNvPr id="3" name="Content Placeholder 2"/>
          <p:cNvSpPr>
            <a:spLocks noGrp="1"/>
          </p:cNvSpPr>
          <p:nvPr>
            <p:ph idx="1"/>
          </p:nvPr>
        </p:nvSpPr>
        <p:spPr>
          <a:xfrm>
            <a:off x="228600" y="1181100"/>
            <a:ext cx="8610600" cy="5067300"/>
          </a:xfrm>
        </p:spPr>
        <p:txBody>
          <a:bodyPr/>
          <a:lstStyle/>
          <a:p>
            <a:r>
              <a:rPr lang="en-US">
                <a:latin typeface="Tahoma" charset="0"/>
              </a:rPr>
              <a:t>So, what can we do with the model?</a:t>
            </a:r>
          </a:p>
          <a:p>
            <a:endParaRPr lang="en-US">
              <a:latin typeface="Tahoma" charset="0"/>
            </a:endParaRPr>
          </a:p>
          <a:p>
            <a:r>
              <a:rPr lang="en-US">
                <a:latin typeface="Tahoma" charset="0"/>
              </a:rPr>
              <a:t>Goal: Mitigate the effects of program interference caused voltage shifts</a:t>
            </a:r>
          </a:p>
        </p:txBody>
      </p:sp>
      <p:sp>
        <p:nvSpPr>
          <p:cNvPr id="261123" name="Slide Number Placeholder 3"/>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B830E43E-380F-A447-A757-2ABFFD6ABD3E}"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97</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2203408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Title 1"/>
          <p:cNvSpPr>
            <a:spLocks noGrp="1"/>
          </p:cNvSpPr>
          <p:nvPr>
            <p:ph type="title"/>
          </p:nvPr>
        </p:nvSpPr>
        <p:spPr/>
        <p:txBody>
          <a:bodyPr/>
          <a:lstStyle/>
          <a:p>
            <a:r>
              <a:rPr lang="en-US" sz="3800">
                <a:latin typeface="Garamond" charset="0"/>
              </a:rPr>
              <a:t>Optimum Read Reference for Flash Memory</a:t>
            </a:r>
          </a:p>
        </p:txBody>
      </p:sp>
      <p:sp>
        <p:nvSpPr>
          <p:cNvPr id="5" name="Content Placeholder 2"/>
          <p:cNvSpPr>
            <a:spLocks noGrp="1"/>
          </p:cNvSpPr>
          <p:nvPr>
            <p:ph idx="1"/>
          </p:nvPr>
        </p:nvSpPr>
        <p:spPr>
          <a:xfrm>
            <a:off x="206375" y="939800"/>
            <a:ext cx="8845550" cy="5765800"/>
          </a:xfrm>
        </p:spPr>
        <p:txBody>
          <a:bodyPr/>
          <a:lstStyle/>
          <a:p>
            <a:r>
              <a:rPr lang="en-US">
                <a:latin typeface="Tahoma" charset="0"/>
              </a:rPr>
              <a:t>Read reference voltage affects the raw bit error rate</a:t>
            </a:r>
          </a:p>
          <a:p>
            <a:endParaRPr lang="en-US">
              <a:latin typeface="Tahoma" charset="0"/>
            </a:endParaRPr>
          </a:p>
          <a:p>
            <a:endParaRPr lang="en-US">
              <a:latin typeface="Tahoma" charset="0"/>
            </a:endParaRPr>
          </a:p>
          <a:p>
            <a:endParaRPr lang="en-US">
              <a:latin typeface="Tahoma" charset="0"/>
            </a:endParaRPr>
          </a:p>
          <a:p>
            <a:endParaRPr lang="en-US">
              <a:latin typeface="Tahoma" charset="0"/>
            </a:endParaRPr>
          </a:p>
          <a:p>
            <a:endParaRPr lang="en-US">
              <a:latin typeface="Tahoma" charset="0"/>
            </a:endParaRPr>
          </a:p>
          <a:p>
            <a:endParaRPr lang="en-US">
              <a:latin typeface="Tahoma" charset="0"/>
            </a:endParaRPr>
          </a:p>
          <a:p>
            <a:endParaRPr lang="en-US">
              <a:latin typeface="Tahoma" charset="0"/>
            </a:endParaRPr>
          </a:p>
          <a:p>
            <a:endParaRPr lang="en-US">
              <a:latin typeface="Tahoma" charset="0"/>
            </a:endParaRPr>
          </a:p>
          <a:p>
            <a:r>
              <a:rPr lang="en-US">
                <a:latin typeface="Tahoma" charset="0"/>
              </a:rPr>
              <a:t>There exists an optimal read reference voltage</a:t>
            </a:r>
          </a:p>
          <a:p>
            <a:pPr lvl="1"/>
            <a:r>
              <a:rPr lang="en-US">
                <a:latin typeface="Tahoma" charset="0"/>
              </a:rPr>
              <a:t>Predictable if the statistics (i.e. mean, variance) of threshold voltage distributions are characterized and modeled</a:t>
            </a:r>
          </a:p>
        </p:txBody>
      </p:sp>
      <p:grpSp>
        <p:nvGrpSpPr>
          <p:cNvPr id="262147" name="Group 57"/>
          <p:cNvGrpSpPr>
            <a:grpSpLocks/>
          </p:cNvGrpSpPr>
          <p:nvPr/>
        </p:nvGrpSpPr>
        <p:grpSpPr bwMode="auto">
          <a:xfrm>
            <a:off x="695325" y="1684338"/>
            <a:ext cx="3857625" cy="2406650"/>
            <a:chOff x="999744" y="1395114"/>
            <a:chExt cx="2572512" cy="1784474"/>
          </a:xfrm>
        </p:grpSpPr>
        <p:cxnSp>
          <p:nvCxnSpPr>
            <p:cNvPr id="262194" name="Straight Connector 27"/>
            <p:cNvCxnSpPr>
              <a:cxnSpLocks noChangeShapeType="1"/>
            </p:cNvCxnSpPr>
            <p:nvPr/>
          </p:nvCxnSpPr>
          <p:spPr bwMode="auto">
            <a:xfrm>
              <a:off x="999744" y="2836599"/>
              <a:ext cx="2572512" cy="0"/>
            </a:xfrm>
            <a:prstGeom prst="line">
              <a:avLst/>
            </a:prstGeom>
            <a:noFill/>
            <a:ln w="2857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62195" name="TextBox 35"/>
            <p:cNvSpPr txBox="1">
              <a:spLocks noChangeArrowheads="1"/>
            </p:cNvSpPr>
            <p:nvPr/>
          </p:nvSpPr>
          <p:spPr bwMode="auto">
            <a:xfrm>
              <a:off x="3102121" y="2470827"/>
              <a:ext cx="43473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600" b="0" i="0" u="none" strike="noStrike" kern="1200" cap="none" spc="0" normalizeH="0" baseline="-25000" noProof="0">
                  <a:ln>
                    <a:noFill/>
                  </a:ln>
                  <a:solidFill>
                    <a:srgbClr val="000000"/>
                  </a:solidFill>
                  <a:effectLst/>
                  <a:uLnTx/>
                  <a:uFillTx/>
                  <a:latin typeface="Arial" charset="0"/>
                  <a:ea typeface="ＭＳ Ｐゴシック" charset="0"/>
                </a:rPr>
                <a:t>th</a:t>
              </a:r>
            </a:p>
          </p:txBody>
        </p:sp>
        <p:cxnSp>
          <p:nvCxnSpPr>
            <p:cNvPr id="262196" name="Straight Connector 38"/>
            <p:cNvCxnSpPr>
              <a:cxnSpLocks noChangeShapeType="1"/>
            </p:cNvCxnSpPr>
            <p:nvPr/>
          </p:nvCxnSpPr>
          <p:spPr bwMode="auto">
            <a:xfrm rot="5400000" flipH="1" flipV="1">
              <a:off x="1468417" y="2184344"/>
              <a:ext cx="1292320" cy="0"/>
            </a:xfrm>
            <a:prstGeom prst="line">
              <a:avLst/>
            </a:prstGeom>
            <a:noFill/>
            <a:ln w="19050">
              <a:solidFill>
                <a:schemeClr val="tx1"/>
              </a:solidFill>
              <a:prstDash val="lgDash"/>
              <a:round/>
              <a:headEnd/>
              <a:tailEnd/>
            </a:ln>
            <a:extLst>
              <a:ext uri="{909E8E84-426E-40dd-AFC4-6F175D3DCCD1}">
                <a14:hiddenFill xmlns:a14="http://schemas.microsoft.com/office/drawing/2010/main" xmlns="">
                  <a:noFill/>
                </a14:hiddenFill>
              </a:ext>
            </a:extLst>
          </p:spPr>
        </p:cxnSp>
        <p:grpSp>
          <p:nvGrpSpPr>
            <p:cNvPr id="10" name="Group 33"/>
            <p:cNvGrpSpPr/>
            <p:nvPr/>
          </p:nvGrpSpPr>
          <p:grpSpPr bwMode="auto">
            <a:xfrm>
              <a:off x="1231352" y="1669735"/>
              <a:ext cx="1103381" cy="1152082"/>
              <a:chOff x="4218432" y="3608832"/>
              <a:chExt cx="1103376" cy="1152144"/>
            </a:xfrm>
            <a:noFill/>
          </p:grpSpPr>
          <p:sp>
            <p:nvSpPr>
              <p:cNvPr id="19" name="Freeform 18"/>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20" name="Freeform 19"/>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grpSp>
          <p:nvGrpSpPr>
            <p:cNvPr id="11" name="Group 33"/>
            <p:cNvGrpSpPr/>
            <p:nvPr/>
          </p:nvGrpSpPr>
          <p:grpSpPr bwMode="auto">
            <a:xfrm>
              <a:off x="1920207" y="1675831"/>
              <a:ext cx="1103381" cy="1152082"/>
              <a:chOff x="4218432" y="3608832"/>
              <a:chExt cx="1103376" cy="1152144"/>
            </a:xfrm>
            <a:noFill/>
          </p:grpSpPr>
          <p:sp>
            <p:nvSpPr>
              <p:cNvPr id="17" name="Freeform 16"/>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18" name="Freeform 40"/>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262199" name="TextBox 80"/>
            <p:cNvSpPr txBox="1">
              <a:spLocks noChangeArrowheads="1"/>
            </p:cNvSpPr>
            <p:nvPr/>
          </p:nvSpPr>
          <p:spPr bwMode="auto">
            <a:xfrm>
              <a:off x="1577850" y="1396083"/>
              <a:ext cx="51809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f(x)</a:t>
              </a:r>
            </a:p>
          </p:txBody>
        </p:sp>
        <p:sp>
          <p:nvSpPr>
            <p:cNvPr id="262200" name="TextBox 80"/>
            <p:cNvSpPr txBox="1">
              <a:spLocks noChangeArrowheads="1"/>
            </p:cNvSpPr>
            <p:nvPr/>
          </p:nvSpPr>
          <p:spPr bwMode="auto">
            <a:xfrm>
              <a:off x="2295386" y="1395114"/>
              <a:ext cx="58221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g(x)</a:t>
              </a:r>
            </a:p>
          </p:txBody>
        </p:sp>
        <p:sp>
          <p:nvSpPr>
            <p:cNvPr id="262201" name="TextBox 54"/>
            <p:cNvSpPr txBox="1">
              <a:spLocks noChangeArrowheads="1"/>
            </p:cNvSpPr>
            <p:nvPr/>
          </p:nvSpPr>
          <p:spPr bwMode="auto">
            <a:xfrm>
              <a:off x="1597152" y="2791968"/>
              <a:ext cx="38504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800" b="0" i="0" u="none" strike="noStrike" kern="1200" cap="none" spc="0" normalizeH="0" baseline="-25000" noProof="0">
                  <a:ln>
                    <a:noFill/>
                  </a:ln>
                  <a:solidFill>
                    <a:srgbClr val="000000"/>
                  </a:solidFill>
                  <a:effectLst/>
                  <a:uLnTx/>
                  <a:uFillTx/>
                  <a:latin typeface="Arial" charset="0"/>
                  <a:ea typeface="ＭＳ Ｐゴシック" charset="0"/>
                </a:rPr>
                <a:t>0</a:t>
              </a:r>
            </a:p>
          </p:txBody>
        </p:sp>
        <p:sp>
          <p:nvSpPr>
            <p:cNvPr id="262202" name="TextBox 55"/>
            <p:cNvSpPr txBox="1">
              <a:spLocks noChangeArrowheads="1"/>
            </p:cNvSpPr>
            <p:nvPr/>
          </p:nvSpPr>
          <p:spPr bwMode="auto">
            <a:xfrm>
              <a:off x="2286000" y="2798064"/>
              <a:ext cx="38504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800" b="0" i="0" u="none" strike="noStrike" kern="1200" cap="none" spc="0" normalizeH="0" baseline="-25000" noProof="0">
                  <a:ln>
                    <a:noFill/>
                  </a:ln>
                  <a:solidFill>
                    <a:srgbClr val="000000"/>
                  </a:solidFill>
                  <a:effectLst/>
                  <a:uLnTx/>
                  <a:uFillTx/>
                  <a:latin typeface="Arial" charset="0"/>
                  <a:ea typeface="ＭＳ Ｐゴシック" charset="0"/>
                </a:rPr>
                <a:t>1</a:t>
              </a:r>
            </a:p>
          </p:txBody>
        </p:sp>
        <p:sp>
          <p:nvSpPr>
            <p:cNvPr id="262203" name="TextBox 56"/>
            <p:cNvSpPr txBox="1">
              <a:spLocks noChangeArrowheads="1"/>
            </p:cNvSpPr>
            <p:nvPr/>
          </p:nvSpPr>
          <p:spPr bwMode="auto">
            <a:xfrm>
              <a:off x="1895856" y="2810256"/>
              <a:ext cx="47961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800" b="0" i="0" u="none" strike="noStrike" kern="1200" cap="none" spc="0" normalizeH="0" baseline="-25000" noProof="0">
                  <a:ln>
                    <a:noFill/>
                  </a:ln>
                  <a:solidFill>
                    <a:srgbClr val="000000"/>
                  </a:solidFill>
                  <a:effectLst/>
                  <a:uLnTx/>
                  <a:uFillTx/>
                  <a:latin typeface="Arial" charset="0"/>
                  <a:ea typeface="ＭＳ Ｐゴシック" charset="0"/>
                </a:rPr>
                <a:t>ref</a:t>
              </a:r>
            </a:p>
          </p:txBody>
        </p:sp>
      </p:grpSp>
      <p:graphicFrame>
        <p:nvGraphicFramePr>
          <p:cNvPr id="49157" name="Object 2"/>
          <p:cNvGraphicFramePr>
            <a:graphicFrameLocks noChangeAspect="1"/>
          </p:cNvGraphicFramePr>
          <p:nvPr/>
        </p:nvGraphicFramePr>
        <p:xfrm>
          <a:off x="441325" y="3983038"/>
          <a:ext cx="3859213" cy="717550"/>
        </p:xfrm>
        <a:graphic>
          <a:graphicData uri="http://schemas.openxmlformats.org/presentationml/2006/ole">
            <mc:AlternateContent xmlns:mc="http://schemas.openxmlformats.org/markup-compatibility/2006">
              <mc:Choice xmlns:v="urn:schemas-microsoft-com:vml" Requires="v">
                <p:oleObj name="Equation" r:id="rId3" imgW="1981200" imgH="368300" progId="Equation.3">
                  <p:embed/>
                </p:oleObj>
              </mc:Choice>
              <mc:Fallback>
                <p:oleObj name="Equation" r:id="rId3" imgW="1981200" imgH="368300" progId="Equation.3">
                  <p:embed/>
                  <p:pic>
                    <p:nvPicPr>
                      <p:cNvPr id="49157"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325" y="3983038"/>
                        <a:ext cx="3859213" cy="7175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aphicFrame>
        <p:nvGraphicFramePr>
          <p:cNvPr id="49158" name="Object 3"/>
          <p:cNvGraphicFramePr>
            <a:graphicFrameLocks noChangeAspect="1"/>
          </p:cNvGraphicFramePr>
          <p:nvPr/>
        </p:nvGraphicFramePr>
        <p:xfrm>
          <a:off x="4840288" y="3971925"/>
          <a:ext cx="4006850" cy="717550"/>
        </p:xfrm>
        <a:graphic>
          <a:graphicData uri="http://schemas.openxmlformats.org/presentationml/2006/ole">
            <mc:AlternateContent xmlns:mc="http://schemas.openxmlformats.org/markup-compatibility/2006">
              <mc:Choice xmlns:v="urn:schemas-microsoft-com:vml" Requires="v">
                <p:oleObj name="Equation" r:id="rId5" imgW="2057400" imgH="368300" progId="Equation.3">
                  <p:embed/>
                </p:oleObj>
              </mc:Choice>
              <mc:Fallback>
                <p:oleObj name="Equation" r:id="rId5" imgW="2057400" imgH="368300" progId="Equation.3">
                  <p:embed/>
                  <p:pic>
                    <p:nvPicPr>
                      <p:cNvPr id="49158"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40288" y="3971925"/>
                        <a:ext cx="4006850" cy="7175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pic>
                </p:oleObj>
              </mc:Fallback>
            </mc:AlternateContent>
          </a:graphicData>
        </a:graphic>
      </p:graphicFrame>
      <p:grpSp>
        <p:nvGrpSpPr>
          <p:cNvPr id="262150" name="Group 57"/>
          <p:cNvGrpSpPr>
            <a:grpSpLocks/>
          </p:cNvGrpSpPr>
          <p:nvPr/>
        </p:nvGrpSpPr>
        <p:grpSpPr bwMode="auto">
          <a:xfrm>
            <a:off x="4972050" y="1676400"/>
            <a:ext cx="3857625" cy="2286000"/>
            <a:chOff x="999744" y="1389019"/>
            <a:chExt cx="2572512" cy="1695179"/>
          </a:xfrm>
        </p:grpSpPr>
        <p:cxnSp>
          <p:nvCxnSpPr>
            <p:cNvPr id="262186" name="Straight Connector 27"/>
            <p:cNvCxnSpPr>
              <a:cxnSpLocks noChangeShapeType="1"/>
            </p:cNvCxnSpPr>
            <p:nvPr/>
          </p:nvCxnSpPr>
          <p:spPr bwMode="auto">
            <a:xfrm>
              <a:off x="999744" y="2836599"/>
              <a:ext cx="2572512" cy="0"/>
            </a:xfrm>
            <a:prstGeom prst="line">
              <a:avLst/>
            </a:prstGeom>
            <a:noFill/>
            <a:ln w="28575">
              <a:solidFill>
                <a:schemeClr val="tx1"/>
              </a:solidFill>
              <a:round/>
              <a:headEnd/>
              <a:tailEnd type="triangle" w="med" len="med"/>
            </a:ln>
            <a:extLst>
              <a:ext uri="{909E8E84-426E-40dd-AFC4-6F175D3DCCD1}">
                <a14:hiddenFill xmlns:a14="http://schemas.microsoft.com/office/drawing/2010/main" xmlns="">
                  <a:noFill/>
                </a14:hiddenFill>
              </a:ext>
            </a:extLst>
          </p:spPr>
        </p:cxnSp>
        <p:sp>
          <p:nvSpPr>
            <p:cNvPr id="262187" name="TextBox 35"/>
            <p:cNvSpPr txBox="1">
              <a:spLocks noChangeArrowheads="1"/>
            </p:cNvSpPr>
            <p:nvPr/>
          </p:nvSpPr>
          <p:spPr bwMode="auto">
            <a:xfrm>
              <a:off x="3102121" y="2470827"/>
              <a:ext cx="43473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600" b="0" i="0" u="none" strike="noStrike" kern="1200" cap="none" spc="0" normalizeH="0" baseline="-25000" noProof="0">
                  <a:ln>
                    <a:noFill/>
                  </a:ln>
                  <a:solidFill>
                    <a:srgbClr val="000000"/>
                  </a:solidFill>
                  <a:effectLst/>
                  <a:uLnTx/>
                  <a:uFillTx/>
                  <a:latin typeface="Arial" charset="0"/>
                  <a:ea typeface="ＭＳ Ｐゴシック" charset="0"/>
                </a:rPr>
                <a:t>th</a:t>
              </a:r>
            </a:p>
          </p:txBody>
        </p:sp>
        <p:cxnSp>
          <p:nvCxnSpPr>
            <p:cNvPr id="262188" name="Straight Connector 38"/>
            <p:cNvCxnSpPr>
              <a:cxnSpLocks noChangeShapeType="1"/>
            </p:cNvCxnSpPr>
            <p:nvPr/>
          </p:nvCxnSpPr>
          <p:spPr bwMode="auto">
            <a:xfrm rot="5400000" flipH="1" flipV="1">
              <a:off x="1360435" y="2184344"/>
              <a:ext cx="1292320" cy="0"/>
            </a:xfrm>
            <a:prstGeom prst="line">
              <a:avLst/>
            </a:prstGeom>
            <a:noFill/>
            <a:ln w="19050">
              <a:solidFill>
                <a:schemeClr val="tx1"/>
              </a:solidFill>
              <a:prstDash val="lgDash"/>
              <a:round/>
              <a:headEnd/>
              <a:tailEnd/>
            </a:ln>
            <a:extLst>
              <a:ext uri="{909E8E84-426E-40dd-AFC4-6F175D3DCCD1}">
                <a14:hiddenFill xmlns:a14="http://schemas.microsoft.com/office/drawing/2010/main" xmlns="">
                  <a:noFill/>
                </a14:hiddenFill>
              </a:ext>
            </a:extLst>
          </p:spPr>
        </p:cxnSp>
        <p:grpSp>
          <p:nvGrpSpPr>
            <p:cNvPr id="27" name="Group 33"/>
            <p:cNvGrpSpPr/>
            <p:nvPr/>
          </p:nvGrpSpPr>
          <p:grpSpPr bwMode="auto">
            <a:xfrm>
              <a:off x="1231352" y="1669735"/>
              <a:ext cx="1103381" cy="1152082"/>
              <a:chOff x="4218432" y="3608832"/>
              <a:chExt cx="1103376" cy="1152144"/>
            </a:xfrm>
            <a:noFill/>
          </p:grpSpPr>
          <p:sp>
            <p:nvSpPr>
              <p:cNvPr id="34" name="Freeform 33"/>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35" name="Freeform 34"/>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grpSp>
          <p:nvGrpSpPr>
            <p:cNvPr id="28" name="Group 33"/>
            <p:cNvGrpSpPr/>
            <p:nvPr/>
          </p:nvGrpSpPr>
          <p:grpSpPr bwMode="auto">
            <a:xfrm>
              <a:off x="1920207" y="1675831"/>
              <a:ext cx="1103381" cy="1152082"/>
              <a:chOff x="4218432" y="3608832"/>
              <a:chExt cx="1103376" cy="1152144"/>
            </a:xfrm>
            <a:noFill/>
          </p:grpSpPr>
          <p:sp>
            <p:nvSpPr>
              <p:cNvPr id="32" name="Freeform 31"/>
              <p:cNvSpPr/>
              <p:nvPr/>
            </p:nvSpPr>
            <p:spPr bwMode="auto">
              <a:xfrm>
                <a:off x="4218432" y="3608832"/>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21299999"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sp>
            <p:nvSpPr>
              <p:cNvPr id="33" name="Freeform 40"/>
              <p:cNvSpPr/>
              <p:nvPr/>
            </p:nvSpPr>
            <p:spPr bwMode="auto">
              <a:xfrm>
                <a:off x="4785360" y="3614928"/>
                <a:ext cx="536448" cy="1146048"/>
              </a:xfrm>
              <a:custGeom>
                <a:avLst/>
                <a:gdLst>
                  <a:gd name="connsiteX0" fmla="*/ 0 w 536448"/>
                  <a:gd name="connsiteY0" fmla="*/ 1146048 h 1146048"/>
                  <a:gd name="connsiteX1" fmla="*/ 195072 w 536448"/>
                  <a:gd name="connsiteY1" fmla="*/ 353568 h 1146048"/>
                  <a:gd name="connsiteX2" fmla="*/ 536448 w 536448"/>
                  <a:gd name="connsiteY2" fmla="*/ 0 h 1146048"/>
                </a:gdLst>
                <a:ahLst/>
                <a:cxnLst>
                  <a:cxn ang="0">
                    <a:pos x="connsiteX0" y="connsiteY0"/>
                  </a:cxn>
                  <a:cxn ang="0">
                    <a:pos x="connsiteX1" y="connsiteY1"/>
                  </a:cxn>
                  <a:cxn ang="0">
                    <a:pos x="connsiteX2" y="connsiteY2"/>
                  </a:cxn>
                </a:cxnLst>
                <a:rect l="l" t="t" r="r" b="b"/>
                <a:pathLst>
                  <a:path w="536448" h="1146048">
                    <a:moveTo>
                      <a:pt x="0" y="1146048"/>
                    </a:moveTo>
                    <a:cubicBezTo>
                      <a:pt x="52832" y="845312"/>
                      <a:pt x="105664" y="544576"/>
                      <a:pt x="195072" y="353568"/>
                    </a:cubicBezTo>
                    <a:cubicBezTo>
                      <a:pt x="284480" y="162560"/>
                      <a:pt x="420624" y="26416"/>
                      <a:pt x="536448" y="0"/>
                    </a:cubicBezTo>
                  </a:path>
                </a:pathLst>
              </a:custGeom>
              <a:grpFill/>
              <a:ln w="28575" cap="flat" cmpd="sng" algn="ctr">
                <a:solidFill>
                  <a:schemeClr val="tx1"/>
                </a:solidFill>
                <a:prstDash val="solid"/>
                <a:round/>
                <a:headEnd type="none" w="med" len="med"/>
                <a:tailEnd type="none" w="med" len="med"/>
              </a:ln>
              <a:effectLst/>
              <a:scene3d>
                <a:camera prst="orthographicFront">
                  <a:rot lat="0" lon="10800000" rev="0"/>
                </a:camera>
                <a:lightRig rig="threePt" dir="t"/>
              </a:scene3d>
            </p:spPr>
            <p:txBody>
              <a:bodyPr/>
              <a:lstStyle/>
              <a:p>
                <a:pPr marL="0" marR="0" lvl="0" indent="0" algn="l" defTabSz="914263"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itchFamily="34" charset="-128"/>
                  <a:cs typeface="+mn-cs"/>
                </a:endParaRPr>
              </a:p>
            </p:txBody>
          </p:sp>
        </p:grpSp>
        <p:sp>
          <p:nvSpPr>
            <p:cNvPr id="262191" name="TextBox 80"/>
            <p:cNvSpPr txBox="1">
              <a:spLocks noChangeArrowheads="1"/>
            </p:cNvSpPr>
            <p:nvPr/>
          </p:nvSpPr>
          <p:spPr bwMode="auto">
            <a:xfrm>
              <a:off x="1571498" y="1389019"/>
              <a:ext cx="51809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f(x)</a:t>
              </a:r>
            </a:p>
          </p:txBody>
        </p:sp>
        <p:sp>
          <p:nvSpPr>
            <p:cNvPr id="262192" name="TextBox 80"/>
            <p:cNvSpPr txBox="1">
              <a:spLocks noChangeArrowheads="1"/>
            </p:cNvSpPr>
            <p:nvPr/>
          </p:nvSpPr>
          <p:spPr bwMode="auto">
            <a:xfrm>
              <a:off x="2276331" y="1402181"/>
              <a:ext cx="58221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g(x)</a:t>
              </a:r>
            </a:p>
          </p:txBody>
        </p:sp>
        <p:sp>
          <p:nvSpPr>
            <p:cNvPr id="262193" name="TextBox 56"/>
            <p:cNvSpPr txBox="1">
              <a:spLocks noChangeArrowheads="1"/>
            </p:cNvSpPr>
            <p:nvPr/>
          </p:nvSpPr>
          <p:spPr bwMode="auto">
            <a:xfrm>
              <a:off x="1953023" y="2810258"/>
              <a:ext cx="354048" cy="2739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a:t>
              </a:r>
              <a:r>
                <a:rPr kumimoji="0" lang="ja-JP" altLang="en-US" sz="1800" b="0" i="0" u="none" strike="noStrike" kern="1200" cap="none" spc="0" normalizeH="0" baseline="0" noProof="0">
                  <a:ln>
                    <a:noFill/>
                  </a:ln>
                  <a:solidFill>
                    <a:srgbClr val="000000"/>
                  </a:solidFill>
                  <a:effectLst/>
                  <a:uLnTx/>
                  <a:uFillTx/>
                  <a:latin typeface="Arial" charset="0"/>
                  <a:ea typeface="ＭＳ Ｐゴシック" charset="0"/>
                </a:rPr>
                <a:t>’</a:t>
              </a:r>
              <a:r>
                <a:rPr kumimoji="0" lang="en-US" altLang="ja-JP" sz="1800" b="0" i="0" u="none" strike="noStrike" kern="1200" cap="none" spc="0" normalizeH="0" baseline="-25000" noProof="0">
                  <a:ln>
                    <a:noFill/>
                  </a:ln>
                  <a:solidFill>
                    <a:srgbClr val="000000"/>
                  </a:solidFill>
                  <a:effectLst/>
                  <a:uLnTx/>
                  <a:uFillTx/>
                  <a:latin typeface="Arial" charset="0"/>
                  <a:ea typeface="ＭＳ Ｐゴシック" charset="0"/>
                </a:rPr>
                <a:t>ref</a:t>
              </a:r>
              <a:endParaRPr kumimoji="0" lang="en-US" sz="1800" b="0" i="0" u="none" strike="noStrike" kern="1200" cap="none" spc="0" normalizeH="0" baseline="-25000" noProof="0">
                <a:ln>
                  <a:noFill/>
                </a:ln>
                <a:solidFill>
                  <a:srgbClr val="000000"/>
                </a:solidFill>
                <a:effectLst/>
                <a:uLnTx/>
                <a:uFillTx/>
                <a:latin typeface="Arial" charset="0"/>
                <a:ea typeface="ＭＳ Ｐゴシック" charset="0"/>
              </a:endParaRPr>
            </a:p>
          </p:txBody>
        </p:sp>
      </p:grpSp>
      <p:sp>
        <p:nvSpPr>
          <p:cNvPr id="262151" name="TextBox 54"/>
          <p:cNvSpPr txBox="1">
            <a:spLocks noChangeArrowheads="1"/>
          </p:cNvSpPr>
          <p:nvPr/>
        </p:nvSpPr>
        <p:spPr bwMode="auto">
          <a:xfrm>
            <a:off x="6057900" y="3597275"/>
            <a:ext cx="385763"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800" b="0" i="0" u="none" strike="noStrike" kern="1200" cap="none" spc="0" normalizeH="0" baseline="-25000" noProof="0">
                <a:ln>
                  <a:noFill/>
                </a:ln>
                <a:solidFill>
                  <a:srgbClr val="000000"/>
                </a:solidFill>
                <a:effectLst/>
                <a:uLnTx/>
                <a:uFillTx/>
                <a:latin typeface="Arial" charset="0"/>
                <a:ea typeface="ＭＳ Ｐゴシック" charset="0"/>
              </a:rPr>
              <a:t>0</a:t>
            </a:r>
          </a:p>
        </p:txBody>
      </p:sp>
      <p:sp>
        <p:nvSpPr>
          <p:cNvPr id="262152" name="TextBox 54"/>
          <p:cNvSpPr txBox="1">
            <a:spLocks noChangeArrowheads="1"/>
          </p:cNvSpPr>
          <p:nvPr/>
        </p:nvSpPr>
        <p:spPr bwMode="auto">
          <a:xfrm>
            <a:off x="6829425" y="3597275"/>
            <a:ext cx="385763"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charset="0"/>
                <a:ea typeface="ＭＳ Ｐゴシック" charset="0"/>
              </a:rPr>
              <a:t>v</a:t>
            </a:r>
            <a:r>
              <a:rPr kumimoji="0" lang="en-US" sz="1800" b="0" i="0" u="none" strike="noStrike" kern="1200" cap="none" spc="0" normalizeH="0" baseline="-25000" noProof="0">
                <a:ln>
                  <a:noFill/>
                </a:ln>
                <a:solidFill>
                  <a:srgbClr val="000000"/>
                </a:solidFill>
                <a:effectLst/>
                <a:uLnTx/>
                <a:uFillTx/>
                <a:latin typeface="Arial" charset="0"/>
                <a:ea typeface="ＭＳ Ｐゴシック" charset="0"/>
              </a:rPr>
              <a:t>1</a:t>
            </a:r>
          </a:p>
        </p:txBody>
      </p:sp>
      <p:grpSp>
        <p:nvGrpSpPr>
          <p:cNvPr id="38" name="Group 88"/>
          <p:cNvGrpSpPr>
            <a:grpSpLocks/>
          </p:cNvGrpSpPr>
          <p:nvPr/>
        </p:nvGrpSpPr>
        <p:grpSpPr bwMode="auto">
          <a:xfrm>
            <a:off x="2352675" y="2681288"/>
            <a:ext cx="276225" cy="857250"/>
            <a:chOff x="2352675" y="2438400"/>
            <a:chExt cx="276225" cy="857250"/>
          </a:xfrm>
        </p:grpSpPr>
        <p:cxnSp>
          <p:nvCxnSpPr>
            <p:cNvPr id="262180" name="Straight Connector 76"/>
            <p:cNvCxnSpPr>
              <a:cxnSpLocks noChangeShapeType="1"/>
            </p:cNvCxnSpPr>
            <p:nvPr/>
          </p:nvCxnSpPr>
          <p:spPr bwMode="auto">
            <a:xfrm flipH="1">
              <a:off x="2371725" y="2438400"/>
              <a:ext cx="76200" cy="666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81" name="Straight Connector 78"/>
            <p:cNvCxnSpPr>
              <a:cxnSpLocks noChangeShapeType="1"/>
            </p:cNvCxnSpPr>
            <p:nvPr/>
          </p:nvCxnSpPr>
          <p:spPr bwMode="auto">
            <a:xfrm flipH="1">
              <a:off x="2381250" y="2590800"/>
              <a:ext cx="123825" cy="666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82" name="Straight Connector 80"/>
            <p:cNvCxnSpPr>
              <a:cxnSpLocks noChangeShapeType="1"/>
            </p:cNvCxnSpPr>
            <p:nvPr/>
          </p:nvCxnSpPr>
          <p:spPr bwMode="auto">
            <a:xfrm flipH="1">
              <a:off x="2362200" y="2743200"/>
              <a:ext cx="190500" cy="8572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83" name="Straight Connector 82"/>
            <p:cNvCxnSpPr>
              <a:cxnSpLocks noChangeShapeType="1"/>
            </p:cNvCxnSpPr>
            <p:nvPr/>
          </p:nvCxnSpPr>
          <p:spPr bwMode="auto">
            <a:xfrm flipH="1">
              <a:off x="2352675" y="2895600"/>
              <a:ext cx="238125" cy="1047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84" name="Straight Connector 84"/>
            <p:cNvCxnSpPr>
              <a:cxnSpLocks noChangeShapeType="1"/>
            </p:cNvCxnSpPr>
            <p:nvPr/>
          </p:nvCxnSpPr>
          <p:spPr bwMode="auto">
            <a:xfrm flipV="1">
              <a:off x="2371725" y="3095625"/>
              <a:ext cx="228600" cy="666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85" name="Straight Connector 86"/>
            <p:cNvCxnSpPr>
              <a:cxnSpLocks noChangeShapeType="1"/>
            </p:cNvCxnSpPr>
            <p:nvPr/>
          </p:nvCxnSpPr>
          <p:spPr bwMode="auto">
            <a:xfrm flipV="1">
              <a:off x="2362200" y="3228975"/>
              <a:ext cx="266700" cy="666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grpSp>
      <p:grpSp>
        <p:nvGrpSpPr>
          <p:cNvPr id="45" name="Group 101"/>
          <p:cNvGrpSpPr>
            <a:grpSpLocks/>
          </p:cNvGrpSpPr>
          <p:nvPr/>
        </p:nvGrpSpPr>
        <p:grpSpPr bwMode="auto">
          <a:xfrm>
            <a:off x="2085975" y="2709863"/>
            <a:ext cx="295275" cy="819150"/>
            <a:chOff x="2085975" y="2466975"/>
            <a:chExt cx="295275" cy="819150"/>
          </a:xfrm>
        </p:grpSpPr>
        <p:cxnSp>
          <p:nvCxnSpPr>
            <p:cNvPr id="262174" name="Straight Connector 90"/>
            <p:cNvCxnSpPr>
              <a:cxnSpLocks noChangeShapeType="1"/>
            </p:cNvCxnSpPr>
            <p:nvPr/>
          </p:nvCxnSpPr>
          <p:spPr bwMode="auto">
            <a:xfrm flipH="1" flipV="1">
              <a:off x="2314575" y="2466975"/>
              <a:ext cx="66675" cy="38100"/>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75" name="Straight Connector 92"/>
            <p:cNvCxnSpPr>
              <a:cxnSpLocks noChangeShapeType="1"/>
            </p:cNvCxnSpPr>
            <p:nvPr/>
          </p:nvCxnSpPr>
          <p:spPr bwMode="auto">
            <a:xfrm flipH="1" flipV="1">
              <a:off x="2247900" y="2609850"/>
              <a:ext cx="123825" cy="57150"/>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76" name="Straight Connector 94"/>
            <p:cNvCxnSpPr>
              <a:cxnSpLocks noChangeShapeType="1"/>
            </p:cNvCxnSpPr>
            <p:nvPr/>
          </p:nvCxnSpPr>
          <p:spPr bwMode="auto">
            <a:xfrm flipH="1" flipV="1">
              <a:off x="2209800" y="2771775"/>
              <a:ext cx="142875" cy="47625"/>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77" name="Straight Connector 96"/>
            <p:cNvCxnSpPr>
              <a:cxnSpLocks noChangeShapeType="1"/>
            </p:cNvCxnSpPr>
            <p:nvPr/>
          </p:nvCxnSpPr>
          <p:spPr bwMode="auto">
            <a:xfrm flipH="1" flipV="1">
              <a:off x="2171700" y="2933700"/>
              <a:ext cx="171450" cy="57150"/>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78" name="Straight Connector 98"/>
            <p:cNvCxnSpPr>
              <a:cxnSpLocks noChangeShapeType="1"/>
            </p:cNvCxnSpPr>
            <p:nvPr/>
          </p:nvCxnSpPr>
          <p:spPr bwMode="auto">
            <a:xfrm flipH="1" flipV="1">
              <a:off x="2114550" y="3105150"/>
              <a:ext cx="257175" cy="57150"/>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79" name="Straight Connector 100"/>
            <p:cNvCxnSpPr>
              <a:cxnSpLocks noChangeShapeType="1"/>
            </p:cNvCxnSpPr>
            <p:nvPr/>
          </p:nvCxnSpPr>
          <p:spPr bwMode="auto">
            <a:xfrm flipH="1" flipV="1">
              <a:off x="2085975" y="3238500"/>
              <a:ext cx="276225" cy="47625"/>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grpSp>
      <p:grpSp>
        <p:nvGrpSpPr>
          <p:cNvPr id="52" name="Group 116"/>
          <p:cNvGrpSpPr>
            <a:grpSpLocks/>
          </p:cNvGrpSpPr>
          <p:nvPr/>
        </p:nvGrpSpPr>
        <p:grpSpPr bwMode="auto">
          <a:xfrm>
            <a:off x="6486525" y="2452688"/>
            <a:ext cx="428625" cy="1085850"/>
            <a:chOff x="6486525" y="2209800"/>
            <a:chExt cx="428625" cy="1085850"/>
          </a:xfrm>
        </p:grpSpPr>
        <p:cxnSp>
          <p:nvCxnSpPr>
            <p:cNvPr id="262167" name="Straight Connector 103"/>
            <p:cNvCxnSpPr>
              <a:cxnSpLocks noChangeShapeType="1"/>
            </p:cNvCxnSpPr>
            <p:nvPr/>
          </p:nvCxnSpPr>
          <p:spPr bwMode="auto">
            <a:xfrm flipV="1">
              <a:off x="6486525" y="2209800"/>
              <a:ext cx="95250" cy="666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68" name="Straight Connector 105"/>
            <p:cNvCxnSpPr>
              <a:cxnSpLocks noChangeShapeType="1"/>
            </p:cNvCxnSpPr>
            <p:nvPr/>
          </p:nvCxnSpPr>
          <p:spPr bwMode="auto">
            <a:xfrm flipV="1">
              <a:off x="6496050" y="2333625"/>
              <a:ext cx="190500" cy="1047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69" name="Straight Connector 107"/>
            <p:cNvCxnSpPr>
              <a:cxnSpLocks noChangeShapeType="1"/>
            </p:cNvCxnSpPr>
            <p:nvPr/>
          </p:nvCxnSpPr>
          <p:spPr bwMode="auto">
            <a:xfrm flipV="1">
              <a:off x="6505575" y="2505075"/>
              <a:ext cx="238125" cy="114300"/>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70" name="Straight Connector 109"/>
            <p:cNvCxnSpPr>
              <a:cxnSpLocks noChangeShapeType="1"/>
            </p:cNvCxnSpPr>
            <p:nvPr/>
          </p:nvCxnSpPr>
          <p:spPr bwMode="auto">
            <a:xfrm flipV="1">
              <a:off x="6505575" y="2686050"/>
              <a:ext cx="304800" cy="12382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71" name="Straight Connector 111"/>
            <p:cNvCxnSpPr>
              <a:cxnSpLocks noChangeShapeType="1"/>
            </p:cNvCxnSpPr>
            <p:nvPr/>
          </p:nvCxnSpPr>
          <p:spPr bwMode="auto">
            <a:xfrm flipV="1">
              <a:off x="6496050" y="2886075"/>
              <a:ext cx="342900" cy="114300"/>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72" name="Straight Connector 113"/>
            <p:cNvCxnSpPr>
              <a:cxnSpLocks noChangeShapeType="1"/>
            </p:cNvCxnSpPr>
            <p:nvPr/>
          </p:nvCxnSpPr>
          <p:spPr bwMode="auto">
            <a:xfrm flipV="1">
              <a:off x="6486525" y="3048000"/>
              <a:ext cx="390525" cy="104775"/>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cxnSp>
          <p:nvCxnSpPr>
            <p:cNvPr id="262173" name="Straight Connector 115"/>
            <p:cNvCxnSpPr>
              <a:cxnSpLocks noChangeShapeType="1"/>
            </p:cNvCxnSpPr>
            <p:nvPr/>
          </p:nvCxnSpPr>
          <p:spPr bwMode="auto">
            <a:xfrm flipV="1">
              <a:off x="6496050" y="3200400"/>
              <a:ext cx="419100" cy="95250"/>
            </a:xfrm>
            <a:prstGeom prst="line">
              <a:avLst/>
            </a:prstGeom>
            <a:noFill/>
            <a:ln w="38100">
              <a:solidFill>
                <a:srgbClr val="FF0000"/>
              </a:solidFill>
              <a:round/>
              <a:headEnd/>
              <a:tailEnd/>
            </a:ln>
            <a:extLst>
              <a:ext uri="{909E8E84-426E-40dd-AFC4-6F175D3DCCD1}">
                <a14:hiddenFill xmlns:a14="http://schemas.microsoft.com/office/drawing/2010/main" xmlns="">
                  <a:noFill/>
                </a14:hiddenFill>
              </a:ext>
            </a:extLst>
          </p:spPr>
        </p:cxnSp>
      </p:grpSp>
      <p:grpSp>
        <p:nvGrpSpPr>
          <p:cNvPr id="60" name="Group 123"/>
          <p:cNvGrpSpPr>
            <a:grpSpLocks/>
          </p:cNvGrpSpPr>
          <p:nvPr/>
        </p:nvGrpSpPr>
        <p:grpSpPr bwMode="auto">
          <a:xfrm>
            <a:off x="6343650" y="3224213"/>
            <a:ext cx="152400" cy="304800"/>
            <a:chOff x="6353175" y="2962275"/>
            <a:chExt cx="152400" cy="304800"/>
          </a:xfrm>
        </p:grpSpPr>
        <p:cxnSp>
          <p:nvCxnSpPr>
            <p:cNvPr id="262164" name="Straight Connector 118"/>
            <p:cNvCxnSpPr>
              <a:cxnSpLocks noChangeShapeType="1"/>
            </p:cNvCxnSpPr>
            <p:nvPr/>
          </p:nvCxnSpPr>
          <p:spPr bwMode="auto">
            <a:xfrm>
              <a:off x="6429375" y="2962275"/>
              <a:ext cx="66675" cy="38100"/>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65" name="Straight Connector 120"/>
            <p:cNvCxnSpPr>
              <a:cxnSpLocks noChangeShapeType="1"/>
            </p:cNvCxnSpPr>
            <p:nvPr/>
          </p:nvCxnSpPr>
          <p:spPr bwMode="auto">
            <a:xfrm>
              <a:off x="6400800" y="3076575"/>
              <a:ext cx="104775" cy="66675"/>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cxnSp>
          <p:nvCxnSpPr>
            <p:cNvPr id="262166" name="Straight Connector 122"/>
            <p:cNvCxnSpPr>
              <a:cxnSpLocks noChangeShapeType="1"/>
            </p:cNvCxnSpPr>
            <p:nvPr/>
          </p:nvCxnSpPr>
          <p:spPr bwMode="auto">
            <a:xfrm flipH="1" flipV="1">
              <a:off x="6353175" y="3219450"/>
              <a:ext cx="133350" cy="47625"/>
            </a:xfrm>
            <a:prstGeom prst="line">
              <a:avLst/>
            </a:prstGeom>
            <a:noFill/>
            <a:ln w="38100">
              <a:solidFill>
                <a:srgbClr val="FF6699"/>
              </a:solidFill>
              <a:round/>
              <a:headEnd/>
              <a:tailEnd/>
            </a:ln>
            <a:extLst>
              <a:ext uri="{909E8E84-426E-40dd-AFC4-6F175D3DCCD1}">
                <a14:hiddenFill xmlns:a14="http://schemas.microsoft.com/office/drawing/2010/main" xmlns="">
                  <a:noFill/>
                </a14:hiddenFill>
              </a:ext>
            </a:extLst>
          </p:spPr>
        </p:cxnSp>
      </p:grpSp>
      <p:sp>
        <p:nvSpPr>
          <p:cNvPr id="262157" name="TextBox 63"/>
          <p:cNvSpPr txBox="1">
            <a:spLocks noChangeArrowheads="1"/>
          </p:cNvSpPr>
          <p:nvPr/>
        </p:nvSpPr>
        <p:spPr bwMode="auto">
          <a:xfrm>
            <a:off x="258763" y="2046288"/>
            <a:ext cx="103981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9A7500"/>
                </a:solidFill>
                <a:effectLst/>
                <a:uLnTx/>
                <a:uFillTx/>
                <a:latin typeface="Arial" charset="0"/>
                <a:ea typeface="ＭＳ Ｐゴシック" charset="0"/>
              </a:rPr>
              <a:t>State-A</a:t>
            </a:r>
          </a:p>
        </p:txBody>
      </p:sp>
      <p:sp>
        <p:nvSpPr>
          <p:cNvPr id="262158" name="TextBox 64"/>
          <p:cNvSpPr txBox="1">
            <a:spLocks noChangeArrowheads="1"/>
          </p:cNvSpPr>
          <p:nvPr/>
        </p:nvSpPr>
        <p:spPr bwMode="auto">
          <a:xfrm>
            <a:off x="4789488" y="2046288"/>
            <a:ext cx="10382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9A7500"/>
                </a:solidFill>
                <a:effectLst/>
                <a:uLnTx/>
                <a:uFillTx/>
                <a:latin typeface="Arial" charset="0"/>
                <a:ea typeface="ＭＳ Ｐゴシック" charset="0"/>
              </a:rPr>
              <a:t>State-A</a:t>
            </a:r>
          </a:p>
        </p:txBody>
      </p:sp>
      <p:sp>
        <p:nvSpPr>
          <p:cNvPr id="262159" name="TextBox 65"/>
          <p:cNvSpPr txBox="1">
            <a:spLocks noChangeArrowheads="1"/>
          </p:cNvSpPr>
          <p:nvPr/>
        </p:nvSpPr>
        <p:spPr bwMode="auto">
          <a:xfrm>
            <a:off x="3290888" y="2046288"/>
            <a:ext cx="1039812"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9A7500"/>
                </a:solidFill>
                <a:effectLst/>
                <a:uLnTx/>
                <a:uFillTx/>
                <a:latin typeface="Arial" charset="0"/>
                <a:ea typeface="ＭＳ Ｐゴシック" charset="0"/>
              </a:rPr>
              <a:t>State-B</a:t>
            </a:r>
          </a:p>
        </p:txBody>
      </p:sp>
      <p:sp>
        <p:nvSpPr>
          <p:cNvPr id="262160" name="TextBox 66"/>
          <p:cNvSpPr txBox="1">
            <a:spLocks noChangeArrowheads="1"/>
          </p:cNvSpPr>
          <p:nvPr/>
        </p:nvSpPr>
        <p:spPr bwMode="auto">
          <a:xfrm>
            <a:off x="7553325" y="2046288"/>
            <a:ext cx="103822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9A7500"/>
                </a:solidFill>
                <a:effectLst/>
                <a:uLnTx/>
                <a:uFillTx/>
                <a:latin typeface="Arial" charset="0"/>
                <a:ea typeface="ＭＳ Ｐゴシック" charset="0"/>
              </a:rPr>
              <a:t>State-B</a:t>
            </a:r>
          </a:p>
        </p:txBody>
      </p:sp>
      <p:sp>
        <p:nvSpPr>
          <p:cNvPr id="262161" name="Slide Number Placeholder 1"/>
          <p:cNvSpPr>
            <a:spLocks noGrp="1"/>
          </p:cNvSpPr>
          <p:nvPr>
            <p:ph type="sldNum" sz="quarter" idx="1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263" rtl="0" eaLnBrk="1" fontAlgn="auto" latinLnBrk="0" hangingPunct="1">
              <a:lnSpc>
                <a:spcPct val="100000"/>
              </a:lnSpc>
              <a:spcBef>
                <a:spcPts val="0"/>
              </a:spcBef>
              <a:spcAft>
                <a:spcPts val="0"/>
              </a:spcAft>
              <a:buClrTx/>
              <a:buSzTx/>
              <a:buFontTx/>
              <a:buNone/>
              <a:tabLst/>
              <a:defRPr/>
            </a:pPr>
            <a:fld id="{6090BFA3-BA2B-574A-ABDC-AC17E49F4629}"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263" rtl="0" eaLnBrk="1" fontAlgn="auto" latinLnBrk="0" hangingPunct="1">
                <a:lnSpc>
                  <a:spcPct val="100000"/>
                </a:lnSpc>
                <a:spcBef>
                  <a:spcPts val="0"/>
                </a:spcBef>
                <a:spcAft>
                  <a:spcPts val="0"/>
                </a:spcAft>
                <a:buClrTx/>
                <a:buSzTx/>
                <a:buFontTx/>
                <a:buNone/>
                <a:tabLst/>
                <a:defRPr/>
              </a:pPr>
              <a:t>98</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pic>
        <p:nvPicPr>
          <p:cNvPr id="69" name="Picture 68" descr="X_mark.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84913" y="1397000"/>
            <a:ext cx="428625" cy="506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0" name="Picture 69" descr="checkmark.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025650" y="1319213"/>
            <a:ext cx="654050" cy="571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2906602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ox(in)">
                                      <p:cBhvr>
                                        <p:cTn id="7" dur="500"/>
                                        <p:tgtEl>
                                          <p:spTgt spid="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box(in)">
                                      <p:cBhvr>
                                        <p:cTn id="12" dur="500"/>
                                        <p:tgtEl>
                                          <p:spTgt spid="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9157"/>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70"/>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box(in)">
                                      <p:cBhvr>
                                        <p:cTn id="25" dur="500"/>
                                        <p:tgtEl>
                                          <p:spTgt spid="6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nodeType="click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box(in)">
                                      <p:cBhvr>
                                        <p:cTn id="30" dur="500"/>
                                        <p:tgtEl>
                                          <p:spTgt spid="5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49158"/>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6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Title 1"/>
          <p:cNvSpPr>
            <a:spLocks noGrp="1"/>
          </p:cNvSpPr>
          <p:nvPr>
            <p:ph type="title"/>
          </p:nvPr>
        </p:nvSpPr>
        <p:spPr/>
        <p:txBody>
          <a:bodyPr/>
          <a:lstStyle/>
          <a:p>
            <a:r>
              <a:rPr lang="en-US" sz="3600">
                <a:latin typeface="Garamond" charset="0"/>
              </a:rPr>
              <a:t>Optimum Read Reference Voltage Prediction</a:t>
            </a:r>
          </a:p>
        </p:txBody>
      </p:sp>
      <p:sp>
        <p:nvSpPr>
          <p:cNvPr id="20483" name="Content Placeholder 2"/>
          <p:cNvSpPr>
            <a:spLocks noGrp="1"/>
          </p:cNvSpPr>
          <p:nvPr>
            <p:ph idx="1"/>
          </p:nvPr>
        </p:nvSpPr>
        <p:spPr>
          <a:xfrm>
            <a:off x="212725" y="3898900"/>
            <a:ext cx="8231188" cy="2024063"/>
          </a:xfrm>
        </p:spPr>
        <p:txBody>
          <a:bodyPr/>
          <a:lstStyle/>
          <a:p>
            <a:r>
              <a:rPr lang="en-US">
                <a:latin typeface="Tahoma" charset="0"/>
              </a:rPr>
              <a:t>Vth shift learning (done every ~1k P/E cycles)</a:t>
            </a:r>
          </a:p>
          <a:p>
            <a:pPr lvl="1"/>
            <a:r>
              <a:rPr lang="en-US" sz="1800">
                <a:latin typeface="Tahoma" charset="0"/>
              </a:rPr>
              <a:t>Program sample cells with known data pattern and test Vth</a:t>
            </a:r>
          </a:p>
          <a:p>
            <a:pPr lvl="1"/>
            <a:r>
              <a:rPr lang="en-US" sz="1800">
                <a:latin typeface="Tahoma" charset="0"/>
              </a:rPr>
              <a:t>Program aggressor neighbor cells and test victim Vth after interference</a:t>
            </a:r>
          </a:p>
          <a:p>
            <a:pPr lvl="1"/>
            <a:r>
              <a:rPr lang="en-US" sz="1800">
                <a:solidFill>
                  <a:srgbClr val="FF0000"/>
                </a:solidFill>
                <a:latin typeface="Tahoma" charset="0"/>
              </a:rPr>
              <a:t>Characterize the mean shift in Vth (i.e., program interference noise)</a:t>
            </a:r>
          </a:p>
          <a:p>
            <a:endParaRPr lang="en-US" sz="800">
              <a:solidFill>
                <a:srgbClr val="FF0000"/>
              </a:solidFill>
              <a:latin typeface="Tahoma" charset="0"/>
            </a:endParaRPr>
          </a:p>
          <a:p>
            <a:r>
              <a:rPr lang="en-US">
                <a:latin typeface="Tahoma" charset="0"/>
              </a:rPr>
              <a:t>Optimum read reference voltage prediction</a:t>
            </a:r>
          </a:p>
          <a:p>
            <a:pPr lvl="1"/>
            <a:r>
              <a:rPr lang="en-US">
                <a:latin typeface="Tahoma" charset="0"/>
              </a:rPr>
              <a:t> </a:t>
            </a:r>
            <a:r>
              <a:rPr lang="en-US" sz="1800">
                <a:latin typeface="Tahoma" charset="0"/>
              </a:rPr>
              <a:t>Default read reference voltage + </a:t>
            </a:r>
            <a:r>
              <a:rPr lang="en-US" sz="1800">
                <a:solidFill>
                  <a:srgbClr val="FF0000"/>
                </a:solidFill>
                <a:latin typeface="Tahoma" charset="0"/>
              </a:rPr>
              <a:t>Predicted mean Vth shift by model</a:t>
            </a:r>
          </a:p>
        </p:txBody>
      </p:sp>
      <p:pic>
        <p:nvPicPr>
          <p:cNvPr id="2048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2575" y="2581275"/>
            <a:ext cx="6978650" cy="12827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48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2575" y="1028700"/>
            <a:ext cx="6934200" cy="15494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extBox 1"/>
          <p:cNvSpPr txBox="1">
            <a:spLocks noChangeArrowheads="1"/>
          </p:cNvSpPr>
          <p:nvPr/>
        </p:nvSpPr>
        <p:spPr bwMode="auto">
          <a:xfrm>
            <a:off x="0" y="2768600"/>
            <a:ext cx="17240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After program </a:t>
            </a:r>
          </a:p>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Arial" charset="0"/>
                <a:ea typeface="ＭＳ Ｐゴシック" charset="0"/>
              </a:rPr>
              <a:t>interference</a:t>
            </a:r>
          </a:p>
        </p:txBody>
      </p:sp>
      <p:cxnSp>
        <p:nvCxnSpPr>
          <p:cNvPr id="7" name="Straight Arrow Connector 6"/>
          <p:cNvCxnSpPr>
            <a:cxnSpLocks noChangeShapeType="1"/>
          </p:cNvCxnSpPr>
          <p:nvPr/>
        </p:nvCxnSpPr>
        <p:spPr bwMode="auto">
          <a:xfrm flipH="1" flipV="1">
            <a:off x="6129338" y="2587625"/>
            <a:ext cx="385762" cy="15875"/>
          </a:xfrm>
          <a:prstGeom prst="straightConnector1">
            <a:avLst/>
          </a:prstGeom>
          <a:noFill/>
          <a:ln w="38100">
            <a:solidFill>
              <a:srgbClr val="660066"/>
            </a:solidFill>
            <a:round/>
            <a:headEnd type="arrow" w="med" len="me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xmlns="">
                <a:noFill/>
              </a14:hiddenFill>
            </a:ext>
          </a:extLst>
        </p:spPr>
      </p:cxnSp>
      <p:sp>
        <p:nvSpPr>
          <p:cNvPr id="6" name="TextBox 5"/>
          <p:cNvSpPr txBox="1">
            <a:spLocks noChangeArrowheads="1"/>
          </p:cNvSpPr>
          <p:nvPr/>
        </p:nvSpPr>
        <p:spPr bwMode="auto">
          <a:xfrm>
            <a:off x="6515100" y="2324100"/>
            <a:ext cx="10318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l" defTabSz="914263"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660066"/>
                </a:solidFill>
                <a:effectLst/>
                <a:uLnTx/>
                <a:uFillTx/>
                <a:latin typeface="Arial" charset="0"/>
                <a:ea typeface="ＭＳ Ｐゴシック" charset="0"/>
              </a:rPr>
              <a:t>Vth shift</a:t>
            </a:r>
          </a:p>
        </p:txBody>
      </p:sp>
    </p:spTree>
    <p:extLst>
      <p:ext uri="{BB962C8B-B14F-4D97-AF65-F5344CB8AC3E}">
        <p14:creationId xmlns:p14="http://schemas.microsoft.com/office/powerpoint/2010/main" val="10694385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48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48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nodeType="clickEffect">
                                  <p:stCondLst>
                                    <p:cond delay="0"/>
                                  </p:stCondLst>
                                  <p:childTnLst>
                                    <p:set>
                                      <p:cBhvr>
                                        <p:cTn id="36"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20483">
                                            <p:txEl>
                                              <p:pRg st="5" end="5"/>
                                            </p:txEl>
                                          </p:spTgt>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2048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5|8.3"/>
</p:tagLst>
</file>

<file path=ppt/tags/tag10.xml><?xml version="1.0" encoding="utf-8"?>
<p:tagLst xmlns:a="http://schemas.openxmlformats.org/drawingml/2006/main" xmlns:r="http://schemas.openxmlformats.org/officeDocument/2006/relationships" xmlns:p="http://schemas.openxmlformats.org/presentationml/2006/main">
  <p:tag name="TIMING" val="|3.7|3.2"/>
</p:tagLst>
</file>

<file path=ppt/tags/tag11.xml><?xml version="1.0" encoding="utf-8"?>
<p:tagLst xmlns:a="http://schemas.openxmlformats.org/drawingml/2006/main" xmlns:r="http://schemas.openxmlformats.org/officeDocument/2006/relationships" xmlns:p="http://schemas.openxmlformats.org/presentationml/2006/main">
  <p:tag name="TIMING" val="|14.8|50.9"/>
</p:tagLst>
</file>

<file path=ppt/tags/tag2.xml><?xml version="1.0" encoding="utf-8"?>
<p:tagLst xmlns:a="http://schemas.openxmlformats.org/drawingml/2006/main" xmlns:r="http://schemas.openxmlformats.org/officeDocument/2006/relationships" xmlns:p="http://schemas.openxmlformats.org/presentationml/2006/main">
  <p:tag name="TIMING" val="|24.9|0.8|1.5|1|1"/>
</p:tagLst>
</file>

<file path=ppt/tags/tag3.xml><?xml version="1.0" encoding="utf-8"?>
<p:tagLst xmlns:a="http://schemas.openxmlformats.org/drawingml/2006/main" xmlns:r="http://schemas.openxmlformats.org/officeDocument/2006/relationships" xmlns:p="http://schemas.openxmlformats.org/presentationml/2006/main">
  <p:tag name="TIMING" val="|37.7"/>
</p:tagLst>
</file>

<file path=ppt/tags/tag4.xml><?xml version="1.0" encoding="utf-8"?>
<p:tagLst xmlns:a="http://schemas.openxmlformats.org/drawingml/2006/main" xmlns:r="http://schemas.openxmlformats.org/officeDocument/2006/relationships" xmlns:p="http://schemas.openxmlformats.org/presentationml/2006/main">
  <p:tag name="TIMING" val="|14.4|20.5|11.3"/>
</p:tagLst>
</file>

<file path=ppt/tags/tag5.xml><?xml version="1.0" encoding="utf-8"?>
<p:tagLst xmlns:a="http://schemas.openxmlformats.org/drawingml/2006/main" xmlns:r="http://schemas.openxmlformats.org/officeDocument/2006/relationships" xmlns:p="http://schemas.openxmlformats.org/presentationml/2006/main">
  <p:tag name="TIMING" val="|15|8.3"/>
</p:tagLst>
</file>

<file path=ppt/tags/tag6.xml><?xml version="1.0" encoding="utf-8"?>
<p:tagLst xmlns:a="http://schemas.openxmlformats.org/drawingml/2006/main" xmlns:r="http://schemas.openxmlformats.org/officeDocument/2006/relationships" xmlns:p="http://schemas.openxmlformats.org/presentationml/2006/main">
  <p:tag name="TIMING" val="|24.9|0.8|1.5|1|1"/>
</p:tagLst>
</file>

<file path=ppt/tags/tag7.xml><?xml version="1.0" encoding="utf-8"?>
<p:tagLst xmlns:a="http://schemas.openxmlformats.org/drawingml/2006/main" xmlns:r="http://schemas.openxmlformats.org/officeDocument/2006/relationships" xmlns:p="http://schemas.openxmlformats.org/presentationml/2006/main">
  <p:tag name="TIMING" val="|37.7"/>
</p:tagLst>
</file>

<file path=ppt/tags/tag8.xml><?xml version="1.0" encoding="utf-8"?>
<p:tagLst xmlns:a="http://schemas.openxmlformats.org/drawingml/2006/main" xmlns:r="http://schemas.openxmlformats.org/officeDocument/2006/relationships" xmlns:p="http://schemas.openxmlformats.org/presentationml/2006/main">
  <p:tag name="TIMING" val="|14.4|20.5|11.3"/>
</p:tagLst>
</file>

<file path=ppt/tags/tag9.xml><?xml version="1.0" encoding="utf-8"?>
<p:tagLst xmlns:a="http://schemas.openxmlformats.org/drawingml/2006/main" xmlns:r="http://schemas.openxmlformats.org/officeDocument/2006/relationships" xmlns:p="http://schemas.openxmlformats.org/presentationml/2006/main">
  <p:tag name="TIMING" val="|12.8|11.1"/>
</p:tagLst>
</file>

<file path=ppt/theme/theme1.xml><?xml version="1.0" encoding="utf-8"?>
<a:theme xmlns:a="http://schemas.openxmlformats.org/drawingml/2006/main" name="2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9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4.xml><?xml version="1.0" encoding="utf-8"?>
<a:theme xmlns:a="http://schemas.openxmlformats.org/drawingml/2006/main" name="8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C0C0C0"/>
        </a:solidFill>
        <a:ln w="9525" cap="flat" cmpd="sng" algn="ctr">
          <a:solidFill>
            <a:schemeClr val="tx1"/>
          </a:solid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sz="1800" i="0" u="none" strike="noStrike" cap="none" normalizeH="0" baseline="0" dirty="0" smtClean="0">
            <a:ln>
              <a:noFill/>
            </a:ln>
            <a:solidFill>
              <a:schemeClr val="tx1"/>
            </a:solidFill>
            <a:effectLst/>
            <a:latin typeface="Cambria" panose="02040503050406030204" pitchFamily="18" charset="0"/>
          </a:defRPr>
        </a:defPPr>
      </a:lstStyle>
    </a:spDef>
    <a:lnDef>
      <a:spPr bwMode="auto">
        <a:xfrm>
          <a:off x="0" y="0"/>
          <a:ext cx="1" cy="1"/>
        </a:xfrm>
        <a:custGeom>
          <a:avLst/>
          <a:gdLst/>
          <a:ahLst/>
          <a:cxnLst/>
          <a:rect l="0" t="0" r="0" b="0"/>
          <a:pathLst/>
        </a:custGeom>
        <a:solidFill>
          <a:srgbClr val="C0C0C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txDef>
      <a:spPr>
        <a:noFill/>
      </a:spPr>
      <a:bodyPr wrap="none" rtlCol="0" anchor="ctr">
        <a:spAutoFit/>
      </a:bodyPr>
      <a:lstStyle>
        <a:defPPr algn="ctr">
          <a:defRPr b="1" dirty="0">
            <a:latin typeface="Cambria" panose="02040503050406030204" pitchFamily="18" charset="0"/>
          </a:defRPr>
        </a:defPPr>
      </a:lstStyle>
    </a:tx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ppt/theme/themeOverride2.xml><?xml version="1.0" encoding="utf-8"?>
<a:themeOverride xmlns:a="http://schemas.openxmlformats.org/drawingml/2006/main">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18</TotalTime>
  <Words>22612</Words>
  <Application>Microsoft Office PowerPoint</Application>
  <PresentationFormat>On-screen Show (4:3)</PresentationFormat>
  <Paragraphs>3935</Paragraphs>
  <Slides>306</Slides>
  <Notes>158</Notes>
  <HiddenSlides>0</HiddenSlides>
  <MMClips>0</MMClips>
  <ScaleCrop>false</ScaleCrop>
  <HeadingPairs>
    <vt:vector size="8" baseType="variant">
      <vt:variant>
        <vt:lpstr>Fonts Used</vt:lpstr>
      </vt:variant>
      <vt:variant>
        <vt:i4>13</vt:i4>
      </vt:variant>
      <vt:variant>
        <vt:lpstr>Theme</vt:lpstr>
      </vt:variant>
      <vt:variant>
        <vt:i4>11</vt:i4>
      </vt:variant>
      <vt:variant>
        <vt:lpstr>Embedded OLE Servers</vt:lpstr>
      </vt:variant>
      <vt:variant>
        <vt:i4>3</vt:i4>
      </vt:variant>
      <vt:variant>
        <vt:lpstr>Slide Titles</vt:lpstr>
      </vt:variant>
      <vt:variant>
        <vt:i4>306</vt:i4>
      </vt:variant>
    </vt:vector>
  </HeadingPairs>
  <TitlesOfParts>
    <vt:vector size="333" baseType="lpstr">
      <vt:lpstr>Adobe Garamond Pro</vt:lpstr>
      <vt:lpstr>Arial</vt:lpstr>
      <vt:lpstr>Calibri</vt:lpstr>
      <vt:lpstr>Calibri Light</vt:lpstr>
      <vt:lpstr>Cambria</vt:lpstr>
      <vt:lpstr>Cambria Math</vt:lpstr>
      <vt:lpstr>Courier New</vt:lpstr>
      <vt:lpstr>Garamond</vt:lpstr>
      <vt:lpstr>Helvetica</vt:lpstr>
      <vt:lpstr>Lucida Grande</vt:lpstr>
      <vt:lpstr>Tahoma</vt:lpstr>
      <vt:lpstr>Vista Sans OT Light</vt:lpstr>
      <vt:lpstr>Wingdings</vt:lpstr>
      <vt:lpstr>2_Edge</vt:lpstr>
      <vt:lpstr>3_Edge</vt:lpstr>
      <vt:lpstr>1_Metropolitan_bullet</vt:lpstr>
      <vt:lpstr>83_Edge</vt:lpstr>
      <vt:lpstr>10_Edge</vt:lpstr>
      <vt:lpstr>1_Edge</vt:lpstr>
      <vt:lpstr>4_Edge</vt:lpstr>
      <vt:lpstr>5_Edge</vt:lpstr>
      <vt:lpstr>7_Edge</vt:lpstr>
      <vt:lpstr>99_Edge</vt:lpstr>
      <vt:lpstr>9_Edge</vt:lpstr>
      <vt:lpstr>Equation</vt:lpstr>
      <vt:lpstr>Microsoft Excel Chart</vt:lpstr>
      <vt:lpstr>Chart</vt:lpstr>
      <vt:lpstr>P&amp;S Modern SSDs  Flash Memory and Solid-State Drives</vt:lpstr>
      <vt:lpstr>Short Background on  NAND Flash Memory Operation</vt:lpstr>
      <vt:lpstr>NAND Flash Memory Background</vt:lpstr>
      <vt:lpstr>Flash Cell Array</vt:lpstr>
      <vt:lpstr>Flash Cell</vt:lpstr>
      <vt:lpstr>Threshold Voltage (Vth)</vt:lpstr>
      <vt:lpstr>Flash Read</vt:lpstr>
      <vt:lpstr>Flash Pass-Through</vt:lpstr>
      <vt:lpstr>Read from Flash Cell Array</vt:lpstr>
      <vt:lpstr>Aside: NAND vs. NOR Flash Memory</vt:lpstr>
      <vt:lpstr>Threshold Voltage (Vth)</vt:lpstr>
      <vt:lpstr>Threshold Voltage (Vth) Distribution</vt:lpstr>
      <vt:lpstr>Read Reference Voltage (Vref)</vt:lpstr>
      <vt:lpstr>Multi-Level Cell (MLC)</vt:lpstr>
      <vt:lpstr>Threshold Voltage Reduces Over Time</vt:lpstr>
      <vt:lpstr>Fixed Read Reference Voltage Becomes Suboptimal</vt:lpstr>
      <vt:lpstr>Optimal Read Reference Voltage (OPT)</vt:lpstr>
      <vt:lpstr>How Current Flash Cells are Programmed</vt:lpstr>
      <vt:lpstr>MLC Architecture</vt:lpstr>
      <vt:lpstr>Planar vs. 3D NAND Flash Memory</vt:lpstr>
      <vt:lpstr>3D NAND Flash Memory Structure</vt:lpstr>
      <vt:lpstr>Charge Trap Based 3D Flash Cell</vt:lpstr>
      <vt:lpstr>3D NAND Flash Memory Organization</vt:lpstr>
      <vt:lpstr>More Background and State-of-the-Art</vt:lpstr>
      <vt:lpstr>More Up-to-date Version </vt:lpstr>
      <vt:lpstr>Flash Memory Reliability and Security</vt:lpstr>
      <vt:lpstr>Error Analysis and Management  of NAND Flash Memory</vt:lpstr>
      <vt:lpstr>Limits of Charge Memory</vt:lpstr>
      <vt:lpstr>Executive Summary</vt:lpstr>
      <vt:lpstr>Agenda</vt:lpstr>
      <vt:lpstr>Evolution of NAND Flash Memory</vt:lpstr>
      <vt:lpstr>Flash Challenges: Reliability and Endurance</vt:lpstr>
      <vt:lpstr>Decreasing Endurance with Flash Scaling</vt:lpstr>
      <vt:lpstr>NAND Flash Memory is Increasingly Noisy</vt:lpstr>
      <vt:lpstr>Future NAND Flash-based Storage Architecture</vt:lpstr>
      <vt:lpstr>NAND Flash Error Model</vt:lpstr>
      <vt:lpstr>Our Goals and Approach</vt:lpstr>
      <vt:lpstr>Many Errors and Their Mitigation [PIEEE’17]</vt:lpstr>
      <vt:lpstr>Many Errors and Their Mitigation [PIEEE’17]</vt:lpstr>
      <vt:lpstr>More Up-to-date Version </vt:lpstr>
      <vt:lpstr>Agenda</vt:lpstr>
      <vt:lpstr>Experimental Testing Platform</vt:lpstr>
      <vt:lpstr>NAND Flash Error Types</vt:lpstr>
      <vt:lpstr>NAND Flash Usage and Error Model</vt:lpstr>
      <vt:lpstr>Methodology: Error and ECC Analysis</vt:lpstr>
      <vt:lpstr>Agenda</vt:lpstr>
      <vt:lpstr>Error Types and Testing Methodology</vt:lpstr>
      <vt:lpstr>Observations: Flash Error Analysis</vt:lpstr>
      <vt:lpstr>Retention Error Mechanism</vt:lpstr>
      <vt:lpstr>Retention Error Value Dependency </vt:lpstr>
      <vt:lpstr>More on Flash Error Analysis</vt:lpstr>
      <vt:lpstr>Agenda</vt:lpstr>
      <vt:lpstr>Solution to Retention Errors</vt:lpstr>
      <vt:lpstr>Flash Correct-and-Refresh (FCR)</vt:lpstr>
      <vt:lpstr>FCR: Two Key Questions</vt:lpstr>
      <vt:lpstr>In-Place Reprogramming of Flash Cells</vt:lpstr>
      <vt:lpstr>Normalized Flash Memory Lifetime </vt:lpstr>
      <vt:lpstr>Energy Overhead</vt:lpstr>
      <vt:lpstr>Flash Correct-and-Refresh [ICCD’12]</vt:lpstr>
      <vt:lpstr>More Detail on Flash Error Analysis</vt:lpstr>
      <vt:lpstr>Many Errors and Their Mitigation [PIEEE’17]</vt:lpstr>
      <vt:lpstr>Many Errors and Their Mitigation [PIEEE’17]</vt:lpstr>
      <vt:lpstr>More Up-to-date Version </vt:lpstr>
      <vt:lpstr>Agenda</vt:lpstr>
      <vt:lpstr>Key Questions</vt:lpstr>
      <vt:lpstr>Threshold Voltage Distribution Model</vt:lpstr>
      <vt:lpstr>Threshold Voltage Distribution Model</vt:lpstr>
      <vt:lpstr>More Detail on Threshold Voltage Model</vt:lpstr>
      <vt:lpstr>More Accurate and Online Channel Modeling</vt:lpstr>
      <vt:lpstr>Non-Gaussian Vth Distributions (1X-nm)</vt:lpstr>
      <vt:lpstr>Better Modeling of Vth Distributions (I)</vt:lpstr>
      <vt:lpstr>Better Modeling of Vth Distributions (II)</vt:lpstr>
      <vt:lpstr>Prediction vs. Reality with Better Modeling</vt:lpstr>
      <vt:lpstr>More Accurate and Online Channel Modeling</vt:lpstr>
      <vt:lpstr>Program Interference Errors</vt:lpstr>
      <vt:lpstr>How Current Flash Cells are Programmed</vt:lpstr>
      <vt:lpstr>Basics of Program Interference</vt:lpstr>
      <vt:lpstr>Traditional Model for Vth Change</vt:lpstr>
      <vt:lpstr>Our Goal and Idea</vt:lpstr>
      <vt:lpstr>Developing a New Model via Empirical Measurement</vt:lpstr>
      <vt:lpstr>Effect of Neighbor Voltages on the Victim</vt:lpstr>
      <vt:lpstr>New Model for Program Interference</vt:lpstr>
      <vt:lpstr>Model Accuracy</vt:lpstr>
      <vt:lpstr>Many Other Results in the Paper</vt:lpstr>
      <vt:lpstr>Agenda</vt:lpstr>
      <vt:lpstr>Mitigation: Applying the Model</vt:lpstr>
      <vt:lpstr>Optimum Read Reference for Flash Memory</vt:lpstr>
      <vt:lpstr>Optimum Read Reference Voltage Prediction</vt:lpstr>
      <vt:lpstr>Effect of Read Reference Voltage Prediction</vt:lpstr>
      <vt:lpstr>More on Read Reference Voltage Prediction</vt:lpstr>
      <vt:lpstr>More Accurate and Online Channel Modeling</vt:lpstr>
      <vt:lpstr>Readings on Flash Memory</vt:lpstr>
      <vt:lpstr>More Background and State-of-the-Art</vt:lpstr>
      <vt:lpstr>More Up-to-date Version </vt:lpstr>
      <vt:lpstr>Flash Memory Reliability</vt:lpstr>
      <vt:lpstr>Agenda</vt:lpstr>
      <vt:lpstr>Using the Vth Distribution Models</vt:lpstr>
      <vt:lpstr>Optimum Read Reference for Flash Memory</vt:lpstr>
      <vt:lpstr>Optimum Read Reference Voltage Prediction</vt:lpstr>
      <vt:lpstr>Effect of Read Reference Voltage Prediction</vt:lpstr>
      <vt:lpstr>More on Read Reference Voltage Prediction</vt:lpstr>
      <vt:lpstr>More Accurate and Online Channel Modeling</vt:lpstr>
      <vt:lpstr>Non-Gaussian Vth Distributions (1X-nm)</vt:lpstr>
      <vt:lpstr>Better Modeling of Vth Distributions (I)</vt:lpstr>
      <vt:lpstr>Better Modeling of Vth Distributions (II)</vt:lpstr>
      <vt:lpstr>Vth Prediction vs. Reality with Better Modeling</vt:lpstr>
      <vt:lpstr>Online Read Reference Voltage Prediction</vt:lpstr>
      <vt:lpstr>Effect on RBER of Read Ref V Prediction</vt:lpstr>
      <vt:lpstr>More Accurate and Online Channel Modeling</vt:lpstr>
      <vt:lpstr>Agenda</vt:lpstr>
      <vt:lpstr>Goal </vt:lpstr>
      <vt:lpstr>Observations So Far</vt:lpstr>
      <vt:lpstr>New Observations [Cai+ SIGMETRICS’14]</vt:lpstr>
      <vt:lpstr>Secrets of Threshold Voltage Distributions</vt:lpstr>
      <vt:lpstr>If We Knew the Immediate Neighbor …</vt:lpstr>
      <vt:lpstr>Overall vs Conditional Reading</vt:lpstr>
      <vt:lpstr>Real NAND Flash Chip Measurement Results</vt:lpstr>
      <vt:lpstr>Idea: Neighbor Assisted Correction (NAC)</vt:lpstr>
      <vt:lpstr>Neighbor Assisted Correction Flow</vt:lpstr>
      <vt:lpstr>Lifetime Extension with NAC</vt:lpstr>
      <vt:lpstr>Performance Analysis of NAC</vt:lpstr>
      <vt:lpstr>More on Neighbor-Assisted Correction</vt:lpstr>
      <vt:lpstr>Agenda</vt:lpstr>
      <vt:lpstr>Read Disturb Errors in Flash Memory</vt:lpstr>
      <vt:lpstr>One Issue: Read Disturb in Flash Memory</vt:lpstr>
      <vt:lpstr>NAND Flash Memory Background</vt:lpstr>
      <vt:lpstr>Flash Cell Array</vt:lpstr>
      <vt:lpstr>Flash Cell</vt:lpstr>
      <vt:lpstr>Flash Read</vt:lpstr>
      <vt:lpstr>Flash Pass-Through</vt:lpstr>
      <vt:lpstr>Read from Flash Cell Array</vt:lpstr>
      <vt:lpstr>Read Disturb Problem: “Weak Programming” Effect</vt:lpstr>
      <vt:lpstr>Read Disturb Problem: “Weak Programming” Effect</vt:lpstr>
      <vt:lpstr>Executive Summary [DSN’15]</vt:lpstr>
      <vt:lpstr>Reducing The Pass-Through Voltage</vt:lpstr>
      <vt:lpstr>Outline</vt:lpstr>
      <vt:lpstr>Read Disturb Mitigation: Vpass Tuning</vt:lpstr>
      <vt:lpstr>Read Errors Induced by Vpass Reduction</vt:lpstr>
      <vt:lpstr>Read Errors Induced by Vpass Reduction</vt:lpstr>
      <vt:lpstr>Utilizing the Unused ECC Capability</vt:lpstr>
      <vt:lpstr>Vpass Reduction Trade-Off Summary</vt:lpstr>
      <vt:lpstr>Vpass Tuning Steps</vt:lpstr>
      <vt:lpstr>Evaluation of Vpass Tuning</vt:lpstr>
      <vt:lpstr>Vpass Tuning Lifetime Improvements</vt:lpstr>
      <vt:lpstr>Read Disturb Prone vs. Resistant Cells</vt:lpstr>
      <vt:lpstr>Observation 2: Some Flash Cells Are More Prone to Read Disturb</vt:lpstr>
      <vt:lpstr>Read Disturb Oriented Error Recovery (RDR)</vt:lpstr>
      <vt:lpstr>RDR Evaluation</vt:lpstr>
      <vt:lpstr>More on Flash Read Disturb Errors [DSN’15]</vt:lpstr>
      <vt:lpstr>Agenda</vt:lpstr>
      <vt:lpstr>Data Retention in Flash Memory</vt:lpstr>
      <vt:lpstr>PowerPoint Presentation</vt:lpstr>
      <vt:lpstr>PowerPoint Presentation</vt:lpstr>
      <vt:lpstr>Why is old data slower?</vt:lpstr>
      <vt:lpstr>Retention loss</vt:lpstr>
      <vt:lpstr>Multi-Level Cell (MLC) threshold voltage distribution</vt:lpstr>
      <vt:lpstr>Experimental Testing Platform</vt:lpstr>
      <vt:lpstr>Characterized threshold voltage distribution</vt:lpstr>
      <vt:lpstr>Threshold voltage reduces over time</vt:lpstr>
      <vt:lpstr>First read attempt fails</vt:lpstr>
      <vt:lpstr>Read-retry</vt:lpstr>
      <vt:lpstr>Why is old data slower?</vt:lpstr>
      <vt:lpstr>PowerPoint Presentation</vt:lpstr>
      <vt:lpstr>The ideal read voltage</vt:lpstr>
      <vt:lpstr>In reality</vt:lpstr>
      <vt:lpstr>Retention Optimized Reading (ROR)</vt:lpstr>
      <vt:lpstr>1. Online Pre-Optimization Algorithm</vt:lpstr>
      <vt:lpstr>2. Improved Read-Retry Technique</vt:lpstr>
      <vt:lpstr>ROR result</vt:lpstr>
      <vt:lpstr>Retention optimized reading</vt:lpstr>
      <vt:lpstr>PowerPoint Presentation</vt:lpstr>
      <vt:lpstr>Retention failure</vt:lpstr>
      <vt:lpstr>Leakage speed variation</vt:lpstr>
      <vt:lpstr>A simplified example</vt:lpstr>
      <vt:lpstr>Reading very old data</vt:lpstr>
      <vt:lpstr>“Risky” cells</vt:lpstr>
      <vt:lpstr>Retention Failure Recovery (RFR)</vt:lpstr>
      <vt:lpstr>RFR Evaluation</vt:lpstr>
      <vt:lpstr>PowerPoint Presentation</vt:lpstr>
      <vt:lpstr>Conclusion</vt:lpstr>
      <vt:lpstr>More on Flash Read Disturb Errors</vt:lpstr>
      <vt:lpstr>Agenda</vt:lpstr>
      <vt:lpstr>Large Scale Field Analysis of  Flash Memory Errors</vt:lpstr>
      <vt:lpstr>SSD Error Analysis of Facebook Systems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Large-Scale SSD Error Analysis [SIGMETRICS’15]</vt:lpstr>
      <vt:lpstr>Other Works on NAND Flash Memory Modeling &amp; Issues</vt:lpstr>
      <vt:lpstr>Flash Memory Programming Vulnerabilities</vt:lpstr>
      <vt:lpstr>Accurate and Online Channel Modeling</vt:lpstr>
      <vt:lpstr>Agenda</vt:lpstr>
      <vt:lpstr>3D NAND Flash Memory</vt:lpstr>
      <vt:lpstr>3D NAND Flash Reliability I [HPCA’18] </vt:lpstr>
      <vt:lpstr>3D NAND Flash Reliability II [SIGMETRICS’18] </vt:lpstr>
      <vt:lpstr>NAND Flash Memory Lifetime Problem</vt:lpstr>
      <vt:lpstr>Planar vs. 3D NAND Flash Memory</vt:lpstr>
      <vt:lpstr>Charge Trap Based 3D Flash Cell</vt:lpstr>
      <vt:lpstr>2D vs. 3D Flash Cell Design</vt:lpstr>
      <vt:lpstr>3D NAND Flash Memory Organization</vt:lpstr>
      <vt:lpstr>More Background and State-of-the-Art </vt:lpstr>
      <vt:lpstr>3D vs. Planar NAND Errors: Comparison </vt:lpstr>
      <vt:lpstr>Improving 3D NAND  Flash Memory Lifetime by  Tolerating Early Retention Loss and Process Variation</vt:lpstr>
      <vt:lpstr>Executive Summary</vt:lpstr>
      <vt:lpstr>Agenda</vt:lpstr>
      <vt:lpstr>Agenda</vt:lpstr>
      <vt:lpstr>Process Variation Across Layers</vt:lpstr>
      <vt:lpstr>Characterization Methodology</vt:lpstr>
      <vt:lpstr>Layer-to-Layer Process Variation</vt:lpstr>
      <vt:lpstr>Layer-to-Layer Process Variation</vt:lpstr>
      <vt:lpstr>Retention Loss Phenomenon</vt:lpstr>
      <vt:lpstr>Early Retention Loss</vt:lpstr>
      <vt:lpstr>Characterization Summary</vt:lpstr>
      <vt:lpstr>Agenda</vt:lpstr>
      <vt:lpstr>What Do We Model?</vt:lpstr>
      <vt:lpstr>Optimal Read Reference Voltage</vt:lpstr>
      <vt:lpstr>Retention Loss Model</vt:lpstr>
      <vt:lpstr>Retention Loss Model</vt:lpstr>
      <vt:lpstr>RBER Variation Model</vt:lpstr>
      <vt:lpstr>Agenda</vt:lpstr>
      <vt:lpstr>LaVAR: Layer Variation Aware Reading</vt:lpstr>
      <vt:lpstr>LI-RAID: Layer-Interleaved RAID</vt:lpstr>
      <vt:lpstr>Conventional RAID</vt:lpstr>
      <vt:lpstr>LI-RAID: Layer-Interleaved RAID</vt:lpstr>
      <vt:lpstr>LI-RAID: Layer-Interleaved RAID</vt:lpstr>
      <vt:lpstr>ReMAR: Retention Model Aware Reading</vt:lpstr>
      <vt:lpstr>Impact on System Reliability</vt:lpstr>
      <vt:lpstr>Error Mitigation Techniques Summary</vt:lpstr>
      <vt:lpstr>Agenda</vt:lpstr>
      <vt:lpstr>Conclusion</vt:lpstr>
      <vt:lpstr>Improving 3D NAND Flash Memory Lifetime  by Tolerating Early Retention Loss and Process Variation</vt:lpstr>
      <vt:lpstr>3D NAND Flash Reliability II [SIGMETRICS’18] </vt:lpstr>
      <vt:lpstr>One More Idea</vt:lpstr>
      <vt:lpstr>Improving NAND Flash Memory Lifetime with Write-hotness Aware Retention Management </vt:lpstr>
      <vt:lpstr>Executive Summary</vt:lpstr>
      <vt:lpstr>Conventional Write-Hotness Oblivious Management</vt:lpstr>
      <vt:lpstr>Key Idea: Write-Hotness Aware Management</vt:lpstr>
      <vt:lpstr>Write-Hotness Aware Retention Management</vt:lpstr>
      <vt:lpstr>Agenda</vt:lpstr>
      <vt:lpstr>Summary of Key Works</vt:lpstr>
      <vt:lpstr>NAND Flash Vulnerabilities [HPCA’17]</vt:lpstr>
      <vt:lpstr>NAND Flash Errors: A Modern Survey </vt:lpstr>
      <vt:lpstr>More Up-to-date Version </vt:lpstr>
      <vt:lpstr>P&amp;S Modern SSDs  Flash Memory and Solid-State Drives</vt:lpstr>
      <vt:lpstr>Other Works on Flash Memory</vt:lpstr>
      <vt:lpstr>Improving 3D NAND Flash Memory Device Reliability by  Exploiting Self-Recovery and Temperature Awareness</vt:lpstr>
      <vt:lpstr>Storage Technology Drivers - 2018</vt:lpstr>
      <vt:lpstr>Executive Summary</vt:lpstr>
      <vt:lpstr>Outline</vt:lpstr>
      <vt:lpstr>3D NAND Flash Memory Background</vt:lpstr>
      <vt:lpstr>Flash Wearout</vt:lpstr>
      <vt:lpstr>Improving Flash Lifetime</vt:lpstr>
      <vt:lpstr>Exploiting the Self-Recovery Effect</vt:lpstr>
      <vt:lpstr>Exploiting the Temperature Effect</vt:lpstr>
      <vt:lpstr>Prior Studies of Self-Recovery/Temperature</vt:lpstr>
      <vt:lpstr>Outline</vt:lpstr>
      <vt:lpstr>Characterization Methodology</vt:lpstr>
      <vt:lpstr>Characterized Devices</vt:lpstr>
      <vt:lpstr>MLC Threshold Voltage Distribution Background</vt:lpstr>
      <vt:lpstr>Characterization Goal</vt:lpstr>
      <vt:lpstr>Self-Recovery Effect Characterization Results</vt:lpstr>
      <vt:lpstr>Program Temperature Effect Characterization Results</vt:lpstr>
      <vt:lpstr>Storage Temperature Effect Characterization Results</vt:lpstr>
      <vt:lpstr>Characterization Summary</vt:lpstr>
      <vt:lpstr>Outline</vt:lpstr>
      <vt:lpstr>Minimizing 3D NAND Errors</vt:lpstr>
      <vt:lpstr>Predicting the Mean Threshold Voltage</vt:lpstr>
      <vt:lpstr>URT Model Overview</vt:lpstr>
      <vt:lpstr>1. Program Variation Component</vt:lpstr>
      <vt:lpstr>2. Self-Recovery and Retention Component</vt:lpstr>
      <vt:lpstr>3. Temperature Scaling Component</vt:lpstr>
      <vt:lpstr>URT Model Summary</vt:lpstr>
      <vt:lpstr>Outline</vt:lpstr>
      <vt:lpstr>HeatWatch Mechanism</vt:lpstr>
      <vt:lpstr>HeatWatch Mechanism Overview</vt:lpstr>
      <vt:lpstr>Tracking SSD Temperature</vt:lpstr>
      <vt:lpstr>Tracking Dwell Time</vt:lpstr>
      <vt:lpstr>Tracking P/E Cycles and Retention Time</vt:lpstr>
      <vt:lpstr>Predicting Optimal Read Reference Voltage</vt:lpstr>
      <vt:lpstr>Fine-Tuning URT Parameters Online</vt:lpstr>
      <vt:lpstr>HeatWatch Mechanism Summary</vt:lpstr>
      <vt:lpstr>HeatWatch Evaluation Methodology</vt:lpstr>
      <vt:lpstr>HeatWatch Greatly Improves Flash Lifetime</vt:lpstr>
      <vt:lpstr>Outline</vt:lpstr>
      <vt:lpstr>Conclusion</vt:lpstr>
      <vt:lpstr>Improving 3D NAND Flash Memory Device Reliability by  Exploiting Self-Recovery and Temperature Awareness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18-741  Advanced Computer Architecture Lecture 1: Intro and Basics</dc:title>
  <dc:creator>Onur Mutlu</dc:creator>
  <cp:lastModifiedBy>Rakesh Nadig</cp:lastModifiedBy>
  <cp:revision>1257</cp:revision>
  <dcterms:created xsi:type="dcterms:W3CDTF">2010-09-08T00:51:32Z</dcterms:created>
  <dcterms:modified xsi:type="dcterms:W3CDTF">2023-01-23T11:26:38Z</dcterms:modified>
</cp:coreProperties>
</file>